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tags/tag227.xml" ContentType="application/vnd.openxmlformats-officedocument.presentationml.tags+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16.xml" ContentType="application/vnd.openxmlformats-officedocument.presentationml.tags+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tags/tag38.xml" ContentType="application/vnd.openxmlformats-officedocument.presentationml.tags+xml"/>
  <Override PartName="/ppt/tags/tag85.xml" ContentType="application/vnd.openxmlformats-officedocument.presentationml.tags+xml"/>
  <Override PartName="/ppt/tags/tag189.xml" ContentType="application/vnd.openxmlformats-officedocument.presentationml.tags+xml"/>
  <Override PartName="/ppt/tags/tag241.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178.xml" ContentType="application/vnd.openxmlformats-officedocument.presentationml.tags+xml"/>
  <Override PartName="/ppt/tags/tag230.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slides/slide99.xml" ContentType="application/vnd.openxmlformats-officedocument.presentationml.slide+xml"/>
  <Override PartName="/ppt/tags/tag41.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slides/slide77.xml" ContentType="application/vnd.openxmlformats-officedocument.presentationml.slide+xml"/>
  <Override PartName="/ppt/slides/slide88.xml" ContentType="application/vnd.openxmlformats-officedocument.presentationml.slide+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Override PartName="/ppt/slides/slide55.xml" ContentType="application/vnd.openxmlformats-officedocument.presentationml.slid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tags/tag68.xml" ContentType="application/vnd.openxmlformats-officedocument.presentationml.tags+xml"/>
  <Override PartName="/ppt/tags/tag224.xml" ContentType="application/vnd.openxmlformats-officedocument.presentationml.tags+xml"/>
  <Override PartName="/ppt/tags/tag235.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197.xml" ContentType="application/vnd.openxmlformats-officedocument.presentationml.tags+xml"/>
  <Override PartName="/ppt/tags/tag202.xml" ContentType="application/vnd.openxmlformats-officedocument.presentationml.tags+xml"/>
  <Override PartName="/ppt/slides/slide119.xml" ContentType="application/vnd.openxmlformats-officedocument.presentationml.slide+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slides/slide108.xml" ContentType="application/vnd.openxmlformats-officedocument.presentationml.slide+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slides/slide49.xml" ContentType="application/vnd.openxmlformats-officedocument.presentationml.slide+xml"/>
  <Override PartName="/ppt/slides/slide96.xml" ContentType="application/vnd.openxmlformats-officedocument.presentationml.slide+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tags/tag131.xml" ContentType="application/vnd.openxmlformats-officedocument.presentationml.tags+xml"/>
  <Override PartName="/ppt/tags/tag229.xml" ContentType="application/vnd.openxmlformats-officedocument.presentationml.tags+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tags/tag2.xml" ContentType="application/vnd.openxmlformats-officedocument.presentationml.tags+xml"/>
  <Override PartName="/ppt/tags/tag87.xml" ContentType="application/vnd.openxmlformats-officedocument.presentationml.tags+xml"/>
  <Override PartName="/ppt/tags/tag243.xml" ContentType="application/vnd.openxmlformats-officedocument.presentationml.tags+xml"/>
  <Default Extension="wmf" ContentType="image/x-wmf"/>
  <Override PartName="/ppt/slides/slide41.xml" ContentType="application/vnd.openxmlformats-officedocument.presentationml.slide+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slides/slide30.xml" ContentType="application/vnd.openxmlformats-officedocument.presentationml.slide+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tags/tag147.xml" ContentType="application/vnd.openxmlformats-officedocument.presentationml.tags+xml"/>
  <Override PartName="/ppt/tags/tag194.xml" ContentType="application/vnd.openxmlformats-officedocument.presentationml.tags+xml"/>
  <Override PartName="/ppt/slides/slide79.xml" ContentType="application/vnd.openxmlformats-officedocument.presentationml.slide+xml"/>
  <Override PartName="/ppt/tags/tag32.xml" ContentType="application/vnd.openxmlformats-officedocument.presentationml.tags+xml"/>
  <Override PartName="/ppt/tags/tag136.xml" ContentType="application/vnd.openxmlformats-officedocument.presentationml.tags+xml"/>
  <Override PartName="/ppt/tags/tag183.xml" ContentType="application/vnd.openxmlformats-officedocument.presentationml.tags+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slides/slide57.xml" ContentType="application/vnd.openxmlformats-officedocument.presentationml.slide+xml"/>
  <Override PartName="/ppt/slides/slide105.xml" ContentType="application/vnd.openxmlformats-officedocument.presentationml.slide+xml"/>
  <Override PartName="/ppt/tags/tag7.xml" ContentType="application/vnd.openxmlformats-officedocument.presentationml.tags+xml"/>
  <Override PartName="/ppt/tags/tag103.xml" ContentType="application/vnd.openxmlformats-officedocument.presentationml.tags+xml"/>
  <Override PartName="/ppt/tags/tag150.xml" ContentType="application/vnd.openxmlformats-officedocument.presentationml.tags+xml"/>
  <Override PartName="/ppt/slides/slide46.xml" ContentType="application/vnd.openxmlformats-officedocument.presentationml.slide+xml"/>
  <Override PartName="/ppt/slides/slide93.xml" ContentType="application/vnd.openxmlformats-officedocument.presentationml.slide+xml"/>
  <Override PartName="/ppt/tags/tag226.xml" ContentType="application/vnd.openxmlformats-officedocument.presentationml.tags+xml"/>
  <Override PartName="/ppt/tags/tag237.xml" ContentType="application/vnd.openxmlformats-officedocument.presentationml.tags+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slideLayouts/slideLayout12.xml" ContentType="application/vnd.openxmlformats-officedocument.presentationml.slideLayout+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slides/slide98.xml" ContentType="application/vnd.openxmlformats-officedocument.presentationml.slide+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55.xml" ContentType="application/vnd.openxmlformats-officedocument.presentationml.tags+xml"/>
  <Override PartName="/ppt/slides/slide87.xml" ContentType="application/vnd.openxmlformats-officedocument.presentationml.slide+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tags/tag122.xml" ContentType="application/vnd.openxmlformats-officedocument.presentationml.tags+xml"/>
  <Override PartName="/ppt/tags/tag209.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slides/slide118.xml" ContentType="application/vnd.openxmlformats-officedocument.presentationml.slide+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slides/slide48.xml" ContentType="application/vnd.openxmlformats-officedocument.presentationml.slide+xml"/>
  <Override PartName="/ppt/slides/slide95.xml" ContentType="application/vnd.openxmlformats-officedocument.presentationml.slid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tags/tag206.xml" ContentType="application/vnd.openxmlformats-officedocument.presentationml.tags+xml"/>
  <Override PartName="/ppt/slides/slide51.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slides/slide40.xml" ContentType="application/vnd.openxmlformats-officedocument.presentationml.slide+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tags/tag53.xml" ContentType="application/vnd.openxmlformats-officedocument.presentationml.tags+xml"/>
  <Override PartName="/ppt/tags/tag157.xml" ContentType="application/vnd.openxmlformats-officedocument.presentationml.tags+xml"/>
  <Override PartName="/ppt/slides/slide89.xml" ContentType="application/vnd.openxmlformats-officedocument.presentationml.slide+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slides/slide78.xml" ContentType="application/vnd.openxmlformats-officedocument.presentationml.slide+xml"/>
  <Override PartName="/ppt/slides/slide115.xml" ContentType="application/vnd.openxmlformats-officedocument.presentationml.slide+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tags/tag102.xml" ContentType="application/vnd.openxmlformats-officedocument.presentationml.tags+xml"/>
  <Override PartName="/ppt/tags/tag236.xml" ContentType="application/vnd.openxmlformats-officedocument.presentationml.tags+xml"/>
  <Override PartName="/ppt/slides/slide34.xml" ContentType="application/vnd.openxmlformats-officedocument.presentationml.slide+xml"/>
  <Override PartName="/ppt/slides/slide81.xml" ContentType="application/vnd.openxmlformats-officedocument.presentationml.slide+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slides/slide109.xml" ContentType="application/vnd.openxmlformats-officedocument.presentationml.slide+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slides/slide97.xml" ContentType="application/vnd.openxmlformats-officedocument.presentationml.slide+xml"/>
  <Override PartName="/ppt/tags/tag143.xml" ContentType="application/vnd.openxmlformats-officedocument.presentationml.tags+xml"/>
  <Override PartName="/ppt/tags/tag19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tags/tag132.xml" ContentType="application/vnd.openxmlformats-officedocument.presentationml.tags+xml"/>
  <Override PartName="/ppt/tags/tag219.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slides/slide53.xml" ContentType="application/vnd.openxmlformats-officedocument.presentationml.slide+xml"/>
  <Default Extension="jpeg" ContentType="image/jpeg"/>
  <Override PartName="/ppt/tags/tag3.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slides/slide31.xml" ContentType="application/vnd.openxmlformats-officedocument.presentationml.slide+xml"/>
  <Override PartName="/ppt/slides/slide42.xml" ContentType="application/vnd.openxmlformats-officedocument.presentationml.slide+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slides/slide20.xml" ContentType="application/vnd.openxmlformats-officedocument.presentationml.slide+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slides/slide117.xml" ContentType="application/vnd.openxmlformats-officedocument.presentationml.slide+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slides/slide69.xml" ContentType="application/vnd.openxmlformats-officedocument.presentationml.slide+xml"/>
  <Override PartName="/ppt/slides/slide106.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slides/slide58.xml" ContentType="application/vnd.openxmlformats-officedocument.presentationml.slide+xml"/>
  <Override PartName="/ppt/tags/tag104.xml" ContentType="application/vnd.openxmlformats-officedocument.presentationml.tags+xml"/>
  <Override PartName="/ppt/tags/tag15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77" r:id="rId2"/>
    <p:sldId id="378"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 id="360" r:id="rId108"/>
    <p:sldId id="361" r:id="rId109"/>
    <p:sldId id="362" r:id="rId110"/>
    <p:sldId id="363" r:id="rId111"/>
    <p:sldId id="364" r:id="rId112"/>
    <p:sldId id="365" r:id="rId113"/>
    <p:sldId id="366" r:id="rId114"/>
    <p:sldId id="367" r:id="rId115"/>
    <p:sldId id="368" r:id="rId116"/>
    <p:sldId id="369" r:id="rId117"/>
    <p:sldId id="371" r:id="rId118"/>
    <p:sldId id="372" r:id="rId119"/>
    <p:sldId id="373" r:id="rId120"/>
    <p:sldId id="374" r:id="rId121"/>
    <p:sldId id="375" r:id="rId122"/>
    <p:sldId id="376" r:id="rId123"/>
  </p:sldIdLst>
  <p:sldSz cx="9144000" cy="6858000" type="screen4x3"/>
  <p:notesSz cx="6858000" cy="9144000"/>
  <p:custDataLst>
    <p:tags r:id="rId1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5" autoAdjust="0"/>
    <p:restoredTop sz="99638" autoAdjust="0"/>
  </p:normalViewPr>
  <p:slideViewPr>
    <p:cSldViewPr>
      <p:cViewPr varScale="1">
        <p:scale>
          <a:sx n="132" d="100"/>
          <a:sy n="132" d="100"/>
        </p:scale>
        <p:origin x="-16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A6D6F0B-C9B9-4B13-8378-C7A7D4E4463E}" type="datetimeFigureOut">
              <a:rPr lang="en-US"/>
              <a:pPr>
                <a:defRPr/>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7F07D5E-31F9-414A-AA41-196704B91B7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3074380-35BB-4B50-835B-F27A0E9C6024}" type="datetimeFigureOut">
              <a:rPr lang="en-US"/>
              <a:pPr>
                <a:defRPr/>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5029D7-3294-4DF0-BF78-E48299EDEE2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9050722-8E17-420B-A92F-C0DFF7B19E7E}" type="datetimeFigureOut">
              <a:rPr lang="en-US"/>
              <a:pPr>
                <a:defRPr/>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8D779A-C6E0-44CB-87BE-7CD919A5E50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0C6ED26-4820-48DD-9525-99432D053982}" type="datetimeFigureOut">
              <a:rPr lang="en-US"/>
              <a:pPr>
                <a:defRPr/>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A00145-E327-4399-AB13-CE49FF1EA6E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ColTx"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6ED387A-BBC8-4DC2-A0D8-D37FB235CE5C}" type="datetimeFigureOut">
              <a:rPr lang="en-US"/>
              <a:pPr>
                <a:defRPr/>
              </a:pPr>
              <a:t>8/20/2012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6F74C8-F100-4AF2-9197-20A7E0A1E3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7F5E1C-658A-4389-9DCD-ADC8766D073F}" type="datetimeFigureOut">
              <a:rPr lang="en-US"/>
              <a:pPr>
                <a:defRPr/>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682318-D79B-495F-8AFA-68A3D46FBDE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8B5EB56-01BB-4AAE-8492-A9DFF5A7DBAF}" type="datetimeFigureOut">
              <a:rPr lang="en-US"/>
              <a:pPr>
                <a:defRPr/>
              </a:pPr>
              <a:t>8/20/2012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FA8B49-3015-4E45-8678-54A8C8328D2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A064B97-AC06-4E6F-8DBA-B6C1505AE0CE}" type="datetimeFigureOut">
              <a:rPr lang="en-US"/>
              <a:pPr>
                <a:defRPr/>
              </a:pPr>
              <a:t>8/20/2012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F6D950C-DF87-463A-850B-C0DD95B10C6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3ECDDFC-3264-4D06-8D24-760A810BFB57}" type="datetimeFigureOut">
              <a:rPr lang="en-US"/>
              <a:pPr>
                <a:defRPr/>
              </a:pPr>
              <a:t>8/20/2012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EA469BC-F456-440D-B4D6-BF962AAE8D4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B7A241F-80AC-40A6-84E8-9649976D29CE}" type="datetimeFigureOut">
              <a:rPr lang="en-US"/>
              <a:pPr>
                <a:defRPr/>
              </a:pPr>
              <a:t>8/20/2012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D2C9F65-22C4-4331-9922-159900CFA92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969B63E-A685-4812-A8C5-D9045773CBA5}" type="datetimeFigureOut">
              <a:rPr lang="en-US"/>
              <a:pPr>
                <a:defRPr/>
              </a:pPr>
              <a:t>8/20/2012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3E3862C-FD49-40AB-984E-0D6B7039FEB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112F96E-6026-43EF-A855-8D5FAEBEA8D6}" type="datetimeFigureOut">
              <a:rPr lang="en-US"/>
              <a:pPr>
                <a:defRPr/>
              </a:pPr>
              <a:t>8/20/2012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FB9F831-C415-4F41-9570-4247E9618D6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4776B0-CC44-4011-88DA-28946BB7D9BC}" type="datetimeFigureOut">
              <a:rPr lang="en-US"/>
              <a:pPr>
                <a:defRPr/>
              </a:pPr>
              <a:t>8/20/2012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A3D046A-AA95-4BC3-8E99-372D2C7A431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5F9C153-D0EB-4E6E-95A2-44D51649DA50}" type="datetimeFigureOut">
              <a:rPr lang="en-US"/>
              <a:pPr>
                <a:defRPr/>
              </a:pPr>
              <a:t>8/20/2012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76194CA-6298-4A73-9D60-16F0CAE525A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tags" Target="../tags/tag18.xml"/></Relationships>
</file>

<file path=ppt/slides/_rels/slide10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9.xml"/><Relationship Id="rId1" Type="http://schemas.openxmlformats.org/officeDocument/2006/relationships/tags" Target="../tags/tag198.xml"/></Relationships>
</file>

<file path=ppt/slides/_rels/slide10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01.xml"/><Relationship Id="rId1" Type="http://schemas.openxmlformats.org/officeDocument/2006/relationships/tags" Target="../tags/tag200.xml"/></Relationships>
</file>

<file path=ppt/slides/_rels/slide10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03.xml"/><Relationship Id="rId1" Type="http://schemas.openxmlformats.org/officeDocument/2006/relationships/tags" Target="../tags/tag202.xml"/></Relationships>
</file>

<file path=ppt/slides/_rels/slide10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05.xml"/><Relationship Id="rId1" Type="http://schemas.openxmlformats.org/officeDocument/2006/relationships/tags" Target="../tags/tag204.xml"/></Relationships>
</file>

<file path=ppt/slides/_rels/slide10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07.xml"/><Relationship Id="rId1" Type="http://schemas.openxmlformats.org/officeDocument/2006/relationships/tags" Target="../tags/tag206.xml"/></Relationships>
</file>

<file path=ppt/slides/_rels/slide10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09.xml"/><Relationship Id="rId1" Type="http://schemas.openxmlformats.org/officeDocument/2006/relationships/tags" Target="../tags/tag208.xml"/></Relationships>
</file>

<file path=ppt/slides/_rels/slide10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11.xml"/><Relationship Id="rId1" Type="http://schemas.openxmlformats.org/officeDocument/2006/relationships/tags" Target="../tags/tag210.xml"/></Relationships>
</file>

<file path=ppt/slides/_rels/slide10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13.xml"/><Relationship Id="rId1" Type="http://schemas.openxmlformats.org/officeDocument/2006/relationships/tags" Target="../tags/tag212.xml"/></Relationships>
</file>

<file path=ppt/slides/_rels/slide10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15.xml"/><Relationship Id="rId1" Type="http://schemas.openxmlformats.org/officeDocument/2006/relationships/tags" Target="../tags/tag214.xml"/></Relationships>
</file>

<file path=ppt/slides/_rels/slide10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17.xml"/><Relationship Id="rId1" Type="http://schemas.openxmlformats.org/officeDocument/2006/relationships/tags" Target="../tags/tag21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1.xml"/><Relationship Id="rId1" Type="http://schemas.openxmlformats.org/officeDocument/2006/relationships/tags" Target="../tags/tag20.xml"/></Relationships>
</file>

<file path=ppt/slides/_rels/slide1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19.xml"/><Relationship Id="rId1" Type="http://schemas.openxmlformats.org/officeDocument/2006/relationships/tags" Target="../tags/tag218.xml"/></Relationships>
</file>

<file path=ppt/slides/_rels/slide1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21.xml"/><Relationship Id="rId1" Type="http://schemas.openxmlformats.org/officeDocument/2006/relationships/tags" Target="../tags/tag220.xml"/></Relationships>
</file>

<file path=ppt/slides/_rels/slide1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23.xml"/><Relationship Id="rId1" Type="http://schemas.openxmlformats.org/officeDocument/2006/relationships/tags" Target="../tags/tag222.xml"/></Relationships>
</file>

<file path=ppt/slides/_rels/slide1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25.xml"/><Relationship Id="rId1" Type="http://schemas.openxmlformats.org/officeDocument/2006/relationships/tags" Target="../tags/tag224.xml"/></Relationships>
</file>

<file path=ppt/slides/_rels/slide1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27.xml"/><Relationship Id="rId1" Type="http://schemas.openxmlformats.org/officeDocument/2006/relationships/tags" Target="../tags/tag226.xml"/></Relationships>
</file>

<file path=ppt/slides/_rels/slide1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29.xml"/><Relationship Id="rId1" Type="http://schemas.openxmlformats.org/officeDocument/2006/relationships/tags" Target="../tags/tag228.xml"/></Relationships>
</file>

<file path=ppt/slides/_rels/slide1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31.xml"/><Relationship Id="rId1" Type="http://schemas.openxmlformats.org/officeDocument/2006/relationships/tags" Target="../tags/tag230.xml"/></Relationships>
</file>

<file path=ppt/slides/_rels/slide1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33.xml"/><Relationship Id="rId1" Type="http://schemas.openxmlformats.org/officeDocument/2006/relationships/tags" Target="../tags/tag232.xml"/></Relationships>
</file>

<file path=ppt/slides/_rels/slide1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35.xml"/><Relationship Id="rId1" Type="http://schemas.openxmlformats.org/officeDocument/2006/relationships/tags" Target="../tags/tag234.xml"/></Relationships>
</file>

<file path=ppt/slides/_rels/slide1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37.xml"/><Relationship Id="rId1" Type="http://schemas.openxmlformats.org/officeDocument/2006/relationships/tags" Target="../tags/tag23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3.xml"/><Relationship Id="rId1" Type="http://schemas.openxmlformats.org/officeDocument/2006/relationships/tags" Target="../tags/tag22.xml"/></Relationships>
</file>

<file path=ppt/slides/_rels/slide1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39.xml"/><Relationship Id="rId1" Type="http://schemas.openxmlformats.org/officeDocument/2006/relationships/tags" Target="../tags/tag238.xml"/></Relationships>
</file>

<file path=ppt/slides/_rels/slide12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41.xml"/><Relationship Id="rId1" Type="http://schemas.openxmlformats.org/officeDocument/2006/relationships/tags" Target="../tags/tag240.xml"/></Relationships>
</file>

<file path=ppt/slides/_rels/slide1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43.xml"/><Relationship Id="rId1" Type="http://schemas.openxmlformats.org/officeDocument/2006/relationships/tags" Target="../tags/tag24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5.xml"/><Relationship Id="rId1" Type="http://schemas.openxmlformats.org/officeDocument/2006/relationships/tags" Target="../tags/tag2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7.xml"/><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9.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1.xml"/><Relationship Id="rId1" Type="http://schemas.openxmlformats.org/officeDocument/2006/relationships/tags" Target="../tags/tag30.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3.xml"/><Relationship Id="rId1" Type="http://schemas.openxmlformats.org/officeDocument/2006/relationships/tags" Target="../tags/tag3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5.xml"/><Relationship Id="rId1" Type="http://schemas.openxmlformats.org/officeDocument/2006/relationships/tags" Target="../tags/tag3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7.xml"/><Relationship Id="rId1" Type="http://schemas.openxmlformats.org/officeDocument/2006/relationships/tags" Target="../tags/tag36.xml"/></Relationships>
</file>

<file path=ppt/slides/_rels/slide2.xml.rels><?xml version="1.0" encoding="UTF-8" standalone="yes"?>
<Relationships xmlns="http://schemas.openxmlformats.org/package/2006/relationships"><Relationship Id="rId3" Type="http://schemas.openxmlformats.org/officeDocument/2006/relationships/hyperlink" Target="http://www.turningtechnologies.com/" TargetMode="Externa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9.xml"/><Relationship Id="rId1" Type="http://schemas.openxmlformats.org/officeDocument/2006/relationships/tags" Target="../tags/tag38.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1.xml"/><Relationship Id="rId1" Type="http://schemas.openxmlformats.org/officeDocument/2006/relationships/tags" Target="../tags/tag4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3.xml"/><Relationship Id="rId1" Type="http://schemas.openxmlformats.org/officeDocument/2006/relationships/tags" Target="../tags/tag4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5.xml"/><Relationship Id="rId1" Type="http://schemas.openxmlformats.org/officeDocument/2006/relationships/tags" Target="../tags/tag4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7.xml"/><Relationship Id="rId1" Type="http://schemas.openxmlformats.org/officeDocument/2006/relationships/tags" Target="../tags/tag46.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9.xml"/><Relationship Id="rId1" Type="http://schemas.openxmlformats.org/officeDocument/2006/relationships/tags" Target="../tags/tag48.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1.xml"/><Relationship Id="rId1" Type="http://schemas.openxmlformats.org/officeDocument/2006/relationships/tags" Target="../tags/tag50.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3.xml"/><Relationship Id="rId1" Type="http://schemas.openxmlformats.org/officeDocument/2006/relationships/tags" Target="../tags/tag5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5.xml"/><Relationship Id="rId1" Type="http://schemas.openxmlformats.org/officeDocument/2006/relationships/tags" Target="../tags/tag54.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7.xml"/><Relationship Id="rId1" Type="http://schemas.openxmlformats.org/officeDocument/2006/relationships/tags" Target="../tags/tag5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9.xml"/><Relationship Id="rId1" Type="http://schemas.openxmlformats.org/officeDocument/2006/relationships/tags" Target="../tags/tag58.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1.xml"/><Relationship Id="rId1" Type="http://schemas.openxmlformats.org/officeDocument/2006/relationships/tags" Target="../tags/tag60.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3.xml"/><Relationship Id="rId1" Type="http://schemas.openxmlformats.org/officeDocument/2006/relationships/tags" Target="../tags/tag6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5.xml"/><Relationship Id="rId1" Type="http://schemas.openxmlformats.org/officeDocument/2006/relationships/tags" Target="../tags/tag64.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7.xml"/><Relationship Id="rId1" Type="http://schemas.openxmlformats.org/officeDocument/2006/relationships/tags" Target="../tags/tag66.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9.xml"/><Relationship Id="rId1" Type="http://schemas.openxmlformats.org/officeDocument/2006/relationships/tags" Target="../tags/tag68.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1.xml"/><Relationship Id="rId1" Type="http://schemas.openxmlformats.org/officeDocument/2006/relationships/tags" Target="../tags/tag70.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3.xml"/><Relationship Id="rId1" Type="http://schemas.openxmlformats.org/officeDocument/2006/relationships/tags" Target="../tags/tag72.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5.xml"/><Relationship Id="rId1" Type="http://schemas.openxmlformats.org/officeDocument/2006/relationships/tags" Target="../tags/tag74.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7.xml"/><Relationship Id="rId1" Type="http://schemas.openxmlformats.org/officeDocument/2006/relationships/tags" Target="../tags/tag7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tags" Target="../tags/tag6.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9.xml"/><Relationship Id="rId1" Type="http://schemas.openxmlformats.org/officeDocument/2006/relationships/tags" Target="../tags/tag78.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1.xml"/><Relationship Id="rId1" Type="http://schemas.openxmlformats.org/officeDocument/2006/relationships/tags" Target="../tags/tag80.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3.xml"/><Relationship Id="rId1" Type="http://schemas.openxmlformats.org/officeDocument/2006/relationships/tags" Target="../tags/tag8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5.xml"/><Relationship Id="rId1" Type="http://schemas.openxmlformats.org/officeDocument/2006/relationships/tags" Target="../tags/tag84.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7.xml"/><Relationship Id="rId1" Type="http://schemas.openxmlformats.org/officeDocument/2006/relationships/tags" Target="../tags/tag86.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9.xml"/><Relationship Id="rId1" Type="http://schemas.openxmlformats.org/officeDocument/2006/relationships/tags" Target="../tags/tag88.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1.xml"/><Relationship Id="rId1" Type="http://schemas.openxmlformats.org/officeDocument/2006/relationships/tags" Target="../tags/tag90.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3.xml"/><Relationship Id="rId1" Type="http://schemas.openxmlformats.org/officeDocument/2006/relationships/tags" Target="../tags/tag92.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5.xml"/><Relationship Id="rId1" Type="http://schemas.openxmlformats.org/officeDocument/2006/relationships/tags" Target="../tags/tag94.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7.xml"/><Relationship Id="rId1" Type="http://schemas.openxmlformats.org/officeDocument/2006/relationships/tags" Target="../tags/tag9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tags" Target="../tags/tag8.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9.xml"/><Relationship Id="rId1" Type="http://schemas.openxmlformats.org/officeDocument/2006/relationships/tags" Target="../tags/tag98.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1.xml"/><Relationship Id="rId1" Type="http://schemas.openxmlformats.org/officeDocument/2006/relationships/tags" Target="../tags/tag100.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3.xml"/><Relationship Id="rId1" Type="http://schemas.openxmlformats.org/officeDocument/2006/relationships/tags" Target="../tags/tag102.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5.xml"/><Relationship Id="rId1" Type="http://schemas.openxmlformats.org/officeDocument/2006/relationships/tags" Target="../tags/tag104.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7.xml"/><Relationship Id="rId1" Type="http://schemas.openxmlformats.org/officeDocument/2006/relationships/tags" Target="../tags/tag106.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9.xml"/><Relationship Id="rId1" Type="http://schemas.openxmlformats.org/officeDocument/2006/relationships/tags" Target="../tags/tag108.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1.xml"/><Relationship Id="rId1" Type="http://schemas.openxmlformats.org/officeDocument/2006/relationships/tags" Target="../tags/tag110.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3.xml"/><Relationship Id="rId1" Type="http://schemas.openxmlformats.org/officeDocument/2006/relationships/tags" Target="../tags/tag112.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5.xml"/><Relationship Id="rId1" Type="http://schemas.openxmlformats.org/officeDocument/2006/relationships/tags" Target="../tags/tag114.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7.xml"/><Relationship Id="rId1" Type="http://schemas.openxmlformats.org/officeDocument/2006/relationships/tags" Target="../tags/tag116.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tags" Target="../tags/tag10.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9.xml"/><Relationship Id="rId1" Type="http://schemas.openxmlformats.org/officeDocument/2006/relationships/tags" Target="../tags/tag118.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21.xml"/><Relationship Id="rId1" Type="http://schemas.openxmlformats.org/officeDocument/2006/relationships/tags" Target="../tags/tag120.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23.xml"/><Relationship Id="rId1" Type="http://schemas.openxmlformats.org/officeDocument/2006/relationships/tags" Target="../tags/tag122.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25.xml"/><Relationship Id="rId1" Type="http://schemas.openxmlformats.org/officeDocument/2006/relationships/tags" Target="../tags/tag124.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27.xml"/><Relationship Id="rId1" Type="http://schemas.openxmlformats.org/officeDocument/2006/relationships/tags" Target="../tags/tag126.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29.xml"/><Relationship Id="rId1" Type="http://schemas.openxmlformats.org/officeDocument/2006/relationships/tags" Target="../tags/tag128.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1.xml"/><Relationship Id="rId1" Type="http://schemas.openxmlformats.org/officeDocument/2006/relationships/tags" Target="../tags/tag130.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3.xml"/><Relationship Id="rId1" Type="http://schemas.openxmlformats.org/officeDocument/2006/relationships/tags" Target="../tags/tag132.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5.xml"/><Relationship Id="rId1" Type="http://schemas.openxmlformats.org/officeDocument/2006/relationships/tags" Target="../tags/tag134.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7.xml"/><Relationship Id="rId1" Type="http://schemas.openxmlformats.org/officeDocument/2006/relationships/tags" Target="../tags/tag13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tags" Target="../tags/tag12.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9.xml"/><Relationship Id="rId1" Type="http://schemas.openxmlformats.org/officeDocument/2006/relationships/tags" Target="../tags/tag138.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1.xml"/><Relationship Id="rId1" Type="http://schemas.openxmlformats.org/officeDocument/2006/relationships/tags" Target="../tags/tag140.xml"/></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3.xml"/><Relationship Id="rId1" Type="http://schemas.openxmlformats.org/officeDocument/2006/relationships/tags" Target="../tags/tag142.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5.xml"/><Relationship Id="rId1" Type="http://schemas.openxmlformats.org/officeDocument/2006/relationships/tags" Target="../tags/tag144.xml"/></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7.xml"/><Relationship Id="rId1" Type="http://schemas.openxmlformats.org/officeDocument/2006/relationships/tags" Target="../tags/tag146.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9.xml"/><Relationship Id="rId1" Type="http://schemas.openxmlformats.org/officeDocument/2006/relationships/tags" Target="../tags/tag148.xml"/></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1.xml"/><Relationship Id="rId1" Type="http://schemas.openxmlformats.org/officeDocument/2006/relationships/tags" Target="../tags/tag150.xml"/></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3.xml"/><Relationship Id="rId1" Type="http://schemas.openxmlformats.org/officeDocument/2006/relationships/tags" Target="../tags/tag152.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5.xml"/><Relationship Id="rId1" Type="http://schemas.openxmlformats.org/officeDocument/2006/relationships/tags" Target="../tags/tag154.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7.xml"/><Relationship Id="rId1" Type="http://schemas.openxmlformats.org/officeDocument/2006/relationships/tags" Target="../tags/tag15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tags" Target="../tags/tag14.xml"/></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9.xml"/><Relationship Id="rId1" Type="http://schemas.openxmlformats.org/officeDocument/2006/relationships/tags" Target="../tags/tag158.xml"/></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61.xml"/><Relationship Id="rId1" Type="http://schemas.openxmlformats.org/officeDocument/2006/relationships/tags" Target="../tags/tag160.xml"/></Relationships>
</file>

<file path=ppt/slides/_rels/slide8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63.xml"/><Relationship Id="rId1" Type="http://schemas.openxmlformats.org/officeDocument/2006/relationships/tags" Target="../tags/tag162.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65.xml"/><Relationship Id="rId1" Type="http://schemas.openxmlformats.org/officeDocument/2006/relationships/tags" Target="../tags/tag164.xml"/></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67.xml"/><Relationship Id="rId1" Type="http://schemas.openxmlformats.org/officeDocument/2006/relationships/tags" Target="../tags/tag166.xml"/></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69.xml"/><Relationship Id="rId1" Type="http://schemas.openxmlformats.org/officeDocument/2006/relationships/tags" Target="../tags/tag168.xml"/></Relationships>
</file>

<file path=ppt/slides/_rels/slide8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1.xml"/><Relationship Id="rId1" Type="http://schemas.openxmlformats.org/officeDocument/2006/relationships/tags" Target="../tags/tag170.xml"/></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3.xml"/><Relationship Id="rId1" Type="http://schemas.openxmlformats.org/officeDocument/2006/relationships/tags" Target="../tags/tag172.xml"/></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5.xml"/><Relationship Id="rId1" Type="http://schemas.openxmlformats.org/officeDocument/2006/relationships/tags" Target="../tags/tag174.xml"/></Relationships>
</file>

<file path=ppt/slides/_rels/slide8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7.xml"/><Relationship Id="rId1" Type="http://schemas.openxmlformats.org/officeDocument/2006/relationships/tags" Target="../tags/tag17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tags" Target="../tags/tag16.xml"/></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9.xml"/><Relationship Id="rId1" Type="http://schemas.openxmlformats.org/officeDocument/2006/relationships/tags" Target="../tags/tag178.xml"/></Relationships>
</file>

<file path=ppt/slides/_rels/slide9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81.xml"/><Relationship Id="rId1" Type="http://schemas.openxmlformats.org/officeDocument/2006/relationships/tags" Target="../tags/tag180.xml"/></Relationships>
</file>

<file path=ppt/slides/_rels/slide9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83.xml"/><Relationship Id="rId1" Type="http://schemas.openxmlformats.org/officeDocument/2006/relationships/tags" Target="../tags/tag182.xml"/></Relationships>
</file>

<file path=ppt/slides/_rels/slide9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85.xml"/><Relationship Id="rId1" Type="http://schemas.openxmlformats.org/officeDocument/2006/relationships/tags" Target="../tags/tag184.xml"/></Relationships>
</file>

<file path=ppt/slides/_rels/slide9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87.xml"/><Relationship Id="rId1" Type="http://schemas.openxmlformats.org/officeDocument/2006/relationships/tags" Target="../tags/tag186.xml"/></Relationships>
</file>

<file path=ppt/slides/_rels/slide9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89.xml"/><Relationship Id="rId1" Type="http://schemas.openxmlformats.org/officeDocument/2006/relationships/tags" Target="../tags/tag188.xml"/></Relationships>
</file>

<file path=ppt/slides/_rels/slide9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1.xml"/><Relationship Id="rId1" Type="http://schemas.openxmlformats.org/officeDocument/2006/relationships/tags" Target="../tags/tag190.xml"/></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3.xml"/><Relationship Id="rId1" Type="http://schemas.openxmlformats.org/officeDocument/2006/relationships/tags" Target="../tags/tag192.xml"/></Relationships>
</file>

<file path=ppt/slides/_rels/slide9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5.xml"/><Relationship Id="rId1" Type="http://schemas.openxmlformats.org/officeDocument/2006/relationships/tags" Target="../tags/tag194.xml"/></Relationships>
</file>

<file path=ppt/slides/_rels/slide9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7.xml"/><Relationship Id="rId1" Type="http://schemas.openxmlformats.org/officeDocument/2006/relationships/tags" Target="../tags/tag19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Clicker Slides for</a:t>
            </a:r>
          </a:p>
        </p:txBody>
      </p:sp>
      <p:sp>
        <p:nvSpPr>
          <p:cNvPr id="15362" name="Text Placeholder 2"/>
          <p:cNvSpPr>
            <a:spLocks noGrp="1"/>
          </p:cNvSpPr>
          <p:nvPr>
            <p:ph type="body" sz="half" idx="1"/>
          </p:nvPr>
        </p:nvSpPr>
        <p:spPr/>
        <p:txBody>
          <a:bodyPr/>
          <a:lstStyle/>
          <a:p>
            <a:endParaRPr lang="en-GB" smtClean="0"/>
          </a:p>
        </p:txBody>
      </p:sp>
      <p:pic>
        <p:nvPicPr>
          <p:cNvPr id="15363" name="Picture 4"/>
          <p:cNvPicPr>
            <a:picLocks noChangeAspect="1"/>
          </p:cNvPicPr>
          <p:nvPr/>
        </p:nvPicPr>
        <p:blipFill>
          <a:blip r:embed="rId3"/>
          <a:srcRect/>
          <a:stretch>
            <a:fillRect/>
          </a:stretch>
        </p:blipFill>
        <p:spPr bwMode="auto">
          <a:xfrm>
            <a:off x="2971800" y="1600200"/>
            <a:ext cx="3063875" cy="43434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PQuestion"/>
          <p:cNvSpPr>
            <a:spLocks noGrp="1"/>
          </p:cNvSpPr>
          <p:nvPr>
            <p:ph type="title"/>
          </p:nvPr>
        </p:nvSpPr>
        <p:spPr/>
        <p:txBody>
          <a:bodyPr>
            <a:spAutoFit/>
          </a:bodyPr>
          <a:lstStyle/>
          <a:p>
            <a:r>
              <a:rPr lang="en-US" sz="3200" smtClean="0"/>
              <a:t>1-8 Which of the following statements best characterizes the relation between the Treaty of Lisbon and the Constitutional Treaty? </a:t>
            </a:r>
          </a:p>
        </p:txBody>
      </p:sp>
      <p:sp>
        <p:nvSpPr>
          <p:cNvPr id="24578"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They are the same. </a:t>
            </a:r>
          </a:p>
          <a:p>
            <a:pPr marL="514350" indent="-514350">
              <a:buFont typeface="Arial" charset="0"/>
              <a:buAutoNum type="alphaLcParenR"/>
            </a:pPr>
            <a:r>
              <a:rPr lang="en-US" smtClean="0"/>
              <a:t>The Lisbon Treaty was amended by the member states and subsequently renamed into Constitutional Treaty.</a:t>
            </a:r>
          </a:p>
          <a:p>
            <a:pPr marL="514350" indent="-514350">
              <a:buFont typeface="Arial" charset="0"/>
              <a:buAutoNum type="alphaLcParenR"/>
            </a:pPr>
            <a:r>
              <a:rPr lang="en-US" smtClean="0"/>
              <a:t>The Constitutional Treaty was amended by a constitutional convention and renamed Lisbon Treaty.</a:t>
            </a:r>
          </a:p>
          <a:p>
            <a:pPr marL="514350" indent="-514350">
              <a:buFont typeface="Arial" charset="0"/>
              <a:buAutoNum type="alphaLcParenR"/>
            </a:pPr>
            <a:r>
              <a:rPr lang="en-US" smtClean="0"/>
              <a:t>The Lisbon Treaty entered into force after minor adjustments were made to the Constitutional Treaty </a:t>
            </a:r>
          </a:p>
        </p:txBody>
      </p:sp>
      <p:sp>
        <p:nvSpPr>
          <p:cNvPr id="2457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PQuestion"/>
          <p:cNvSpPr>
            <a:spLocks noGrp="1"/>
          </p:cNvSpPr>
          <p:nvPr>
            <p:ph type="title"/>
          </p:nvPr>
        </p:nvSpPr>
        <p:spPr/>
        <p:txBody>
          <a:bodyPr>
            <a:spAutoFit/>
          </a:bodyPr>
          <a:lstStyle/>
          <a:p>
            <a:r>
              <a:rPr lang="en-US" smtClean="0"/>
              <a:t>10-8 Which statement on policy networks is correct?</a:t>
            </a:r>
          </a:p>
        </p:txBody>
      </p:sp>
      <p:sp>
        <p:nvSpPr>
          <p:cNvPr id="116738" name="TPAnswers"/>
          <p:cNvSpPr>
            <a:spLocks noGrp="1"/>
          </p:cNvSpPr>
          <p:nvPr>
            <p:ph type="body" sz="half" idx="1"/>
            <p:custDataLst>
              <p:tags r:id="rId2"/>
            </p:custDataLst>
          </p:nvPr>
        </p:nvSpPr>
        <p:spPr>
          <a:xfrm>
            <a:off x="457200" y="1600200"/>
            <a:ext cx="6350000" cy="4659313"/>
          </a:xfrm>
        </p:spPr>
        <p:txBody>
          <a:bodyPr/>
          <a:lstStyle/>
          <a:p>
            <a:pPr marL="514350" indent="-514350">
              <a:buFont typeface="Arial" charset="0"/>
              <a:buAutoNum type="alphaLcParenR"/>
            </a:pPr>
            <a:r>
              <a:rPr lang="en-US" smtClean="0"/>
              <a:t>The concept of policy network implies a low degree of conflict between political actors</a:t>
            </a:r>
          </a:p>
          <a:p>
            <a:pPr marL="514350" indent="-514350">
              <a:buFont typeface="Arial" charset="0"/>
              <a:buAutoNum type="alphaLcParenR"/>
            </a:pPr>
            <a:r>
              <a:rPr lang="en-US" smtClean="0"/>
              <a:t>Policy networks are composed of civil servants and interest group representatives</a:t>
            </a:r>
          </a:p>
          <a:p>
            <a:pPr marL="514350" indent="-514350">
              <a:buFont typeface="Arial" charset="0"/>
              <a:buAutoNum type="alphaLcParenR"/>
            </a:pPr>
            <a:r>
              <a:rPr lang="en-US" smtClean="0"/>
              <a:t>Policy networks include actors from different EU institutions</a:t>
            </a:r>
          </a:p>
          <a:p>
            <a:pPr marL="514350" indent="-514350">
              <a:buFont typeface="Arial" charset="0"/>
              <a:buAutoNum type="alphaLcParenR"/>
            </a:pPr>
            <a:r>
              <a:rPr lang="en-US" smtClean="0"/>
              <a:t>Policy networks are stable, long-term coalitions between actors</a:t>
            </a:r>
          </a:p>
        </p:txBody>
      </p:sp>
      <p:sp>
        <p:nvSpPr>
          <p:cNvPr id="11673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PQuestion"/>
          <p:cNvSpPr>
            <a:spLocks noGrp="1"/>
          </p:cNvSpPr>
          <p:nvPr>
            <p:ph type="title"/>
          </p:nvPr>
        </p:nvSpPr>
        <p:spPr/>
        <p:txBody>
          <a:bodyPr>
            <a:spAutoFit/>
          </a:bodyPr>
          <a:lstStyle/>
          <a:p>
            <a:r>
              <a:rPr lang="en-US" smtClean="0"/>
              <a:t>10-9 Which statement on technocracy in the EU is correct?</a:t>
            </a:r>
          </a:p>
        </p:txBody>
      </p:sp>
      <p:sp>
        <p:nvSpPr>
          <p:cNvPr id="117762"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Technocratic decision-making primarily plays a role in policy-setting decisions.</a:t>
            </a:r>
          </a:p>
          <a:p>
            <a:pPr marL="514350" indent="-514350">
              <a:buFont typeface="Arial" charset="0"/>
              <a:buAutoNum type="alphaLcParenR"/>
            </a:pPr>
            <a:r>
              <a:rPr lang="en-US" smtClean="0"/>
              <a:t>Technocratic decision-making is primarily driven by expertise and operates on the basis of consensus.</a:t>
            </a:r>
          </a:p>
          <a:p>
            <a:pPr marL="514350" indent="-514350">
              <a:buFont typeface="Arial" charset="0"/>
              <a:buAutoNum type="alphaLcParenR"/>
            </a:pPr>
            <a:r>
              <a:rPr lang="en-US" smtClean="0"/>
              <a:t>The ordinary legislative procedure is an institutionalized form of technocratic decision-making.</a:t>
            </a:r>
          </a:p>
          <a:p>
            <a:pPr marL="514350" indent="-514350">
              <a:buFont typeface="Arial" charset="0"/>
              <a:buAutoNum type="alphaLcParenR"/>
            </a:pPr>
            <a:r>
              <a:rPr lang="en-US" smtClean="0"/>
              <a:t>The idea of technocratic decision-making arose within the European Union during the 1970s.</a:t>
            </a:r>
          </a:p>
        </p:txBody>
      </p:sp>
      <p:sp>
        <p:nvSpPr>
          <p:cNvPr id="117763"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PQuestion"/>
          <p:cNvSpPr>
            <a:spLocks noGrp="1"/>
          </p:cNvSpPr>
          <p:nvPr>
            <p:ph type="title"/>
          </p:nvPr>
        </p:nvSpPr>
        <p:spPr/>
        <p:txBody>
          <a:bodyPr>
            <a:spAutoFit/>
          </a:bodyPr>
          <a:lstStyle/>
          <a:p>
            <a:r>
              <a:rPr lang="en-US" sz="3200" smtClean="0"/>
              <a:t>10-10 According to Fritz Scharpf’s analysis, when is a joint-decision trap likely to occur in the EU?</a:t>
            </a:r>
          </a:p>
        </p:txBody>
      </p:sp>
      <p:sp>
        <p:nvSpPr>
          <p:cNvPr id="118786" name="TPAnswers"/>
          <p:cNvSpPr>
            <a:spLocks noGrp="1"/>
          </p:cNvSpPr>
          <p:nvPr>
            <p:ph type="body" sz="half" idx="1"/>
            <p:custDataLst>
              <p:tags r:id="rId2"/>
            </p:custDataLst>
          </p:nvPr>
        </p:nvSpPr>
        <p:spPr>
          <a:xfrm>
            <a:off x="457200" y="1600200"/>
            <a:ext cx="6350000" cy="4229100"/>
          </a:xfrm>
        </p:spPr>
        <p:txBody>
          <a:bodyPr/>
          <a:lstStyle/>
          <a:p>
            <a:pPr marL="514350" indent="-514350">
              <a:buFont typeface="Arial" charset="0"/>
              <a:buAutoNum type="alphaLcParenR"/>
            </a:pPr>
            <a:r>
              <a:rPr lang="en-US" smtClean="0"/>
              <a:t>When member state governments take decisions at the EU-level and member states can easily block a decision</a:t>
            </a:r>
          </a:p>
          <a:p>
            <a:pPr marL="514350" indent="-514350">
              <a:buFont typeface="Arial" charset="0"/>
              <a:buAutoNum type="alphaLcParenR"/>
            </a:pPr>
            <a:r>
              <a:rPr lang="en-US" smtClean="0"/>
              <a:t>When both the Council of Ministers and the European Parliament are involved in EU decision-making</a:t>
            </a:r>
          </a:p>
          <a:p>
            <a:pPr marL="514350" indent="-514350">
              <a:buFont typeface="Arial" charset="0"/>
              <a:buAutoNum type="alphaLcParenR"/>
            </a:pPr>
            <a:r>
              <a:rPr lang="en-US" smtClean="0"/>
              <a:t>When issues are decided on at lower levels of decision-making</a:t>
            </a:r>
          </a:p>
          <a:p>
            <a:pPr marL="514350" indent="-514350">
              <a:buFont typeface="Arial" charset="0"/>
              <a:buAutoNum type="alphaLcParenR"/>
            </a:pPr>
            <a:r>
              <a:rPr lang="en-US" smtClean="0"/>
              <a:t>When issues are regulatory in nature</a:t>
            </a:r>
          </a:p>
        </p:txBody>
      </p:sp>
      <p:sp>
        <p:nvSpPr>
          <p:cNvPr id="118787"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PQuestion"/>
          <p:cNvSpPr>
            <a:spLocks noGrp="1"/>
          </p:cNvSpPr>
          <p:nvPr>
            <p:ph type="title"/>
          </p:nvPr>
        </p:nvSpPr>
        <p:spPr/>
        <p:txBody>
          <a:bodyPr>
            <a:spAutoFit/>
          </a:bodyPr>
          <a:lstStyle/>
          <a:p>
            <a:r>
              <a:rPr lang="en-US" smtClean="0"/>
              <a:t>11-1 Transposition refers to the process of …</a:t>
            </a:r>
          </a:p>
        </p:txBody>
      </p:sp>
      <p:sp>
        <p:nvSpPr>
          <p:cNvPr id="119810" name="TPAnswers"/>
          <p:cNvSpPr>
            <a:spLocks noGrp="1"/>
          </p:cNvSpPr>
          <p:nvPr>
            <p:ph type="body" sz="half" idx="1"/>
            <p:custDataLst>
              <p:tags r:id="rId2"/>
            </p:custDataLst>
          </p:nvPr>
        </p:nvSpPr>
        <p:spPr>
          <a:xfrm>
            <a:off x="457200" y="1600200"/>
            <a:ext cx="6350000" cy="3797300"/>
          </a:xfrm>
        </p:spPr>
        <p:txBody>
          <a:bodyPr/>
          <a:lstStyle/>
          <a:p>
            <a:pPr marL="514350" indent="-514350">
              <a:buFont typeface="Arial" charset="0"/>
              <a:buAutoNum type="alphaLcParenR"/>
            </a:pPr>
            <a:r>
              <a:rPr lang="en-US" smtClean="0"/>
              <a:t>Turning EU regulations into national legislation</a:t>
            </a:r>
          </a:p>
          <a:p>
            <a:pPr marL="514350" indent="-514350">
              <a:buFont typeface="Arial" charset="0"/>
              <a:buAutoNum type="alphaLcParenR"/>
            </a:pPr>
            <a:r>
              <a:rPr lang="en-US" smtClean="0"/>
              <a:t>Turning EU directives into national legislation</a:t>
            </a:r>
          </a:p>
          <a:p>
            <a:pPr marL="514350" indent="-514350">
              <a:buFont typeface="Arial" charset="0"/>
              <a:buAutoNum type="alphaLcParenR"/>
            </a:pPr>
            <a:r>
              <a:rPr lang="en-US" smtClean="0"/>
              <a:t>Implementing rulings of the Court of Justice in a member state</a:t>
            </a:r>
          </a:p>
          <a:p>
            <a:pPr marL="514350" indent="-514350">
              <a:buFont typeface="Arial" charset="0"/>
              <a:buAutoNum type="alphaLcParenR"/>
            </a:pPr>
            <a:r>
              <a:rPr lang="en-US" smtClean="0"/>
              <a:t>Making EU decisions operational via implementing decisions</a:t>
            </a:r>
          </a:p>
        </p:txBody>
      </p:sp>
      <p:sp>
        <p:nvSpPr>
          <p:cNvPr id="11981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PQuestion"/>
          <p:cNvSpPr>
            <a:spLocks noGrp="1"/>
          </p:cNvSpPr>
          <p:nvPr>
            <p:ph type="title"/>
          </p:nvPr>
        </p:nvSpPr>
        <p:spPr>
          <a:xfrm>
            <a:off x="381000" y="520700"/>
            <a:ext cx="8229600" cy="1384300"/>
          </a:xfrm>
        </p:spPr>
        <p:txBody>
          <a:bodyPr>
            <a:spAutoFit/>
          </a:bodyPr>
          <a:lstStyle/>
          <a:p>
            <a:r>
              <a:rPr lang="en-US" sz="2800" smtClean="0"/>
              <a:t>11-2 The actions of the Commission to make Italy comply with the terms of the Waste Framework directive are an example of what Börzel has called: </a:t>
            </a:r>
          </a:p>
        </p:txBody>
      </p:sp>
      <p:sp>
        <p:nvSpPr>
          <p:cNvPr id="120834" name="TPAnswers"/>
          <p:cNvSpPr>
            <a:spLocks noGrp="1"/>
          </p:cNvSpPr>
          <p:nvPr>
            <p:ph type="body" sz="half" idx="1"/>
            <p:custDataLst>
              <p:tags r:id="rId2"/>
            </p:custDataLst>
          </p:nvPr>
        </p:nvSpPr>
        <p:spPr>
          <a:xfrm>
            <a:off x="457200" y="2438400"/>
            <a:ext cx="6350000" cy="2074863"/>
          </a:xfrm>
        </p:spPr>
        <p:txBody>
          <a:bodyPr/>
          <a:lstStyle/>
          <a:p>
            <a:pPr marL="514350" indent="-514350">
              <a:buFont typeface="Arial" charset="0"/>
              <a:buAutoNum type="alphaLcParenR"/>
            </a:pPr>
            <a:r>
              <a:rPr lang="en-US" smtClean="0"/>
              <a:t>A push factor</a:t>
            </a:r>
          </a:p>
          <a:p>
            <a:pPr marL="514350" indent="-514350">
              <a:buFont typeface="Arial" charset="0"/>
              <a:buAutoNum type="alphaLcParenR"/>
            </a:pPr>
            <a:r>
              <a:rPr lang="en-US" smtClean="0"/>
              <a:t>A pull factor</a:t>
            </a:r>
          </a:p>
          <a:p>
            <a:pPr marL="514350" indent="-514350">
              <a:buFont typeface="Arial" charset="0"/>
              <a:buAutoNum type="alphaLcParenR"/>
            </a:pPr>
            <a:r>
              <a:rPr lang="en-US" smtClean="0"/>
              <a:t>Push and pull factors</a:t>
            </a:r>
          </a:p>
          <a:p>
            <a:pPr marL="514350" indent="-514350">
              <a:buFont typeface="Arial" charset="0"/>
              <a:buAutoNum type="alphaLcParenR"/>
            </a:pPr>
            <a:r>
              <a:rPr lang="en-US" smtClean="0"/>
              <a:t>Implementation deficits</a:t>
            </a:r>
          </a:p>
        </p:txBody>
      </p:sp>
      <p:sp>
        <p:nvSpPr>
          <p:cNvPr id="120835" name="TPPercentages"/>
          <p:cNvSpPr>
            <a:spLocks noGrp="1"/>
          </p:cNvSpPr>
          <p:nvPr>
            <p:ph type="body" sz="half" idx="2"/>
          </p:nvPr>
        </p:nvSpPr>
        <p:spPr>
          <a:xfrm>
            <a:off x="6858000" y="25908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TPQuestion"/>
          <p:cNvSpPr>
            <a:spLocks noGrp="1"/>
          </p:cNvSpPr>
          <p:nvPr>
            <p:ph type="title"/>
          </p:nvPr>
        </p:nvSpPr>
        <p:spPr/>
        <p:txBody>
          <a:bodyPr>
            <a:spAutoFit/>
          </a:bodyPr>
          <a:lstStyle/>
          <a:p>
            <a:r>
              <a:rPr lang="en-US" sz="3600" smtClean="0"/>
              <a:t>11-3 Which of the following Comitology procedures also involves the EP? </a:t>
            </a:r>
          </a:p>
        </p:txBody>
      </p:sp>
      <p:sp>
        <p:nvSpPr>
          <p:cNvPr id="121858" name="TPAnswers"/>
          <p:cNvSpPr>
            <a:spLocks noGrp="1"/>
          </p:cNvSpPr>
          <p:nvPr>
            <p:ph type="body" sz="half" idx="1"/>
            <p:custDataLst>
              <p:tags r:id="rId2"/>
            </p:custDataLst>
          </p:nvPr>
        </p:nvSpPr>
        <p:spPr>
          <a:xfrm>
            <a:off x="381000" y="2819400"/>
            <a:ext cx="6350000" cy="2074863"/>
          </a:xfrm>
        </p:spPr>
        <p:txBody>
          <a:bodyPr/>
          <a:lstStyle/>
          <a:p>
            <a:pPr marL="514350" indent="-514350">
              <a:buFont typeface="Arial" charset="0"/>
              <a:buAutoNum type="alphaLcParenR"/>
            </a:pPr>
            <a:r>
              <a:rPr lang="en-US" smtClean="0"/>
              <a:t>Advisory procedure</a:t>
            </a:r>
          </a:p>
          <a:p>
            <a:pPr marL="514350" indent="-514350">
              <a:buFont typeface="Arial" charset="0"/>
              <a:buAutoNum type="alphaLcParenR"/>
            </a:pPr>
            <a:r>
              <a:rPr lang="en-US" smtClean="0"/>
              <a:t>Management procedure</a:t>
            </a:r>
          </a:p>
          <a:p>
            <a:pPr marL="514350" indent="-514350">
              <a:buFont typeface="Arial" charset="0"/>
              <a:buAutoNum type="alphaLcParenR"/>
            </a:pPr>
            <a:r>
              <a:rPr lang="en-US" smtClean="0"/>
              <a:t>Regulatory procedure</a:t>
            </a:r>
          </a:p>
          <a:p>
            <a:pPr marL="514350" indent="-514350">
              <a:buFont typeface="Arial" charset="0"/>
              <a:buAutoNum type="alphaLcParenR"/>
            </a:pPr>
            <a:r>
              <a:rPr lang="en-US" smtClean="0"/>
              <a:t>Regulatory procedure with scrutiny</a:t>
            </a:r>
          </a:p>
        </p:txBody>
      </p:sp>
      <p:sp>
        <p:nvSpPr>
          <p:cNvPr id="121859" name="TPPercentages"/>
          <p:cNvSpPr>
            <a:spLocks noGrp="1"/>
          </p:cNvSpPr>
          <p:nvPr>
            <p:ph type="body" sz="half" idx="2"/>
          </p:nvPr>
        </p:nvSpPr>
        <p:spPr>
          <a:xfrm>
            <a:off x="6781800" y="2743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PQuestion"/>
          <p:cNvSpPr>
            <a:spLocks noGrp="1"/>
          </p:cNvSpPr>
          <p:nvPr>
            <p:ph type="title"/>
          </p:nvPr>
        </p:nvSpPr>
        <p:spPr>
          <a:xfrm>
            <a:off x="457200" y="-31750"/>
            <a:ext cx="8229600" cy="1755775"/>
          </a:xfrm>
        </p:spPr>
        <p:txBody>
          <a:bodyPr>
            <a:spAutoFit/>
          </a:bodyPr>
          <a:lstStyle/>
          <a:p>
            <a:r>
              <a:rPr lang="en-US" sz="3600" smtClean="0"/>
              <a:t>11-4 Which of the following is </a:t>
            </a:r>
            <a:r>
              <a:rPr lang="en-US" sz="3600" b="1" smtClean="0"/>
              <a:t>not</a:t>
            </a:r>
            <a:r>
              <a:rPr lang="en-US" sz="3600" smtClean="0"/>
              <a:t> a feature of the actual operation of Comitology? </a:t>
            </a:r>
          </a:p>
        </p:txBody>
      </p:sp>
      <p:sp>
        <p:nvSpPr>
          <p:cNvPr id="3" name="TPAnswers"/>
          <p:cNvSpPr>
            <a:spLocks noGrp="1"/>
          </p:cNvSpPr>
          <p:nvPr>
            <p:ph type="body" sz="half" idx="1"/>
            <p:custDataLst>
              <p:tags r:id="rId2"/>
            </p:custDataLst>
          </p:nvPr>
        </p:nvSpPr>
        <p:spPr>
          <a:xfrm>
            <a:off x="457200" y="1752600"/>
            <a:ext cx="6400800" cy="4800600"/>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In </a:t>
            </a:r>
            <a:r>
              <a:rPr lang="en-US" dirty="0" err="1" smtClean="0"/>
              <a:t>Comitology</a:t>
            </a:r>
            <a:r>
              <a:rPr lang="en-US" dirty="0" smtClean="0"/>
              <a:t> deliberation and consultation are as important as monitoring national interests when making implementation decisions</a:t>
            </a:r>
          </a:p>
          <a:p>
            <a:pPr marL="514350" indent="-514350" fontAlgn="auto">
              <a:spcAft>
                <a:spcPts val="0"/>
              </a:spcAft>
              <a:buFont typeface="Arial" pitchFamily="34" charset="0"/>
              <a:buAutoNum type="alphaLcParenR"/>
              <a:defRPr/>
            </a:pPr>
            <a:r>
              <a:rPr lang="en-US" dirty="0" smtClean="0"/>
              <a:t>The Council regularly overturns </a:t>
            </a:r>
            <a:r>
              <a:rPr lang="en-US" dirty="0" err="1" smtClean="0"/>
              <a:t>Comitology</a:t>
            </a:r>
            <a:r>
              <a:rPr lang="en-US" dirty="0" smtClean="0"/>
              <a:t> decisions because it disagrees with them</a:t>
            </a:r>
          </a:p>
          <a:p>
            <a:pPr marL="514350" indent="-514350" fontAlgn="auto">
              <a:spcAft>
                <a:spcPts val="0"/>
              </a:spcAft>
              <a:buFont typeface="Arial" pitchFamily="34" charset="0"/>
              <a:buAutoNum type="alphaLcParenR"/>
              <a:defRPr/>
            </a:pPr>
            <a:r>
              <a:rPr lang="en-US" dirty="0" smtClean="0"/>
              <a:t>Very few </a:t>
            </a:r>
            <a:r>
              <a:rPr lang="en-US" dirty="0" err="1" smtClean="0"/>
              <a:t>Comitology</a:t>
            </a:r>
            <a:r>
              <a:rPr lang="en-US" dirty="0" smtClean="0"/>
              <a:t> decisions have to be referred to the Council</a:t>
            </a:r>
          </a:p>
          <a:p>
            <a:pPr marL="514350" indent="-514350" fontAlgn="auto">
              <a:spcAft>
                <a:spcPts val="0"/>
              </a:spcAft>
              <a:buFont typeface="Arial" pitchFamily="34" charset="0"/>
              <a:buAutoNum type="alphaLcParenR"/>
              <a:defRPr/>
            </a:pPr>
            <a:r>
              <a:rPr lang="en-US" dirty="0" err="1" smtClean="0"/>
              <a:t>Comitology</a:t>
            </a:r>
            <a:r>
              <a:rPr lang="en-US" dirty="0" smtClean="0"/>
              <a:t> helps the Commission to assess the impact of implementation on member states </a:t>
            </a:r>
            <a:endParaRPr lang="en-US" dirty="0"/>
          </a:p>
        </p:txBody>
      </p:sp>
      <p:sp>
        <p:nvSpPr>
          <p:cNvPr id="122883" name="TPPercentages"/>
          <p:cNvSpPr>
            <a:spLocks noGrp="1"/>
          </p:cNvSpPr>
          <p:nvPr>
            <p:ph type="body" sz="half" idx="2"/>
          </p:nvPr>
        </p:nvSpPr>
        <p:spPr>
          <a:xfrm>
            <a:off x="6858000" y="17526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PQuestion"/>
          <p:cNvSpPr>
            <a:spLocks noGrp="1"/>
          </p:cNvSpPr>
          <p:nvPr>
            <p:ph type="title"/>
          </p:nvPr>
        </p:nvSpPr>
        <p:spPr/>
        <p:txBody>
          <a:bodyPr>
            <a:spAutoFit/>
          </a:bodyPr>
          <a:lstStyle/>
          <a:p>
            <a:r>
              <a:rPr lang="en-US" sz="3200" smtClean="0"/>
              <a:t>11-5 Which of the following practices is not reviewed by the Commission within the framework of competition policies? </a:t>
            </a:r>
          </a:p>
        </p:txBody>
      </p:sp>
      <p:sp>
        <p:nvSpPr>
          <p:cNvPr id="123906" name="TPAnswers"/>
          <p:cNvSpPr>
            <a:spLocks noGrp="1"/>
          </p:cNvSpPr>
          <p:nvPr>
            <p:ph type="body" sz="half" idx="1"/>
            <p:custDataLst>
              <p:tags r:id="rId2"/>
            </p:custDataLst>
          </p:nvPr>
        </p:nvSpPr>
        <p:spPr>
          <a:xfrm>
            <a:off x="457200" y="2286000"/>
            <a:ext cx="6350000" cy="2074863"/>
          </a:xfrm>
        </p:spPr>
        <p:txBody>
          <a:bodyPr/>
          <a:lstStyle/>
          <a:p>
            <a:pPr marL="514350" indent="-514350">
              <a:buFont typeface="Arial" charset="0"/>
              <a:buAutoNum type="alphaLcParenR"/>
            </a:pPr>
            <a:r>
              <a:rPr lang="en-US" smtClean="0"/>
              <a:t>Cartels</a:t>
            </a:r>
          </a:p>
          <a:p>
            <a:pPr marL="514350" indent="-514350">
              <a:buFont typeface="Arial" charset="0"/>
              <a:buAutoNum type="alphaLcParenR"/>
            </a:pPr>
            <a:r>
              <a:rPr lang="en-US" smtClean="0"/>
              <a:t>Abuse of a dominant position</a:t>
            </a:r>
          </a:p>
          <a:p>
            <a:pPr marL="514350" indent="-514350">
              <a:buFont typeface="Arial" charset="0"/>
              <a:buAutoNum type="alphaLcParenR"/>
            </a:pPr>
            <a:r>
              <a:rPr lang="en-US" smtClean="0"/>
              <a:t>Deceptive advertising</a:t>
            </a:r>
          </a:p>
          <a:p>
            <a:pPr marL="514350" indent="-514350">
              <a:buFont typeface="Arial" charset="0"/>
              <a:buAutoNum type="alphaLcParenR"/>
            </a:pPr>
            <a:r>
              <a:rPr lang="en-US" smtClean="0"/>
              <a:t>Violation of state aid rules</a:t>
            </a:r>
          </a:p>
        </p:txBody>
      </p:sp>
      <p:sp>
        <p:nvSpPr>
          <p:cNvPr id="123907" name="TPPercentages"/>
          <p:cNvSpPr>
            <a:spLocks noGrp="1"/>
          </p:cNvSpPr>
          <p:nvPr>
            <p:ph type="body" sz="half" idx="2"/>
          </p:nvPr>
        </p:nvSpPr>
        <p:spPr>
          <a:xfrm>
            <a:off x="6858000" y="2332038"/>
            <a:ext cx="1727200" cy="4525962"/>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PQuestion"/>
          <p:cNvSpPr>
            <a:spLocks noGrp="1"/>
          </p:cNvSpPr>
          <p:nvPr>
            <p:ph type="title"/>
          </p:nvPr>
        </p:nvSpPr>
        <p:spPr/>
        <p:txBody>
          <a:bodyPr>
            <a:spAutoFit/>
          </a:bodyPr>
          <a:lstStyle/>
          <a:p>
            <a:r>
              <a:rPr lang="en-US" sz="3200" smtClean="0"/>
              <a:t>11-6 Which of the following problems with the application of EU law is the most difficult to detect for the Commission? </a:t>
            </a:r>
          </a:p>
        </p:txBody>
      </p:sp>
      <p:sp>
        <p:nvSpPr>
          <p:cNvPr id="124930" name="TPAnswers"/>
          <p:cNvSpPr>
            <a:spLocks noGrp="1"/>
          </p:cNvSpPr>
          <p:nvPr>
            <p:ph type="body" sz="half" idx="1"/>
            <p:custDataLst>
              <p:tags r:id="rId2"/>
            </p:custDataLst>
          </p:nvPr>
        </p:nvSpPr>
        <p:spPr>
          <a:xfrm>
            <a:off x="457200" y="2286000"/>
            <a:ext cx="6350000" cy="2505075"/>
          </a:xfrm>
        </p:spPr>
        <p:txBody>
          <a:bodyPr/>
          <a:lstStyle/>
          <a:p>
            <a:pPr marL="514350" indent="-514350">
              <a:buFont typeface="Arial" charset="0"/>
              <a:buAutoNum type="alphaLcParenR"/>
            </a:pPr>
            <a:r>
              <a:rPr lang="en-US" smtClean="0"/>
              <a:t>Non-communication</a:t>
            </a:r>
          </a:p>
          <a:p>
            <a:pPr marL="514350" indent="-514350">
              <a:buFont typeface="Arial" charset="0"/>
              <a:buAutoNum type="alphaLcParenR"/>
            </a:pPr>
            <a:r>
              <a:rPr lang="en-US" smtClean="0"/>
              <a:t>Incomplete transposition of directives </a:t>
            </a:r>
          </a:p>
          <a:p>
            <a:pPr marL="514350" indent="-514350">
              <a:buFont typeface="Arial" charset="0"/>
              <a:buAutoNum type="alphaLcParenR"/>
            </a:pPr>
            <a:r>
              <a:rPr lang="en-US" smtClean="0"/>
              <a:t>Incorrect or no application of legislation</a:t>
            </a:r>
          </a:p>
          <a:p>
            <a:pPr marL="514350" indent="-514350">
              <a:buFont typeface="Arial" charset="0"/>
              <a:buAutoNum type="alphaLcParenR"/>
            </a:pPr>
            <a:r>
              <a:rPr lang="en-US" smtClean="0"/>
              <a:t>Incorrect transposition of directives </a:t>
            </a:r>
          </a:p>
        </p:txBody>
      </p:sp>
      <p:sp>
        <p:nvSpPr>
          <p:cNvPr id="124931" name="TPPercentages"/>
          <p:cNvSpPr>
            <a:spLocks noGrp="1"/>
          </p:cNvSpPr>
          <p:nvPr>
            <p:ph type="body" sz="half" idx="2"/>
          </p:nvPr>
        </p:nvSpPr>
        <p:spPr>
          <a:xfrm>
            <a:off x="6858000" y="2332038"/>
            <a:ext cx="1727200" cy="4525962"/>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PQuestion"/>
          <p:cNvSpPr>
            <a:spLocks noGrp="1"/>
          </p:cNvSpPr>
          <p:nvPr>
            <p:ph type="title"/>
          </p:nvPr>
        </p:nvSpPr>
        <p:spPr/>
        <p:txBody>
          <a:bodyPr>
            <a:spAutoFit/>
          </a:bodyPr>
          <a:lstStyle/>
          <a:p>
            <a:r>
              <a:rPr lang="en-US" sz="2800" smtClean="0"/>
              <a:t>11-7 If the Commission receives an unsatisfactory answer from a member state after it has sent a letter of formal notice, what is the next formal step it can take? </a:t>
            </a:r>
          </a:p>
        </p:txBody>
      </p:sp>
      <p:sp>
        <p:nvSpPr>
          <p:cNvPr id="125954" name="TPAnswers"/>
          <p:cNvSpPr>
            <a:spLocks noGrp="1"/>
          </p:cNvSpPr>
          <p:nvPr>
            <p:ph type="body" sz="half" idx="1"/>
            <p:custDataLst>
              <p:tags r:id="rId2"/>
            </p:custDataLst>
          </p:nvPr>
        </p:nvSpPr>
        <p:spPr>
          <a:xfrm>
            <a:off x="457200" y="2438400"/>
            <a:ext cx="6350000" cy="2936875"/>
          </a:xfrm>
        </p:spPr>
        <p:txBody>
          <a:bodyPr/>
          <a:lstStyle/>
          <a:p>
            <a:pPr marL="514350" indent="-514350">
              <a:buFont typeface="Arial" charset="0"/>
              <a:buAutoNum type="alphaLcParenR"/>
            </a:pPr>
            <a:r>
              <a:rPr lang="en-US" smtClean="0"/>
              <a:t>Refer the case to Court </a:t>
            </a:r>
          </a:p>
          <a:p>
            <a:pPr marL="514350" indent="-514350">
              <a:buFont typeface="Arial" charset="0"/>
              <a:buAutoNum type="alphaLcParenR"/>
            </a:pPr>
            <a:r>
              <a:rPr lang="en-US" smtClean="0"/>
              <a:t>Ask the Court for a reasoned opinion </a:t>
            </a:r>
          </a:p>
          <a:p>
            <a:pPr marL="514350" indent="-514350">
              <a:buFont typeface="Arial" charset="0"/>
              <a:buAutoNum type="alphaLcParenR"/>
            </a:pPr>
            <a:r>
              <a:rPr lang="en-US" smtClean="0"/>
              <a:t>Impose a fine on the member state until it receives a satisfactory answer </a:t>
            </a:r>
          </a:p>
          <a:p>
            <a:pPr marL="514350" indent="-514350">
              <a:buFont typeface="Arial" charset="0"/>
              <a:buAutoNum type="alphaLcParenR"/>
            </a:pPr>
            <a:r>
              <a:rPr lang="en-US" smtClean="0"/>
              <a:t>Send a reasoned opinion to the member state </a:t>
            </a:r>
          </a:p>
        </p:txBody>
      </p:sp>
      <p:sp>
        <p:nvSpPr>
          <p:cNvPr id="125955" name="TPPercentages"/>
          <p:cNvSpPr>
            <a:spLocks noGrp="1"/>
          </p:cNvSpPr>
          <p:nvPr>
            <p:ph type="body" sz="half" idx="2"/>
          </p:nvPr>
        </p:nvSpPr>
        <p:spPr>
          <a:xfrm>
            <a:off x="6858000" y="25146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PQuestion"/>
          <p:cNvSpPr>
            <a:spLocks noGrp="1"/>
          </p:cNvSpPr>
          <p:nvPr>
            <p:ph type="title"/>
          </p:nvPr>
        </p:nvSpPr>
        <p:spPr/>
        <p:txBody>
          <a:bodyPr>
            <a:spAutoFit/>
          </a:bodyPr>
          <a:lstStyle/>
          <a:p>
            <a:r>
              <a:rPr lang="en-US" sz="3200" smtClean="0"/>
              <a:t>1-9 Which of the statements below best characterizes the role of treaties in the integration process? </a:t>
            </a:r>
          </a:p>
        </p:txBody>
      </p:sp>
      <p:sp>
        <p:nvSpPr>
          <p:cNvPr id="3" name="TPAnswers"/>
          <p:cNvSpPr>
            <a:spLocks noGrp="1"/>
          </p:cNvSpPr>
          <p:nvPr>
            <p:ph type="body" sz="half" idx="1"/>
            <p:custDataLst>
              <p:tags r:id="rId2"/>
            </p:custDataLst>
          </p:nvPr>
        </p:nvSpPr>
        <p:spPr>
          <a:xfrm>
            <a:off x="457200" y="1828800"/>
            <a:ext cx="5638800" cy="5087938"/>
          </a:xfrm>
        </p:spPr>
        <p:txBody>
          <a:bodyPr rtlCol="0">
            <a:normAutofit fontScale="92500" lnSpcReduction="20000"/>
          </a:bodyPr>
          <a:lstStyle/>
          <a:p>
            <a:pPr marL="514350" indent="-514350" fontAlgn="auto">
              <a:spcAft>
                <a:spcPts val="0"/>
              </a:spcAft>
              <a:buFont typeface="Arial" pitchFamily="34" charset="0"/>
              <a:buAutoNum type="alphaLcParenR"/>
              <a:defRPr/>
            </a:pPr>
            <a:r>
              <a:rPr lang="en-US" dirty="0" smtClean="0"/>
              <a:t>The different treaties have merely formalized and rubberstamped forms of cooperation between the member states. </a:t>
            </a:r>
          </a:p>
          <a:p>
            <a:pPr marL="514350" indent="-514350" fontAlgn="auto">
              <a:spcAft>
                <a:spcPts val="0"/>
              </a:spcAft>
              <a:buFont typeface="Arial" pitchFamily="34" charset="0"/>
              <a:buAutoNum type="alphaLcParenR"/>
              <a:defRPr/>
            </a:pPr>
            <a:r>
              <a:rPr lang="en-US" dirty="0" smtClean="0"/>
              <a:t>Formal treaty changes have been the major and sole drivers of the European integration process. </a:t>
            </a:r>
          </a:p>
          <a:p>
            <a:pPr marL="514350" indent="-514350" fontAlgn="auto">
              <a:spcAft>
                <a:spcPts val="0"/>
              </a:spcAft>
              <a:buFont typeface="Arial" pitchFamily="34" charset="0"/>
              <a:buAutoNum type="alphaLcParenR"/>
              <a:defRPr/>
            </a:pPr>
            <a:r>
              <a:rPr lang="en-US" dirty="0" smtClean="0"/>
              <a:t>Over time the impact of subsequent treaty changes on European integration has become smaller and smaller. </a:t>
            </a:r>
          </a:p>
          <a:p>
            <a:pPr marL="514350" indent="-514350" fontAlgn="auto">
              <a:spcAft>
                <a:spcPts val="0"/>
              </a:spcAft>
              <a:buFont typeface="Arial" pitchFamily="34" charset="0"/>
              <a:buAutoNum type="alphaLcParenR"/>
              <a:defRPr/>
            </a:pPr>
            <a:r>
              <a:rPr lang="en-US" dirty="0" smtClean="0"/>
              <a:t>Formal treaty changes are an important, but not the only driver of European integration</a:t>
            </a:r>
            <a:endParaRPr lang="en-US" dirty="0"/>
          </a:p>
        </p:txBody>
      </p:sp>
      <p:sp>
        <p:nvSpPr>
          <p:cNvPr id="5" name="TPPercentages"/>
          <p:cNvSpPr>
            <a:spLocks noGrp="1"/>
          </p:cNvSpPr>
          <p:nvPr>
            <p:ph type="body" sz="half" idx="2"/>
          </p:nvPr>
        </p:nvSpPr>
        <p:spPr>
          <a:xfrm>
            <a:off x="6858000" y="1905000"/>
            <a:ext cx="1727200" cy="4525963"/>
          </a:xfrm>
        </p:spPr>
        <p:txBody>
          <a:bodyPr rtlCol="0">
            <a:normAutofit fontScale="92500" lnSpcReduction="10000"/>
          </a:bodyPr>
          <a:lstStyle/>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p>
          <a:p>
            <a:pPr algn="r" fontAlgn="auto">
              <a:spcAft>
                <a:spcPts val="0"/>
              </a:spcAft>
              <a:buFont typeface="Arial" pitchFamily="34" charset="0"/>
              <a:buNone/>
              <a:defRPr/>
            </a:pPr>
            <a:endParaRPr lang="en-US" sz="2600" dirty="0"/>
          </a:p>
        </p:txBody>
      </p:sp>
    </p:spTree>
    <p:custDataLst>
      <p:tags r:id="rId1"/>
    </p:custData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PQuestion"/>
          <p:cNvSpPr>
            <a:spLocks noGrp="1"/>
          </p:cNvSpPr>
          <p:nvPr>
            <p:ph type="title"/>
          </p:nvPr>
        </p:nvSpPr>
        <p:spPr/>
        <p:txBody>
          <a:bodyPr>
            <a:spAutoFit/>
          </a:bodyPr>
          <a:lstStyle/>
          <a:p>
            <a:r>
              <a:rPr lang="en-US" smtClean="0"/>
              <a:t>11-8 In a post litigation infringement proceeding </a:t>
            </a:r>
          </a:p>
        </p:txBody>
      </p:sp>
      <p:sp>
        <p:nvSpPr>
          <p:cNvPr id="3" name="TPAnswers"/>
          <p:cNvSpPr>
            <a:spLocks noGrp="1"/>
          </p:cNvSpPr>
          <p:nvPr>
            <p:ph type="body" sz="half" idx="1"/>
            <p:custDataLst>
              <p:tags r:id="rId2"/>
            </p:custDataLst>
          </p:nvPr>
        </p:nvSpPr>
        <p:spPr>
          <a:xfrm>
            <a:off x="381000" y="1862138"/>
            <a:ext cx="5181600" cy="4984750"/>
          </a:xfrm>
        </p:spPr>
        <p:txBody>
          <a:bodyPr rtlCol="0">
            <a:normAutofit fontScale="77500" lnSpcReduction="20000"/>
          </a:bodyPr>
          <a:lstStyle/>
          <a:p>
            <a:pPr marL="514350" indent="-514350" fontAlgn="auto">
              <a:spcAft>
                <a:spcPts val="0"/>
              </a:spcAft>
              <a:buFont typeface="Arial" pitchFamily="34" charset="0"/>
              <a:buAutoNum type="alphaLcParenR"/>
              <a:defRPr/>
            </a:pPr>
            <a:r>
              <a:rPr lang="en-US" dirty="0" smtClean="0"/>
              <a:t>The Commission brings a case to court if it believes a member state has violated legal obligations</a:t>
            </a:r>
          </a:p>
          <a:p>
            <a:pPr marL="514350" indent="-514350" fontAlgn="auto">
              <a:spcAft>
                <a:spcPts val="0"/>
              </a:spcAft>
              <a:buFont typeface="Arial" pitchFamily="34" charset="0"/>
              <a:buAutoNum type="alphaLcParenR"/>
              <a:defRPr/>
            </a:pPr>
            <a:r>
              <a:rPr lang="en-US" dirty="0" smtClean="0"/>
              <a:t>The Commission issues fines to a member state that does not implement a ruling by the Court </a:t>
            </a:r>
          </a:p>
          <a:p>
            <a:pPr marL="514350" indent="-514350" fontAlgn="auto">
              <a:spcAft>
                <a:spcPts val="0"/>
              </a:spcAft>
              <a:buFont typeface="Arial" pitchFamily="34" charset="0"/>
              <a:buAutoNum type="alphaLcParenR"/>
              <a:defRPr/>
            </a:pPr>
            <a:r>
              <a:rPr lang="en-US" dirty="0" smtClean="0"/>
              <a:t>The Commission asks the Court of Justice to impose a fine on a member state because the member state has failed to implement a ruling of the Court </a:t>
            </a:r>
          </a:p>
          <a:p>
            <a:pPr marL="514350" indent="-514350" fontAlgn="auto">
              <a:spcAft>
                <a:spcPts val="0"/>
              </a:spcAft>
              <a:buFont typeface="Arial" pitchFamily="34" charset="0"/>
              <a:buAutoNum type="alphaLcParenR"/>
              <a:defRPr/>
            </a:pPr>
            <a:r>
              <a:rPr lang="en-US" dirty="0" smtClean="0"/>
              <a:t>Interested parties bring a case to the Court to be compensated for damages caused by a member state failing to properly implement legislation </a:t>
            </a:r>
            <a:endParaRPr lang="en-US" dirty="0"/>
          </a:p>
        </p:txBody>
      </p:sp>
      <p:sp>
        <p:nvSpPr>
          <p:cNvPr id="126979" name="TPPercentages"/>
          <p:cNvSpPr>
            <a:spLocks noGrp="1"/>
          </p:cNvSpPr>
          <p:nvPr>
            <p:ph type="body" sz="half" idx="2"/>
          </p:nvPr>
        </p:nvSpPr>
        <p:spPr>
          <a:xfrm>
            <a:off x="6858000" y="1905000"/>
            <a:ext cx="1727200" cy="4525963"/>
          </a:xfrm>
        </p:spPr>
        <p:txBody>
          <a:bodyPr/>
          <a:lstStyle/>
          <a:p>
            <a:pPr algn="r">
              <a:buFont typeface="Arial" charset="0"/>
              <a:buNone/>
            </a:pPr>
            <a:r>
              <a:rPr lang="en-US" sz="2200" smtClean="0"/>
              <a:t>0%</a:t>
            </a:r>
            <a:br>
              <a:rPr lang="en-US" sz="2200" smtClean="0"/>
            </a:br>
            <a:r>
              <a:rPr lang="en-US" sz="2200" smtClean="0"/>
              <a:t/>
            </a:r>
            <a:br>
              <a:rPr lang="en-US" sz="2200" smtClean="0"/>
            </a:br>
            <a:endParaRPr lang="en-US" sz="2200" smtClean="0"/>
          </a:p>
          <a:p>
            <a:pPr algn="r">
              <a:buFont typeface="Arial" charset="0"/>
              <a:buNone/>
            </a:pPr>
            <a:r>
              <a:rPr lang="en-US" sz="2200" smtClean="0"/>
              <a:t>0%</a:t>
            </a:r>
            <a:br>
              <a:rPr lang="en-US" sz="2200" smtClean="0"/>
            </a:br>
            <a:r>
              <a:rPr lang="en-US" sz="2200" smtClean="0"/>
              <a:t/>
            </a:r>
            <a:br>
              <a:rPr lang="en-US" sz="2200" smtClean="0"/>
            </a:br>
            <a:endParaRPr lang="en-US" sz="2200" smtClean="0"/>
          </a:p>
          <a:p>
            <a:pPr algn="r">
              <a:buFont typeface="Arial" charset="0"/>
              <a:buNone/>
            </a:pPr>
            <a:r>
              <a:rPr lang="en-US" sz="2200" smtClean="0"/>
              <a:t>0%</a:t>
            </a:r>
            <a:br>
              <a:rPr lang="en-US" sz="2200" smtClean="0"/>
            </a:br>
            <a:r>
              <a:rPr lang="en-US" sz="2200" smtClean="0"/>
              <a:t/>
            </a:r>
            <a:br>
              <a:rPr lang="en-US" sz="2200" smtClean="0"/>
            </a:br>
            <a:r>
              <a:rPr lang="en-US" sz="2200" smtClean="0"/>
              <a:t/>
            </a:r>
            <a:br>
              <a:rPr lang="en-US" sz="2200" smtClean="0"/>
            </a:br>
            <a:r>
              <a:rPr lang="en-US" sz="2200" smtClean="0"/>
              <a:t/>
            </a:r>
            <a:br>
              <a:rPr lang="en-US" sz="2200" smtClean="0"/>
            </a:br>
            <a:endParaRPr lang="en-US" sz="2200" smtClean="0"/>
          </a:p>
          <a:p>
            <a:pPr algn="r">
              <a:buFont typeface="Arial" charset="0"/>
              <a:buNone/>
            </a:pPr>
            <a:r>
              <a:rPr lang="en-US" sz="2200" smtClean="0"/>
              <a:t>0%</a:t>
            </a:r>
          </a:p>
          <a:p>
            <a:pPr algn="r">
              <a:buFont typeface="Arial" charset="0"/>
              <a:buNone/>
            </a:pPr>
            <a:endParaRPr lang="en-US" sz="2200" smtClean="0"/>
          </a:p>
        </p:txBody>
      </p:sp>
    </p:spTree>
    <p:custDataLst>
      <p:tags r:id="rId1"/>
    </p:custData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PQuestion"/>
          <p:cNvSpPr>
            <a:spLocks noGrp="1"/>
          </p:cNvSpPr>
          <p:nvPr>
            <p:ph type="title"/>
          </p:nvPr>
        </p:nvSpPr>
        <p:spPr/>
        <p:txBody>
          <a:bodyPr>
            <a:spAutoFit/>
          </a:bodyPr>
          <a:lstStyle/>
          <a:p>
            <a:r>
              <a:rPr lang="en-US" smtClean="0"/>
              <a:t>11-9 Which of the following best describes the Meroni-doctrine: </a:t>
            </a:r>
          </a:p>
        </p:txBody>
      </p:sp>
      <p:sp>
        <p:nvSpPr>
          <p:cNvPr id="3" name="TPAnswers"/>
          <p:cNvSpPr>
            <a:spLocks noGrp="1"/>
          </p:cNvSpPr>
          <p:nvPr>
            <p:ph type="body" sz="half" idx="1"/>
            <p:custDataLst>
              <p:tags r:id="rId2"/>
            </p:custDataLst>
          </p:nvPr>
        </p:nvSpPr>
        <p:spPr>
          <a:xfrm>
            <a:off x="457200" y="1600200"/>
            <a:ext cx="5715000" cy="4800600"/>
          </a:xfrm>
        </p:spPr>
        <p:txBody>
          <a:bodyPr rtlCol="0">
            <a:normAutofit fontScale="92500" lnSpcReduction="20000"/>
          </a:bodyPr>
          <a:lstStyle/>
          <a:p>
            <a:pPr marL="514350" indent="-514350" fontAlgn="auto">
              <a:spcAft>
                <a:spcPts val="0"/>
              </a:spcAft>
              <a:buFont typeface="Arial" pitchFamily="34" charset="0"/>
              <a:buAutoNum type="alphaLcParenR"/>
              <a:defRPr/>
            </a:pPr>
            <a:r>
              <a:rPr lang="en-US" dirty="0" smtClean="0"/>
              <a:t>Agencies are not allowed to have discretionary powers because they have not been granted these by the treaties</a:t>
            </a:r>
          </a:p>
          <a:p>
            <a:pPr marL="514350" indent="-514350" fontAlgn="auto">
              <a:spcAft>
                <a:spcPts val="0"/>
              </a:spcAft>
              <a:buFont typeface="Arial" pitchFamily="34" charset="0"/>
              <a:buAutoNum type="alphaLcParenR"/>
              <a:defRPr/>
            </a:pPr>
            <a:r>
              <a:rPr lang="en-US" dirty="0" smtClean="0"/>
              <a:t>The Commission is allowed to grant agencies some discretionary powers</a:t>
            </a:r>
          </a:p>
          <a:p>
            <a:pPr marL="514350" indent="-514350" fontAlgn="auto">
              <a:spcAft>
                <a:spcPts val="0"/>
              </a:spcAft>
              <a:buFont typeface="Arial" pitchFamily="34" charset="0"/>
              <a:buAutoNum type="alphaLcParenR"/>
              <a:defRPr/>
            </a:pPr>
            <a:r>
              <a:rPr lang="en-US" dirty="0" smtClean="0"/>
              <a:t>The Commission is allowed to grant agencies some discretionary powers, after approval by Council and EP. </a:t>
            </a:r>
          </a:p>
          <a:p>
            <a:pPr marL="514350" indent="-514350" fontAlgn="auto">
              <a:spcAft>
                <a:spcPts val="0"/>
              </a:spcAft>
              <a:buFont typeface="Arial" pitchFamily="34" charset="0"/>
              <a:buAutoNum type="alphaLcParenR"/>
              <a:defRPr/>
            </a:pPr>
            <a:r>
              <a:rPr lang="en-US" dirty="0" smtClean="0"/>
              <a:t>In order to increase the credibility of agencies, it is necessary to give them the power to make regulatory decisions. </a:t>
            </a:r>
            <a:endParaRPr lang="en-US" dirty="0"/>
          </a:p>
        </p:txBody>
      </p:sp>
      <p:sp>
        <p:nvSpPr>
          <p:cNvPr id="128003"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PQuestion"/>
          <p:cNvSpPr>
            <a:spLocks noGrp="1"/>
          </p:cNvSpPr>
          <p:nvPr>
            <p:ph type="title"/>
          </p:nvPr>
        </p:nvSpPr>
        <p:spPr/>
        <p:txBody>
          <a:bodyPr>
            <a:spAutoFit/>
          </a:bodyPr>
          <a:lstStyle/>
          <a:p>
            <a:r>
              <a:rPr lang="en-US" sz="3600" smtClean="0"/>
              <a:t>11-10 Which of the following statements about preliminary rulings is correct?  </a:t>
            </a:r>
          </a:p>
        </p:txBody>
      </p:sp>
      <p:sp>
        <p:nvSpPr>
          <p:cNvPr id="3" name="TPAnswers"/>
          <p:cNvSpPr>
            <a:spLocks noGrp="1"/>
          </p:cNvSpPr>
          <p:nvPr>
            <p:ph type="body" sz="half" idx="1"/>
            <p:custDataLst>
              <p:tags r:id="rId2"/>
            </p:custDataLst>
          </p:nvPr>
        </p:nvSpPr>
        <p:spPr>
          <a:xfrm>
            <a:off x="533400" y="1676400"/>
            <a:ext cx="5486400" cy="5148263"/>
          </a:xfrm>
        </p:spPr>
        <p:txBody>
          <a:bodyPr rtlCol="0">
            <a:normAutofit fontScale="85000" lnSpcReduction="10000"/>
          </a:bodyPr>
          <a:lstStyle/>
          <a:p>
            <a:pPr marL="514350" indent="-514350" fontAlgn="auto">
              <a:spcAft>
                <a:spcPts val="0"/>
              </a:spcAft>
              <a:buFont typeface="Arial" pitchFamily="34" charset="0"/>
              <a:buAutoNum type="alphaLcParenR"/>
              <a:defRPr/>
            </a:pPr>
            <a:r>
              <a:rPr lang="en-US" dirty="0" smtClean="0"/>
              <a:t>Because of their preliminary character national courts are not obliged to incorporate a preliminary rulings in their final judgments</a:t>
            </a:r>
          </a:p>
          <a:p>
            <a:pPr marL="514350" indent="-514350" fontAlgn="auto">
              <a:spcAft>
                <a:spcPts val="0"/>
              </a:spcAft>
              <a:buFont typeface="Arial" pitchFamily="34" charset="0"/>
              <a:buAutoNum type="alphaLcParenR"/>
              <a:defRPr/>
            </a:pPr>
            <a:r>
              <a:rPr lang="en-US" dirty="0" smtClean="0"/>
              <a:t>Preliminary rulings are always the result of a request by a court from a member state</a:t>
            </a:r>
          </a:p>
          <a:p>
            <a:pPr marL="514350" indent="-514350" fontAlgn="auto">
              <a:spcAft>
                <a:spcPts val="0"/>
              </a:spcAft>
              <a:buFont typeface="Arial" pitchFamily="34" charset="0"/>
              <a:buAutoNum type="alphaLcParenR"/>
              <a:defRPr/>
            </a:pPr>
            <a:r>
              <a:rPr lang="en-US" dirty="0" smtClean="0"/>
              <a:t>Only the highest level national courts are allowed to refer cases to the Court of Justice for a preliminary ruling</a:t>
            </a:r>
          </a:p>
          <a:p>
            <a:pPr marL="514350" indent="-514350" fontAlgn="auto">
              <a:spcAft>
                <a:spcPts val="0"/>
              </a:spcAft>
              <a:buFont typeface="Arial" pitchFamily="34" charset="0"/>
              <a:buAutoNum type="alphaLcParenR"/>
              <a:defRPr/>
            </a:pPr>
            <a:r>
              <a:rPr lang="en-US" dirty="0" smtClean="0"/>
              <a:t>The Court of Justice’s Advocate-General’s can issue preliminary rulings as a way to advise the Court in certain cases</a:t>
            </a:r>
            <a:endParaRPr lang="en-US" dirty="0"/>
          </a:p>
        </p:txBody>
      </p:sp>
      <p:sp>
        <p:nvSpPr>
          <p:cNvPr id="129027" name="TPPercentages"/>
          <p:cNvSpPr>
            <a:spLocks noGrp="1"/>
          </p:cNvSpPr>
          <p:nvPr>
            <p:ph type="body" sz="half" idx="2"/>
          </p:nvPr>
        </p:nvSpPr>
        <p:spPr>
          <a:xfrm>
            <a:off x="6705600" y="1828800"/>
            <a:ext cx="1727200" cy="4525963"/>
          </a:xfrm>
        </p:spPr>
        <p:txBody>
          <a:bodyPr/>
          <a:lstStyle/>
          <a:p>
            <a:pPr algn="r">
              <a:buFont typeface="Arial" charset="0"/>
              <a:buNone/>
            </a:pPr>
            <a:r>
              <a:rPr lang="en-US" sz="2400" smtClean="0"/>
              <a:t>0%</a:t>
            </a:r>
            <a:br>
              <a:rPr lang="en-US" sz="2400" smtClean="0"/>
            </a:br>
            <a:r>
              <a:rPr lang="en-US" sz="2400" smtClean="0"/>
              <a:t/>
            </a:r>
            <a:br>
              <a:rPr lang="en-US" sz="2400" smtClean="0"/>
            </a:br>
            <a:r>
              <a:rPr lang="en-US" sz="2400" smtClean="0"/>
              <a:t/>
            </a:r>
            <a:br>
              <a:rPr lang="en-US" sz="2400" smtClean="0"/>
            </a:br>
            <a:endParaRPr lang="en-US" sz="2400" smtClean="0"/>
          </a:p>
          <a:p>
            <a:pPr algn="r">
              <a:buFont typeface="Arial" charset="0"/>
              <a:buNone/>
            </a:pPr>
            <a:r>
              <a:rPr lang="en-US" sz="2400" smtClean="0"/>
              <a:t>0%</a:t>
            </a:r>
            <a:br>
              <a:rPr lang="en-US" sz="2400" smtClean="0"/>
            </a:br>
            <a:r>
              <a:rPr lang="en-US" sz="2400" smtClean="0"/>
              <a:t/>
            </a:r>
            <a:br>
              <a:rPr lang="en-US" sz="2400" smtClean="0"/>
            </a:br>
            <a:endParaRPr lang="en-US" sz="2400" smtClean="0"/>
          </a:p>
          <a:p>
            <a:pPr algn="r">
              <a:buFont typeface="Arial" charset="0"/>
              <a:buNone/>
            </a:pPr>
            <a:r>
              <a:rPr lang="en-US" sz="2400" smtClean="0"/>
              <a:t>0%</a:t>
            </a:r>
            <a:br>
              <a:rPr lang="en-US" sz="2400" smtClean="0"/>
            </a:br>
            <a:r>
              <a:rPr lang="en-US" sz="2400" smtClean="0"/>
              <a:t/>
            </a:r>
            <a:br>
              <a:rPr lang="en-US" sz="2400" smtClean="0"/>
            </a:br>
            <a:endParaRPr lang="en-US" sz="2400" smtClean="0"/>
          </a:p>
          <a:p>
            <a:pPr algn="r">
              <a:buFont typeface="Arial" charset="0"/>
              <a:buNone/>
            </a:pPr>
            <a:r>
              <a:rPr lang="en-US" sz="2400" smtClean="0"/>
              <a:t>0%</a:t>
            </a:r>
          </a:p>
          <a:p>
            <a:pPr algn="r">
              <a:buFont typeface="Arial" charset="0"/>
              <a:buNone/>
            </a:pPr>
            <a:endParaRPr lang="en-US" sz="2400" smtClean="0"/>
          </a:p>
        </p:txBody>
      </p:sp>
    </p:spTree>
    <p:custDataLst>
      <p:tags r:id="rId1"/>
    </p:custData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PQuestion"/>
          <p:cNvSpPr>
            <a:spLocks noGrp="1"/>
          </p:cNvSpPr>
          <p:nvPr>
            <p:ph type="title"/>
          </p:nvPr>
        </p:nvSpPr>
        <p:spPr/>
        <p:txBody>
          <a:bodyPr>
            <a:spAutoFit/>
          </a:bodyPr>
          <a:lstStyle/>
          <a:p>
            <a:r>
              <a:rPr lang="en-US" sz="3200" smtClean="0"/>
              <a:t>12-1 Which statement about the internal sources of the EU’s institutional and policy development is correct?</a:t>
            </a:r>
          </a:p>
        </p:txBody>
      </p:sp>
      <p:sp>
        <p:nvSpPr>
          <p:cNvPr id="3" name="TPAnswers"/>
          <p:cNvSpPr>
            <a:spLocks noGrp="1"/>
          </p:cNvSpPr>
          <p:nvPr>
            <p:ph type="body" sz="half" idx="1"/>
            <p:custDataLst>
              <p:tags r:id="rId2"/>
            </p:custDataLst>
          </p:nvPr>
        </p:nvSpPr>
        <p:spPr>
          <a:xfrm>
            <a:off x="533400" y="1676400"/>
            <a:ext cx="5410200" cy="5087938"/>
          </a:xfrm>
        </p:spPr>
        <p:txBody>
          <a:bodyPr rtlCol="0">
            <a:normAutofit fontScale="92500" lnSpcReduction="20000"/>
          </a:bodyPr>
          <a:lstStyle/>
          <a:p>
            <a:pPr marL="514350" indent="-514350" fontAlgn="auto">
              <a:spcAft>
                <a:spcPts val="0"/>
              </a:spcAft>
              <a:buFont typeface="Arial" pitchFamily="34" charset="0"/>
              <a:buAutoNum type="alphaLcParenR"/>
              <a:defRPr/>
            </a:pPr>
            <a:r>
              <a:rPr lang="en-US" dirty="0" smtClean="0"/>
              <a:t>The EU’s institutional and policy development has always been the result of external crises</a:t>
            </a:r>
          </a:p>
          <a:p>
            <a:pPr marL="514350" indent="-514350" fontAlgn="auto">
              <a:spcAft>
                <a:spcPts val="0"/>
              </a:spcAft>
              <a:buFont typeface="Arial" pitchFamily="34" charset="0"/>
              <a:buAutoNum type="alphaLcParenR"/>
              <a:defRPr/>
            </a:pPr>
            <a:r>
              <a:rPr lang="en-US" dirty="0" smtClean="0"/>
              <a:t>The EU’s institutional and policy development has always been driven by activism on the part of the EU’s supranational institutions</a:t>
            </a:r>
          </a:p>
          <a:p>
            <a:pPr marL="514350" indent="-514350" fontAlgn="auto">
              <a:spcAft>
                <a:spcPts val="0"/>
              </a:spcAft>
              <a:buFont typeface="Arial" pitchFamily="34" charset="0"/>
              <a:buAutoNum type="alphaLcParenR"/>
              <a:defRPr/>
            </a:pPr>
            <a:r>
              <a:rPr lang="en-US" dirty="0" smtClean="0"/>
              <a:t>Activism on the part of the EU’s supranational institutions has grown in importance over the past two decades</a:t>
            </a:r>
          </a:p>
          <a:p>
            <a:pPr marL="514350" indent="-514350" fontAlgn="auto">
              <a:spcAft>
                <a:spcPts val="0"/>
              </a:spcAft>
              <a:buFont typeface="Arial" pitchFamily="34" charset="0"/>
              <a:buAutoNum type="alphaLcParenR"/>
              <a:defRPr/>
            </a:pPr>
            <a:r>
              <a:rPr lang="en-US" dirty="0" smtClean="0"/>
              <a:t>The impact of activism by the EU’s supranational institutions has relied on its acceptance by member state governments</a:t>
            </a:r>
            <a:endParaRPr lang="en-US" dirty="0"/>
          </a:p>
        </p:txBody>
      </p:sp>
      <p:sp>
        <p:nvSpPr>
          <p:cNvPr id="5" name="TPPercentages"/>
          <p:cNvSpPr>
            <a:spLocks noGrp="1"/>
          </p:cNvSpPr>
          <p:nvPr>
            <p:ph type="body" sz="half" idx="2"/>
          </p:nvPr>
        </p:nvSpPr>
        <p:spPr>
          <a:xfrm>
            <a:off x="6781800" y="1905000"/>
            <a:ext cx="1727200" cy="4525963"/>
          </a:xfrm>
        </p:spPr>
        <p:txBody>
          <a:bodyPr rtlCol="0">
            <a:normAutofit fontScale="92500" lnSpcReduction="10000"/>
          </a:bodyPr>
          <a:lstStyle/>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p>
          <a:p>
            <a:pPr algn="r" fontAlgn="auto">
              <a:spcAft>
                <a:spcPts val="0"/>
              </a:spcAft>
              <a:buFont typeface="Arial" pitchFamily="34" charset="0"/>
              <a:buNone/>
              <a:defRPr/>
            </a:pPr>
            <a:endParaRPr lang="en-US" sz="2600" dirty="0"/>
          </a:p>
        </p:txBody>
      </p:sp>
    </p:spTree>
    <p:custDataLst>
      <p:tags r:id="rId1"/>
    </p:custData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PQuestion"/>
          <p:cNvSpPr>
            <a:spLocks noGrp="1"/>
          </p:cNvSpPr>
          <p:nvPr>
            <p:ph type="title"/>
          </p:nvPr>
        </p:nvSpPr>
        <p:spPr/>
        <p:txBody>
          <a:bodyPr>
            <a:spAutoFit/>
          </a:bodyPr>
          <a:lstStyle/>
          <a:p>
            <a:r>
              <a:rPr lang="en-US" sz="3200" smtClean="0"/>
              <a:t>12-2 Which statement about the external sources of the EU’s institutional and policy development is correct?</a:t>
            </a:r>
          </a:p>
        </p:txBody>
      </p:sp>
      <p:sp>
        <p:nvSpPr>
          <p:cNvPr id="3" name="TPAnswers"/>
          <p:cNvSpPr>
            <a:spLocks noGrp="1"/>
          </p:cNvSpPr>
          <p:nvPr>
            <p:ph type="body" sz="half" idx="1"/>
            <p:custDataLst>
              <p:tags r:id="rId2"/>
            </p:custDataLst>
          </p:nvPr>
        </p:nvSpPr>
        <p:spPr>
          <a:xfrm>
            <a:off x="457200" y="1600200"/>
            <a:ext cx="6096000" cy="5029200"/>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The European Commission is usually the first EU institution to formulate a response to major external crises</a:t>
            </a:r>
          </a:p>
          <a:p>
            <a:pPr marL="514350" indent="-514350" fontAlgn="auto">
              <a:spcAft>
                <a:spcPts val="0"/>
              </a:spcAft>
              <a:buFont typeface="Arial" pitchFamily="34" charset="0"/>
              <a:buAutoNum type="alphaLcParenR"/>
              <a:defRPr/>
            </a:pPr>
            <a:r>
              <a:rPr lang="en-US" dirty="0" smtClean="0"/>
              <a:t>In the long run, major external crises have often led to a strengthening of the role of member state governments in the EU</a:t>
            </a:r>
          </a:p>
          <a:p>
            <a:pPr marL="514350" indent="-514350" fontAlgn="auto">
              <a:spcAft>
                <a:spcPts val="0"/>
              </a:spcAft>
              <a:buFont typeface="Arial" pitchFamily="34" charset="0"/>
              <a:buAutoNum type="alphaLcParenR"/>
              <a:defRPr/>
            </a:pPr>
            <a:r>
              <a:rPr lang="en-US" dirty="0" smtClean="0"/>
              <a:t>In the long run, major external crises have often led to a strengthening of the EU’s institutional framework</a:t>
            </a:r>
          </a:p>
          <a:p>
            <a:pPr marL="514350" indent="-514350" fontAlgn="auto">
              <a:spcAft>
                <a:spcPts val="0"/>
              </a:spcAft>
              <a:buFont typeface="Arial" pitchFamily="34" charset="0"/>
              <a:buAutoNum type="alphaLcParenR"/>
              <a:defRPr/>
            </a:pPr>
            <a:r>
              <a:rPr lang="en-US" dirty="0" smtClean="0"/>
              <a:t>Overall, the impact of external crises in the EU’s institutional and policy development is limited</a:t>
            </a:r>
            <a:endParaRPr lang="en-US" dirty="0"/>
          </a:p>
        </p:txBody>
      </p:sp>
      <p:sp>
        <p:nvSpPr>
          <p:cNvPr id="5" name="TPPercentages"/>
          <p:cNvSpPr>
            <a:spLocks noGrp="1"/>
          </p:cNvSpPr>
          <p:nvPr>
            <p:ph type="body" sz="half" idx="2"/>
          </p:nvPr>
        </p:nvSpPr>
        <p:spPr>
          <a:xfrm>
            <a:off x="6858000" y="1752600"/>
            <a:ext cx="1727200" cy="4525963"/>
          </a:xfrm>
        </p:spPr>
        <p:txBody>
          <a:bodyPr rtlCol="0">
            <a:normAutofit lnSpcReduction="10000"/>
          </a:bodyPr>
          <a:lstStyle/>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p>
          <a:p>
            <a:pPr algn="r" fontAlgn="auto">
              <a:spcAft>
                <a:spcPts val="0"/>
              </a:spcAft>
              <a:buFont typeface="Arial" pitchFamily="34" charset="0"/>
              <a:buNone/>
              <a:defRPr/>
            </a:pPr>
            <a:endParaRPr lang="en-US" sz="2600"/>
          </a:p>
        </p:txBody>
      </p:sp>
    </p:spTree>
    <p:custDataLst>
      <p:tags r:id="rId1"/>
    </p:custData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PQuestion"/>
          <p:cNvSpPr>
            <a:spLocks noGrp="1"/>
          </p:cNvSpPr>
          <p:nvPr>
            <p:ph type="title"/>
          </p:nvPr>
        </p:nvSpPr>
        <p:spPr/>
        <p:txBody>
          <a:bodyPr>
            <a:spAutoFit/>
          </a:bodyPr>
          <a:lstStyle/>
          <a:p>
            <a:r>
              <a:rPr lang="en-US" smtClean="0"/>
              <a:t>12-3 Which statement about the enlargement of the EU is correct?</a:t>
            </a:r>
          </a:p>
        </p:txBody>
      </p:sp>
      <p:sp>
        <p:nvSpPr>
          <p:cNvPr id="3" name="TPAnswers"/>
          <p:cNvSpPr>
            <a:spLocks noGrp="1"/>
          </p:cNvSpPr>
          <p:nvPr>
            <p:ph type="body" sz="half" idx="1"/>
            <p:custDataLst>
              <p:tags r:id="rId2"/>
            </p:custDataLst>
          </p:nvPr>
        </p:nvSpPr>
        <p:spPr>
          <a:xfrm>
            <a:off x="457200" y="1524000"/>
            <a:ext cx="5562600" cy="5419725"/>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Opposition to further enlargement is related more to debates on what constitutes ‘Europe’ than to the size of the EU as such</a:t>
            </a:r>
          </a:p>
          <a:p>
            <a:pPr marL="514350" indent="-514350" fontAlgn="auto">
              <a:spcAft>
                <a:spcPts val="0"/>
              </a:spcAft>
              <a:buFont typeface="Arial" pitchFamily="34" charset="0"/>
              <a:buAutoNum type="alphaLcParenR"/>
              <a:defRPr/>
            </a:pPr>
            <a:r>
              <a:rPr lang="en-US" dirty="0" smtClean="0"/>
              <a:t>Enlargement is not likely to proceed any further after the 2004/2007 enlargement rounds</a:t>
            </a:r>
          </a:p>
          <a:p>
            <a:pPr marL="514350" indent="-514350" fontAlgn="auto">
              <a:spcAft>
                <a:spcPts val="0"/>
              </a:spcAft>
              <a:buFont typeface="Arial" pitchFamily="34" charset="0"/>
              <a:buAutoNum type="alphaLcParenR"/>
              <a:defRPr/>
            </a:pPr>
            <a:r>
              <a:rPr lang="en-US" dirty="0" smtClean="0"/>
              <a:t>The objective of the EU is to include all European states in the foreseeable future.</a:t>
            </a:r>
          </a:p>
          <a:p>
            <a:pPr marL="514350" indent="-514350" fontAlgn="auto">
              <a:spcAft>
                <a:spcPts val="0"/>
              </a:spcAft>
              <a:buFont typeface="Arial" pitchFamily="34" charset="0"/>
              <a:buAutoNum type="alphaLcParenR"/>
              <a:defRPr/>
            </a:pPr>
            <a:r>
              <a:rPr lang="en-US" dirty="0" smtClean="0"/>
              <a:t>Enlargement tends to lead to a weakening of the EU’s institutional and policy development.</a:t>
            </a:r>
            <a:endParaRPr lang="en-US" dirty="0"/>
          </a:p>
        </p:txBody>
      </p:sp>
      <p:sp>
        <p:nvSpPr>
          <p:cNvPr id="5" name="TPPercentages"/>
          <p:cNvSpPr>
            <a:spLocks noGrp="1"/>
          </p:cNvSpPr>
          <p:nvPr>
            <p:ph type="body" sz="half" idx="2"/>
          </p:nvPr>
        </p:nvSpPr>
        <p:spPr>
          <a:xfrm>
            <a:off x="6858000" y="1676400"/>
            <a:ext cx="1727200" cy="4525963"/>
          </a:xfrm>
        </p:spPr>
        <p:txBody>
          <a:bodyPr rtlCol="0">
            <a:normAutofit lnSpcReduction="10000"/>
          </a:bodyPr>
          <a:lstStyle/>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p>
          <a:p>
            <a:pPr algn="r" fontAlgn="auto">
              <a:spcAft>
                <a:spcPts val="0"/>
              </a:spcAft>
              <a:buFont typeface="Arial" pitchFamily="34" charset="0"/>
              <a:buNone/>
              <a:defRPr/>
            </a:pPr>
            <a:endParaRPr lang="en-US" sz="2600" dirty="0"/>
          </a:p>
        </p:txBody>
      </p:sp>
    </p:spTree>
    <p:custDataLst>
      <p:tags r:id="rId1"/>
    </p:custData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PQuestion"/>
          <p:cNvSpPr>
            <a:spLocks noGrp="1"/>
          </p:cNvSpPr>
          <p:nvPr>
            <p:ph type="title"/>
          </p:nvPr>
        </p:nvSpPr>
        <p:spPr>
          <a:xfrm>
            <a:off x="381000" y="304800"/>
            <a:ext cx="8229600" cy="2246313"/>
          </a:xfrm>
        </p:spPr>
        <p:txBody>
          <a:bodyPr>
            <a:spAutoFit/>
          </a:bodyPr>
          <a:lstStyle/>
          <a:p>
            <a:r>
              <a:rPr lang="en-US" sz="2800" smtClean="0"/>
              <a:t>12-4 Some politicians have called for stronger accountability of EU agencies vis-à-vis the European Parliament in order to strengthen the democratic credentials of those agencies. This argument draws on the concept of</a:t>
            </a:r>
          </a:p>
        </p:txBody>
      </p:sp>
      <p:sp>
        <p:nvSpPr>
          <p:cNvPr id="133122" name="TPAnswers"/>
          <p:cNvSpPr>
            <a:spLocks noGrp="1"/>
          </p:cNvSpPr>
          <p:nvPr>
            <p:ph type="body" sz="half" idx="1"/>
            <p:custDataLst>
              <p:tags r:id="rId2"/>
            </p:custDataLst>
          </p:nvPr>
        </p:nvSpPr>
        <p:spPr>
          <a:xfrm>
            <a:off x="381000" y="2819400"/>
            <a:ext cx="6350000" cy="2074863"/>
          </a:xfrm>
        </p:spPr>
        <p:txBody>
          <a:bodyPr/>
          <a:lstStyle/>
          <a:p>
            <a:pPr marL="514350" indent="-514350">
              <a:buFont typeface="Arial" charset="0"/>
              <a:buAutoNum type="alphaLcParenR"/>
            </a:pPr>
            <a:r>
              <a:rPr lang="en-US" smtClean="0"/>
              <a:t>Input legitimacy</a:t>
            </a:r>
          </a:p>
          <a:p>
            <a:pPr marL="514350" indent="-514350">
              <a:buFont typeface="Arial" charset="0"/>
              <a:buAutoNum type="alphaLcParenR"/>
            </a:pPr>
            <a:r>
              <a:rPr lang="en-US" smtClean="0"/>
              <a:t>Output legitimacy</a:t>
            </a:r>
          </a:p>
          <a:p>
            <a:pPr marL="514350" indent="-514350">
              <a:buFont typeface="Arial" charset="0"/>
              <a:buAutoNum type="alphaLcParenR"/>
            </a:pPr>
            <a:r>
              <a:rPr lang="en-US" smtClean="0"/>
              <a:t>Direct democracy</a:t>
            </a:r>
          </a:p>
          <a:p>
            <a:pPr marL="514350" indent="-514350">
              <a:buFont typeface="Arial" charset="0"/>
              <a:buAutoNum type="alphaLcParenR"/>
            </a:pPr>
            <a:r>
              <a:rPr lang="en-US" smtClean="0"/>
              <a:t>Independence</a:t>
            </a:r>
          </a:p>
        </p:txBody>
      </p:sp>
      <p:sp>
        <p:nvSpPr>
          <p:cNvPr id="133123" name="TPPercentages"/>
          <p:cNvSpPr>
            <a:spLocks noGrp="1"/>
          </p:cNvSpPr>
          <p:nvPr>
            <p:ph type="body" sz="half" idx="2"/>
          </p:nvPr>
        </p:nvSpPr>
        <p:spPr>
          <a:xfrm>
            <a:off x="6858000" y="28956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PQuestion"/>
          <p:cNvSpPr>
            <a:spLocks noGrp="1"/>
          </p:cNvSpPr>
          <p:nvPr>
            <p:ph type="title"/>
          </p:nvPr>
        </p:nvSpPr>
        <p:spPr>
          <a:xfrm>
            <a:off x="457200" y="61913"/>
            <a:ext cx="8229600" cy="1568450"/>
          </a:xfrm>
        </p:spPr>
        <p:txBody>
          <a:bodyPr>
            <a:spAutoFit/>
          </a:bodyPr>
          <a:lstStyle/>
          <a:p>
            <a:r>
              <a:rPr lang="en-US" sz="3200" smtClean="0"/>
              <a:t>12-5 Which of the following findings can be used to support the claim that the EU suffers from a democratic deficit?</a:t>
            </a:r>
          </a:p>
        </p:txBody>
      </p:sp>
      <p:sp>
        <p:nvSpPr>
          <p:cNvPr id="134146"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Many of the most controversial issues in politics are decided at the member state level. </a:t>
            </a:r>
          </a:p>
          <a:p>
            <a:pPr marL="514350" indent="-514350">
              <a:buFont typeface="Arial" charset="0"/>
              <a:buAutoNum type="alphaLcParenR"/>
            </a:pPr>
            <a:r>
              <a:rPr lang="en-US" smtClean="0"/>
              <a:t>The role of the EP in EU decision-making has expanded over the past decades. </a:t>
            </a:r>
          </a:p>
          <a:p>
            <a:pPr marL="514350" indent="-514350">
              <a:buFont typeface="Arial" charset="0"/>
              <a:buAutoNum type="alphaLcParenR"/>
            </a:pPr>
            <a:r>
              <a:rPr lang="en-US" smtClean="0"/>
              <a:t>EP elections tend to have a second-order character. </a:t>
            </a:r>
          </a:p>
          <a:p>
            <a:pPr marL="514350" indent="-514350">
              <a:buFont typeface="Arial" charset="0"/>
              <a:buAutoNum type="alphaLcParenR"/>
            </a:pPr>
            <a:r>
              <a:rPr lang="en-US" smtClean="0"/>
              <a:t>Political elites in the EU have been confronted with a shift towards a ‘constraining dissensus’. </a:t>
            </a:r>
          </a:p>
        </p:txBody>
      </p:sp>
      <p:sp>
        <p:nvSpPr>
          <p:cNvPr id="134147"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PQuestion"/>
          <p:cNvSpPr>
            <a:spLocks noGrp="1"/>
          </p:cNvSpPr>
          <p:nvPr>
            <p:ph type="title"/>
          </p:nvPr>
        </p:nvSpPr>
        <p:spPr>
          <a:xfrm>
            <a:off x="457200" y="61913"/>
            <a:ext cx="8229600" cy="1568450"/>
          </a:xfrm>
        </p:spPr>
        <p:txBody>
          <a:bodyPr>
            <a:spAutoFit/>
          </a:bodyPr>
          <a:lstStyle/>
          <a:p>
            <a:r>
              <a:rPr lang="en-US" sz="3200" smtClean="0"/>
              <a:t>12-6 Which of the following findings can be used to support the claim that the EU conforms to democratic standards?</a:t>
            </a:r>
          </a:p>
        </p:txBody>
      </p:sp>
      <p:sp>
        <p:nvSpPr>
          <p:cNvPr id="3" name="TPAnswers"/>
          <p:cNvSpPr>
            <a:spLocks noGrp="1"/>
          </p:cNvSpPr>
          <p:nvPr>
            <p:ph type="body" sz="half" idx="1"/>
            <p:custDataLst>
              <p:tags r:id="rId2"/>
            </p:custDataLst>
          </p:nvPr>
        </p:nvSpPr>
        <p:spPr>
          <a:xfrm>
            <a:off x="457200" y="1752600"/>
            <a:ext cx="5943600" cy="5105400"/>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Most decisions in the Council of Ministers are effectively taken by civil servants at lower levels of decision-making</a:t>
            </a:r>
          </a:p>
          <a:p>
            <a:pPr marL="514350" indent="-514350" fontAlgn="auto">
              <a:spcAft>
                <a:spcPts val="0"/>
              </a:spcAft>
              <a:buFont typeface="Arial" pitchFamily="34" charset="0"/>
              <a:buAutoNum type="alphaLcParenR"/>
              <a:defRPr/>
            </a:pPr>
            <a:r>
              <a:rPr lang="en-US" dirty="0" smtClean="0"/>
              <a:t>The cohesion of political groups in the EP has increased over the past decades</a:t>
            </a:r>
          </a:p>
          <a:p>
            <a:pPr marL="514350" indent="-514350" fontAlgn="auto">
              <a:spcAft>
                <a:spcPts val="0"/>
              </a:spcAft>
              <a:buFont typeface="Arial" pitchFamily="34" charset="0"/>
              <a:buAutoNum type="alphaLcParenR"/>
              <a:defRPr/>
            </a:pPr>
            <a:r>
              <a:rPr lang="en-US" dirty="0" smtClean="0"/>
              <a:t>Citizens tend to be more </a:t>
            </a:r>
            <a:r>
              <a:rPr lang="en-US" dirty="0" err="1" smtClean="0"/>
              <a:t>sceptical</a:t>
            </a:r>
            <a:r>
              <a:rPr lang="en-US" dirty="0" smtClean="0"/>
              <a:t> of the EU than political elites </a:t>
            </a:r>
          </a:p>
          <a:p>
            <a:pPr marL="514350" indent="-514350" fontAlgn="auto">
              <a:spcAft>
                <a:spcPts val="0"/>
              </a:spcAft>
              <a:buFont typeface="Arial" pitchFamily="34" charset="0"/>
              <a:buAutoNum type="alphaLcParenR"/>
              <a:defRPr/>
            </a:pPr>
            <a:r>
              <a:rPr lang="en-US" dirty="0" smtClean="0"/>
              <a:t>Political protest is much less common at the EU-level than within the member states </a:t>
            </a:r>
            <a:endParaRPr lang="en-US" dirty="0"/>
          </a:p>
        </p:txBody>
      </p:sp>
      <p:sp>
        <p:nvSpPr>
          <p:cNvPr id="5" name="TPPercentages"/>
          <p:cNvSpPr>
            <a:spLocks noGrp="1"/>
          </p:cNvSpPr>
          <p:nvPr>
            <p:ph type="body" sz="half" idx="2"/>
          </p:nvPr>
        </p:nvSpPr>
        <p:spPr>
          <a:xfrm>
            <a:off x="6858000" y="1600200"/>
            <a:ext cx="1727200" cy="4525963"/>
          </a:xfrm>
        </p:spPr>
        <p:txBody>
          <a:bodyPr rtlCol="0">
            <a:normAutofit lnSpcReduction="10000"/>
          </a:bodyPr>
          <a:lstStyle/>
          <a:p>
            <a:pPr algn="r" fontAlgn="auto">
              <a:spcAft>
                <a:spcPts val="0"/>
              </a:spcAft>
              <a:buFont typeface="Arial" pitchFamily="34" charset="0"/>
              <a:buNone/>
              <a:defRPr/>
            </a:pPr>
            <a:r>
              <a:rPr lang="en-US" smtClean="0"/>
              <a:t>0%</a:t>
            </a:r>
            <a:br>
              <a:rPr lang="en-US" smtClean="0"/>
            </a:br>
            <a:r>
              <a:rPr lang="en-US" smtClean="0"/>
              <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endParaRPr lang="en-US" smtClean="0"/>
          </a:p>
          <a:p>
            <a:pPr algn="r" fontAlgn="auto">
              <a:spcAft>
                <a:spcPts val="0"/>
              </a:spcAft>
              <a:buFont typeface="Arial" pitchFamily="34" charset="0"/>
              <a:buNone/>
              <a:defRPr/>
            </a:pPr>
            <a:r>
              <a:rPr lang="en-US" smtClean="0"/>
              <a:t>0%</a:t>
            </a:r>
          </a:p>
          <a:p>
            <a:pPr algn="r" fontAlgn="auto">
              <a:spcAft>
                <a:spcPts val="0"/>
              </a:spcAft>
              <a:buFont typeface="Arial" pitchFamily="34" charset="0"/>
              <a:buNone/>
              <a:defRPr/>
            </a:pPr>
            <a:endParaRPr lang="en-US"/>
          </a:p>
        </p:txBody>
      </p:sp>
    </p:spTree>
    <p:custDataLst>
      <p:tags r:id="rId1"/>
    </p:custData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PQuestion"/>
          <p:cNvSpPr>
            <a:spLocks noGrp="1"/>
          </p:cNvSpPr>
          <p:nvPr>
            <p:ph type="title"/>
          </p:nvPr>
        </p:nvSpPr>
        <p:spPr>
          <a:xfrm>
            <a:off x="457200" y="184150"/>
            <a:ext cx="8229600" cy="1323975"/>
          </a:xfrm>
        </p:spPr>
        <p:txBody>
          <a:bodyPr>
            <a:spAutoFit/>
          </a:bodyPr>
          <a:lstStyle/>
          <a:p>
            <a:r>
              <a:rPr lang="en-US" sz="4000" smtClean="0"/>
              <a:t>12-7 In which of the following regards does the EU resemble a (proto-)state?</a:t>
            </a:r>
          </a:p>
        </p:txBody>
      </p:sp>
      <p:sp>
        <p:nvSpPr>
          <p:cNvPr id="136194" name="TPAnswers"/>
          <p:cNvSpPr>
            <a:spLocks noGrp="1"/>
          </p:cNvSpPr>
          <p:nvPr>
            <p:ph type="body" sz="half" idx="1"/>
            <p:custDataLst>
              <p:tags r:id="rId2"/>
            </p:custDataLst>
          </p:nvPr>
        </p:nvSpPr>
        <p:spPr>
          <a:xfrm>
            <a:off x="381000" y="1981200"/>
            <a:ext cx="6350000" cy="3797300"/>
          </a:xfrm>
        </p:spPr>
        <p:txBody>
          <a:bodyPr/>
          <a:lstStyle/>
          <a:p>
            <a:pPr marL="514350" indent="-514350">
              <a:buFont typeface="Arial" charset="0"/>
              <a:buAutoNum type="alphaLcParenR"/>
            </a:pPr>
            <a:r>
              <a:rPr lang="en-US" smtClean="0"/>
              <a:t>The central role of the Council of Ministers in decision-making.</a:t>
            </a:r>
          </a:p>
          <a:p>
            <a:pPr marL="514350" indent="-514350">
              <a:buFont typeface="Arial" charset="0"/>
              <a:buAutoNum type="alphaLcParenR"/>
            </a:pPr>
            <a:r>
              <a:rPr lang="en-US" smtClean="0"/>
              <a:t>The supremacy of EU law over member state law.</a:t>
            </a:r>
          </a:p>
          <a:p>
            <a:pPr marL="514350" indent="-514350">
              <a:buFont typeface="Arial" charset="0"/>
              <a:buAutoNum type="alphaLcParenR"/>
            </a:pPr>
            <a:r>
              <a:rPr lang="en-US" smtClean="0"/>
              <a:t>The use of unanimity voting in some policy areas.</a:t>
            </a:r>
          </a:p>
          <a:p>
            <a:pPr marL="514350" indent="-514350">
              <a:buFont typeface="Arial" charset="0"/>
              <a:buAutoNum type="alphaLcParenR"/>
            </a:pPr>
            <a:r>
              <a:rPr lang="en-US" smtClean="0"/>
              <a:t>The implementation of EU law by the member states.</a:t>
            </a:r>
          </a:p>
        </p:txBody>
      </p:sp>
      <p:sp>
        <p:nvSpPr>
          <p:cNvPr id="136195" name="TPPercentages"/>
          <p:cNvSpPr>
            <a:spLocks noGrp="1"/>
          </p:cNvSpPr>
          <p:nvPr>
            <p:ph type="body" sz="half" idx="2"/>
          </p:nvPr>
        </p:nvSpPr>
        <p:spPr>
          <a:xfrm>
            <a:off x="6705600" y="21336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PQuestion"/>
          <p:cNvSpPr>
            <a:spLocks noGrp="1"/>
          </p:cNvSpPr>
          <p:nvPr>
            <p:ph type="title"/>
          </p:nvPr>
        </p:nvSpPr>
        <p:spPr/>
        <p:txBody>
          <a:bodyPr>
            <a:spAutoFit/>
          </a:bodyPr>
          <a:lstStyle/>
          <a:p>
            <a:r>
              <a:rPr lang="en-US" sz="3200" smtClean="0"/>
              <a:t>1-10 What was the major reason for the EU to admit so many Central and Eastern European Countries at the same time?</a:t>
            </a:r>
          </a:p>
        </p:txBody>
      </p:sp>
      <p:sp>
        <p:nvSpPr>
          <p:cNvPr id="3" name="TPAnswers"/>
          <p:cNvSpPr>
            <a:spLocks noGrp="1"/>
          </p:cNvSpPr>
          <p:nvPr>
            <p:ph type="body" sz="half" idx="1"/>
            <p:custDataLst>
              <p:tags r:id="rId2"/>
            </p:custDataLst>
          </p:nvPr>
        </p:nvSpPr>
        <p:spPr>
          <a:xfrm>
            <a:off x="457200" y="1600200"/>
            <a:ext cx="6350000" cy="5024438"/>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Their large populations would open up a large market for producers to sell their products to. </a:t>
            </a:r>
          </a:p>
          <a:p>
            <a:pPr marL="514350" indent="-514350" fontAlgn="auto">
              <a:spcAft>
                <a:spcPts val="0"/>
              </a:spcAft>
              <a:buFont typeface="Arial" pitchFamily="34" charset="0"/>
              <a:buAutoNum type="alphaLcParenR"/>
              <a:defRPr/>
            </a:pPr>
            <a:r>
              <a:rPr lang="en-US" dirty="0" smtClean="0"/>
              <a:t>Their relative affluence would make it beneficial for the EU to let them join. </a:t>
            </a:r>
          </a:p>
          <a:p>
            <a:pPr marL="514350" indent="-514350" fontAlgn="auto">
              <a:spcAft>
                <a:spcPts val="0"/>
              </a:spcAft>
              <a:buFont typeface="Arial" pitchFamily="34" charset="0"/>
              <a:buAutoNum type="alphaLcParenR"/>
              <a:defRPr/>
            </a:pPr>
            <a:r>
              <a:rPr lang="en-US" dirty="0" smtClean="0"/>
              <a:t>Accepting these countries as new member states was seen as an important means to guarantee political stability. </a:t>
            </a:r>
          </a:p>
          <a:p>
            <a:pPr marL="514350" indent="-514350" fontAlgn="auto">
              <a:spcAft>
                <a:spcPts val="0"/>
              </a:spcAft>
              <a:buFont typeface="Arial" pitchFamily="34" charset="0"/>
              <a:buAutoNum type="alphaLcParenR"/>
              <a:defRPr/>
            </a:pPr>
            <a:r>
              <a:rPr lang="en-US" dirty="0" smtClean="0"/>
              <a:t>High levels of unemployment in these countries would yield an easy supply of </a:t>
            </a:r>
            <a:r>
              <a:rPr lang="en-US" dirty="0" err="1" smtClean="0"/>
              <a:t>labour</a:t>
            </a:r>
            <a:r>
              <a:rPr lang="en-US" dirty="0" smtClean="0"/>
              <a:t> for the old member states. </a:t>
            </a:r>
            <a:endParaRPr lang="en-US" dirty="0"/>
          </a:p>
        </p:txBody>
      </p:sp>
      <p:sp>
        <p:nvSpPr>
          <p:cNvPr id="5" name="TPPercentages"/>
          <p:cNvSpPr>
            <a:spLocks noGrp="1"/>
          </p:cNvSpPr>
          <p:nvPr>
            <p:ph type="body" sz="half" idx="2"/>
          </p:nvPr>
        </p:nvSpPr>
        <p:spPr>
          <a:xfrm>
            <a:off x="6858000" y="1600200"/>
            <a:ext cx="1727200" cy="4525963"/>
          </a:xfrm>
        </p:spPr>
        <p:txBody>
          <a:bodyPr rtlCol="0">
            <a:normAutofit lnSpcReduction="10000"/>
          </a:bodyPr>
          <a:lstStyle/>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p>
          <a:p>
            <a:pPr algn="r" fontAlgn="auto">
              <a:spcAft>
                <a:spcPts val="0"/>
              </a:spcAft>
              <a:buFont typeface="Arial" pitchFamily="34" charset="0"/>
              <a:buNone/>
              <a:defRPr/>
            </a:pPr>
            <a:endParaRPr lang="en-US" dirty="0"/>
          </a:p>
        </p:txBody>
      </p:sp>
    </p:spTree>
    <p:custDataLst>
      <p:tags r:id="rId1"/>
    </p:custData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TPQuestion"/>
          <p:cNvSpPr>
            <a:spLocks noGrp="1"/>
          </p:cNvSpPr>
          <p:nvPr>
            <p:ph type="title"/>
          </p:nvPr>
        </p:nvSpPr>
        <p:spPr/>
        <p:txBody>
          <a:bodyPr>
            <a:spAutoFit/>
          </a:bodyPr>
          <a:lstStyle/>
          <a:p>
            <a:r>
              <a:rPr lang="en-US" sz="3200" smtClean="0"/>
              <a:t>12-9 In which of the following regards does the EU resemble an international organization?</a:t>
            </a:r>
          </a:p>
        </p:txBody>
      </p:sp>
      <p:sp>
        <p:nvSpPr>
          <p:cNvPr id="137218" name="TPAnswers"/>
          <p:cNvSpPr>
            <a:spLocks noGrp="1"/>
          </p:cNvSpPr>
          <p:nvPr>
            <p:ph type="body" sz="half" idx="1"/>
            <p:custDataLst>
              <p:tags r:id="rId2"/>
            </p:custDataLst>
          </p:nvPr>
        </p:nvSpPr>
        <p:spPr>
          <a:xfrm>
            <a:off x="457200" y="1600200"/>
            <a:ext cx="6350000" cy="3797300"/>
          </a:xfrm>
        </p:spPr>
        <p:txBody>
          <a:bodyPr/>
          <a:lstStyle/>
          <a:p>
            <a:pPr marL="514350" indent="-514350">
              <a:buFont typeface="Arial" charset="0"/>
              <a:buAutoNum type="alphaLcParenR"/>
            </a:pPr>
            <a:r>
              <a:rPr lang="en-US" smtClean="0"/>
              <a:t>The central role of the European Commission in formulating legislative proposals.</a:t>
            </a:r>
          </a:p>
          <a:p>
            <a:pPr marL="514350" indent="-514350">
              <a:buFont typeface="Arial" charset="0"/>
              <a:buAutoNum type="alphaLcParenR"/>
            </a:pPr>
            <a:r>
              <a:rPr lang="en-US" smtClean="0"/>
              <a:t>The use of qualified majority voting</a:t>
            </a:r>
          </a:p>
          <a:p>
            <a:pPr marL="514350" indent="-514350">
              <a:buFont typeface="Arial" charset="0"/>
              <a:buAutoNum type="alphaLcParenR"/>
            </a:pPr>
            <a:r>
              <a:rPr lang="en-US" smtClean="0"/>
              <a:t>The wide range of policy areas under the EU’s remit</a:t>
            </a:r>
          </a:p>
          <a:p>
            <a:pPr marL="514350" indent="-514350">
              <a:buFont typeface="Arial" charset="0"/>
              <a:buAutoNum type="alphaLcParenR"/>
            </a:pPr>
            <a:r>
              <a:rPr lang="en-US" smtClean="0"/>
              <a:t>The absence of taxation at the EU-level</a:t>
            </a:r>
          </a:p>
        </p:txBody>
      </p:sp>
      <p:sp>
        <p:nvSpPr>
          <p:cNvPr id="13721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PQuestion"/>
          <p:cNvSpPr>
            <a:spLocks noGrp="1"/>
          </p:cNvSpPr>
          <p:nvPr>
            <p:ph type="title"/>
          </p:nvPr>
        </p:nvSpPr>
        <p:spPr>
          <a:xfrm>
            <a:off x="457200" y="184150"/>
            <a:ext cx="8229600" cy="1323975"/>
          </a:xfrm>
        </p:spPr>
        <p:txBody>
          <a:bodyPr>
            <a:spAutoFit/>
          </a:bodyPr>
          <a:lstStyle/>
          <a:p>
            <a:r>
              <a:rPr lang="en-US" sz="4000" smtClean="0"/>
              <a:t>12-9 The concept of constitutional patriotism means that</a:t>
            </a:r>
          </a:p>
        </p:txBody>
      </p:sp>
      <p:sp>
        <p:nvSpPr>
          <p:cNvPr id="3" name="TPAnswers"/>
          <p:cNvSpPr>
            <a:spLocks noGrp="1"/>
          </p:cNvSpPr>
          <p:nvPr>
            <p:ph type="body" sz="half" idx="1"/>
            <p:custDataLst>
              <p:tags r:id="rId2"/>
            </p:custDataLst>
          </p:nvPr>
        </p:nvSpPr>
        <p:spPr>
          <a:xfrm>
            <a:off x="457200" y="1600200"/>
            <a:ext cx="6096000" cy="4953000"/>
          </a:xfrm>
        </p:spPr>
        <p:txBody>
          <a:bodyPr rtlCol="0">
            <a:normAutofit fontScale="92500" lnSpcReduction="20000"/>
          </a:bodyPr>
          <a:lstStyle/>
          <a:p>
            <a:pPr marL="514350" indent="-514350" fontAlgn="auto">
              <a:spcAft>
                <a:spcPts val="0"/>
              </a:spcAft>
              <a:buFont typeface="Arial" pitchFamily="34" charset="0"/>
              <a:buAutoNum type="alphaLcParenR"/>
              <a:defRPr/>
            </a:pPr>
            <a:r>
              <a:rPr lang="en-US" dirty="0" smtClean="0"/>
              <a:t>Allegiance to the EU should be based on the shared norms, values and procedures that underlie the EU</a:t>
            </a:r>
          </a:p>
          <a:p>
            <a:pPr marL="514350" indent="-514350" fontAlgn="auto">
              <a:spcAft>
                <a:spcPts val="0"/>
              </a:spcAft>
              <a:buFont typeface="Arial" pitchFamily="34" charset="0"/>
              <a:buAutoNum type="alphaLcParenR"/>
              <a:defRPr/>
            </a:pPr>
            <a:r>
              <a:rPr lang="en-US" dirty="0" smtClean="0"/>
              <a:t>The primary allegiance of EU citizens should be to the constitution of their member state</a:t>
            </a:r>
          </a:p>
          <a:p>
            <a:pPr marL="514350" indent="-514350" fontAlgn="auto">
              <a:spcAft>
                <a:spcPts val="0"/>
              </a:spcAft>
              <a:buFont typeface="Arial" pitchFamily="34" charset="0"/>
              <a:buAutoNum type="alphaLcParenR"/>
              <a:defRPr/>
            </a:pPr>
            <a:r>
              <a:rPr lang="en-US" dirty="0" smtClean="0"/>
              <a:t>The adoption of an EU constitution would inspire feelings of patriotism among EU citizens</a:t>
            </a:r>
          </a:p>
          <a:p>
            <a:pPr marL="514350" indent="-514350" fontAlgn="auto">
              <a:spcAft>
                <a:spcPts val="0"/>
              </a:spcAft>
              <a:buFont typeface="Arial" pitchFamily="34" charset="0"/>
              <a:buAutoNum type="alphaLcParenR"/>
              <a:defRPr/>
            </a:pPr>
            <a:r>
              <a:rPr lang="en-US" dirty="0" smtClean="0"/>
              <a:t>Citizens tend to think that the constitution of their own country is better than the constitution of other countries</a:t>
            </a:r>
            <a:endParaRPr lang="en-US" dirty="0"/>
          </a:p>
        </p:txBody>
      </p:sp>
      <p:sp>
        <p:nvSpPr>
          <p:cNvPr id="138243"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TPQuestion"/>
          <p:cNvSpPr>
            <a:spLocks noGrp="1"/>
          </p:cNvSpPr>
          <p:nvPr>
            <p:ph type="title"/>
          </p:nvPr>
        </p:nvSpPr>
        <p:spPr>
          <a:xfrm>
            <a:off x="457200" y="61913"/>
            <a:ext cx="8229600" cy="1568450"/>
          </a:xfrm>
        </p:spPr>
        <p:txBody>
          <a:bodyPr>
            <a:spAutoFit/>
          </a:bodyPr>
          <a:lstStyle/>
          <a:p>
            <a:r>
              <a:rPr lang="en-US" sz="3200" smtClean="0"/>
              <a:t>12-10 According to the authors of the book, what conclusion can be drawn on the EU as a political system?</a:t>
            </a:r>
          </a:p>
        </p:txBody>
      </p:sp>
      <p:sp>
        <p:nvSpPr>
          <p:cNvPr id="139266"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The EU’s political system is most similar to that of a state</a:t>
            </a:r>
          </a:p>
          <a:p>
            <a:pPr marL="514350" indent="-514350">
              <a:buFont typeface="Arial" charset="0"/>
              <a:buAutoNum type="alphaLcParenR"/>
            </a:pPr>
            <a:r>
              <a:rPr lang="en-US" smtClean="0"/>
              <a:t>The EU’s political system is most similar to that of an international organization</a:t>
            </a:r>
          </a:p>
          <a:p>
            <a:pPr marL="514350" indent="-514350">
              <a:buFont typeface="Arial" charset="0"/>
              <a:buAutoNum type="alphaLcParenR"/>
            </a:pPr>
            <a:r>
              <a:rPr lang="en-US" smtClean="0"/>
              <a:t>Empirical research will resolve the existing fundamental debates about the nature of the EU</a:t>
            </a:r>
          </a:p>
          <a:p>
            <a:pPr marL="514350" indent="-514350">
              <a:buFont typeface="Arial" charset="0"/>
              <a:buAutoNum type="alphaLcParenR"/>
            </a:pPr>
            <a:r>
              <a:rPr lang="en-US" smtClean="0"/>
              <a:t>Comparing the EU to other political systems leads to a better understanding of how the EU works</a:t>
            </a:r>
          </a:p>
        </p:txBody>
      </p:sp>
      <p:sp>
        <p:nvSpPr>
          <p:cNvPr id="139267"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PQuestion"/>
          <p:cNvSpPr>
            <a:spLocks noGrp="1"/>
          </p:cNvSpPr>
          <p:nvPr>
            <p:ph type="title"/>
          </p:nvPr>
        </p:nvSpPr>
        <p:spPr/>
        <p:txBody>
          <a:bodyPr>
            <a:spAutoFit/>
          </a:bodyPr>
          <a:lstStyle/>
          <a:p>
            <a:r>
              <a:rPr lang="en-US" smtClean="0"/>
              <a:t>2-1 According to the paradigm of pluralism</a:t>
            </a:r>
          </a:p>
        </p:txBody>
      </p:sp>
      <p:sp>
        <p:nvSpPr>
          <p:cNvPr id="27650" name="TPAnswers"/>
          <p:cNvSpPr>
            <a:spLocks noGrp="1"/>
          </p:cNvSpPr>
          <p:nvPr>
            <p:ph type="body" sz="half" idx="1"/>
            <p:custDataLst>
              <p:tags r:id="rId2"/>
            </p:custDataLst>
          </p:nvPr>
        </p:nvSpPr>
        <p:spPr>
          <a:xfrm>
            <a:off x="457200" y="1600200"/>
            <a:ext cx="6350000" cy="4659313"/>
          </a:xfrm>
        </p:spPr>
        <p:txBody>
          <a:bodyPr/>
          <a:lstStyle/>
          <a:p>
            <a:pPr marL="514350" indent="-514350">
              <a:buFont typeface="Arial" charset="0"/>
              <a:buAutoNum type="alphaLcParenR"/>
            </a:pPr>
            <a:r>
              <a:rPr lang="en-US" smtClean="0"/>
              <a:t>Democracies should actively promote the development of interest groups. </a:t>
            </a:r>
          </a:p>
          <a:p>
            <a:pPr marL="514350" indent="-514350">
              <a:buFont typeface="Arial" charset="0"/>
              <a:buAutoNum type="alphaLcParenR"/>
            </a:pPr>
            <a:r>
              <a:rPr lang="en-US" smtClean="0"/>
              <a:t>All interests that exist in society will organize themselves into groups that seek to affect decision-making. </a:t>
            </a:r>
          </a:p>
          <a:p>
            <a:pPr marL="514350" indent="-514350">
              <a:buFont typeface="Arial" charset="0"/>
              <a:buAutoNum type="alphaLcParenR"/>
            </a:pPr>
            <a:r>
              <a:rPr lang="en-US" smtClean="0"/>
              <a:t>Interest groups make use of several tactics to influence decision-making. </a:t>
            </a:r>
          </a:p>
          <a:p>
            <a:pPr marL="514350" indent="-514350">
              <a:buFont typeface="Arial" charset="0"/>
              <a:buAutoNum type="alphaLcParenR"/>
            </a:pPr>
            <a:r>
              <a:rPr lang="en-US" smtClean="0"/>
              <a:t>Interest groups seek to influence decision-making by lobbying several levels of government at the same time. </a:t>
            </a:r>
          </a:p>
        </p:txBody>
      </p:sp>
      <p:sp>
        <p:nvSpPr>
          <p:cNvPr id="2765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PQuestion"/>
          <p:cNvSpPr>
            <a:spLocks noGrp="1"/>
          </p:cNvSpPr>
          <p:nvPr>
            <p:ph type="title"/>
          </p:nvPr>
        </p:nvSpPr>
        <p:spPr/>
        <p:txBody>
          <a:bodyPr>
            <a:spAutoFit/>
          </a:bodyPr>
          <a:lstStyle/>
          <a:p>
            <a:r>
              <a:rPr lang="en-US" sz="3200" smtClean="0"/>
              <a:t>2-2 In Chapter 1 it was shown that the European Social Fund was incorporated into the EEC treaty due to pressure from Italy. This is an example of </a:t>
            </a:r>
          </a:p>
        </p:txBody>
      </p:sp>
      <p:sp>
        <p:nvSpPr>
          <p:cNvPr id="28674" name="TPAnswers"/>
          <p:cNvSpPr>
            <a:spLocks noGrp="1"/>
          </p:cNvSpPr>
          <p:nvPr>
            <p:ph type="body" sz="half" idx="1"/>
            <p:custDataLst>
              <p:tags r:id="rId2"/>
            </p:custDataLst>
          </p:nvPr>
        </p:nvSpPr>
        <p:spPr>
          <a:xfrm>
            <a:off x="381000" y="2133600"/>
            <a:ext cx="6350000" cy="2074863"/>
          </a:xfrm>
        </p:spPr>
        <p:txBody>
          <a:bodyPr/>
          <a:lstStyle/>
          <a:p>
            <a:pPr marL="514350" indent="-514350">
              <a:buFont typeface="Arial" charset="0"/>
              <a:buAutoNum type="alphaLcParenR"/>
            </a:pPr>
            <a:r>
              <a:rPr lang="en-US" smtClean="0"/>
              <a:t>Functional spillover </a:t>
            </a:r>
          </a:p>
          <a:p>
            <a:pPr marL="514350" indent="-514350">
              <a:buFont typeface="Arial" charset="0"/>
              <a:buAutoNum type="alphaLcParenR"/>
            </a:pPr>
            <a:r>
              <a:rPr lang="en-US" smtClean="0"/>
              <a:t>Political spillover</a:t>
            </a:r>
          </a:p>
          <a:p>
            <a:pPr marL="514350" indent="-514350">
              <a:buFont typeface="Arial" charset="0"/>
              <a:buAutoNum type="alphaLcParenR"/>
            </a:pPr>
            <a:r>
              <a:rPr lang="en-US" smtClean="0"/>
              <a:t>Cultivated spillover</a:t>
            </a:r>
          </a:p>
          <a:p>
            <a:pPr marL="514350" indent="-514350">
              <a:buFont typeface="Arial" charset="0"/>
              <a:buAutoNum type="alphaLcParenR"/>
            </a:pPr>
            <a:r>
              <a:rPr lang="en-US" smtClean="0"/>
              <a:t>Neo-functionalism</a:t>
            </a:r>
          </a:p>
        </p:txBody>
      </p:sp>
      <p:sp>
        <p:nvSpPr>
          <p:cNvPr id="28675" name="TPPercentages"/>
          <p:cNvSpPr>
            <a:spLocks noGrp="1"/>
          </p:cNvSpPr>
          <p:nvPr>
            <p:ph type="body" sz="half" idx="2"/>
          </p:nvPr>
        </p:nvSpPr>
        <p:spPr>
          <a:xfrm>
            <a:off x="6858000" y="22098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PQuestion"/>
          <p:cNvSpPr>
            <a:spLocks noGrp="1"/>
          </p:cNvSpPr>
          <p:nvPr>
            <p:ph type="title"/>
          </p:nvPr>
        </p:nvSpPr>
        <p:spPr/>
        <p:txBody>
          <a:bodyPr>
            <a:spAutoFit/>
          </a:bodyPr>
          <a:lstStyle/>
          <a:p>
            <a:r>
              <a:rPr lang="en-US" sz="3200" smtClean="0"/>
              <a:t>2-3 Which of the statements below forms part of the theory of supranational governance?</a:t>
            </a:r>
          </a:p>
        </p:txBody>
      </p:sp>
      <p:sp>
        <p:nvSpPr>
          <p:cNvPr id="29698" name="TPAnswers"/>
          <p:cNvSpPr>
            <a:spLocks noGrp="1"/>
          </p:cNvSpPr>
          <p:nvPr>
            <p:ph type="body" sz="half" idx="1"/>
            <p:custDataLst>
              <p:tags r:id="rId2"/>
            </p:custDataLst>
          </p:nvPr>
        </p:nvSpPr>
        <p:spPr>
          <a:xfrm>
            <a:off x="457200" y="1600200"/>
            <a:ext cx="6350000" cy="4659313"/>
          </a:xfrm>
        </p:spPr>
        <p:txBody>
          <a:bodyPr/>
          <a:lstStyle/>
          <a:p>
            <a:pPr marL="514350" indent="-514350">
              <a:buFont typeface="Arial" charset="0"/>
              <a:buAutoNum type="alphaLcParenR"/>
            </a:pPr>
            <a:r>
              <a:rPr lang="en-US" smtClean="0"/>
              <a:t>Most power in the EU is located with the supranational bodies such as the Commission, Court of Justice and the European Central Bank. </a:t>
            </a:r>
          </a:p>
          <a:p>
            <a:pPr marL="514350" indent="-514350">
              <a:buFont typeface="Arial" charset="0"/>
              <a:buAutoNum type="alphaLcParenR"/>
            </a:pPr>
            <a:r>
              <a:rPr lang="en-US" smtClean="0"/>
              <a:t>Member states are firmly in charge of the pace of integration. </a:t>
            </a:r>
          </a:p>
          <a:p>
            <a:pPr marL="514350" indent="-514350">
              <a:buFont typeface="Arial" charset="0"/>
              <a:buAutoNum type="alphaLcParenR"/>
            </a:pPr>
            <a:r>
              <a:rPr lang="en-US" smtClean="0"/>
              <a:t>Integration is solely the result of functional spillover. </a:t>
            </a:r>
          </a:p>
          <a:p>
            <a:pPr marL="514350" indent="-514350">
              <a:buFont typeface="Arial" charset="0"/>
              <a:buAutoNum type="alphaLcParenR"/>
            </a:pPr>
            <a:r>
              <a:rPr lang="en-US" smtClean="0"/>
              <a:t>The pace of integration varies between different policy-areas.</a:t>
            </a:r>
          </a:p>
        </p:txBody>
      </p:sp>
      <p:sp>
        <p:nvSpPr>
          <p:cNvPr id="2969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PQuestion"/>
          <p:cNvSpPr>
            <a:spLocks noGrp="1"/>
          </p:cNvSpPr>
          <p:nvPr>
            <p:ph type="title"/>
          </p:nvPr>
        </p:nvSpPr>
        <p:spPr/>
        <p:txBody>
          <a:bodyPr>
            <a:spAutoFit/>
          </a:bodyPr>
          <a:lstStyle/>
          <a:p>
            <a:r>
              <a:rPr lang="en-US" sz="3200" smtClean="0"/>
              <a:t>2-4 The fact that not all EU-member states recognize Kosovo's independence is an example of:</a:t>
            </a:r>
          </a:p>
        </p:txBody>
      </p:sp>
      <p:sp>
        <p:nvSpPr>
          <p:cNvPr id="30722" name="TPAnswers"/>
          <p:cNvSpPr>
            <a:spLocks noGrp="1"/>
          </p:cNvSpPr>
          <p:nvPr>
            <p:ph type="body" sz="half" idx="1"/>
            <p:custDataLst>
              <p:tags r:id="rId2"/>
            </p:custDataLst>
          </p:nvPr>
        </p:nvSpPr>
        <p:spPr>
          <a:xfrm>
            <a:off x="457200" y="1600200"/>
            <a:ext cx="6350000" cy="2074863"/>
          </a:xfrm>
        </p:spPr>
        <p:txBody>
          <a:bodyPr/>
          <a:lstStyle/>
          <a:p>
            <a:pPr marL="514350" indent="-514350">
              <a:buFont typeface="Arial" charset="0"/>
              <a:buAutoNum type="alphaLcParenR"/>
            </a:pPr>
            <a:r>
              <a:rPr lang="en-US" smtClean="0"/>
              <a:t>Neo-functionalism </a:t>
            </a:r>
          </a:p>
          <a:p>
            <a:pPr marL="514350" indent="-514350">
              <a:buFont typeface="Arial" charset="0"/>
              <a:buAutoNum type="alphaLcParenR"/>
            </a:pPr>
            <a:r>
              <a:rPr lang="en-US" smtClean="0"/>
              <a:t>Intergovernmentalism </a:t>
            </a:r>
          </a:p>
          <a:p>
            <a:pPr marL="514350" indent="-514350">
              <a:buFont typeface="Arial" charset="0"/>
              <a:buAutoNum type="alphaLcParenR"/>
            </a:pPr>
            <a:r>
              <a:rPr lang="en-US" smtClean="0"/>
              <a:t>The logic of integration </a:t>
            </a:r>
          </a:p>
          <a:p>
            <a:pPr marL="514350" indent="-514350">
              <a:buFont typeface="Arial" charset="0"/>
              <a:buAutoNum type="alphaLcParenR"/>
            </a:pPr>
            <a:r>
              <a:rPr lang="en-US" smtClean="0"/>
              <a:t>The logic of diversity </a:t>
            </a:r>
          </a:p>
        </p:txBody>
      </p:sp>
      <p:sp>
        <p:nvSpPr>
          <p:cNvPr id="30723"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PQuestion"/>
          <p:cNvSpPr>
            <a:spLocks noGrp="1"/>
          </p:cNvSpPr>
          <p:nvPr>
            <p:ph type="title"/>
          </p:nvPr>
        </p:nvSpPr>
        <p:spPr>
          <a:xfrm>
            <a:off x="457200" y="246063"/>
            <a:ext cx="8229600" cy="1200150"/>
          </a:xfrm>
        </p:spPr>
        <p:txBody>
          <a:bodyPr>
            <a:spAutoFit/>
          </a:bodyPr>
          <a:lstStyle/>
          <a:p>
            <a:r>
              <a:rPr lang="en-US" sz="3600" smtClean="0"/>
              <a:t>2-5 Which of the following insights is </a:t>
            </a:r>
            <a:r>
              <a:rPr lang="en-US" sz="3600" b="1" smtClean="0"/>
              <a:t>not</a:t>
            </a:r>
            <a:r>
              <a:rPr lang="en-US" sz="3600" smtClean="0"/>
              <a:t> associated with Multi-Level Governance? </a:t>
            </a:r>
          </a:p>
        </p:txBody>
      </p:sp>
      <p:sp>
        <p:nvSpPr>
          <p:cNvPr id="3" name="TPAnswers"/>
          <p:cNvSpPr>
            <a:spLocks noGrp="1"/>
          </p:cNvSpPr>
          <p:nvPr>
            <p:ph type="body" sz="half" idx="1"/>
            <p:custDataLst>
              <p:tags r:id="rId2"/>
            </p:custDataLst>
          </p:nvPr>
        </p:nvSpPr>
        <p:spPr>
          <a:xfrm>
            <a:off x="457200" y="1600200"/>
            <a:ext cx="5791200" cy="4724400"/>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Subnational levels of government directly access the EU level of policy making to wield influence</a:t>
            </a:r>
          </a:p>
          <a:p>
            <a:pPr marL="514350" indent="-514350" fontAlgn="auto">
              <a:spcAft>
                <a:spcPts val="0"/>
              </a:spcAft>
              <a:buFont typeface="Arial" pitchFamily="34" charset="0"/>
              <a:buAutoNum type="alphaLcParenR"/>
              <a:defRPr/>
            </a:pPr>
            <a:r>
              <a:rPr lang="en-US" dirty="0" smtClean="0"/>
              <a:t>The national level of government is increasingly dependent upon other levels of government </a:t>
            </a:r>
          </a:p>
          <a:p>
            <a:pPr marL="514350" indent="-514350" fontAlgn="auto">
              <a:spcAft>
                <a:spcPts val="0"/>
              </a:spcAft>
              <a:buFont typeface="Arial" pitchFamily="34" charset="0"/>
              <a:buAutoNum type="alphaLcParenR"/>
              <a:defRPr/>
            </a:pPr>
            <a:r>
              <a:rPr lang="en-US" dirty="0" smtClean="0"/>
              <a:t> Decision-making authority has been dispersed over several levels of government. </a:t>
            </a:r>
          </a:p>
          <a:p>
            <a:pPr marL="514350" indent="-514350" fontAlgn="auto">
              <a:spcAft>
                <a:spcPts val="0"/>
              </a:spcAft>
              <a:buFont typeface="Arial" pitchFamily="34" charset="0"/>
              <a:buAutoNum type="alphaLcParenR"/>
              <a:defRPr/>
            </a:pPr>
            <a:r>
              <a:rPr lang="en-US" dirty="0" smtClean="0"/>
              <a:t>The power of national governments to influence integration has increased over the last decades. </a:t>
            </a:r>
            <a:endParaRPr lang="en-US" dirty="0"/>
          </a:p>
        </p:txBody>
      </p:sp>
      <p:sp>
        <p:nvSpPr>
          <p:cNvPr id="31747" name="TPPercentages"/>
          <p:cNvSpPr>
            <a:spLocks noGrp="1"/>
          </p:cNvSpPr>
          <p:nvPr>
            <p:ph type="body" sz="half" idx="2"/>
          </p:nvPr>
        </p:nvSpPr>
        <p:spPr>
          <a:xfrm>
            <a:off x="6858000" y="1600200"/>
            <a:ext cx="1447800" cy="4343400"/>
          </a:xfrm>
        </p:spPr>
        <p:txBody>
          <a:bodyPr/>
          <a:lstStyle/>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PQuestion"/>
          <p:cNvSpPr>
            <a:spLocks noGrp="1"/>
          </p:cNvSpPr>
          <p:nvPr>
            <p:ph type="title"/>
          </p:nvPr>
        </p:nvSpPr>
        <p:spPr/>
        <p:txBody>
          <a:bodyPr>
            <a:spAutoFit/>
          </a:bodyPr>
          <a:lstStyle/>
          <a:p>
            <a:r>
              <a:rPr lang="en-US" sz="3200" smtClean="0"/>
              <a:t>2-6 Which of the statements below best characterizes the Comparative Politics approach to studying the EU. </a:t>
            </a:r>
          </a:p>
        </p:txBody>
      </p:sp>
      <p:sp>
        <p:nvSpPr>
          <p:cNvPr id="3" name="TPAnswers"/>
          <p:cNvSpPr>
            <a:spLocks noGrp="1"/>
          </p:cNvSpPr>
          <p:nvPr>
            <p:ph type="body" sz="half" idx="1"/>
            <p:custDataLst>
              <p:tags r:id="rId2"/>
            </p:custDataLst>
          </p:nvPr>
        </p:nvSpPr>
        <p:spPr>
          <a:xfrm>
            <a:off x="457200" y="1600200"/>
            <a:ext cx="6781800" cy="5181600"/>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The EU is organized in the same fashion as national political systems, and hence operates in the same way. </a:t>
            </a:r>
          </a:p>
          <a:p>
            <a:pPr marL="514350" indent="-514350" fontAlgn="auto">
              <a:spcAft>
                <a:spcPts val="0"/>
              </a:spcAft>
              <a:buFont typeface="Arial" pitchFamily="34" charset="0"/>
              <a:buAutoNum type="alphaLcParenR"/>
              <a:defRPr/>
            </a:pPr>
            <a:r>
              <a:rPr lang="en-US" dirty="0" smtClean="0"/>
              <a:t>The only way to understand the functioning of the EU is to compare it to other federal states such as the </a:t>
            </a:r>
            <a:r>
              <a:rPr lang="en-US" dirty="0" err="1" smtClean="0"/>
              <a:t>U.S.or</a:t>
            </a:r>
            <a:r>
              <a:rPr lang="en-US" dirty="0" smtClean="0"/>
              <a:t> Germany. </a:t>
            </a:r>
          </a:p>
          <a:p>
            <a:pPr marL="514350" indent="-514350" fontAlgn="auto">
              <a:spcAft>
                <a:spcPts val="0"/>
              </a:spcAft>
              <a:buFont typeface="Arial" pitchFamily="34" charset="0"/>
              <a:buAutoNum type="alphaLcParenR"/>
              <a:defRPr/>
            </a:pPr>
            <a:r>
              <a:rPr lang="en-US" dirty="0" smtClean="0"/>
              <a:t>To understand the EU it is best to compare it to other international organisations such as the WTO or the UN. </a:t>
            </a:r>
          </a:p>
          <a:p>
            <a:pPr marL="514350" indent="-514350" fontAlgn="auto">
              <a:spcAft>
                <a:spcPts val="0"/>
              </a:spcAft>
              <a:buFont typeface="Arial" pitchFamily="34" charset="0"/>
              <a:buAutoNum type="alphaLcParenR"/>
              <a:defRPr/>
            </a:pPr>
            <a:r>
              <a:rPr lang="en-US" dirty="0" smtClean="0"/>
              <a:t>Because the EU shares many of the characteristics of national political systems, comparing it to those systems yields valuable insights into its functioning. </a:t>
            </a:r>
            <a:endParaRPr lang="en-US" dirty="0"/>
          </a:p>
        </p:txBody>
      </p:sp>
      <p:sp>
        <p:nvSpPr>
          <p:cNvPr id="32771"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PQuestion"/>
          <p:cNvSpPr>
            <a:spLocks noGrp="1"/>
          </p:cNvSpPr>
          <p:nvPr>
            <p:ph type="title"/>
          </p:nvPr>
        </p:nvSpPr>
        <p:spPr/>
        <p:txBody>
          <a:bodyPr>
            <a:spAutoFit/>
          </a:bodyPr>
          <a:lstStyle/>
          <a:p>
            <a:r>
              <a:rPr lang="en-US" sz="3200" smtClean="0"/>
              <a:t>2-7 To which approach belongs a study that analyzes the voting behaviour of members of the European Parliament? </a:t>
            </a:r>
          </a:p>
        </p:txBody>
      </p:sp>
      <p:sp>
        <p:nvSpPr>
          <p:cNvPr id="33794" name="TPAnswers"/>
          <p:cNvSpPr>
            <a:spLocks noGrp="1"/>
          </p:cNvSpPr>
          <p:nvPr>
            <p:ph type="body" sz="half" idx="1"/>
            <p:custDataLst>
              <p:tags r:id="rId2"/>
            </p:custDataLst>
          </p:nvPr>
        </p:nvSpPr>
        <p:spPr>
          <a:xfrm>
            <a:off x="457200" y="2057400"/>
            <a:ext cx="6350000" cy="2074863"/>
          </a:xfrm>
        </p:spPr>
        <p:txBody>
          <a:bodyPr/>
          <a:lstStyle/>
          <a:p>
            <a:pPr marL="514350" indent="-514350">
              <a:buFont typeface="Arial" charset="0"/>
              <a:buAutoNum type="alphaLcParenR"/>
            </a:pPr>
            <a:r>
              <a:rPr lang="en-US" smtClean="0"/>
              <a:t>Legislative politics </a:t>
            </a:r>
          </a:p>
          <a:p>
            <a:pPr marL="514350" indent="-514350">
              <a:buFont typeface="Arial" charset="0"/>
              <a:buAutoNum type="alphaLcParenR"/>
            </a:pPr>
            <a:r>
              <a:rPr lang="en-US" smtClean="0"/>
              <a:t>Executive politics </a:t>
            </a:r>
          </a:p>
          <a:p>
            <a:pPr marL="514350" indent="-514350">
              <a:buFont typeface="Arial" charset="0"/>
              <a:buAutoNum type="alphaLcParenR"/>
            </a:pPr>
            <a:r>
              <a:rPr lang="en-US" smtClean="0"/>
              <a:t>Political party studies</a:t>
            </a:r>
          </a:p>
          <a:p>
            <a:pPr marL="514350" indent="-514350">
              <a:buFont typeface="Arial" charset="0"/>
              <a:buAutoNum type="alphaLcParenR"/>
            </a:pPr>
            <a:r>
              <a:rPr lang="en-US" smtClean="0"/>
              <a:t>Comparative federalism</a:t>
            </a:r>
          </a:p>
        </p:txBody>
      </p:sp>
      <p:sp>
        <p:nvSpPr>
          <p:cNvPr id="33795" name="TPPercentages"/>
          <p:cNvSpPr>
            <a:spLocks noGrp="1"/>
          </p:cNvSpPr>
          <p:nvPr>
            <p:ph type="body" sz="half" idx="2"/>
          </p:nvPr>
        </p:nvSpPr>
        <p:spPr>
          <a:xfrm>
            <a:off x="6858000" y="1981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Information</a:t>
            </a:r>
          </a:p>
        </p:txBody>
      </p:sp>
      <p:sp>
        <p:nvSpPr>
          <p:cNvPr id="16386" name="Text Placeholder 2"/>
          <p:cNvSpPr>
            <a:spLocks noGrp="1"/>
          </p:cNvSpPr>
          <p:nvPr>
            <p:ph type="body" sz="half" idx="1"/>
          </p:nvPr>
        </p:nvSpPr>
        <p:spPr>
          <a:xfrm>
            <a:off x="457200" y="1600200"/>
            <a:ext cx="8229600" cy="4525963"/>
          </a:xfrm>
        </p:spPr>
        <p:txBody>
          <a:bodyPr/>
          <a:lstStyle/>
          <a:p>
            <a:r>
              <a:rPr lang="en-US" sz="1600" smtClean="0"/>
              <a:t>These slides contain powerpoint formatted Multiple Choice questions for </a:t>
            </a:r>
            <a:r>
              <a:rPr lang="en-US" sz="1600" i="1" smtClean="0"/>
              <a:t>The Politics of the European Union. </a:t>
            </a:r>
          </a:p>
          <a:p>
            <a:endParaRPr lang="en-US" sz="1600" smtClean="0"/>
          </a:p>
          <a:p>
            <a:r>
              <a:rPr lang="en-US" sz="1600" smtClean="0"/>
              <a:t>The slides can be used in conjunction with the TurningTechnologies Clicker hardware and software and have encoded correct answers to questions. See </a:t>
            </a:r>
            <a:r>
              <a:rPr lang="en-US" sz="1600" smtClean="0">
                <a:hlinkClick r:id="rId3"/>
              </a:rPr>
              <a:t>www.turningtechnologies.com</a:t>
            </a:r>
            <a:r>
              <a:rPr lang="en-US" sz="1600" smtClean="0"/>
              <a:t> for info and software to use these slides.</a:t>
            </a:r>
          </a:p>
          <a:p>
            <a:endParaRPr lang="en-US" sz="1600" smtClean="0"/>
          </a:p>
          <a:p>
            <a:r>
              <a:rPr lang="en-US" sz="1600" smtClean="0"/>
              <a:t>Note that the amenability of questions to be used in a clicker context may vary, as these questions were originally developed without the purpose of using them in a clicker context. </a:t>
            </a:r>
          </a:p>
          <a:p>
            <a:endParaRPr lang="en-US" sz="1600" smtClean="0"/>
          </a:p>
          <a:p>
            <a:r>
              <a:rPr lang="en-US" sz="1600" smtClean="0"/>
              <a:t>All material © 2011-2012 Herman Lelieveldt and Sebastiaan Princen.</a:t>
            </a: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PQuestion"/>
          <p:cNvSpPr>
            <a:spLocks noGrp="1"/>
          </p:cNvSpPr>
          <p:nvPr>
            <p:ph type="title"/>
          </p:nvPr>
        </p:nvSpPr>
        <p:spPr/>
        <p:txBody>
          <a:bodyPr>
            <a:spAutoFit/>
          </a:bodyPr>
          <a:lstStyle/>
          <a:p>
            <a:r>
              <a:rPr lang="en-US" sz="3200" smtClean="0"/>
              <a:t>2-8 Which of the features below do functionalism and neo-functionalism share?</a:t>
            </a:r>
          </a:p>
        </p:txBody>
      </p:sp>
      <p:sp>
        <p:nvSpPr>
          <p:cNvPr id="34818" name="TPAnswers"/>
          <p:cNvSpPr>
            <a:spLocks noGrp="1"/>
          </p:cNvSpPr>
          <p:nvPr>
            <p:ph type="body" sz="half" idx="1"/>
            <p:custDataLst>
              <p:tags r:id="rId2"/>
            </p:custDataLst>
          </p:nvPr>
        </p:nvSpPr>
        <p:spPr>
          <a:xfrm>
            <a:off x="457200" y="1600200"/>
            <a:ext cx="6350000" cy="4229100"/>
          </a:xfrm>
        </p:spPr>
        <p:txBody>
          <a:bodyPr/>
          <a:lstStyle/>
          <a:p>
            <a:pPr marL="514350" indent="-514350">
              <a:buFont typeface="Arial" charset="0"/>
              <a:buAutoNum type="alphaLcParenR"/>
            </a:pPr>
            <a:r>
              <a:rPr lang="en-US" smtClean="0"/>
              <a:t>European integration is the only way to secure world peace.</a:t>
            </a:r>
          </a:p>
          <a:p>
            <a:pPr marL="514350" indent="-514350">
              <a:buFont typeface="Arial" charset="0"/>
              <a:buAutoNum type="alphaLcParenR"/>
            </a:pPr>
            <a:r>
              <a:rPr lang="en-US" smtClean="0"/>
              <a:t>Economic forces drive the integration process.</a:t>
            </a:r>
          </a:p>
          <a:p>
            <a:pPr marL="514350" indent="-514350">
              <a:buFont typeface="Arial" charset="0"/>
              <a:buAutoNum type="alphaLcParenR"/>
            </a:pPr>
            <a:r>
              <a:rPr lang="en-US" smtClean="0"/>
              <a:t>Integration processes have their own self-sustaining dynamics</a:t>
            </a:r>
          </a:p>
          <a:p>
            <a:pPr marL="514350" indent="-514350">
              <a:buFont typeface="Arial" charset="0"/>
              <a:buAutoNum type="alphaLcParenR"/>
            </a:pPr>
            <a:r>
              <a:rPr lang="en-US" smtClean="0"/>
              <a:t>Functional needs are an important driver of cooperation between nation states.</a:t>
            </a:r>
          </a:p>
        </p:txBody>
      </p:sp>
      <p:sp>
        <p:nvSpPr>
          <p:cNvPr id="3481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PQuestion"/>
          <p:cNvSpPr>
            <a:spLocks noGrp="1"/>
          </p:cNvSpPr>
          <p:nvPr>
            <p:ph type="title"/>
          </p:nvPr>
        </p:nvSpPr>
        <p:spPr/>
        <p:txBody>
          <a:bodyPr>
            <a:spAutoFit/>
          </a:bodyPr>
          <a:lstStyle/>
          <a:p>
            <a:r>
              <a:rPr lang="en-US" smtClean="0"/>
              <a:t>2-9 The notion of path dependency is most commonly associated with: </a:t>
            </a:r>
          </a:p>
        </p:txBody>
      </p:sp>
      <p:sp>
        <p:nvSpPr>
          <p:cNvPr id="35842" name="TPAnswers"/>
          <p:cNvSpPr>
            <a:spLocks noGrp="1"/>
          </p:cNvSpPr>
          <p:nvPr>
            <p:ph type="body" sz="half" idx="1"/>
            <p:custDataLst>
              <p:tags r:id="rId2"/>
            </p:custDataLst>
          </p:nvPr>
        </p:nvSpPr>
        <p:spPr>
          <a:xfrm>
            <a:off x="457200" y="2133600"/>
            <a:ext cx="6350000" cy="2074863"/>
          </a:xfrm>
        </p:spPr>
        <p:txBody>
          <a:bodyPr/>
          <a:lstStyle/>
          <a:p>
            <a:pPr marL="514350" indent="-514350">
              <a:buFont typeface="Arial" charset="0"/>
              <a:buAutoNum type="alphaLcParenR"/>
            </a:pPr>
            <a:r>
              <a:rPr lang="en-US" smtClean="0"/>
              <a:t>Rational choice institutionalism</a:t>
            </a:r>
          </a:p>
          <a:p>
            <a:pPr marL="514350" indent="-514350">
              <a:buFont typeface="Arial" charset="0"/>
              <a:buAutoNum type="alphaLcParenR"/>
            </a:pPr>
            <a:r>
              <a:rPr lang="en-US" smtClean="0"/>
              <a:t>Historical institutionalism</a:t>
            </a:r>
          </a:p>
          <a:p>
            <a:pPr marL="514350" indent="-514350">
              <a:buFont typeface="Arial" charset="0"/>
              <a:buAutoNum type="alphaLcParenR"/>
            </a:pPr>
            <a:r>
              <a:rPr lang="en-US" smtClean="0"/>
              <a:t>Sociological institutionalism</a:t>
            </a:r>
          </a:p>
          <a:p>
            <a:pPr marL="514350" indent="-514350">
              <a:buFont typeface="Arial" charset="0"/>
              <a:buAutoNum type="alphaLcParenR"/>
            </a:pPr>
            <a:r>
              <a:rPr lang="en-US" smtClean="0"/>
              <a:t>Comparative federalism</a:t>
            </a:r>
          </a:p>
        </p:txBody>
      </p:sp>
      <p:sp>
        <p:nvSpPr>
          <p:cNvPr id="35843" name="TPPercentages"/>
          <p:cNvSpPr>
            <a:spLocks noGrp="1"/>
          </p:cNvSpPr>
          <p:nvPr>
            <p:ph type="body" sz="half" idx="2"/>
          </p:nvPr>
        </p:nvSpPr>
        <p:spPr>
          <a:xfrm>
            <a:off x="6858000" y="22098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PQuestion"/>
          <p:cNvSpPr>
            <a:spLocks noGrp="1"/>
          </p:cNvSpPr>
          <p:nvPr>
            <p:ph type="title"/>
          </p:nvPr>
        </p:nvSpPr>
        <p:spPr>
          <a:xfrm>
            <a:off x="457200" y="381000"/>
            <a:ext cx="8229600" cy="1816100"/>
          </a:xfrm>
        </p:spPr>
        <p:txBody>
          <a:bodyPr>
            <a:spAutoFit/>
          </a:bodyPr>
          <a:lstStyle/>
          <a:p>
            <a:r>
              <a:rPr lang="en-US" sz="2800" smtClean="0"/>
              <a:t>2-10 The claim that major decisions in the European Council can only be made if there is prior agreement between the French president and the German chancellor best fits which theory? </a:t>
            </a:r>
          </a:p>
        </p:txBody>
      </p:sp>
      <p:sp>
        <p:nvSpPr>
          <p:cNvPr id="36866" name="TPAnswers"/>
          <p:cNvSpPr>
            <a:spLocks noGrp="1"/>
          </p:cNvSpPr>
          <p:nvPr>
            <p:ph type="body" sz="half" idx="1"/>
            <p:custDataLst>
              <p:tags r:id="rId2"/>
            </p:custDataLst>
          </p:nvPr>
        </p:nvSpPr>
        <p:spPr>
          <a:xfrm>
            <a:off x="457200" y="2438400"/>
            <a:ext cx="6350000" cy="2074863"/>
          </a:xfrm>
        </p:spPr>
        <p:txBody>
          <a:bodyPr/>
          <a:lstStyle/>
          <a:p>
            <a:pPr marL="514350" indent="-514350">
              <a:buFont typeface="Arial" charset="0"/>
              <a:buAutoNum type="alphaLcParenR"/>
            </a:pPr>
            <a:r>
              <a:rPr lang="en-US" smtClean="0"/>
              <a:t>Multi-Level Governance</a:t>
            </a:r>
          </a:p>
          <a:p>
            <a:pPr marL="514350" indent="-514350">
              <a:buFont typeface="Arial" charset="0"/>
              <a:buAutoNum type="alphaLcParenR"/>
            </a:pPr>
            <a:r>
              <a:rPr lang="en-US" smtClean="0"/>
              <a:t>Intergovernmentalism</a:t>
            </a:r>
          </a:p>
          <a:p>
            <a:pPr marL="514350" indent="-514350">
              <a:buFont typeface="Arial" charset="0"/>
              <a:buAutoNum type="alphaLcParenR"/>
            </a:pPr>
            <a:r>
              <a:rPr lang="en-US" smtClean="0"/>
              <a:t>Neo-functionalism</a:t>
            </a:r>
          </a:p>
          <a:p>
            <a:pPr marL="514350" indent="-514350">
              <a:buFont typeface="Arial" charset="0"/>
              <a:buAutoNum type="alphaLcParenR"/>
            </a:pPr>
            <a:r>
              <a:rPr lang="en-US" smtClean="0"/>
              <a:t>Comparative federalism</a:t>
            </a:r>
          </a:p>
        </p:txBody>
      </p:sp>
      <p:sp>
        <p:nvSpPr>
          <p:cNvPr id="36867" name="TPPercentages"/>
          <p:cNvSpPr>
            <a:spLocks noGrp="1"/>
          </p:cNvSpPr>
          <p:nvPr>
            <p:ph type="body" sz="half" idx="2"/>
          </p:nvPr>
        </p:nvSpPr>
        <p:spPr>
          <a:xfrm>
            <a:off x="7010400" y="25146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PQuestion"/>
          <p:cNvSpPr>
            <a:spLocks noGrp="1"/>
          </p:cNvSpPr>
          <p:nvPr>
            <p:ph type="title"/>
          </p:nvPr>
        </p:nvSpPr>
        <p:spPr/>
        <p:txBody>
          <a:bodyPr>
            <a:spAutoFit/>
          </a:bodyPr>
          <a:lstStyle/>
          <a:p>
            <a:r>
              <a:rPr lang="en-US" smtClean="0"/>
              <a:t>3-1 The primary purpose of the EU’s institutional framework is</a:t>
            </a:r>
          </a:p>
        </p:txBody>
      </p:sp>
      <p:sp>
        <p:nvSpPr>
          <p:cNvPr id="37890" name="TPAnswers"/>
          <p:cNvSpPr>
            <a:spLocks noGrp="1"/>
          </p:cNvSpPr>
          <p:nvPr>
            <p:ph type="body" sz="half" idx="1"/>
            <p:custDataLst>
              <p:tags r:id="rId2"/>
            </p:custDataLst>
          </p:nvPr>
        </p:nvSpPr>
        <p:spPr>
          <a:xfrm>
            <a:off x="457200" y="1600200"/>
            <a:ext cx="6350000" cy="2505075"/>
          </a:xfrm>
        </p:spPr>
        <p:txBody>
          <a:bodyPr/>
          <a:lstStyle/>
          <a:p>
            <a:pPr marL="514350" indent="-514350">
              <a:buFont typeface="Arial" charset="0"/>
              <a:buAutoNum type="alphaLcParenR"/>
            </a:pPr>
            <a:r>
              <a:rPr lang="en-US" smtClean="0"/>
              <a:t>To maximize  effectiveness </a:t>
            </a:r>
          </a:p>
          <a:p>
            <a:pPr marL="514350" indent="-514350">
              <a:buFont typeface="Arial" charset="0"/>
              <a:buAutoNum type="alphaLcParenR"/>
            </a:pPr>
            <a:r>
              <a:rPr lang="en-US" smtClean="0"/>
              <a:t>To maximize the influence of member states</a:t>
            </a:r>
          </a:p>
          <a:p>
            <a:pPr marL="514350" indent="-514350">
              <a:buFont typeface="Arial" charset="0"/>
              <a:buAutoNum type="alphaLcParenR"/>
            </a:pPr>
            <a:r>
              <a:rPr lang="en-US" smtClean="0"/>
              <a:t>To ensure transparency</a:t>
            </a:r>
          </a:p>
          <a:p>
            <a:pPr marL="514350" indent="-514350">
              <a:buFont typeface="Arial" charset="0"/>
              <a:buAutoNum type="alphaLcParenR"/>
            </a:pPr>
            <a:r>
              <a:rPr lang="en-US" smtClean="0"/>
              <a:t>To balance different interests</a:t>
            </a:r>
          </a:p>
        </p:txBody>
      </p:sp>
      <p:sp>
        <p:nvSpPr>
          <p:cNvPr id="3789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PQuestion"/>
          <p:cNvSpPr>
            <a:spLocks noGrp="1"/>
          </p:cNvSpPr>
          <p:nvPr>
            <p:ph type="title"/>
          </p:nvPr>
        </p:nvSpPr>
        <p:spPr/>
        <p:txBody>
          <a:bodyPr>
            <a:spAutoFit/>
          </a:bodyPr>
          <a:lstStyle/>
          <a:p>
            <a:r>
              <a:rPr lang="en-US" smtClean="0"/>
              <a:t>3-2 Which of the following bodies is not an institution?</a:t>
            </a:r>
          </a:p>
        </p:txBody>
      </p:sp>
      <p:sp>
        <p:nvSpPr>
          <p:cNvPr id="38914" name="TPAnswers"/>
          <p:cNvSpPr>
            <a:spLocks noGrp="1"/>
          </p:cNvSpPr>
          <p:nvPr>
            <p:ph type="body" sz="half" idx="1"/>
            <p:custDataLst>
              <p:tags r:id="rId2"/>
            </p:custDataLst>
          </p:nvPr>
        </p:nvSpPr>
        <p:spPr>
          <a:xfrm>
            <a:off x="457200" y="1600200"/>
            <a:ext cx="6350000" cy="2074863"/>
          </a:xfrm>
        </p:spPr>
        <p:txBody>
          <a:bodyPr/>
          <a:lstStyle/>
          <a:p>
            <a:pPr marL="514350" indent="-514350">
              <a:buFont typeface="Arial" charset="0"/>
              <a:buAutoNum type="alphaLcParenR"/>
            </a:pPr>
            <a:r>
              <a:rPr lang="en-US" smtClean="0"/>
              <a:t>Court of Justice</a:t>
            </a:r>
          </a:p>
          <a:p>
            <a:pPr marL="514350" indent="-514350">
              <a:buFont typeface="Arial" charset="0"/>
              <a:buAutoNum type="alphaLcParenR"/>
            </a:pPr>
            <a:r>
              <a:rPr lang="en-US" smtClean="0"/>
              <a:t>European Parliament </a:t>
            </a:r>
          </a:p>
          <a:p>
            <a:pPr marL="514350" indent="-514350">
              <a:buFont typeface="Arial" charset="0"/>
              <a:buAutoNum type="alphaLcParenR"/>
            </a:pPr>
            <a:r>
              <a:rPr lang="en-US" smtClean="0"/>
              <a:t>Economic and Social Committee</a:t>
            </a:r>
          </a:p>
          <a:p>
            <a:pPr marL="514350" indent="-514350">
              <a:buFont typeface="Arial" charset="0"/>
              <a:buAutoNum type="alphaLcParenR"/>
            </a:pPr>
            <a:r>
              <a:rPr lang="en-US" smtClean="0"/>
              <a:t>European Central Bank </a:t>
            </a:r>
          </a:p>
        </p:txBody>
      </p:sp>
      <p:sp>
        <p:nvSpPr>
          <p:cNvPr id="3891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PQuestion"/>
          <p:cNvSpPr>
            <a:spLocks noGrp="1"/>
          </p:cNvSpPr>
          <p:nvPr>
            <p:ph type="title"/>
          </p:nvPr>
        </p:nvSpPr>
        <p:spPr/>
        <p:txBody>
          <a:bodyPr>
            <a:spAutoFit/>
          </a:bodyPr>
          <a:lstStyle/>
          <a:p>
            <a:r>
              <a:rPr lang="en-US" smtClean="0"/>
              <a:t>3-3 How are decisions to be made in the European Council? </a:t>
            </a:r>
          </a:p>
        </p:txBody>
      </p:sp>
      <p:sp>
        <p:nvSpPr>
          <p:cNvPr id="39938" name="TPAnswers"/>
          <p:cNvSpPr>
            <a:spLocks noGrp="1"/>
          </p:cNvSpPr>
          <p:nvPr>
            <p:ph type="body" sz="half" idx="1"/>
            <p:custDataLst>
              <p:tags r:id="rId2"/>
            </p:custDataLst>
          </p:nvPr>
        </p:nvSpPr>
        <p:spPr>
          <a:xfrm>
            <a:off x="457200" y="1600200"/>
            <a:ext cx="6350000" cy="3367088"/>
          </a:xfrm>
        </p:spPr>
        <p:txBody>
          <a:bodyPr/>
          <a:lstStyle/>
          <a:p>
            <a:pPr marL="514350" indent="-514350">
              <a:buFont typeface="Arial" charset="0"/>
              <a:buAutoNum type="alphaLcParenR"/>
            </a:pPr>
            <a:r>
              <a:rPr lang="en-US" smtClean="0"/>
              <a:t>By consensus, except when the Treaty provides differently</a:t>
            </a:r>
          </a:p>
          <a:p>
            <a:pPr marL="514350" indent="-514350">
              <a:buFont typeface="Arial" charset="0"/>
              <a:buAutoNum type="alphaLcParenR"/>
            </a:pPr>
            <a:r>
              <a:rPr lang="en-US" smtClean="0"/>
              <a:t>By a simple majority vote, except when the Treaty provides differently</a:t>
            </a:r>
          </a:p>
          <a:p>
            <a:pPr marL="514350" indent="-514350">
              <a:buFont typeface="Arial" charset="0"/>
              <a:buAutoNum type="alphaLcParenR"/>
            </a:pPr>
            <a:r>
              <a:rPr lang="en-US" smtClean="0"/>
              <a:t>By a qualified majority vote, except when the Treaty provides differently</a:t>
            </a:r>
          </a:p>
          <a:p>
            <a:pPr marL="514350" indent="-514350">
              <a:buFont typeface="Arial" charset="0"/>
              <a:buAutoNum type="alphaLcParenR"/>
            </a:pPr>
            <a:r>
              <a:rPr lang="en-US" smtClean="0"/>
              <a:t>Always by qualified majority vote</a:t>
            </a:r>
          </a:p>
        </p:txBody>
      </p:sp>
      <p:sp>
        <p:nvSpPr>
          <p:cNvPr id="3993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PQuestion"/>
          <p:cNvSpPr>
            <a:spLocks noGrp="1"/>
          </p:cNvSpPr>
          <p:nvPr>
            <p:ph type="title"/>
          </p:nvPr>
        </p:nvSpPr>
        <p:spPr/>
        <p:txBody>
          <a:bodyPr>
            <a:spAutoFit/>
          </a:bodyPr>
          <a:lstStyle/>
          <a:p>
            <a:r>
              <a:rPr lang="en-US" smtClean="0"/>
              <a:t>3-4 Who chairs the meetings of the General Affairs Council? </a:t>
            </a:r>
          </a:p>
        </p:txBody>
      </p:sp>
      <p:sp>
        <p:nvSpPr>
          <p:cNvPr id="40962" name="TPAnswers"/>
          <p:cNvSpPr>
            <a:spLocks noGrp="1"/>
          </p:cNvSpPr>
          <p:nvPr>
            <p:ph type="body" sz="half" idx="1"/>
            <p:custDataLst>
              <p:tags r:id="rId2"/>
            </p:custDataLst>
          </p:nvPr>
        </p:nvSpPr>
        <p:spPr>
          <a:xfrm>
            <a:off x="457200" y="1600200"/>
            <a:ext cx="6350000" cy="3367088"/>
          </a:xfrm>
        </p:spPr>
        <p:txBody>
          <a:bodyPr/>
          <a:lstStyle/>
          <a:p>
            <a:pPr marL="514350" indent="-514350">
              <a:buFont typeface="Arial" charset="0"/>
              <a:buAutoNum type="alphaLcParenR"/>
            </a:pPr>
            <a:r>
              <a:rPr lang="en-US" smtClean="0"/>
              <a:t>The president of the European Council</a:t>
            </a:r>
          </a:p>
          <a:p>
            <a:pPr marL="514350" indent="-514350">
              <a:buFont typeface="Arial" charset="0"/>
              <a:buAutoNum type="alphaLcParenR"/>
            </a:pPr>
            <a:r>
              <a:rPr lang="en-US" smtClean="0"/>
              <a:t>The High Representative of the Union for Foreign Affairs and Security Policy </a:t>
            </a:r>
          </a:p>
          <a:p>
            <a:pPr marL="514350" indent="-514350">
              <a:buFont typeface="Arial" charset="0"/>
              <a:buAutoNum type="alphaLcParenR"/>
            </a:pPr>
            <a:r>
              <a:rPr lang="en-US" smtClean="0"/>
              <a:t>The President of the Commission </a:t>
            </a:r>
          </a:p>
          <a:p>
            <a:pPr marL="514350" indent="-514350">
              <a:buFont typeface="Arial" charset="0"/>
              <a:buAutoNum type="alphaLcParenR"/>
            </a:pPr>
            <a:r>
              <a:rPr lang="en-US" smtClean="0"/>
              <a:t>The Minister of Foreign Affairs of the member state holding the EU presidency. </a:t>
            </a:r>
          </a:p>
        </p:txBody>
      </p:sp>
      <p:sp>
        <p:nvSpPr>
          <p:cNvPr id="40963"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PQuestion"/>
          <p:cNvSpPr>
            <a:spLocks noGrp="1"/>
          </p:cNvSpPr>
          <p:nvPr>
            <p:ph type="title"/>
          </p:nvPr>
        </p:nvSpPr>
        <p:spPr/>
        <p:txBody>
          <a:bodyPr>
            <a:spAutoFit/>
          </a:bodyPr>
          <a:lstStyle/>
          <a:p>
            <a:r>
              <a:rPr lang="en-US" smtClean="0"/>
              <a:t>3-5 Which is not a task of the European Council? </a:t>
            </a:r>
          </a:p>
        </p:txBody>
      </p:sp>
      <p:sp>
        <p:nvSpPr>
          <p:cNvPr id="41986" name="TPAnswers"/>
          <p:cNvSpPr>
            <a:spLocks noGrp="1"/>
          </p:cNvSpPr>
          <p:nvPr>
            <p:ph type="body" sz="half" idx="1"/>
            <p:custDataLst>
              <p:tags r:id="rId2"/>
            </p:custDataLst>
          </p:nvPr>
        </p:nvSpPr>
        <p:spPr>
          <a:xfrm>
            <a:off x="457200" y="1600200"/>
            <a:ext cx="6350000" cy="2505075"/>
          </a:xfrm>
        </p:spPr>
        <p:txBody>
          <a:bodyPr/>
          <a:lstStyle/>
          <a:p>
            <a:pPr marL="514350" indent="-514350">
              <a:buFont typeface="Arial" charset="0"/>
              <a:buAutoNum type="alphaLcParenR"/>
            </a:pPr>
            <a:r>
              <a:rPr lang="en-US" smtClean="0"/>
              <a:t>Adopting legislating</a:t>
            </a:r>
          </a:p>
          <a:p>
            <a:pPr marL="514350" indent="-514350">
              <a:buFont typeface="Arial" charset="0"/>
              <a:buAutoNum type="alphaLcParenR"/>
            </a:pPr>
            <a:r>
              <a:rPr lang="en-US" smtClean="0"/>
              <a:t>Providing political direction </a:t>
            </a:r>
          </a:p>
          <a:p>
            <a:pPr marL="514350" indent="-514350">
              <a:buFont typeface="Arial" charset="0"/>
              <a:buAutoNum type="alphaLcParenR"/>
            </a:pPr>
            <a:r>
              <a:rPr lang="en-US" smtClean="0"/>
              <a:t>Appointing the Commission president</a:t>
            </a:r>
          </a:p>
          <a:p>
            <a:pPr marL="514350" indent="-514350">
              <a:buFont typeface="Arial" charset="0"/>
              <a:buAutoNum type="alphaLcParenR"/>
            </a:pPr>
            <a:r>
              <a:rPr lang="en-US" smtClean="0"/>
              <a:t>Appointing the members of the executive board of the ECB</a:t>
            </a:r>
          </a:p>
        </p:txBody>
      </p:sp>
      <p:sp>
        <p:nvSpPr>
          <p:cNvPr id="41987"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PQuestion"/>
          <p:cNvSpPr>
            <a:spLocks noGrp="1"/>
          </p:cNvSpPr>
          <p:nvPr>
            <p:ph type="title"/>
          </p:nvPr>
        </p:nvSpPr>
        <p:spPr/>
        <p:txBody>
          <a:bodyPr>
            <a:spAutoFit/>
          </a:bodyPr>
          <a:lstStyle/>
          <a:p>
            <a:r>
              <a:rPr lang="en-US" sz="3600" smtClean="0"/>
              <a:t>3-6 Why have the terms of the Commission and the EP been aligned since 1999? </a:t>
            </a:r>
          </a:p>
        </p:txBody>
      </p:sp>
      <p:sp>
        <p:nvSpPr>
          <p:cNvPr id="43010" name="TPAnswers"/>
          <p:cNvSpPr>
            <a:spLocks noGrp="1"/>
          </p:cNvSpPr>
          <p:nvPr>
            <p:ph type="body" sz="half" idx="1"/>
            <p:custDataLst>
              <p:tags r:id="rId2"/>
            </p:custDataLst>
          </p:nvPr>
        </p:nvSpPr>
        <p:spPr>
          <a:xfrm>
            <a:off x="457200" y="1600200"/>
            <a:ext cx="6350000" cy="4659313"/>
          </a:xfrm>
        </p:spPr>
        <p:txBody>
          <a:bodyPr/>
          <a:lstStyle/>
          <a:p>
            <a:pPr marL="514350" indent="-514350">
              <a:buFont typeface="Arial" charset="0"/>
              <a:buAutoNum type="alphaLcParenR"/>
            </a:pPr>
            <a:r>
              <a:rPr lang="en-US" smtClean="0"/>
              <a:t>To allow the EP to appoint the members of the Commission</a:t>
            </a:r>
          </a:p>
          <a:p>
            <a:pPr marL="514350" indent="-514350">
              <a:buFont typeface="Arial" charset="0"/>
              <a:buAutoNum type="alphaLcParenR"/>
            </a:pPr>
            <a:r>
              <a:rPr lang="en-US" smtClean="0"/>
              <a:t>To increase the efficiency of EU-decisionmaking</a:t>
            </a:r>
          </a:p>
          <a:p>
            <a:pPr marL="514350" indent="-514350">
              <a:buFont typeface="Arial" charset="0"/>
              <a:buAutoNum type="alphaLcParenR"/>
            </a:pPr>
            <a:r>
              <a:rPr lang="en-US" smtClean="0"/>
              <a:t>To allow candidates to run for Commissioner and MEP at the same time.</a:t>
            </a:r>
          </a:p>
          <a:p>
            <a:pPr marL="514350" indent="-514350">
              <a:buFont typeface="Arial" charset="0"/>
              <a:buAutoNum type="alphaLcParenR"/>
            </a:pPr>
            <a:r>
              <a:rPr lang="en-US" smtClean="0"/>
              <a:t>To give a newly elected EP greater control over the composition of the Commission</a:t>
            </a:r>
          </a:p>
        </p:txBody>
      </p:sp>
      <p:sp>
        <p:nvSpPr>
          <p:cNvPr id="4301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PQuestion"/>
          <p:cNvSpPr>
            <a:spLocks noGrp="1"/>
          </p:cNvSpPr>
          <p:nvPr>
            <p:ph type="title"/>
          </p:nvPr>
        </p:nvSpPr>
        <p:spPr/>
        <p:txBody>
          <a:bodyPr>
            <a:spAutoFit/>
          </a:bodyPr>
          <a:lstStyle/>
          <a:p>
            <a:r>
              <a:rPr lang="en-US" smtClean="0"/>
              <a:t>3-7 Which of the following powers does the EP not have? </a:t>
            </a:r>
          </a:p>
        </p:txBody>
      </p:sp>
      <p:sp>
        <p:nvSpPr>
          <p:cNvPr id="44034" name="TPAnswers"/>
          <p:cNvSpPr>
            <a:spLocks noGrp="1"/>
          </p:cNvSpPr>
          <p:nvPr>
            <p:ph type="body" sz="half" idx="1"/>
            <p:custDataLst>
              <p:tags r:id="rId2"/>
            </p:custDataLst>
          </p:nvPr>
        </p:nvSpPr>
        <p:spPr>
          <a:xfrm>
            <a:off x="457200" y="1600200"/>
            <a:ext cx="6350000" cy="2505075"/>
          </a:xfrm>
        </p:spPr>
        <p:txBody>
          <a:bodyPr/>
          <a:lstStyle/>
          <a:p>
            <a:pPr marL="514350" indent="-514350">
              <a:buFont typeface="Arial" charset="0"/>
              <a:buAutoNum type="alphaLcParenR"/>
            </a:pPr>
            <a:r>
              <a:rPr lang="en-US" smtClean="0"/>
              <a:t>Submit oral and written questions. </a:t>
            </a:r>
          </a:p>
          <a:p>
            <a:pPr marL="514350" indent="-514350">
              <a:buFont typeface="Arial" charset="0"/>
              <a:buAutoNum type="alphaLcParenR"/>
            </a:pPr>
            <a:r>
              <a:rPr lang="en-US" smtClean="0"/>
              <a:t>Challenge executive decisions in court.</a:t>
            </a:r>
          </a:p>
          <a:p>
            <a:pPr marL="514350" indent="-514350">
              <a:buFont typeface="Arial" charset="0"/>
              <a:buAutoNum type="alphaLcParenR"/>
            </a:pPr>
            <a:r>
              <a:rPr lang="en-US" smtClean="0"/>
              <a:t>Dismiss individual members of the Commission.</a:t>
            </a:r>
          </a:p>
          <a:p>
            <a:pPr marL="514350" indent="-514350">
              <a:buFont typeface="Arial" charset="0"/>
              <a:buAutoNum type="alphaLcParenR"/>
            </a:pPr>
            <a:r>
              <a:rPr lang="en-US" smtClean="0"/>
              <a:t>Modify Community legislation.  </a:t>
            </a:r>
          </a:p>
        </p:txBody>
      </p:sp>
      <p:sp>
        <p:nvSpPr>
          <p:cNvPr id="4403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PQuestion"/>
          <p:cNvSpPr>
            <a:spLocks noGrp="1"/>
          </p:cNvSpPr>
          <p:nvPr>
            <p:ph type="title"/>
          </p:nvPr>
        </p:nvSpPr>
        <p:spPr/>
        <p:txBody>
          <a:bodyPr>
            <a:spAutoFit/>
          </a:bodyPr>
          <a:lstStyle/>
          <a:p>
            <a:r>
              <a:rPr lang="en-US" sz="3200" smtClean="0"/>
              <a:t>1-1 What has been the major reason that it took until 1973 before Denmark, the UK and Ireland joined the EC? </a:t>
            </a:r>
          </a:p>
        </p:txBody>
      </p:sp>
      <p:sp>
        <p:nvSpPr>
          <p:cNvPr id="17410"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They only applied for membership at the end of the 1960s. </a:t>
            </a:r>
          </a:p>
          <a:p>
            <a:pPr marL="514350" indent="-514350">
              <a:buFont typeface="Arial" charset="0"/>
              <a:buAutoNum type="alphaLcParenR"/>
            </a:pPr>
            <a:r>
              <a:rPr lang="en-US" smtClean="0"/>
              <a:t>Citizens of France rejected the admission of these member states in a referendum. </a:t>
            </a:r>
          </a:p>
          <a:p>
            <a:pPr marL="514350" indent="-514350">
              <a:buFont typeface="Arial" charset="0"/>
              <a:buAutoNum type="alphaLcParenR"/>
            </a:pPr>
            <a:r>
              <a:rPr lang="en-US" smtClean="0"/>
              <a:t>French President De Gaulle repeatedly blocked the process, by vetoing the application of the UK twice.</a:t>
            </a:r>
          </a:p>
          <a:p>
            <a:pPr marL="514350" indent="-514350">
              <a:buFont typeface="Arial" charset="0"/>
              <a:buAutoNum type="alphaLcParenR"/>
            </a:pPr>
            <a:r>
              <a:rPr lang="en-US" smtClean="0"/>
              <a:t>The citizens of the applying member states rejected their countries application in referenda</a:t>
            </a:r>
          </a:p>
        </p:txBody>
      </p:sp>
      <p:sp>
        <p:nvSpPr>
          <p:cNvPr id="1741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PQuestion"/>
          <p:cNvSpPr>
            <a:spLocks noGrp="1"/>
          </p:cNvSpPr>
          <p:nvPr>
            <p:ph type="title"/>
          </p:nvPr>
        </p:nvSpPr>
        <p:spPr/>
        <p:txBody>
          <a:bodyPr>
            <a:spAutoFit/>
          </a:bodyPr>
          <a:lstStyle/>
          <a:p>
            <a:r>
              <a:rPr lang="en-US" sz="3600" smtClean="0"/>
              <a:t>3-8 Which of the statements below about the judges of the Court of Justice is false? </a:t>
            </a:r>
          </a:p>
        </p:txBody>
      </p:sp>
      <p:sp>
        <p:nvSpPr>
          <p:cNvPr id="45058" name="TPAnswers"/>
          <p:cNvSpPr>
            <a:spLocks noGrp="1"/>
          </p:cNvSpPr>
          <p:nvPr>
            <p:ph type="body" sz="half" idx="1"/>
            <p:custDataLst>
              <p:tags r:id="rId2"/>
            </p:custDataLst>
          </p:nvPr>
        </p:nvSpPr>
        <p:spPr>
          <a:xfrm>
            <a:off x="457200" y="1600200"/>
            <a:ext cx="6350000" cy="4229100"/>
          </a:xfrm>
        </p:spPr>
        <p:txBody>
          <a:bodyPr/>
          <a:lstStyle/>
          <a:p>
            <a:pPr marL="514350" indent="-514350">
              <a:buFont typeface="Arial" charset="0"/>
              <a:buAutoNum type="alphaLcParenR"/>
            </a:pPr>
            <a:r>
              <a:rPr lang="en-US" smtClean="0"/>
              <a:t>Judges are appointed for a six-year term </a:t>
            </a:r>
          </a:p>
          <a:p>
            <a:pPr marL="514350" indent="-514350">
              <a:buFont typeface="Arial" charset="0"/>
              <a:buAutoNum type="alphaLcParenR"/>
            </a:pPr>
            <a:r>
              <a:rPr lang="en-US" smtClean="0"/>
              <a:t>There are as many judges as there are member states </a:t>
            </a:r>
          </a:p>
          <a:p>
            <a:pPr marL="514350" indent="-514350">
              <a:buFont typeface="Arial" charset="0"/>
              <a:buAutoNum type="alphaLcParenR"/>
            </a:pPr>
            <a:r>
              <a:rPr lang="en-US" smtClean="0"/>
              <a:t>The European Parliament needs to confirm the nomination of judges by the Council</a:t>
            </a:r>
          </a:p>
          <a:p>
            <a:pPr marL="514350" indent="-514350">
              <a:buFont typeface="Arial" charset="0"/>
              <a:buAutoNum type="alphaLcParenR"/>
            </a:pPr>
            <a:r>
              <a:rPr lang="en-US" smtClean="0"/>
              <a:t>Advocates-General assist the Court in making its judgments. </a:t>
            </a:r>
          </a:p>
        </p:txBody>
      </p:sp>
      <p:sp>
        <p:nvSpPr>
          <p:cNvPr id="4505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PQuestion"/>
          <p:cNvSpPr>
            <a:spLocks noGrp="1"/>
          </p:cNvSpPr>
          <p:nvPr>
            <p:ph type="title"/>
          </p:nvPr>
        </p:nvSpPr>
        <p:spPr>
          <a:xfrm>
            <a:off x="457200" y="533400"/>
            <a:ext cx="8229600" cy="2246313"/>
          </a:xfrm>
        </p:spPr>
        <p:txBody>
          <a:bodyPr>
            <a:spAutoFit/>
          </a:bodyPr>
          <a:lstStyle/>
          <a:p>
            <a:r>
              <a:rPr lang="en-US" sz="2800" smtClean="0"/>
              <a:t>3-9 In 1996 Denmark, Germany and France brought a case before the Court of Justice in which they challenged the decision of the Commission to include Feta as a product with a protected designation of origin in Regulation 1107/1996. This case is an example of </a:t>
            </a:r>
          </a:p>
        </p:txBody>
      </p:sp>
      <p:sp>
        <p:nvSpPr>
          <p:cNvPr id="46082" name="TPAnswers"/>
          <p:cNvSpPr>
            <a:spLocks noGrp="1"/>
          </p:cNvSpPr>
          <p:nvPr>
            <p:ph type="body" sz="half" idx="1"/>
            <p:custDataLst>
              <p:tags r:id="rId2"/>
            </p:custDataLst>
          </p:nvPr>
        </p:nvSpPr>
        <p:spPr>
          <a:xfrm>
            <a:off x="457200" y="2971800"/>
            <a:ext cx="6350000" cy="2074863"/>
          </a:xfrm>
        </p:spPr>
        <p:txBody>
          <a:bodyPr/>
          <a:lstStyle/>
          <a:p>
            <a:pPr marL="514350" indent="-514350">
              <a:buFont typeface="Arial" charset="0"/>
              <a:buAutoNum type="alphaLcParenR"/>
            </a:pPr>
            <a:r>
              <a:rPr lang="en-US" smtClean="0"/>
              <a:t>Action for Annulment</a:t>
            </a:r>
          </a:p>
          <a:p>
            <a:pPr marL="514350" indent="-514350">
              <a:buFont typeface="Arial" charset="0"/>
              <a:buAutoNum type="alphaLcParenR"/>
            </a:pPr>
            <a:r>
              <a:rPr lang="en-US" smtClean="0"/>
              <a:t>Infringement procedure </a:t>
            </a:r>
          </a:p>
          <a:p>
            <a:pPr marL="514350" indent="-514350">
              <a:buFont typeface="Arial" charset="0"/>
              <a:buAutoNum type="alphaLcParenR"/>
            </a:pPr>
            <a:r>
              <a:rPr lang="en-US" smtClean="0"/>
              <a:t>Reference for a preliminary ruling</a:t>
            </a:r>
          </a:p>
          <a:p>
            <a:pPr marL="514350" indent="-514350">
              <a:buFont typeface="Arial" charset="0"/>
              <a:buAutoNum type="alphaLcParenR"/>
            </a:pPr>
            <a:r>
              <a:rPr lang="en-US" smtClean="0"/>
              <a:t>Judicial activism</a:t>
            </a:r>
          </a:p>
        </p:txBody>
      </p:sp>
      <p:sp>
        <p:nvSpPr>
          <p:cNvPr id="46083" name="TPPercentages"/>
          <p:cNvSpPr>
            <a:spLocks noGrp="1"/>
          </p:cNvSpPr>
          <p:nvPr>
            <p:ph type="body" sz="half" idx="2"/>
          </p:nvPr>
        </p:nvSpPr>
        <p:spPr>
          <a:xfrm>
            <a:off x="6934200" y="29718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PQuestion"/>
          <p:cNvSpPr>
            <a:spLocks noGrp="1"/>
          </p:cNvSpPr>
          <p:nvPr>
            <p:ph type="title"/>
          </p:nvPr>
        </p:nvSpPr>
        <p:spPr/>
        <p:txBody>
          <a:bodyPr>
            <a:spAutoFit/>
          </a:bodyPr>
          <a:lstStyle/>
          <a:p>
            <a:r>
              <a:rPr lang="en-US" sz="3200" smtClean="0"/>
              <a:t>3-10 Which of the following labels for national political systems best characterizes the EU as a political system?</a:t>
            </a:r>
          </a:p>
        </p:txBody>
      </p:sp>
      <p:sp>
        <p:nvSpPr>
          <p:cNvPr id="47106" name="TPAnswers"/>
          <p:cNvSpPr>
            <a:spLocks noGrp="1"/>
          </p:cNvSpPr>
          <p:nvPr>
            <p:ph type="body" sz="half" idx="1"/>
            <p:custDataLst>
              <p:tags r:id="rId2"/>
            </p:custDataLst>
          </p:nvPr>
        </p:nvSpPr>
        <p:spPr>
          <a:xfrm>
            <a:off x="381000" y="2438400"/>
            <a:ext cx="6350000" cy="2074863"/>
          </a:xfrm>
        </p:spPr>
        <p:txBody>
          <a:bodyPr/>
          <a:lstStyle/>
          <a:p>
            <a:pPr marL="514350" indent="-514350">
              <a:buFont typeface="Arial" charset="0"/>
              <a:buAutoNum type="alphaLcParenR"/>
            </a:pPr>
            <a:r>
              <a:rPr lang="en-US" smtClean="0"/>
              <a:t>Presidential system </a:t>
            </a:r>
          </a:p>
          <a:p>
            <a:pPr marL="514350" indent="-514350">
              <a:buFont typeface="Arial" charset="0"/>
              <a:buAutoNum type="alphaLcParenR"/>
            </a:pPr>
            <a:r>
              <a:rPr lang="en-US" smtClean="0"/>
              <a:t>Parliamentary system </a:t>
            </a:r>
          </a:p>
          <a:p>
            <a:pPr marL="514350" indent="-514350">
              <a:buFont typeface="Arial" charset="0"/>
              <a:buAutoNum type="alphaLcParenR"/>
            </a:pPr>
            <a:r>
              <a:rPr lang="en-US" smtClean="0"/>
              <a:t>Majoritarian system </a:t>
            </a:r>
          </a:p>
          <a:p>
            <a:pPr marL="514350" indent="-514350">
              <a:buFont typeface="Arial" charset="0"/>
              <a:buAutoNum type="alphaLcParenR"/>
            </a:pPr>
            <a:r>
              <a:rPr lang="en-US" smtClean="0"/>
              <a:t>Consensual system </a:t>
            </a:r>
          </a:p>
        </p:txBody>
      </p:sp>
      <p:sp>
        <p:nvSpPr>
          <p:cNvPr id="47107" name="TPPercentages"/>
          <p:cNvSpPr>
            <a:spLocks noGrp="1"/>
          </p:cNvSpPr>
          <p:nvPr>
            <p:ph type="body" sz="half" idx="2"/>
          </p:nvPr>
        </p:nvSpPr>
        <p:spPr>
          <a:xfrm>
            <a:off x="6934200" y="25146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PQuestion"/>
          <p:cNvSpPr>
            <a:spLocks noGrp="1"/>
          </p:cNvSpPr>
          <p:nvPr>
            <p:ph type="title"/>
          </p:nvPr>
        </p:nvSpPr>
        <p:spPr/>
        <p:txBody>
          <a:bodyPr>
            <a:spAutoFit/>
          </a:bodyPr>
          <a:lstStyle/>
          <a:p>
            <a:r>
              <a:rPr lang="en-US" smtClean="0"/>
              <a:t>4-1 A Regulation</a:t>
            </a:r>
          </a:p>
        </p:txBody>
      </p:sp>
      <p:sp>
        <p:nvSpPr>
          <p:cNvPr id="48130" name="TPAnswers"/>
          <p:cNvSpPr>
            <a:spLocks noGrp="1"/>
          </p:cNvSpPr>
          <p:nvPr>
            <p:ph type="body" sz="half" idx="1"/>
            <p:custDataLst>
              <p:tags r:id="rId2"/>
            </p:custDataLst>
          </p:nvPr>
        </p:nvSpPr>
        <p:spPr>
          <a:xfrm>
            <a:off x="457200" y="1600200"/>
            <a:ext cx="6350000" cy="2936875"/>
          </a:xfrm>
        </p:spPr>
        <p:txBody>
          <a:bodyPr/>
          <a:lstStyle/>
          <a:p>
            <a:pPr marL="514350" indent="-514350">
              <a:buFont typeface="Arial" charset="0"/>
              <a:buAutoNum type="alphaLcParenR"/>
            </a:pPr>
            <a:r>
              <a:rPr lang="en-US" smtClean="0"/>
              <a:t>is not legally binding</a:t>
            </a:r>
          </a:p>
          <a:p>
            <a:pPr marL="514350" indent="-514350">
              <a:buFont typeface="Arial" charset="0"/>
              <a:buAutoNum type="alphaLcParenR"/>
            </a:pPr>
            <a:r>
              <a:rPr lang="en-US" smtClean="0"/>
              <a:t>needs to be transposed into member state law</a:t>
            </a:r>
          </a:p>
          <a:p>
            <a:pPr marL="514350" indent="-514350">
              <a:buFont typeface="Arial" charset="0"/>
              <a:buAutoNum type="alphaLcParenR"/>
            </a:pPr>
            <a:r>
              <a:rPr lang="en-US" smtClean="0"/>
              <a:t>always concerns individual cases</a:t>
            </a:r>
          </a:p>
          <a:p>
            <a:pPr marL="514350" indent="-514350">
              <a:buFont typeface="Arial" charset="0"/>
              <a:buAutoNum type="alphaLcParenR"/>
            </a:pPr>
            <a:r>
              <a:rPr lang="en-US" smtClean="0"/>
              <a:t>is directly applicable in the member states</a:t>
            </a:r>
          </a:p>
        </p:txBody>
      </p:sp>
      <p:sp>
        <p:nvSpPr>
          <p:cNvPr id="4813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PQuestion"/>
          <p:cNvSpPr>
            <a:spLocks noGrp="1"/>
          </p:cNvSpPr>
          <p:nvPr>
            <p:ph type="title"/>
          </p:nvPr>
        </p:nvSpPr>
        <p:spPr/>
        <p:txBody>
          <a:bodyPr>
            <a:spAutoFit/>
          </a:bodyPr>
          <a:lstStyle/>
          <a:p>
            <a:r>
              <a:rPr lang="en-US" sz="3200" smtClean="0"/>
              <a:t>4-2 Which of the following statements on the Community method of decision-making is correct?</a:t>
            </a:r>
          </a:p>
        </p:txBody>
      </p:sp>
      <p:sp>
        <p:nvSpPr>
          <p:cNvPr id="49154" name="TPAnswers"/>
          <p:cNvSpPr>
            <a:spLocks noGrp="1"/>
          </p:cNvSpPr>
          <p:nvPr>
            <p:ph type="body" sz="half" idx="1"/>
            <p:custDataLst>
              <p:tags r:id="rId2"/>
            </p:custDataLst>
          </p:nvPr>
        </p:nvSpPr>
        <p:spPr>
          <a:xfrm>
            <a:off x="457200" y="1600200"/>
            <a:ext cx="6350000" cy="4659313"/>
          </a:xfrm>
        </p:spPr>
        <p:txBody>
          <a:bodyPr/>
          <a:lstStyle/>
          <a:p>
            <a:pPr marL="514350" indent="-514350">
              <a:buFont typeface="Arial" charset="0"/>
              <a:buAutoNum type="alphaLcParenR"/>
            </a:pPr>
            <a:r>
              <a:rPr lang="en-US" smtClean="0"/>
              <a:t>The Community method was only used before the Treaty of Lisbon, when the European Community still existed</a:t>
            </a:r>
          </a:p>
          <a:p>
            <a:pPr marL="514350" indent="-514350">
              <a:buFont typeface="Arial" charset="0"/>
              <a:buAutoNum type="alphaLcParenR"/>
            </a:pPr>
            <a:r>
              <a:rPr lang="en-US" smtClean="0"/>
              <a:t>In the Community method, the EU’s supranational institutions play an important role</a:t>
            </a:r>
          </a:p>
          <a:p>
            <a:pPr marL="514350" indent="-514350">
              <a:buFont typeface="Arial" charset="0"/>
              <a:buAutoNum type="alphaLcParenR"/>
            </a:pPr>
            <a:r>
              <a:rPr lang="en-US" smtClean="0"/>
              <a:t>In the Community method, member state governments play a central role</a:t>
            </a:r>
          </a:p>
          <a:p>
            <a:pPr marL="514350" indent="-514350">
              <a:buFont typeface="Arial" charset="0"/>
              <a:buAutoNum type="alphaLcParenR"/>
            </a:pPr>
            <a:r>
              <a:rPr lang="en-US" smtClean="0"/>
              <a:t>The Community method is used predominantly for sensitive issues</a:t>
            </a:r>
          </a:p>
        </p:txBody>
      </p:sp>
      <p:sp>
        <p:nvSpPr>
          <p:cNvPr id="4915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PQuestion"/>
          <p:cNvSpPr>
            <a:spLocks noGrp="1"/>
          </p:cNvSpPr>
          <p:nvPr>
            <p:ph type="title"/>
          </p:nvPr>
        </p:nvSpPr>
        <p:spPr/>
        <p:txBody>
          <a:bodyPr>
            <a:spAutoFit/>
          </a:bodyPr>
          <a:lstStyle/>
          <a:p>
            <a:r>
              <a:rPr lang="en-US" sz="3200" smtClean="0"/>
              <a:t>4-3 At what points during the ordinary legislative procedure can a proposal be rejected?</a:t>
            </a:r>
          </a:p>
        </p:txBody>
      </p:sp>
      <p:sp>
        <p:nvSpPr>
          <p:cNvPr id="3" name="TPAnswers"/>
          <p:cNvSpPr>
            <a:spLocks noGrp="1"/>
          </p:cNvSpPr>
          <p:nvPr>
            <p:ph type="body" sz="half" idx="1"/>
            <p:custDataLst>
              <p:tags r:id="rId2"/>
            </p:custDataLst>
          </p:nvPr>
        </p:nvSpPr>
        <p:spPr>
          <a:xfrm>
            <a:off x="457200" y="1600200"/>
            <a:ext cx="6553200" cy="4724400"/>
          </a:xfrm>
        </p:spPr>
        <p:txBody>
          <a:bodyPr rtlCol="0">
            <a:normAutofit fontScale="62500" lnSpcReduction="20000"/>
          </a:bodyPr>
          <a:lstStyle/>
          <a:p>
            <a:pPr marL="514350" indent="-514350" fontAlgn="auto">
              <a:spcAft>
                <a:spcPts val="0"/>
              </a:spcAft>
              <a:buFont typeface="Arial" pitchFamily="34" charset="0"/>
              <a:buAutoNum type="alphaLcParenR"/>
              <a:defRPr/>
            </a:pPr>
            <a:r>
              <a:rPr lang="en-US" dirty="0" smtClean="0"/>
              <a:t>After the second reading in the EP; when the conciliation committee does not reach agreement within the specified deadlines; and when either the EP or the Council does not approve the outcome of the conciliation procedure within the specified deadlines.</a:t>
            </a:r>
          </a:p>
          <a:p>
            <a:pPr marL="514350" indent="-514350" fontAlgn="auto">
              <a:spcAft>
                <a:spcPts val="0"/>
              </a:spcAft>
              <a:buFont typeface="Arial" pitchFamily="34" charset="0"/>
              <a:buAutoNum type="alphaLcParenR"/>
              <a:defRPr/>
            </a:pPr>
            <a:r>
              <a:rPr lang="en-US" dirty="0" smtClean="0"/>
              <a:t>After the first reading in the Council; after the second reading in the Council; and when either the EP or the Council does not approve the outcome of the conciliation procedure within the specified deadlines.</a:t>
            </a:r>
          </a:p>
          <a:p>
            <a:pPr marL="514350" indent="-514350" fontAlgn="auto">
              <a:spcAft>
                <a:spcPts val="0"/>
              </a:spcAft>
              <a:buFont typeface="Arial" pitchFamily="34" charset="0"/>
              <a:buAutoNum type="alphaLcParenR"/>
              <a:defRPr/>
            </a:pPr>
            <a:r>
              <a:rPr lang="en-US" dirty="0" smtClean="0"/>
              <a:t>After the second reading in the European Parliament or the Council; when the European Commission does not approve amendments made by the Council or the EP; and when either the EP or the Council does not approve the outcome of the conciliation procedure within the specified deadlines.</a:t>
            </a:r>
          </a:p>
          <a:p>
            <a:pPr marL="514350" indent="-514350" fontAlgn="auto">
              <a:spcAft>
                <a:spcPts val="0"/>
              </a:spcAft>
              <a:buFont typeface="Arial" pitchFamily="34" charset="0"/>
              <a:buAutoNum type="alphaLcParenR"/>
              <a:defRPr/>
            </a:pPr>
            <a:r>
              <a:rPr lang="en-US" dirty="0" smtClean="0"/>
              <a:t>When the European Commission does not approve amendments made by the Council or the EP; when the conciliation committee does not reach agreement within the specified deadlines; and when either the EP or the Council does not approve the outcome of the conciliation procedure within the specified deadlines.</a:t>
            </a:r>
            <a:endParaRPr lang="en-US" dirty="0"/>
          </a:p>
        </p:txBody>
      </p:sp>
      <p:sp>
        <p:nvSpPr>
          <p:cNvPr id="50179" name="TPPercentages"/>
          <p:cNvSpPr>
            <a:spLocks noGrp="1"/>
          </p:cNvSpPr>
          <p:nvPr>
            <p:ph type="body" sz="half" idx="2"/>
          </p:nvPr>
        </p:nvSpPr>
        <p:spPr>
          <a:xfrm>
            <a:off x="6858000" y="1600200"/>
            <a:ext cx="1727200" cy="4525963"/>
          </a:xfrm>
        </p:spPr>
        <p:txBody>
          <a:bodyPr/>
          <a:lstStyle/>
          <a:p>
            <a:pPr algn="r">
              <a:buFont typeface="Arial" charset="0"/>
              <a:buNone/>
            </a:pPr>
            <a:r>
              <a:rPr lang="en-US" sz="1800" smtClean="0"/>
              <a:t>0%</a:t>
            </a:r>
            <a:br>
              <a:rPr lang="en-US" sz="1800" smtClean="0"/>
            </a:br>
            <a:r>
              <a:rPr lang="en-US" sz="1800" smtClean="0"/>
              <a:t/>
            </a:r>
            <a:br>
              <a:rPr lang="en-US" sz="1800" smtClean="0"/>
            </a:br>
            <a:r>
              <a:rPr lang="en-US" sz="1800" smtClean="0"/>
              <a:t/>
            </a:r>
            <a:br>
              <a:rPr lang="en-US" sz="1800" smtClean="0"/>
            </a:br>
            <a:r>
              <a:rPr lang="en-US" sz="1800" smtClean="0"/>
              <a:t/>
            </a:r>
            <a:br>
              <a:rPr lang="en-US" sz="1800" smtClean="0"/>
            </a:br>
            <a:endParaRPr lang="en-US" sz="1800" smtClean="0"/>
          </a:p>
          <a:p>
            <a:pPr algn="r">
              <a:buFont typeface="Arial" charset="0"/>
              <a:buNone/>
            </a:pPr>
            <a:r>
              <a:rPr lang="en-US" sz="1800" smtClean="0"/>
              <a:t>0%</a:t>
            </a:r>
            <a:br>
              <a:rPr lang="en-US" sz="1800" smtClean="0"/>
            </a:br>
            <a:r>
              <a:rPr lang="en-US" sz="1800" smtClean="0"/>
              <a:t/>
            </a:r>
            <a:br>
              <a:rPr lang="en-US" sz="1800" smtClean="0"/>
            </a:br>
            <a:r>
              <a:rPr lang="en-US" sz="1800" smtClean="0"/>
              <a:t/>
            </a:r>
            <a:br>
              <a:rPr lang="en-US" sz="1800" smtClean="0"/>
            </a:br>
            <a:endParaRPr lang="en-US" sz="1800" smtClean="0"/>
          </a:p>
          <a:p>
            <a:pPr algn="r">
              <a:buFont typeface="Arial" charset="0"/>
              <a:buNone/>
            </a:pPr>
            <a:r>
              <a:rPr lang="en-US" sz="1800" smtClean="0"/>
              <a:t>0%</a:t>
            </a:r>
            <a:br>
              <a:rPr lang="en-US" sz="1800" smtClean="0"/>
            </a:br>
            <a:r>
              <a:rPr lang="en-US" sz="1800" smtClean="0"/>
              <a:t/>
            </a:r>
            <a:br>
              <a:rPr lang="en-US" sz="1800" smtClean="0"/>
            </a:br>
            <a:r>
              <a:rPr lang="en-US" sz="1800" smtClean="0"/>
              <a:t/>
            </a:r>
            <a:br>
              <a:rPr lang="en-US" sz="1800" smtClean="0"/>
            </a:br>
            <a:r>
              <a:rPr lang="en-US" sz="1800" smtClean="0"/>
              <a:t/>
            </a:r>
            <a:br>
              <a:rPr lang="en-US" sz="1800" smtClean="0"/>
            </a:br>
            <a:endParaRPr lang="en-US" sz="1800" smtClean="0"/>
          </a:p>
          <a:p>
            <a:pPr algn="r">
              <a:buFont typeface="Arial" charset="0"/>
              <a:buNone/>
            </a:pPr>
            <a:r>
              <a:rPr lang="en-US" sz="1800" smtClean="0"/>
              <a:t>0%</a:t>
            </a:r>
          </a:p>
          <a:p>
            <a:pPr algn="r">
              <a:buFont typeface="Arial" charset="0"/>
              <a:buNone/>
            </a:pPr>
            <a:endParaRPr lang="en-US" sz="1800" smtClean="0"/>
          </a:p>
        </p:txBody>
      </p:sp>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PQuestion"/>
          <p:cNvSpPr>
            <a:spLocks noGrp="1"/>
          </p:cNvSpPr>
          <p:nvPr>
            <p:ph type="title"/>
          </p:nvPr>
        </p:nvSpPr>
        <p:spPr/>
        <p:txBody>
          <a:bodyPr>
            <a:spAutoFit/>
          </a:bodyPr>
          <a:lstStyle/>
          <a:p>
            <a:r>
              <a:rPr lang="en-US" sz="2800" smtClean="0"/>
              <a:t>4-4 Which of the following statements about the differences between the first and the second reading in the ordinary legislative procedure is not correct?</a:t>
            </a:r>
          </a:p>
        </p:txBody>
      </p:sp>
      <p:sp>
        <p:nvSpPr>
          <p:cNvPr id="3" name="TPAnswers"/>
          <p:cNvSpPr>
            <a:spLocks noGrp="1"/>
          </p:cNvSpPr>
          <p:nvPr>
            <p:ph type="body" sz="half" idx="1"/>
            <p:custDataLst>
              <p:tags r:id="rId2"/>
            </p:custDataLst>
          </p:nvPr>
        </p:nvSpPr>
        <p:spPr>
          <a:xfrm>
            <a:off x="457200" y="1600200"/>
            <a:ext cx="6096000" cy="5029200"/>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In the second reading, an absolute majority of votes in the EP is needed to adopt amendments to the proposal</a:t>
            </a:r>
          </a:p>
          <a:p>
            <a:pPr marL="514350" indent="-514350" fontAlgn="auto">
              <a:spcAft>
                <a:spcPts val="0"/>
              </a:spcAft>
              <a:buFont typeface="Arial" pitchFamily="34" charset="0"/>
              <a:buAutoNum type="alphaLcParenR"/>
              <a:defRPr/>
            </a:pPr>
            <a:r>
              <a:rPr lang="en-US" dirty="0" smtClean="0"/>
              <a:t>In the second reading, the EP cannot adopt completely new amendments to the proposal</a:t>
            </a:r>
          </a:p>
          <a:p>
            <a:pPr marL="514350" indent="-514350" fontAlgn="auto">
              <a:spcAft>
                <a:spcPts val="0"/>
              </a:spcAft>
              <a:buFont typeface="Arial" pitchFamily="34" charset="0"/>
              <a:buAutoNum type="alphaLcParenR"/>
              <a:defRPr/>
            </a:pPr>
            <a:r>
              <a:rPr lang="en-US" dirty="0" smtClean="0"/>
              <a:t>In the second reading, all decisions in the Council of Ministers are taken by unanimity</a:t>
            </a:r>
          </a:p>
          <a:p>
            <a:pPr marL="514350" indent="-514350" fontAlgn="auto">
              <a:spcAft>
                <a:spcPts val="0"/>
              </a:spcAft>
              <a:buFont typeface="Arial" pitchFamily="34" charset="0"/>
              <a:buAutoNum type="alphaLcParenR"/>
              <a:defRPr/>
            </a:pPr>
            <a:r>
              <a:rPr lang="en-US" dirty="0" smtClean="0"/>
              <a:t>In the second reading, time limits apply to decision-making in the EP and the Council</a:t>
            </a:r>
            <a:endParaRPr lang="en-US" dirty="0"/>
          </a:p>
        </p:txBody>
      </p:sp>
      <p:sp>
        <p:nvSpPr>
          <p:cNvPr id="51203"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PQuestion"/>
          <p:cNvSpPr>
            <a:spLocks noGrp="1"/>
          </p:cNvSpPr>
          <p:nvPr>
            <p:ph type="title"/>
          </p:nvPr>
        </p:nvSpPr>
        <p:spPr/>
        <p:txBody>
          <a:bodyPr>
            <a:spAutoFit/>
          </a:bodyPr>
          <a:lstStyle/>
          <a:p>
            <a:r>
              <a:rPr lang="en-US" sz="2800" smtClean="0"/>
              <a:t>4-5 Which of the following statements is a correct statement about informal processes of decision-making under the ordinary legislative procedure?</a:t>
            </a:r>
          </a:p>
        </p:txBody>
      </p:sp>
      <p:sp>
        <p:nvSpPr>
          <p:cNvPr id="3" name="TPAnswers"/>
          <p:cNvSpPr>
            <a:spLocks noGrp="1"/>
          </p:cNvSpPr>
          <p:nvPr>
            <p:ph type="body" sz="half" idx="1"/>
            <p:custDataLst>
              <p:tags r:id="rId2"/>
            </p:custDataLst>
          </p:nvPr>
        </p:nvSpPr>
        <p:spPr>
          <a:xfrm>
            <a:off x="457200" y="1600200"/>
            <a:ext cx="6096000" cy="4953000"/>
          </a:xfrm>
        </p:spPr>
        <p:txBody>
          <a:bodyPr rtlCol="0">
            <a:normAutofit fontScale="92500" lnSpcReduction="20000"/>
          </a:bodyPr>
          <a:lstStyle/>
          <a:p>
            <a:pPr marL="514350" indent="-514350" fontAlgn="auto">
              <a:spcAft>
                <a:spcPts val="0"/>
              </a:spcAft>
              <a:buFont typeface="Arial" pitchFamily="34" charset="0"/>
              <a:buAutoNum type="alphaLcParenR"/>
              <a:defRPr/>
            </a:pPr>
            <a:r>
              <a:rPr lang="en-US" dirty="0" smtClean="0"/>
              <a:t>In practice, the President of the European Commission determines much of the outcome of decision-making procedures.</a:t>
            </a:r>
          </a:p>
          <a:p>
            <a:pPr marL="514350" indent="-514350" fontAlgn="auto">
              <a:spcAft>
                <a:spcPts val="0"/>
              </a:spcAft>
              <a:buFont typeface="Arial" pitchFamily="34" charset="0"/>
              <a:buAutoNum type="alphaLcParenR"/>
              <a:defRPr/>
            </a:pPr>
            <a:r>
              <a:rPr lang="en-US" dirty="0" smtClean="0"/>
              <a:t>Informal processes of decision-making are mainly important during the third reading of the ordinary legislative procedure.</a:t>
            </a:r>
          </a:p>
          <a:p>
            <a:pPr marL="514350" indent="-514350" fontAlgn="auto">
              <a:spcAft>
                <a:spcPts val="0"/>
              </a:spcAft>
              <a:buFont typeface="Arial" pitchFamily="34" charset="0"/>
              <a:buAutoNum type="alphaLcParenR"/>
              <a:defRPr/>
            </a:pPr>
            <a:r>
              <a:rPr lang="en-US" dirty="0" smtClean="0"/>
              <a:t>The conciliation committee is an example of an informal decision-making body.</a:t>
            </a:r>
          </a:p>
          <a:p>
            <a:pPr marL="514350" indent="-514350" fontAlgn="auto">
              <a:spcAft>
                <a:spcPts val="0"/>
              </a:spcAft>
              <a:buFont typeface="Arial" pitchFamily="34" charset="0"/>
              <a:buAutoNum type="alphaLcParenR"/>
              <a:defRPr/>
            </a:pPr>
            <a:r>
              <a:rPr lang="en-US" dirty="0" smtClean="0"/>
              <a:t>Negotiations between the Council and the EP keep often take place before official decisions are taken.</a:t>
            </a:r>
            <a:endParaRPr lang="en-US" dirty="0"/>
          </a:p>
        </p:txBody>
      </p:sp>
      <p:sp>
        <p:nvSpPr>
          <p:cNvPr id="5" name="TPPercentages"/>
          <p:cNvSpPr>
            <a:spLocks noGrp="1"/>
          </p:cNvSpPr>
          <p:nvPr>
            <p:ph type="body" sz="half" idx="2"/>
          </p:nvPr>
        </p:nvSpPr>
        <p:spPr>
          <a:xfrm>
            <a:off x="6858000" y="1600200"/>
            <a:ext cx="1727200" cy="4525963"/>
          </a:xfrm>
        </p:spPr>
        <p:txBody>
          <a:bodyPr rtlCol="0">
            <a:normAutofit fontScale="92500" lnSpcReduction="10000"/>
          </a:bodyPr>
          <a:lstStyle/>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p>
          <a:p>
            <a:pPr algn="r" fontAlgn="auto">
              <a:spcAft>
                <a:spcPts val="0"/>
              </a:spcAft>
              <a:buFont typeface="Arial" pitchFamily="34" charset="0"/>
              <a:buNone/>
              <a:defRPr/>
            </a:pPr>
            <a:endParaRPr lang="en-US" sz="2600"/>
          </a:p>
        </p:txBody>
      </p:sp>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PQuestion"/>
          <p:cNvSpPr>
            <a:spLocks noGrp="1"/>
          </p:cNvSpPr>
          <p:nvPr>
            <p:ph type="title"/>
          </p:nvPr>
        </p:nvSpPr>
        <p:spPr/>
        <p:txBody>
          <a:bodyPr>
            <a:spAutoFit/>
          </a:bodyPr>
          <a:lstStyle/>
          <a:p>
            <a:r>
              <a:rPr lang="en-US" sz="3200" smtClean="0"/>
              <a:t>4-6 For what types of issues is a special legislative procedure, rather than the ordinary legislative procedure, likely to be used?</a:t>
            </a:r>
          </a:p>
        </p:txBody>
      </p:sp>
      <p:sp>
        <p:nvSpPr>
          <p:cNvPr id="53250" name="TPAnswers"/>
          <p:cNvSpPr>
            <a:spLocks noGrp="1"/>
          </p:cNvSpPr>
          <p:nvPr>
            <p:ph type="body" sz="half" idx="1"/>
            <p:custDataLst>
              <p:tags r:id="rId2"/>
            </p:custDataLst>
          </p:nvPr>
        </p:nvSpPr>
        <p:spPr>
          <a:xfrm>
            <a:off x="457200" y="2209800"/>
            <a:ext cx="6350000" cy="3797300"/>
          </a:xfrm>
        </p:spPr>
        <p:txBody>
          <a:bodyPr/>
          <a:lstStyle/>
          <a:p>
            <a:pPr marL="514350" indent="-514350">
              <a:buFont typeface="Arial" charset="0"/>
              <a:buAutoNum type="alphaLcParenR"/>
            </a:pPr>
            <a:r>
              <a:rPr lang="en-US" smtClean="0"/>
              <a:t>For issues that raise subsidiarity concerns</a:t>
            </a:r>
          </a:p>
          <a:p>
            <a:pPr marL="514350" indent="-514350">
              <a:buFont typeface="Arial" charset="0"/>
              <a:buAutoNum type="alphaLcParenR"/>
            </a:pPr>
            <a:r>
              <a:rPr lang="en-US" smtClean="0"/>
              <a:t>For issues that touch upon national sovereignty</a:t>
            </a:r>
          </a:p>
          <a:p>
            <a:pPr marL="514350" indent="-514350">
              <a:buFont typeface="Arial" charset="0"/>
              <a:buAutoNum type="alphaLcParenR"/>
            </a:pPr>
            <a:r>
              <a:rPr lang="en-US" smtClean="0"/>
              <a:t>For issues that do not require democratic legitimation</a:t>
            </a:r>
          </a:p>
          <a:p>
            <a:pPr marL="514350" indent="-514350">
              <a:buFont typeface="Arial" charset="0"/>
              <a:buAutoNum type="alphaLcParenR"/>
            </a:pPr>
            <a:r>
              <a:rPr lang="en-US" smtClean="0"/>
              <a:t>For issues that do not require quick decision-making</a:t>
            </a:r>
          </a:p>
        </p:txBody>
      </p:sp>
      <p:sp>
        <p:nvSpPr>
          <p:cNvPr id="53251" name="TPPercentages"/>
          <p:cNvSpPr>
            <a:spLocks noGrp="1"/>
          </p:cNvSpPr>
          <p:nvPr>
            <p:ph type="body" sz="half" idx="2"/>
          </p:nvPr>
        </p:nvSpPr>
        <p:spPr>
          <a:xfrm>
            <a:off x="6934200" y="22860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PQuestion"/>
          <p:cNvSpPr>
            <a:spLocks noGrp="1"/>
          </p:cNvSpPr>
          <p:nvPr>
            <p:ph type="title"/>
          </p:nvPr>
        </p:nvSpPr>
        <p:spPr/>
        <p:txBody>
          <a:bodyPr>
            <a:spAutoFit/>
          </a:bodyPr>
          <a:lstStyle/>
          <a:p>
            <a:r>
              <a:rPr lang="en-US" sz="3200" smtClean="0"/>
              <a:t>4-7 In the Treaty of Lisbon, a new system of qualified majority voting was adopted. Which statement about this new system is correct?</a:t>
            </a:r>
          </a:p>
        </p:txBody>
      </p:sp>
      <p:sp>
        <p:nvSpPr>
          <p:cNvPr id="3" name="TPAnswers"/>
          <p:cNvSpPr>
            <a:spLocks noGrp="1"/>
          </p:cNvSpPr>
          <p:nvPr>
            <p:ph type="body" sz="half" idx="1"/>
            <p:custDataLst>
              <p:tags r:id="rId2"/>
            </p:custDataLst>
          </p:nvPr>
        </p:nvSpPr>
        <p:spPr>
          <a:xfrm>
            <a:off x="457200" y="1828800"/>
            <a:ext cx="5486400" cy="4783138"/>
          </a:xfrm>
        </p:spPr>
        <p:txBody>
          <a:bodyPr rtlCol="0">
            <a:normAutofit fontScale="85000" lnSpcReduction="20000"/>
          </a:bodyPr>
          <a:lstStyle/>
          <a:p>
            <a:pPr marL="514350" indent="-514350" fontAlgn="auto">
              <a:spcAft>
                <a:spcPts val="0"/>
              </a:spcAft>
              <a:buFont typeface="Arial" pitchFamily="34" charset="0"/>
              <a:buAutoNum type="alphaLcParenR"/>
              <a:defRPr/>
            </a:pPr>
            <a:r>
              <a:rPr lang="en-US" dirty="0" smtClean="0"/>
              <a:t>In the new system, proposals can be adopted with the support of less than half of all member states</a:t>
            </a:r>
          </a:p>
          <a:p>
            <a:pPr marL="514350" indent="-514350" fontAlgn="auto">
              <a:spcAft>
                <a:spcPts val="0"/>
              </a:spcAft>
              <a:buFont typeface="Arial" pitchFamily="34" charset="0"/>
              <a:buAutoNum type="alphaLcParenR"/>
              <a:defRPr/>
            </a:pPr>
            <a:r>
              <a:rPr lang="en-US" dirty="0" smtClean="0"/>
              <a:t>In the new system, a decision can be blocked by any group of member states that represents at least 25% of the EU’s population</a:t>
            </a:r>
          </a:p>
          <a:p>
            <a:pPr marL="514350" indent="-514350" fontAlgn="auto">
              <a:spcAft>
                <a:spcPts val="0"/>
              </a:spcAft>
              <a:buFont typeface="Arial" pitchFamily="34" charset="0"/>
              <a:buAutoNum type="alphaLcParenR"/>
              <a:defRPr/>
            </a:pPr>
            <a:r>
              <a:rPr lang="en-US" dirty="0" smtClean="0"/>
              <a:t>In the new system, a proposal is adopted if it is supported by at least 50% of all member states representing at least 50% of the EU population</a:t>
            </a:r>
          </a:p>
          <a:p>
            <a:pPr marL="514350" indent="-514350" fontAlgn="auto">
              <a:spcAft>
                <a:spcPts val="0"/>
              </a:spcAft>
              <a:buFont typeface="Arial" pitchFamily="34" charset="0"/>
              <a:buAutoNum type="alphaLcParenR"/>
              <a:defRPr/>
            </a:pPr>
            <a:r>
              <a:rPr lang="en-US" dirty="0" smtClean="0"/>
              <a:t>In the new system, the voting weight of each member state equals the population size of that member state</a:t>
            </a:r>
            <a:endParaRPr lang="en-US" dirty="0"/>
          </a:p>
        </p:txBody>
      </p:sp>
      <p:sp>
        <p:nvSpPr>
          <p:cNvPr id="5" name="TPPercentages"/>
          <p:cNvSpPr>
            <a:spLocks noGrp="1"/>
          </p:cNvSpPr>
          <p:nvPr>
            <p:ph type="body" sz="half" idx="2"/>
          </p:nvPr>
        </p:nvSpPr>
        <p:spPr>
          <a:xfrm>
            <a:off x="6858000" y="1981200"/>
            <a:ext cx="1727200" cy="4525963"/>
          </a:xfrm>
        </p:spPr>
        <p:txBody>
          <a:bodyPr rtlCol="0">
            <a:normAutofit lnSpcReduction="10000"/>
          </a:bodyPr>
          <a:lstStyle/>
          <a:p>
            <a:pPr algn="r" fontAlgn="auto">
              <a:spcAft>
                <a:spcPts val="0"/>
              </a:spcAft>
              <a:buFont typeface="Arial" pitchFamily="34" charset="0"/>
              <a:buNone/>
              <a:defRPr/>
            </a:pPr>
            <a:r>
              <a:rPr lang="en-US" sz="2400" smtClean="0"/>
              <a:t>0%</a:t>
            </a:r>
            <a:br>
              <a:rPr lang="en-US" sz="2400" smtClean="0"/>
            </a:br>
            <a:r>
              <a:rPr lang="en-US" sz="2400" smtClean="0"/>
              <a:t/>
            </a:r>
            <a:br>
              <a:rPr lang="en-US" sz="2400" smtClean="0"/>
            </a:br>
            <a:endParaRPr lang="en-US" sz="2400" smtClean="0"/>
          </a:p>
          <a:p>
            <a:pPr algn="r" fontAlgn="auto">
              <a:spcAft>
                <a:spcPts val="0"/>
              </a:spcAft>
              <a:buFont typeface="Arial" pitchFamily="34" charset="0"/>
              <a:buNone/>
              <a:defRPr/>
            </a:pPr>
            <a:r>
              <a:rPr lang="en-US" sz="2400" smtClean="0"/>
              <a:t>0%</a:t>
            </a:r>
            <a:br>
              <a:rPr lang="en-US" sz="2400" smtClean="0"/>
            </a:br>
            <a:r>
              <a:rPr lang="en-US" sz="2400" smtClean="0"/>
              <a:t/>
            </a:r>
            <a:br>
              <a:rPr lang="en-US" sz="2400" smtClean="0"/>
            </a:br>
            <a:r>
              <a:rPr lang="en-US" sz="2400" smtClean="0"/>
              <a:t/>
            </a:r>
            <a:br>
              <a:rPr lang="en-US" sz="2400" smtClean="0"/>
            </a:br>
            <a:endParaRPr lang="en-US" sz="2400" smtClean="0"/>
          </a:p>
          <a:p>
            <a:pPr algn="r" fontAlgn="auto">
              <a:spcAft>
                <a:spcPts val="0"/>
              </a:spcAft>
              <a:buFont typeface="Arial" pitchFamily="34" charset="0"/>
              <a:buNone/>
              <a:defRPr/>
            </a:pPr>
            <a:r>
              <a:rPr lang="en-US" sz="2400" smtClean="0"/>
              <a:t>0%</a:t>
            </a:r>
            <a:br>
              <a:rPr lang="en-US" sz="2400" smtClean="0"/>
            </a:br>
            <a:r>
              <a:rPr lang="en-US" sz="2400" smtClean="0"/>
              <a:t/>
            </a:r>
            <a:br>
              <a:rPr lang="en-US" sz="2400" smtClean="0"/>
            </a:br>
            <a:r>
              <a:rPr lang="en-US" sz="2400" smtClean="0"/>
              <a:t/>
            </a:r>
            <a:br>
              <a:rPr lang="en-US" sz="2400" smtClean="0"/>
            </a:br>
            <a:endParaRPr lang="en-US" sz="2400" smtClean="0"/>
          </a:p>
          <a:p>
            <a:pPr algn="r" fontAlgn="auto">
              <a:spcAft>
                <a:spcPts val="0"/>
              </a:spcAft>
              <a:buFont typeface="Arial" pitchFamily="34" charset="0"/>
              <a:buNone/>
              <a:defRPr/>
            </a:pPr>
            <a:r>
              <a:rPr lang="en-US" sz="2400" smtClean="0"/>
              <a:t>0%</a:t>
            </a:r>
          </a:p>
          <a:p>
            <a:pPr algn="r" fontAlgn="auto">
              <a:spcAft>
                <a:spcPts val="0"/>
              </a:spcAft>
              <a:buFont typeface="Arial" pitchFamily="34" charset="0"/>
              <a:buNone/>
              <a:defRPr/>
            </a:pPr>
            <a:endParaRPr lang="en-US" sz="2400" dirty="0"/>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PQuestion"/>
          <p:cNvSpPr>
            <a:spLocks noGrp="1"/>
          </p:cNvSpPr>
          <p:nvPr>
            <p:ph type="title"/>
          </p:nvPr>
        </p:nvSpPr>
        <p:spPr/>
        <p:txBody>
          <a:bodyPr>
            <a:spAutoFit/>
          </a:bodyPr>
          <a:lstStyle/>
          <a:p>
            <a:r>
              <a:rPr lang="en-US" sz="3600" smtClean="0"/>
              <a:t>1-2 Which of the following requirements is </a:t>
            </a:r>
            <a:r>
              <a:rPr lang="en-US" sz="3600" b="1" smtClean="0"/>
              <a:t>not</a:t>
            </a:r>
            <a:r>
              <a:rPr lang="en-US" sz="3600" smtClean="0"/>
              <a:t> part of the Copenhagen Criteria?</a:t>
            </a:r>
          </a:p>
        </p:txBody>
      </p:sp>
      <p:sp>
        <p:nvSpPr>
          <p:cNvPr id="18434" name="TPAnswers"/>
          <p:cNvSpPr>
            <a:spLocks noGrp="1"/>
          </p:cNvSpPr>
          <p:nvPr>
            <p:ph type="body" sz="half" idx="1"/>
            <p:custDataLst>
              <p:tags r:id="rId2"/>
            </p:custDataLst>
          </p:nvPr>
        </p:nvSpPr>
        <p:spPr>
          <a:xfrm>
            <a:off x="457200" y="1600200"/>
            <a:ext cx="6350000" cy="3797300"/>
          </a:xfrm>
        </p:spPr>
        <p:txBody>
          <a:bodyPr/>
          <a:lstStyle/>
          <a:p>
            <a:pPr marL="514350" indent="-514350">
              <a:buFont typeface="Arial" charset="0"/>
              <a:buAutoNum type="alphaLcParenR"/>
            </a:pPr>
            <a:r>
              <a:rPr lang="en-US" smtClean="0"/>
              <a:t>A well-functioning market economy </a:t>
            </a:r>
          </a:p>
          <a:p>
            <a:pPr marL="514350" indent="-514350">
              <a:buFont typeface="Arial" charset="0"/>
              <a:buAutoNum type="alphaLcParenR"/>
            </a:pPr>
            <a:r>
              <a:rPr lang="en-US" smtClean="0"/>
              <a:t>Stable political institutions that foster democracy and respect human rights</a:t>
            </a:r>
          </a:p>
          <a:p>
            <a:pPr marL="514350" indent="-514350">
              <a:buFont typeface="Arial" charset="0"/>
              <a:buAutoNum type="alphaLcParenR"/>
            </a:pPr>
            <a:r>
              <a:rPr lang="en-US" smtClean="0"/>
              <a:t> Adoption of the Euro as a currency upon becoming a member of the EU.  </a:t>
            </a:r>
          </a:p>
          <a:p>
            <a:pPr marL="514350" indent="-514350">
              <a:buFont typeface="Arial" charset="0"/>
              <a:buAutoNum type="alphaLcParenR"/>
            </a:pPr>
            <a:r>
              <a:rPr lang="en-US" smtClean="0"/>
              <a:t>The institutional capacity to work toward political, economic and monetary union</a:t>
            </a:r>
          </a:p>
        </p:txBody>
      </p:sp>
      <p:sp>
        <p:nvSpPr>
          <p:cNvPr id="1843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PQuestion"/>
          <p:cNvSpPr>
            <a:spLocks noGrp="1"/>
          </p:cNvSpPr>
          <p:nvPr>
            <p:ph type="title"/>
          </p:nvPr>
        </p:nvSpPr>
        <p:spPr/>
        <p:txBody>
          <a:bodyPr>
            <a:spAutoFit/>
          </a:bodyPr>
          <a:lstStyle/>
          <a:p>
            <a:r>
              <a:rPr lang="en-US" smtClean="0"/>
              <a:t>4-8 The subsidiarity principle, as it is defined in EU law, implies that</a:t>
            </a:r>
          </a:p>
        </p:txBody>
      </p:sp>
      <p:sp>
        <p:nvSpPr>
          <p:cNvPr id="3" name="TPAnswers"/>
          <p:cNvSpPr>
            <a:spLocks noGrp="1"/>
          </p:cNvSpPr>
          <p:nvPr>
            <p:ph type="body" sz="half" idx="1"/>
            <p:custDataLst>
              <p:tags r:id="rId2"/>
            </p:custDataLst>
          </p:nvPr>
        </p:nvSpPr>
        <p:spPr>
          <a:xfrm>
            <a:off x="533400" y="1676400"/>
            <a:ext cx="5715000" cy="5316538"/>
          </a:xfrm>
        </p:spPr>
        <p:txBody>
          <a:bodyPr rtlCol="0">
            <a:normAutofit fontScale="92500" lnSpcReduction="20000"/>
          </a:bodyPr>
          <a:lstStyle/>
          <a:p>
            <a:pPr marL="514350" indent="-514350" fontAlgn="auto">
              <a:spcAft>
                <a:spcPts val="0"/>
              </a:spcAft>
              <a:buFont typeface="Arial" pitchFamily="34" charset="0"/>
              <a:buAutoNum type="alphaLcParenR"/>
              <a:defRPr/>
            </a:pPr>
            <a:r>
              <a:rPr lang="en-US" dirty="0" smtClean="0"/>
              <a:t>EU legislation should delegate tasks to the lowest possible governmental level.</a:t>
            </a:r>
          </a:p>
          <a:p>
            <a:pPr marL="514350" indent="-514350" fontAlgn="auto">
              <a:spcAft>
                <a:spcPts val="0"/>
              </a:spcAft>
              <a:buFont typeface="Arial" pitchFamily="34" charset="0"/>
              <a:buAutoNum type="alphaLcParenR"/>
              <a:defRPr/>
            </a:pPr>
            <a:r>
              <a:rPr lang="en-US" dirty="0" smtClean="0"/>
              <a:t>Municipalities and regions should play an active role in formulating EU policies.</a:t>
            </a:r>
          </a:p>
          <a:p>
            <a:pPr marL="514350" indent="-514350" fontAlgn="auto">
              <a:spcAft>
                <a:spcPts val="0"/>
              </a:spcAft>
              <a:buFont typeface="Arial" pitchFamily="34" charset="0"/>
              <a:buAutoNum type="alphaLcParenR"/>
              <a:defRPr/>
            </a:pPr>
            <a:r>
              <a:rPr lang="en-US" dirty="0" smtClean="0"/>
              <a:t>The EU is only allowed to adopt legislation if the objectives of that legislation can be reached better by the EU than by the member states.</a:t>
            </a:r>
          </a:p>
          <a:p>
            <a:pPr marL="514350" indent="-514350" fontAlgn="auto">
              <a:spcAft>
                <a:spcPts val="0"/>
              </a:spcAft>
              <a:buFont typeface="Arial" pitchFamily="34" charset="0"/>
              <a:buAutoNum type="alphaLcParenR"/>
              <a:defRPr/>
            </a:pPr>
            <a:r>
              <a:rPr lang="en-US" dirty="0" smtClean="0"/>
              <a:t>Member state governments may ignore EU legislation if they believe that it does not fit well into their national policies.</a:t>
            </a:r>
            <a:endParaRPr lang="en-US" dirty="0"/>
          </a:p>
        </p:txBody>
      </p:sp>
      <p:sp>
        <p:nvSpPr>
          <p:cNvPr id="5" name="TPPercentages"/>
          <p:cNvSpPr>
            <a:spLocks noGrp="1"/>
          </p:cNvSpPr>
          <p:nvPr>
            <p:ph type="body" sz="half" idx="2"/>
          </p:nvPr>
        </p:nvSpPr>
        <p:spPr>
          <a:xfrm>
            <a:off x="6858000" y="1600200"/>
            <a:ext cx="1727200" cy="4525963"/>
          </a:xfrm>
        </p:spPr>
        <p:txBody>
          <a:bodyPr rtlCol="0">
            <a:normAutofit lnSpcReduction="10000"/>
          </a:bodyPr>
          <a:lstStyle/>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p>
          <a:p>
            <a:pPr algn="r" fontAlgn="auto">
              <a:spcAft>
                <a:spcPts val="0"/>
              </a:spcAft>
              <a:buFont typeface="Arial" pitchFamily="34" charset="0"/>
              <a:buNone/>
              <a:defRPr/>
            </a:pPr>
            <a:endParaRPr lang="en-US" sz="2600"/>
          </a:p>
        </p:txBody>
      </p:sp>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PQuestion"/>
          <p:cNvSpPr>
            <a:spLocks noGrp="1"/>
          </p:cNvSpPr>
          <p:nvPr>
            <p:ph type="title"/>
          </p:nvPr>
        </p:nvSpPr>
        <p:spPr/>
        <p:txBody>
          <a:bodyPr>
            <a:spAutoFit/>
          </a:bodyPr>
          <a:lstStyle/>
          <a:p>
            <a:r>
              <a:rPr lang="en-US" sz="3200" smtClean="0"/>
              <a:t>4-9 When does the ‘orange card’ procedure apply under the subsidiarity check?</a:t>
            </a:r>
          </a:p>
        </p:txBody>
      </p:sp>
      <p:sp>
        <p:nvSpPr>
          <p:cNvPr id="3" name="TPAnswers"/>
          <p:cNvSpPr>
            <a:spLocks noGrp="1"/>
          </p:cNvSpPr>
          <p:nvPr>
            <p:ph type="body" sz="half" idx="1"/>
            <p:custDataLst>
              <p:tags r:id="rId2"/>
            </p:custDataLst>
          </p:nvPr>
        </p:nvSpPr>
        <p:spPr>
          <a:xfrm>
            <a:off x="457200" y="1600200"/>
            <a:ext cx="5791200" cy="4987925"/>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When more than one quarter of all member state parliaments submit a reasoned opinion against a proposal.</a:t>
            </a:r>
          </a:p>
          <a:p>
            <a:pPr marL="514350" indent="-514350" fontAlgn="auto">
              <a:spcAft>
                <a:spcPts val="0"/>
              </a:spcAft>
              <a:buFont typeface="Arial" pitchFamily="34" charset="0"/>
              <a:buAutoNum type="alphaLcParenR"/>
              <a:defRPr/>
            </a:pPr>
            <a:r>
              <a:rPr lang="en-US" dirty="0" smtClean="0"/>
              <a:t>When more than one third of all member state parliaments submit a reasoned opinion against a proposal.</a:t>
            </a:r>
          </a:p>
          <a:p>
            <a:pPr marL="514350" indent="-514350" fontAlgn="auto">
              <a:spcAft>
                <a:spcPts val="0"/>
              </a:spcAft>
              <a:buFont typeface="Arial" pitchFamily="34" charset="0"/>
              <a:buAutoNum type="alphaLcParenR"/>
              <a:defRPr/>
            </a:pPr>
            <a:r>
              <a:rPr lang="en-US" dirty="0" smtClean="0"/>
              <a:t>When more than half of all member state parliaments submit a reasoned opinion against a proposal.</a:t>
            </a:r>
          </a:p>
          <a:p>
            <a:pPr marL="514350" indent="-514350" fontAlgn="auto">
              <a:spcAft>
                <a:spcPts val="0"/>
              </a:spcAft>
              <a:buFont typeface="Arial" pitchFamily="34" charset="0"/>
              <a:buAutoNum type="alphaLcParenR"/>
              <a:defRPr/>
            </a:pPr>
            <a:r>
              <a:rPr lang="en-US" dirty="0" smtClean="0"/>
              <a:t>When a qualified majority of all member state parliaments submit a reasoned opinion against a proposal.</a:t>
            </a:r>
            <a:endParaRPr lang="en-US" dirty="0"/>
          </a:p>
        </p:txBody>
      </p:sp>
      <p:sp>
        <p:nvSpPr>
          <p:cNvPr id="56323"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PQuestion"/>
          <p:cNvSpPr>
            <a:spLocks noGrp="1"/>
          </p:cNvSpPr>
          <p:nvPr>
            <p:ph type="title"/>
          </p:nvPr>
        </p:nvSpPr>
        <p:spPr/>
        <p:txBody>
          <a:bodyPr>
            <a:spAutoFit/>
          </a:bodyPr>
          <a:lstStyle/>
          <a:p>
            <a:r>
              <a:rPr lang="en-US" sz="3600" smtClean="0"/>
              <a:t>4-10 In which areas is the Open Method of Coordination most widely used?</a:t>
            </a:r>
          </a:p>
        </p:txBody>
      </p:sp>
      <p:sp>
        <p:nvSpPr>
          <p:cNvPr id="57346" name="TPAnswers"/>
          <p:cNvSpPr>
            <a:spLocks noGrp="1"/>
          </p:cNvSpPr>
          <p:nvPr>
            <p:ph type="body" sz="half" idx="1"/>
            <p:custDataLst>
              <p:tags r:id="rId2"/>
            </p:custDataLst>
          </p:nvPr>
        </p:nvSpPr>
        <p:spPr>
          <a:xfrm>
            <a:off x="457200" y="1600200"/>
            <a:ext cx="6350000" cy="3797300"/>
          </a:xfrm>
        </p:spPr>
        <p:txBody>
          <a:bodyPr/>
          <a:lstStyle/>
          <a:p>
            <a:pPr marL="514350" indent="-514350">
              <a:buFont typeface="Arial" charset="0"/>
              <a:buAutoNum type="alphaLcParenR"/>
            </a:pPr>
            <a:r>
              <a:rPr lang="en-US" smtClean="0"/>
              <a:t>Economic policy, health, and education.</a:t>
            </a:r>
          </a:p>
          <a:p>
            <a:pPr marL="514350" indent="-514350">
              <a:buFont typeface="Arial" charset="0"/>
              <a:buAutoNum type="alphaLcParenR"/>
            </a:pPr>
            <a:r>
              <a:rPr lang="en-US" smtClean="0"/>
              <a:t>Economic policy, environmental policy, and health.</a:t>
            </a:r>
          </a:p>
          <a:p>
            <a:pPr marL="514350" indent="-514350">
              <a:buFont typeface="Arial" charset="0"/>
              <a:buAutoNum type="alphaLcParenR"/>
            </a:pPr>
            <a:r>
              <a:rPr lang="en-US" smtClean="0"/>
              <a:t>Environmental policy, gender equality, and education.</a:t>
            </a:r>
          </a:p>
          <a:p>
            <a:pPr marL="514350" indent="-514350">
              <a:buFont typeface="Arial" charset="0"/>
              <a:buAutoNum type="alphaLcParenR"/>
            </a:pPr>
            <a:r>
              <a:rPr lang="en-US" smtClean="0"/>
              <a:t>Foreign policy, economic policy, and health.</a:t>
            </a:r>
          </a:p>
        </p:txBody>
      </p:sp>
      <p:sp>
        <p:nvSpPr>
          <p:cNvPr id="57347"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PQuestion"/>
          <p:cNvSpPr>
            <a:spLocks noGrp="1"/>
          </p:cNvSpPr>
          <p:nvPr>
            <p:ph type="title"/>
          </p:nvPr>
        </p:nvSpPr>
        <p:spPr/>
        <p:txBody>
          <a:bodyPr>
            <a:spAutoFit/>
          </a:bodyPr>
          <a:lstStyle/>
          <a:p>
            <a:r>
              <a:rPr lang="en-US" sz="4000" smtClean="0"/>
              <a:t>5-1 Which of the following indicators is not a measure of public opinion? </a:t>
            </a:r>
          </a:p>
        </p:txBody>
      </p:sp>
      <p:sp>
        <p:nvSpPr>
          <p:cNvPr id="58370" name="TPAnswers"/>
          <p:cNvSpPr>
            <a:spLocks noGrp="1"/>
          </p:cNvSpPr>
          <p:nvPr>
            <p:ph type="body" sz="half" idx="1"/>
            <p:custDataLst>
              <p:tags r:id="rId2"/>
            </p:custDataLst>
          </p:nvPr>
        </p:nvSpPr>
        <p:spPr>
          <a:xfrm>
            <a:off x="457200" y="1600200"/>
            <a:ext cx="6350000" cy="4659313"/>
          </a:xfrm>
        </p:spPr>
        <p:txBody>
          <a:bodyPr/>
          <a:lstStyle/>
          <a:p>
            <a:pPr marL="514350" indent="-514350">
              <a:buFont typeface="Arial" charset="0"/>
              <a:buAutoNum type="alphaLcParenR"/>
            </a:pPr>
            <a:r>
              <a:rPr lang="en-US" smtClean="0"/>
              <a:t>The percentage of people that trust members of the EP. </a:t>
            </a:r>
          </a:p>
          <a:p>
            <a:pPr marL="514350" indent="-514350">
              <a:buFont typeface="Arial" charset="0"/>
              <a:buAutoNum type="alphaLcParenR"/>
            </a:pPr>
            <a:r>
              <a:rPr lang="en-US" smtClean="0"/>
              <a:t>The total number of Irish being in favour of the Lisbon Treaty. </a:t>
            </a:r>
          </a:p>
          <a:p>
            <a:pPr marL="514350" indent="-514350">
              <a:buFont typeface="Arial" charset="0"/>
              <a:buAutoNum type="alphaLcParenR"/>
            </a:pPr>
            <a:r>
              <a:rPr lang="en-US" smtClean="0"/>
              <a:t>The average support amongst members of the EP for enlarging the EU.   </a:t>
            </a:r>
          </a:p>
          <a:p>
            <a:pPr marL="514350" indent="-514350">
              <a:buFont typeface="Arial" charset="0"/>
              <a:buAutoNum type="alphaLcParenR"/>
            </a:pPr>
            <a:r>
              <a:rPr lang="en-US" smtClean="0"/>
              <a:t>The number of Cypriots that do not want Turkey as a new member of the EU. </a:t>
            </a:r>
          </a:p>
        </p:txBody>
      </p:sp>
      <p:sp>
        <p:nvSpPr>
          <p:cNvPr id="5837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PQuestion"/>
          <p:cNvSpPr>
            <a:spLocks noGrp="1"/>
          </p:cNvSpPr>
          <p:nvPr>
            <p:ph type="title"/>
          </p:nvPr>
        </p:nvSpPr>
        <p:spPr/>
        <p:txBody>
          <a:bodyPr>
            <a:spAutoFit/>
          </a:bodyPr>
          <a:lstStyle/>
          <a:p>
            <a:r>
              <a:rPr lang="en-US" smtClean="0"/>
              <a:t>5-2 Which best characterizes support for the EU? </a:t>
            </a:r>
          </a:p>
        </p:txBody>
      </p:sp>
      <p:sp>
        <p:nvSpPr>
          <p:cNvPr id="3" name="TPAnswers"/>
          <p:cNvSpPr>
            <a:spLocks noGrp="1"/>
          </p:cNvSpPr>
          <p:nvPr>
            <p:ph type="body" sz="half" idx="1"/>
            <p:custDataLst>
              <p:tags r:id="rId2"/>
            </p:custDataLst>
          </p:nvPr>
        </p:nvSpPr>
        <p:spPr>
          <a:xfrm>
            <a:off x="457200" y="1600200"/>
            <a:ext cx="6172200" cy="5029200"/>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In all member states support for the EU has steadily declined over the last decades. </a:t>
            </a:r>
          </a:p>
          <a:p>
            <a:pPr marL="514350" indent="-514350" fontAlgn="auto">
              <a:spcAft>
                <a:spcPts val="0"/>
              </a:spcAft>
              <a:buFont typeface="Arial" pitchFamily="34" charset="0"/>
              <a:buAutoNum type="alphaLcParenR"/>
              <a:defRPr/>
            </a:pPr>
            <a:r>
              <a:rPr lang="en-US" dirty="0" smtClean="0"/>
              <a:t>Support for the EU varies both between member states and between different time periods. </a:t>
            </a:r>
          </a:p>
          <a:p>
            <a:pPr marL="514350" indent="-514350" fontAlgn="auto">
              <a:spcAft>
                <a:spcPts val="0"/>
              </a:spcAft>
              <a:buFont typeface="Arial" pitchFamily="34" charset="0"/>
              <a:buAutoNum type="alphaLcParenR"/>
              <a:defRPr/>
            </a:pPr>
            <a:r>
              <a:rPr lang="en-US" dirty="0" smtClean="0"/>
              <a:t>Support for the EU is consistently higher in older member states compared to younger member states.</a:t>
            </a:r>
          </a:p>
          <a:p>
            <a:pPr marL="514350" indent="-514350" fontAlgn="auto">
              <a:spcAft>
                <a:spcPts val="0"/>
              </a:spcAft>
              <a:buFont typeface="Arial" pitchFamily="34" charset="0"/>
              <a:buAutoNum type="alphaLcParenR"/>
              <a:defRPr/>
            </a:pPr>
            <a:r>
              <a:rPr lang="en-US" dirty="0" smtClean="0"/>
              <a:t>In all member states support for the EU has been steadily on the rise over the last decades. </a:t>
            </a:r>
            <a:endParaRPr lang="en-US" dirty="0"/>
          </a:p>
        </p:txBody>
      </p:sp>
      <p:sp>
        <p:nvSpPr>
          <p:cNvPr id="5" name="TPPercentages"/>
          <p:cNvSpPr>
            <a:spLocks noGrp="1"/>
          </p:cNvSpPr>
          <p:nvPr>
            <p:ph type="body" sz="half" idx="2"/>
          </p:nvPr>
        </p:nvSpPr>
        <p:spPr>
          <a:xfrm>
            <a:off x="6858000" y="1600200"/>
            <a:ext cx="1727200" cy="4525963"/>
          </a:xfrm>
        </p:spPr>
        <p:txBody>
          <a:bodyPr rtlCol="0">
            <a:normAutofit lnSpcReduction="10000"/>
          </a:bodyPr>
          <a:lstStyle/>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p>
          <a:p>
            <a:pPr algn="r" fontAlgn="auto">
              <a:spcAft>
                <a:spcPts val="0"/>
              </a:spcAft>
              <a:buFont typeface="Arial" pitchFamily="34" charset="0"/>
              <a:buNone/>
              <a:defRPr/>
            </a:pPr>
            <a:endParaRPr lang="en-US"/>
          </a:p>
        </p:txBody>
      </p:sp>
    </p:spTree>
    <p:custDataLst>
      <p:tags r:id="rId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PQuestion"/>
          <p:cNvSpPr>
            <a:spLocks noGrp="1"/>
          </p:cNvSpPr>
          <p:nvPr>
            <p:ph type="title"/>
          </p:nvPr>
        </p:nvSpPr>
        <p:spPr/>
        <p:txBody>
          <a:bodyPr>
            <a:spAutoFit/>
          </a:bodyPr>
          <a:lstStyle/>
          <a:p>
            <a:r>
              <a:rPr lang="en-US" sz="3200" smtClean="0"/>
              <a:t>5-3 Why is it somewhat puzzling that turn-out for EP elections has shown a steady decline since 1979? </a:t>
            </a:r>
          </a:p>
        </p:txBody>
      </p:sp>
      <p:sp>
        <p:nvSpPr>
          <p:cNvPr id="60418" name="TPAnswers"/>
          <p:cNvSpPr>
            <a:spLocks noGrp="1"/>
          </p:cNvSpPr>
          <p:nvPr>
            <p:ph type="body" sz="half" idx="1"/>
            <p:custDataLst>
              <p:tags r:id="rId2"/>
            </p:custDataLst>
          </p:nvPr>
        </p:nvSpPr>
        <p:spPr>
          <a:xfrm>
            <a:off x="457200" y="1600200"/>
            <a:ext cx="6350000" cy="4229100"/>
          </a:xfrm>
        </p:spPr>
        <p:txBody>
          <a:bodyPr/>
          <a:lstStyle/>
          <a:p>
            <a:pPr marL="514350" indent="-514350">
              <a:buFont typeface="Arial" charset="0"/>
              <a:buAutoNum type="alphaLcParenR"/>
            </a:pPr>
            <a:r>
              <a:rPr lang="en-US" smtClean="0"/>
              <a:t>In the same period turn-out for elections at the national level has increased</a:t>
            </a:r>
          </a:p>
          <a:p>
            <a:pPr marL="514350" indent="-514350">
              <a:buFont typeface="Arial" charset="0"/>
              <a:buAutoNum type="alphaLcParenR"/>
            </a:pPr>
            <a:r>
              <a:rPr lang="en-US" smtClean="0"/>
              <a:t>In the same period, people’s interest in the EU has increased </a:t>
            </a:r>
          </a:p>
          <a:p>
            <a:pPr marL="514350" indent="-514350">
              <a:buFont typeface="Arial" charset="0"/>
              <a:buAutoNum type="alphaLcParenR"/>
            </a:pPr>
            <a:r>
              <a:rPr lang="en-US" smtClean="0"/>
              <a:t>In the same period the number of member states has risen from 9 to 27 </a:t>
            </a:r>
          </a:p>
          <a:p>
            <a:pPr marL="514350" indent="-514350">
              <a:buFont typeface="Arial" charset="0"/>
              <a:buAutoNum type="alphaLcParenR"/>
            </a:pPr>
            <a:r>
              <a:rPr lang="en-US" smtClean="0"/>
              <a:t>In the same period the powers of the EP have increased dramatically</a:t>
            </a:r>
          </a:p>
        </p:txBody>
      </p:sp>
      <p:sp>
        <p:nvSpPr>
          <p:cNvPr id="6041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PQuestion"/>
          <p:cNvSpPr>
            <a:spLocks noGrp="1"/>
          </p:cNvSpPr>
          <p:nvPr>
            <p:ph type="title"/>
          </p:nvPr>
        </p:nvSpPr>
        <p:spPr>
          <a:xfrm>
            <a:off x="457200" y="122238"/>
            <a:ext cx="8229600" cy="1447800"/>
          </a:xfrm>
        </p:spPr>
        <p:txBody>
          <a:bodyPr>
            <a:spAutoFit/>
          </a:bodyPr>
          <a:lstStyle/>
          <a:p>
            <a:r>
              <a:rPr lang="en-US" smtClean="0"/>
              <a:t>5-4 Which of the statements below is </a:t>
            </a:r>
            <a:r>
              <a:rPr lang="en-US" b="1" smtClean="0"/>
              <a:t>not</a:t>
            </a:r>
            <a:r>
              <a:rPr lang="en-US" smtClean="0"/>
              <a:t> correct? </a:t>
            </a:r>
          </a:p>
        </p:txBody>
      </p:sp>
      <p:sp>
        <p:nvSpPr>
          <p:cNvPr id="3" name="TPAnswers"/>
          <p:cNvSpPr>
            <a:spLocks noGrp="1"/>
          </p:cNvSpPr>
          <p:nvPr>
            <p:ph type="body" sz="half" idx="1"/>
            <p:custDataLst>
              <p:tags r:id="rId2"/>
            </p:custDataLst>
          </p:nvPr>
        </p:nvSpPr>
        <p:spPr>
          <a:xfrm>
            <a:off x="381000" y="1752600"/>
            <a:ext cx="5715000" cy="5116513"/>
          </a:xfrm>
        </p:spPr>
        <p:txBody>
          <a:bodyPr rtlCol="0">
            <a:normAutofit fontScale="85000" lnSpcReduction="20000"/>
          </a:bodyPr>
          <a:lstStyle/>
          <a:p>
            <a:pPr marL="514350" indent="-514350" fontAlgn="auto">
              <a:spcAft>
                <a:spcPts val="0"/>
              </a:spcAft>
              <a:buFont typeface="Arial" pitchFamily="34" charset="0"/>
              <a:buAutoNum type="alphaLcParenR"/>
              <a:defRPr/>
            </a:pPr>
            <a:r>
              <a:rPr lang="en-US" dirty="0" smtClean="0"/>
              <a:t>If people support involvement of the EU in areas like taxation and spending, they are also likely to support EU involvement in areas such as environmental protection and fighting terrorism </a:t>
            </a:r>
          </a:p>
          <a:p>
            <a:pPr marL="514350" indent="-514350" fontAlgn="auto">
              <a:spcAft>
                <a:spcPts val="0"/>
              </a:spcAft>
              <a:buFont typeface="Arial" pitchFamily="34" charset="0"/>
              <a:buAutoNum type="alphaLcParenR"/>
              <a:defRPr/>
            </a:pPr>
            <a:r>
              <a:rPr lang="en-US" dirty="0" smtClean="0"/>
              <a:t>Citizens of the old member states are more supportive of accepting new member states than citizens of the new member states</a:t>
            </a:r>
          </a:p>
          <a:p>
            <a:pPr marL="514350" indent="-514350" fontAlgn="auto">
              <a:spcAft>
                <a:spcPts val="0"/>
              </a:spcAft>
              <a:buFont typeface="Arial" pitchFamily="34" charset="0"/>
              <a:buAutoNum type="alphaLcParenR"/>
              <a:defRPr/>
            </a:pPr>
            <a:r>
              <a:rPr lang="en-US" dirty="0" smtClean="0"/>
              <a:t>Catholics are more supportive of the EU than Protestants</a:t>
            </a:r>
          </a:p>
          <a:p>
            <a:pPr marL="514350" indent="-514350" fontAlgn="auto">
              <a:spcAft>
                <a:spcPts val="0"/>
              </a:spcAft>
              <a:buFont typeface="Arial" pitchFamily="34" charset="0"/>
              <a:buAutoNum type="alphaLcParenR"/>
              <a:defRPr/>
            </a:pPr>
            <a:r>
              <a:rPr lang="en-US" dirty="0" smtClean="0"/>
              <a:t>A greater percentage of citizens supports EU involvement in fighting crime than in fighting unemployment</a:t>
            </a:r>
            <a:endParaRPr lang="en-US" dirty="0"/>
          </a:p>
        </p:txBody>
      </p:sp>
      <p:sp>
        <p:nvSpPr>
          <p:cNvPr id="5" name="TPPercentages"/>
          <p:cNvSpPr>
            <a:spLocks noGrp="1"/>
          </p:cNvSpPr>
          <p:nvPr>
            <p:ph type="body" sz="half" idx="2"/>
          </p:nvPr>
        </p:nvSpPr>
        <p:spPr>
          <a:xfrm>
            <a:off x="6858000" y="1600200"/>
            <a:ext cx="1727200" cy="4525963"/>
          </a:xfrm>
        </p:spPr>
        <p:txBody>
          <a:bodyPr rtlCol="0">
            <a:normAutofit fontScale="92500" lnSpcReduction="10000"/>
          </a:bodyPr>
          <a:lstStyle/>
          <a:p>
            <a:pPr algn="r" fontAlgn="auto">
              <a:spcAft>
                <a:spcPts val="0"/>
              </a:spcAft>
              <a:buFont typeface="Arial" pitchFamily="34" charset="0"/>
              <a:buNone/>
              <a:defRPr/>
            </a:pPr>
            <a:r>
              <a:rPr lang="en-US" sz="2400" smtClean="0"/>
              <a:t>0%</a:t>
            </a:r>
            <a:br>
              <a:rPr lang="en-US" sz="2400" smtClean="0"/>
            </a:br>
            <a:r>
              <a:rPr lang="en-US" sz="2400" smtClean="0"/>
              <a:t/>
            </a:r>
            <a:br>
              <a:rPr lang="en-US" sz="2400" smtClean="0"/>
            </a:br>
            <a:r>
              <a:rPr lang="en-US" sz="2400" smtClean="0"/>
              <a:t/>
            </a:r>
            <a:br>
              <a:rPr lang="en-US" sz="2400" smtClean="0"/>
            </a:br>
            <a:r>
              <a:rPr lang="en-US" sz="2400" smtClean="0"/>
              <a:t/>
            </a:r>
            <a:br>
              <a:rPr lang="en-US" sz="2400" smtClean="0"/>
            </a:br>
            <a:r>
              <a:rPr lang="en-US" sz="2400" smtClean="0"/>
              <a:t/>
            </a:r>
            <a:br>
              <a:rPr lang="en-US" sz="2400" smtClean="0"/>
            </a:br>
            <a:endParaRPr lang="en-US" sz="2400" smtClean="0"/>
          </a:p>
          <a:p>
            <a:pPr algn="r" fontAlgn="auto">
              <a:spcAft>
                <a:spcPts val="0"/>
              </a:spcAft>
              <a:buFont typeface="Arial" pitchFamily="34" charset="0"/>
              <a:buNone/>
              <a:defRPr/>
            </a:pPr>
            <a:r>
              <a:rPr lang="en-US" sz="2400" smtClean="0"/>
              <a:t>0%</a:t>
            </a:r>
            <a:br>
              <a:rPr lang="en-US" sz="2400" smtClean="0"/>
            </a:br>
            <a:r>
              <a:rPr lang="en-US" sz="2400" smtClean="0"/>
              <a:t/>
            </a:r>
            <a:br>
              <a:rPr lang="en-US" sz="2400" smtClean="0"/>
            </a:br>
            <a:r>
              <a:rPr lang="en-US" sz="2400" smtClean="0"/>
              <a:t/>
            </a:r>
            <a:br>
              <a:rPr lang="en-US" sz="2400" smtClean="0"/>
            </a:br>
            <a:endParaRPr lang="en-US" sz="2400" smtClean="0"/>
          </a:p>
          <a:p>
            <a:pPr algn="r" fontAlgn="auto">
              <a:spcAft>
                <a:spcPts val="0"/>
              </a:spcAft>
              <a:buFont typeface="Arial" pitchFamily="34" charset="0"/>
              <a:buNone/>
              <a:defRPr/>
            </a:pPr>
            <a:r>
              <a:rPr lang="en-US" sz="2400" smtClean="0"/>
              <a:t>0%</a:t>
            </a:r>
            <a:br>
              <a:rPr lang="en-US" sz="2400" smtClean="0"/>
            </a:br>
            <a:endParaRPr lang="en-US" sz="2400" smtClean="0"/>
          </a:p>
          <a:p>
            <a:pPr algn="r" fontAlgn="auto">
              <a:spcAft>
                <a:spcPts val="0"/>
              </a:spcAft>
              <a:buFont typeface="Arial" pitchFamily="34" charset="0"/>
              <a:buNone/>
              <a:defRPr/>
            </a:pPr>
            <a:r>
              <a:rPr lang="en-US" sz="2400" smtClean="0"/>
              <a:t>0%</a:t>
            </a:r>
          </a:p>
          <a:p>
            <a:pPr algn="r" fontAlgn="auto">
              <a:spcAft>
                <a:spcPts val="0"/>
              </a:spcAft>
              <a:buFont typeface="Arial" pitchFamily="34" charset="0"/>
              <a:buNone/>
              <a:defRPr/>
            </a:pPr>
            <a:endParaRPr lang="en-US" sz="2400"/>
          </a:p>
        </p:txBody>
      </p:sp>
    </p:spTree>
    <p:custDataLst>
      <p:tags r:id="rId1"/>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PQuestion"/>
          <p:cNvSpPr>
            <a:spLocks noGrp="1"/>
          </p:cNvSpPr>
          <p:nvPr>
            <p:ph type="title"/>
          </p:nvPr>
        </p:nvSpPr>
        <p:spPr>
          <a:xfrm>
            <a:off x="457200" y="307975"/>
            <a:ext cx="8229600" cy="1076325"/>
          </a:xfrm>
        </p:spPr>
        <p:txBody>
          <a:bodyPr>
            <a:spAutoFit/>
          </a:bodyPr>
          <a:lstStyle/>
          <a:p>
            <a:r>
              <a:rPr lang="en-US" sz="3200" smtClean="0"/>
              <a:t>5-5 Which of the following is </a:t>
            </a:r>
            <a:r>
              <a:rPr lang="en-US" sz="3200" b="1" smtClean="0"/>
              <a:t>not</a:t>
            </a:r>
            <a:r>
              <a:rPr lang="en-US" sz="3200" smtClean="0"/>
              <a:t> a prediction of second-order national elections theory? </a:t>
            </a:r>
          </a:p>
        </p:txBody>
      </p:sp>
      <p:sp>
        <p:nvSpPr>
          <p:cNvPr id="62466" name="TPAnswers"/>
          <p:cNvSpPr>
            <a:spLocks noGrp="1"/>
          </p:cNvSpPr>
          <p:nvPr>
            <p:ph type="body" sz="half" idx="1"/>
            <p:custDataLst>
              <p:tags r:id="rId2"/>
            </p:custDataLst>
          </p:nvPr>
        </p:nvSpPr>
        <p:spPr>
          <a:xfrm>
            <a:off x="457200" y="1600200"/>
            <a:ext cx="6350000" cy="3367088"/>
          </a:xfrm>
        </p:spPr>
        <p:txBody>
          <a:bodyPr/>
          <a:lstStyle/>
          <a:p>
            <a:pPr marL="514350" indent="-514350">
              <a:buFont typeface="Arial" charset="0"/>
              <a:buAutoNum type="alphaLcParenR"/>
            </a:pPr>
            <a:r>
              <a:rPr lang="en-US" smtClean="0"/>
              <a:t>Turn-out at EP elections will be lower than at national elections. </a:t>
            </a:r>
          </a:p>
          <a:p>
            <a:pPr marL="514350" indent="-514350">
              <a:buFont typeface="Arial" charset="0"/>
              <a:buAutoNum type="alphaLcParenR"/>
            </a:pPr>
            <a:r>
              <a:rPr lang="en-US" smtClean="0"/>
              <a:t>Votes for parties are primarily determined by EU issues.  </a:t>
            </a:r>
          </a:p>
          <a:p>
            <a:pPr marL="514350" indent="-514350">
              <a:buFont typeface="Arial" charset="0"/>
              <a:buAutoNum type="alphaLcParenR"/>
            </a:pPr>
            <a:r>
              <a:rPr lang="en-US" smtClean="0"/>
              <a:t>Governing parties will tend to lose votes in EP elections. </a:t>
            </a:r>
          </a:p>
          <a:p>
            <a:pPr marL="514350" indent="-514350">
              <a:buFont typeface="Arial" charset="0"/>
              <a:buAutoNum type="alphaLcParenR"/>
            </a:pPr>
            <a:r>
              <a:rPr lang="en-US" smtClean="0"/>
              <a:t>Smaller parties will win in EP elections.  </a:t>
            </a:r>
          </a:p>
        </p:txBody>
      </p:sp>
      <p:sp>
        <p:nvSpPr>
          <p:cNvPr id="62467"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PQuestion"/>
          <p:cNvSpPr>
            <a:spLocks noGrp="1"/>
          </p:cNvSpPr>
          <p:nvPr>
            <p:ph type="title"/>
          </p:nvPr>
        </p:nvSpPr>
        <p:spPr/>
        <p:txBody>
          <a:bodyPr>
            <a:spAutoFit/>
          </a:bodyPr>
          <a:lstStyle/>
          <a:p>
            <a:r>
              <a:rPr lang="en-US" sz="4000" smtClean="0"/>
              <a:t>5-6 Which of the following statements about referenda on the EU is correct? </a:t>
            </a:r>
          </a:p>
        </p:txBody>
      </p:sp>
      <p:sp>
        <p:nvSpPr>
          <p:cNvPr id="3" name="TPAnswers"/>
          <p:cNvSpPr>
            <a:spLocks noGrp="1"/>
          </p:cNvSpPr>
          <p:nvPr>
            <p:ph type="body" sz="half" idx="1"/>
            <p:custDataLst>
              <p:tags r:id="rId2"/>
            </p:custDataLst>
          </p:nvPr>
        </p:nvSpPr>
        <p:spPr>
          <a:xfrm>
            <a:off x="533400" y="1600200"/>
            <a:ext cx="5638800" cy="5257800"/>
          </a:xfrm>
        </p:spPr>
        <p:txBody>
          <a:bodyPr rtlCol="0">
            <a:normAutofit fontScale="92500" lnSpcReduction="20000"/>
          </a:bodyPr>
          <a:lstStyle/>
          <a:p>
            <a:pPr marL="514350" indent="-514350" fontAlgn="auto">
              <a:spcAft>
                <a:spcPts val="0"/>
              </a:spcAft>
              <a:buFont typeface="Arial" pitchFamily="34" charset="0"/>
              <a:buAutoNum type="alphaLcParenR"/>
              <a:defRPr/>
            </a:pPr>
            <a:r>
              <a:rPr lang="en-US" dirty="0" smtClean="0"/>
              <a:t>All member states have at least once held a referendum concerning the EU</a:t>
            </a:r>
          </a:p>
          <a:p>
            <a:pPr marL="514350" indent="-514350" fontAlgn="auto">
              <a:spcAft>
                <a:spcPts val="0"/>
              </a:spcAft>
              <a:buFont typeface="Arial" pitchFamily="34" charset="0"/>
              <a:buAutoNum type="alphaLcParenR"/>
              <a:defRPr/>
            </a:pPr>
            <a:r>
              <a:rPr lang="en-US" dirty="0" smtClean="0"/>
              <a:t>Switzerland was on the brink of becoming member of the EU twice, but its accession was vetoed by its population both in 1997 and 2001. </a:t>
            </a:r>
          </a:p>
          <a:p>
            <a:pPr marL="514350" indent="-514350" fontAlgn="auto">
              <a:spcAft>
                <a:spcPts val="0"/>
              </a:spcAft>
              <a:buFont typeface="Arial" pitchFamily="34" charset="0"/>
              <a:buAutoNum type="alphaLcParenR"/>
              <a:defRPr/>
            </a:pPr>
            <a:r>
              <a:rPr lang="en-US" dirty="0" smtClean="0"/>
              <a:t>Because they are formally not binding, governments have tended to fully ignore the outcomes of consultative referenda</a:t>
            </a:r>
          </a:p>
          <a:p>
            <a:pPr marL="514350" indent="-514350" fontAlgn="auto">
              <a:spcAft>
                <a:spcPts val="0"/>
              </a:spcAft>
              <a:buFont typeface="Arial" pitchFamily="34" charset="0"/>
              <a:buAutoNum type="alphaLcParenR"/>
              <a:defRPr/>
            </a:pPr>
            <a:r>
              <a:rPr lang="en-US" dirty="0" smtClean="0"/>
              <a:t>All of the countries that were part of the 2004 enlargement, have sought popular approval of their accession through a referendum  </a:t>
            </a:r>
            <a:endParaRPr lang="en-US" dirty="0"/>
          </a:p>
        </p:txBody>
      </p:sp>
      <p:sp>
        <p:nvSpPr>
          <p:cNvPr id="5" name="TPPercentages"/>
          <p:cNvSpPr>
            <a:spLocks noGrp="1"/>
          </p:cNvSpPr>
          <p:nvPr>
            <p:ph type="body" sz="half" idx="2"/>
          </p:nvPr>
        </p:nvSpPr>
        <p:spPr>
          <a:xfrm>
            <a:off x="6858000" y="1752600"/>
            <a:ext cx="1727200" cy="4525963"/>
          </a:xfrm>
        </p:spPr>
        <p:txBody>
          <a:bodyPr rtlCol="0">
            <a:normAutofit fontScale="92500" lnSpcReduction="10000"/>
          </a:bodyPr>
          <a:lstStyle/>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p>
          <a:p>
            <a:pPr algn="r" fontAlgn="auto">
              <a:spcAft>
                <a:spcPts val="0"/>
              </a:spcAft>
              <a:buFont typeface="Arial" pitchFamily="34" charset="0"/>
              <a:buNone/>
              <a:defRPr/>
            </a:pPr>
            <a:endParaRPr lang="en-US" sz="2600" dirty="0"/>
          </a:p>
        </p:txBody>
      </p:sp>
    </p:spTree>
    <p:custDataLst>
      <p:tags r:id="rId1"/>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PQuestion"/>
          <p:cNvSpPr>
            <a:spLocks noGrp="1"/>
          </p:cNvSpPr>
          <p:nvPr>
            <p:ph type="title"/>
          </p:nvPr>
        </p:nvSpPr>
        <p:spPr>
          <a:xfrm>
            <a:off x="457200" y="11113"/>
            <a:ext cx="8229600" cy="1938337"/>
          </a:xfrm>
        </p:spPr>
        <p:txBody>
          <a:bodyPr>
            <a:spAutoFit/>
          </a:bodyPr>
          <a:lstStyle/>
          <a:p>
            <a:r>
              <a:rPr lang="en-US" sz="2400" smtClean="0"/>
              <a:t>5-7 Imagine two member states on the eve of EP elections. In member state A all the parties that take part in national elections also take part in the EP elections. In member state B there is in addition also a new Eurosceptic party taking part. Which of the following predictions will most likely be correct? </a:t>
            </a:r>
          </a:p>
        </p:txBody>
      </p:sp>
      <p:sp>
        <p:nvSpPr>
          <p:cNvPr id="64514" name="TPAnswers"/>
          <p:cNvSpPr>
            <a:spLocks noGrp="1"/>
          </p:cNvSpPr>
          <p:nvPr>
            <p:ph type="body" sz="half" idx="1"/>
            <p:custDataLst>
              <p:tags r:id="rId2"/>
            </p:custDataLst>
          </p:nvPr>
        </p:nvSpPr>
        <p:spPr>
          <a:xfrm>
            <a:off x="457200" y="2219325"/>
            <a:ext cx="6350000" cy="4660900"/>
          </a:xfrm>
        </p:spPr>
        <p:txBody>
          <a:bodyPr/>
          <a:lstStyle/>
          <a:p>
            <a:pPr marL="514350" indent="-514350">
              <a:buFont typeface="Arial" charset="0"/>
              <a:buAutoNum type="alphaLcParenR"/>
            </a:pPr>
            <a:r>
              <a:rPr lang="en-US" sz="2400" smtClean="0"/>
              <a:t>Turn-out in member state A will be higher than in member state B</a:t>
            </a:r>
          </a:p>
          <a:p>
            <a:pPr marL="514350" indent="-514350">
              <a:buFont typeface="Arial" charset="0"/>
              <a:buAutoNum type="alphaLcParenR"/>
            </a:pPr>
            <a:r>
              <a:rPr lang="en-US" sz="2400" smtClean="0"/>
              <a:t>Turn-out in member state B will be higher than in member state A</a:t>
            </a:r>
          </a:p>
          <a:p>
            <a:pPr marL="514350" indent="-514350">
              <a:buFont typeface="Arial" charset="0"/>
              <a:buAutoNum type="alphaLcParenR"/>
            </a:pPr>
            <a:r>
              <a:rPr lang="en-US" sz="2400" smtClean="0"/>
              <a:t>Pro-European parties in member state A will loose relatively more votes than those in member state B</a:t>
            </a:r>
          </a:p>
          <a:p>
            <a:pPr marL="514350" indent="-514350">
              <a:buFont typeface="Arial" charset="0"/>
              <a:buAutoNum type="alphaLcParenR"/>
            </a:pPr>
            <a:r>
              <a:rPr lang="en-US" sz="2400" smtClean="0"/>
              <a:t>Pro-European parties in parties in member state B will loose relatively more votes than those in member state A</a:t>
            </a:r>
          </a:p>
        </p:txBody>
      </p:sp>
      <p:sp>
        <p:nvSpPr>
          <p:cNvPr id="64515" name="TPPercentages"/>
          <p:cNvSpPr>
            <a:spLocks noGrp="1"/>
          </p:cNvSpPr>
          <p:nvPr>
            <p:ph type="body" sz="half" idx="2"/>
          </p:nvPr>
        </p:nvSpPr>
        <p:spPr>
          <a:xfrm>
            <a:off x="6934200" y="2332038"/>
            <a:ext cx="1727200" cy="4525962"/>
          </a:xfrm>
        </p:spPr>
        <p:txBody>
          <a:bodyPr/>
          <a:lstStyle/>
          <a:p>
            <a:pPr algn="r">
              <a:buFont typeface="Arial" charset="0"/>
              <a:buNone/>
            </a:pPr>
            <a:r>
              <a:rPr lang="en-US" sz="2400" smtClean="0"/>
              <a:t>0%</a:t>
            </a:r>
            <a:br>
              <a:rPr lang="en-US" sz="2400" smtClean="0"/>
            </a:br>
            <a:endParaRPr lang="en-US" sz="2400" smtClean="0"/>
          </a:p>
          <a:p>
            <a:pPr algn="r">
              <a:buFont typeface="Arial" charset="0"/>
              <a:buNone/>
            </a:pPr>
            <a:r>
              <a:rPr lang="en-US" sz="2400" smtClean="0"/>
              <a:t>0%</a:t>
            </a:r>
            <a:br>
              <a:rPr lang="en-US" sz="2400" smtClean="0"/>
            </a:br>
            <a:endParaRPr lang="en-US" sz="2400" smtClean="0"/>
          </a:p>
          <a:p>
            <a:pPr algn="r">
              <a:buFont typeface="Arial" charset="0"/>
              <a:buNone/>
            </a:pPr>
            <a:r>
              <a:rPr lang="en-US" sz="2400" smtClean="0"/>
              <a:t>0%</a:t>
            </a:r>
            <a:br>
              <a:rPr lang="en-US" sz="2400" smtClean="0"/>
            </a:br>
            <a:r>
              <a:rPr lang="en-US" sz="2400" smtClean="0"/>
              <a:t/>
            </a:r>
            <a:br>
              <a:rPr lang="en-US" sz="2400" smtClean="0"/>
            </a:br>
            <a:endParaRPr lang="en-US" sz="2400" smtClean="0"/>
          </a:p>
          <a:p>
            <a:pPr algn="r">
              <a:buFont typeface="Arial" charset="0"/>
              <a:buNone/>
            </a:pPr>
            <a:r>
              <a:rPr lang="en-US" sz="2400" smtClean="0"/>
              <a:t>0%</a:t>
            </a:r>
          </a:p>
          <a:p>
            <a:pPr algn="r">
              <a:buFont typeface="Arial" charset="0"/>
              <a:buNone/>
            </a:pPr>
            <a:endParaRPr lang="en-US" sz="2400" smtClean="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PQuestion"/>
          <p:cNvSpPr>
            <a:spLocks noGrp="1"/>
          </p:cNvSpPr>
          <p:nvPr>
            <p:ph type="title"/>
          </p:nvPr>
        </p:nvSpPr>
        <p:spPr/>
        <p:txBody>
          <a:bodyPr>
            <a:spAutoFit/>
          </a:bodyPr>
          <a:lstStyle/>
          <a:p>
            <a:r>
              <a:rPr lang="en-US" sz="3200" smtClean="0"/>
              <a:t>1-3 Which of the following features distinguishes supranational organizations from intergovernmental organisations? </a:t>
            </a:r>
          </a:p>
        </p:txBody>
      </p:sp>
      <p:sp>
        <p:nvSpPr>
          <p:cNvPr id="3" name="TPAnswers"/>
          <p:cNvSpPr>
            <a:spLocks noGrp="1"/>
          </p:cNvSpPr>
          <p:nvPr>
            <p:ph type="body" sz="half" idx="1"/>
            <p:custDataLst>
              <p:tags r:id="rId2"/>
            </p:custDataLst>
          </p:nvPr>
        </p:nvSpPr>
        <p:spPr>
          <a:xfrm>
            <a:off x="609600" y="1722438"/>
            <a:ext cx="5791200" cy="5135562"/>
          </a:xfrm>
        </p:spPr>
        <p:txBody>
          <a:bodyPr rtlCol="0">
            <a:normAutofit fontScale="77500" lnSpcReduction="20000"/>
          </a:bodyPr>
          <a:lstStyle/>
          <a:p>
            <a:pPr marL="514350" indent="-514350" fontAlgn="auto">
              <a:spcAft>
                <a:spcPts val="0"/>
              </a:spcAft>
              <a:buFont typeface="Arial" pitchFamily="34" charset="0"/>
              <a:buAutoNum type="alphaLcParenR"/>
              <a:defRPr/>
            </a:pPr>
            <a:r>
              <a:rPr lang="en-US" dirty="0" smtClean="0"/>
              <a:t>In intergovernmental organisations member states retain their full sovereignty, whilst in supranational organisations they don’t. </a:t>
            </a:r>
          </a:p>
          <a:p>
            <a:pPr marL="514350" indent="-514350" fontAlgn="auto">
              <a:spcAft>
                <a:spcPts val="0"/>
              </a:spcAft>
              <a:buFont typeface="Arial" pitchFamily="34" charset="0"/>
              <a:buAutoNum type="alphaLcParenR"/>
              <a:defRPr/>
            </a:pPr>
            <a:r>
              <a:rPr lang="en-US" dirty="0" smtClean="0"/>
              <a:t>Supranational organizations only focus on a limited number of policy-areas, while international </a:t>
            </a:r>
            <a:r>
              <a:rPr lang="en-GB" dirty="0" smtClean="0"/>
              <a:t>organisations</a:t>
            </a:r>
            <a:r>
              <a:rPr lang="en-US" dirty="0" smtClean="0"/>
              <a:t> encompass all policies. </a:t>
            </a:r>
          </a:p>
          <a:p>
            <a:pPr marL="514350" indent="-514350" fontAlgn="auto">
              <a:spcAft>
                <a:spcPts val="0"/>
              </a:spcAft>
              <a:buFont typeface="Arial" pitchFamily="34" charset="0"/>
              <a:buAutoNum type="alphaLcParenR"/>
              <a:defRPr/>
            </a:pPr>
            <a:r>
              <a:rPr lang="en-US" dirty="0" smtClean="0"/>
              <a:t> Supranational organizations are allowed to directly tax the citizens of the member states, whilst intergovernmental organisations are not allowed to do so. </a:t>
            </a:r>
          </a:p>
          <a:p>
            <a:pPr marL="514350" indent="-514350" fontAlgn="auto">
              <a:spcAft>
                <a:spcPts val="0"/>
              </a:spcAft>
              <a:buFont typeface="Arial" pitchFamily="34" charset="0"/>
              <a:buAutoNum type="alphaLcParenR"/>
              <a:defRPr/>
            </a:pPr>
            <a:r>
              <a:rPr lang="en-US" dirty="0" smtClean="0"/>
              <a:t>Intergovernmental organizations only allow national governments as members, whilst supranational organisations can also be formed by regional or local governments. </a:t>
            </a:r>
            <a:endParaRPr lang="en-US" dirty="0"/>
          </a:p>
        </p:txBody>
      </p:sp>
      <p:sp>
        <p:nvSpPr>
          <p:cNvPr id="19459" name="TPPercentages"/>
          <p:cNvSpPr>
            <a:spLocks noGrp="1"/>
          </p:cNvSpPr>
          <p:nvPr>
            <p:ph type="body" sz="half" idx="2"/>
          </p:nvPr>
        </p:nvSpPr>
        <p:spPr>
          <a:xfrm>
            <a:off x="6858000" y="1752600"/>
            <a:ext cx="1727200" cy="4525963"/>
          </a:xfrm>
        </p:spPr>
        <p:txBody>
          <a:bodyPr/>
          <a:lstStyle/>
          <a:p>
            <a:pPr algn="r">
              <a:buFont typeface="Arial" charset="0"/>
              <a:buNone/>
            </a:pPr>
            <a:r>
              <a:rPr lang="en-US" sz="2200" smtClean="0"/>
              <a:t>0%</a:t>
            </a:r>
            <a:br>
              <a:rPr lang="en-US" sz="2200" smtClean="0"/>
            </a:br>
            <a:r>
              <a:rPr lang="en-US" sz="2200" smtClean="0"/>
              <a:t/>
            </a:r>
            <a:br>
              <a:rPr lang="en-US" sz="2200" smtClean="0"/>
            </a:br>
            <a:endParaRPr lang="en-US" sz="2200" smtClean="0"/>
          </a:p>
          <a:p>
            <a:pPr algn="r">
              <a:buFont typeface="Arial" charset="0"/>
              <a:buNone/>
            </a:pPr>
            <a:r>
              <a:rPr lang="en-US" sz="2200" smtClean="0"/>
              <a:t>0%</a:t>
            </a:r>
            <a:br>
              <a:rPr lang="en-US" sz="2200" smtClean="0"/>
            </a:br>
            <a:r>
              <a:rPr lang="en-US" sz="2200" smtClean="0"/>
              <a:t/>
            </a:r>
            <a:br>
              <a:rPr lang="en-US" sz="2200" smtClean="0"/>
            </a:br>
            <a:r>
              <a:rPr lang="en-US" sz="2200" smtClean="0"/>
              <a:t/>
            </a:r>
            <a:br>
              <a:rPr lang="en-US" sz="2200" smtClean="0"/>
            </a:br>
            <a:endParaRPr lang="en-US" sz="2200" smtClean="0"/>
          </a:p>
          <a:p>
            <a:pPr algn="r">
              <a:buFont typeface="Arial" charset="0"/>
              <a:buNone/>
            </a:pPr>
            <a:r>
              <a:rPr lang="en-US" sz="2200" smtClean="0"/>
              <a:t>0%</a:t>
            </a:r>
            <a:br>
              <a:rPr lang="en-US" sz="2200" smtClean="0"/>
            </a:br>
            <a:r>
              <a:rPr lang="en-US" sz="2200" smtClean="0"/>
              <a:t/>
            </a:r>
            <a:br>
              <a:rPr lang="en-US" sz="2200" smtClean="0"/>
            </a:br>
            <a:r>
              <a:rPr lang="en-US" sz="2200" smtClean="0"/>
              <a:t/>
            </a:r>
            <a:br>
              <a:rPr lang="en-US" sz="2200" smtClean="0"/>
            </a:br>
            <a:endParaRPr lang="en-US" sz="2200" smtClean="0"/>
          </a:p>
          <a:p>
            <a:pPr algn="r">
              <a:buFont typeface="Arial" charset="0"/>
              <a:buNone/>
            </a:pPr>
            <a:r>
              <a:rPr lang="en-US" sz="2200" smtClean="0"/>
              <a:t>0%</a:t>
            </a:r>
          </a:p>
          <a:p>
            <a:pPr algn="r">
              <a:buFont typeface="Arial" charset="0"/>
              <a:buNone/>
            </a:pPr>
            <a:endParaRPr lang="en-US" sz="2200" smtClean="0"/>
          </a:p>
        </p:txBody>
      </p:sp>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PQuestion"/>
          <p:cNvSpPr>
            <a:spLocks noGrp="1"/>
          </p:cNvSpPr>
          <p:nvPr>
            <p:ph type="title"/>
          </p:nvPr>
        </p:nvSpPr>
        <p:spPr/>
        <p:txBody>
          <a:bodyPr>
            <a:spAutoFit/>
          </a:bodyPr>
          <a:lstStyle/>
          <a:p>
            <a:r>
              <a:rPr lang="en-US" smtClean="0"/>
              <a:t>5-8 What is meant by the lack of a European public sphere? </a:t>
            </a:r>
          </a:p>
        </p:txBody>
      </p:sp>
      <p:sp>
        <p:nvSpPr>
          <p:cNvPr id="65538"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The fact that citizens are not interested in the EU. </a:t>
            </a:r>
          </a:p>
          <a:p>
            <a:pPr marL="514350" indent="-514350">
              <a:buFont typeface="Arial" charset="0"/>
              <a:buAutoNum type="alphaLcParenR"/>
            </a:pPr>
            <a:r>
              <a:rPr lang="en-US" smtClean="0"/>
              <a:t>The fact that EU-decision making is often taking place behind closed doors. </a:t>
            </a:r>
          </a:p>
          <a:p>
            <a:pPr marL="514350" indent="-514350">
              <a:buFont typeface="Arial" charset="0"/>
              <a:buAutoNum type="alphaLcParenR"/>
            </a:pPr>
            <a:r>
              <a:rPr lang="en-US" smtClean="0"/>
              <a:t>The fact that citizens from different member states have considerably different views on the EU. </a:t>
            </a:r>
          </a:p>
          <a:p>
            <a:pPr marL="514350" indent="-514350">
              <a:buFont typeface="Arial" charset="0"/>
              <a:buAutoNum type="alphaLcParenR"/>
            </a:pPr>
            <a:r>
              <a:rPr lang="en-US" smtClean="0"/>
              <a:t>The fact that there is no Europe-wide set of common issues around which the debate on the EU revolves. </a:t>
            </a:r>
          </a:p>
        </p:txBody>
      </p:sp>
      <p:sp>
        <p:nvSpPr>
          <p:cNvPr id="6553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PQuestion"/>
          <p:cNvSpPr>
            <a:spLocks noGrp="1"/>
          </p:cNvSpPr>
          <p:nvPr>
            <p:ph type="title"/>
          </p:nvPr>
        </p:nvSpPr>
        <p:spPr/>
        <p:txBody>
          <a:bodyPr>
            <a:spAutoFit/>
          </a:bodyPr>
          <a:lstStyle/>
          <a:p>
            <a:r>
              <a:rPr lang="en-US" sz="3200" smtClean="0"/>
              <a:t>5-9 What is the most important predictor of the way people vote in a national referendum on a matter that relates to the EU? </a:t>
            </a:r>
          </a:p>
        </p:txBody>
      </p:sp>
      <p:sp>
        <p:nvSpPr>
          <p:cNvPr id="66562" name="TPAnswers"/>
          <p:cNvSpPr>
            <a:spLocks noGrp="1"/>
          </p:cNvSpPr>
          <p:nvPr>
            <p:ph type="body" sz="half" idx="1"/>
            <p:custDataLst>
              <p:tags r:id="rId2"/>
            </p:custDataLst>
          </p:nvPr>
        </p:nvSpPr>
        <p:spPr>
          <a:xfrm>
            <a:off x="457200" y="2133600"/>
            <a:ext cx="6350000" cy="3367088"/>
          </a:xfrm>
        </p:spPr>
        <p:txBody>
          <a:bodyPr/>
          <a:lstStyle/>
          <a:p>
            <a:pPr marL="514350" indent="-514350">
              <a:buFont typeface="Arial" charset="0"/>
              <a:buAutoNum type="alphaLcParenR"/>
            </a:pPr>
            <a:r>
              <a:rPr lang="en-US" smtClean="0"/>
              <a:t>Their attitudes toward European integration </a:t>
            </a:r>
          </a:p>
          <a:p>
            <a:pPr marL="514350" indent="-514350">
              <a:buFont typeface="Arial" charset="0"/>
              <a:buAutoNum type="alphaLcParenR"/>
            </a:pPr>
            <a:r>
              <a:rPr lang="en-US" smtClean="0"/>
              <a:t>Whether they support the governing party</a:t>
            </a:r>
          </a:p>
          <a:p>
            <a:pPr marL="514350" indent="-514350">
              <a:buFont typeface="Arial" charset="0"/>
              <a:buAutoNum type="alphaLcParenR"/>
            </a:pPr>
            <a:r>
              <a:rPr lang="en-US" smtClean="0"/>
              <a:t>What they voted at the previous EP elections</a:t>
            </a:r>
          </a:p>
          <a:p>
            <a:pPr marL="514350" indent="-514350">
              <a:buFont typeface="Arial" charset="0"/>
              <a:buAutoNum type="alphaLcParenR"/>
            </a:pPr>
            <a:r>
              <a:rPr lang="en-US" smtClean="0"/>
              <a:t>Cues from the media</a:t>
            </a:r>
          </a:p>
        </p:txBody>
      </p:sp>
      <p:sp>
        <p:nvSpPr>
          <p:cNvPr id="66563" name="TPPercentages"/>
          <p:cNvSpPr>
            <a:spLocks noGrp="1"/>
          </p:cNvSpPr>
          <p:nvPr>
            <p:ph type="body" sz="half" idx="2"/>
          </p:nvPr>
        </p:nvSpPr>
        <p:spPr>
          <a:xfrm>
            <a:off x="6858000" y="21336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PQuestion"/>
          <p:cNvSpPr>
            <a:spLocks noGrp="1"/>
          </p:cNvSpPr>
          <p:nvPr>
            <p:ph type="title"/>
          </p:nvPr>
        </p:nvSpPr>
        <p:spPr>
          <a:xfrm>
            <a:off x="457200" y="246063"/>
            <a:ext cx="8229600" cy="1200150"/>
          </a:xfrm>
        </p:spPr>
        <p:txBody>
          <a:bodyPr>
            <a:spAutoFit/>
          </a:bodyPr>
          <a:lstStyle/>
          <a:p>
            <a:r>
              <a:rPr lang="en-US" sz="3600" smtClean="0"/>
              <a:t>5-10 Which of the following is </a:t>
            </a:r>
            <a:r>
              <a:rPr lang="en-US" sz="3600" b="1" smtClean="0"/>
              <a:t>not</a:t>
            </a:r>
            <a:r>
              <a:rPr lang="en-US" sz="3600" smtClean="0"/>
              <a:t> an indicator of the constraining dissensus? </a:t>
            </a:r>
          </a:p>
        </p:txBody>
      </p:sp>
      <p:sp>
        <p:nvSpPr>
          <p:cNvPr id="67586" name="TPAnswers"/>
          <p:cNvSpPr>
            <a:spLocks noGrp="1"/>
          </p:cNvSpPr>
          <p:nvPr>
            <p:ph type="body" sz="half" idx="1"/>
            <p:custDataLst>
              <p:tags r:id="rId2"/>
            </p:custDataLst>
          </p:nvPr>
        </p:nvSpPr>
        <p:spPr>
          <a:xfrm>
            <a:off x="457200" y="2133600"/>
            <a:ext cx="6350000" cy="3367088"/>
          </a:xfrm>
        </p:spPr>
        <p:txBody>
          <a:bodyPr/>
          <a:lstStyle/>
          <a:p>
            <a:pPr marL="514350" indent="-514350">
              <a:buFont typeface="Arial" charset="0"/>
              <a:buAutoNum type="alphaLcParenR"/>
            </a:pPr>
            <a:r>
              <a:rPr lang="en-US" smtClean="0"/>
              <a:t>The rise of support for Eurosceptic parties</a:t>
            </a:r>
          </a:p>
          <a:p>
            <a:pPr marL="514350" indent="-514350">
              <a:buFont typeface="Arial" charset="0"/>
              <a:buAutoNum type="alphaLcParenR"/>
            </a:pPr>
            <a:r>
              <a:rPr lang="en-US" smtClean="0"/>
              <a:t>The emergence of Eurosceptic parties</a:t>
            </a:r>
          </a:p>
          <a:p>
            <a:pPr marL="514350" indent="-514350">
              <a:buFont typeface="Arial" charset="0"/>
              <a:buAutoNum type="alphaLcParenR"/>
            </a:pPr>
            <a:r>
              <a:rPr lang="en-US" smtClean="0"/>
              <a:t>The growing importance of national identity when voting in elections</a:t>
            </a:r>
          </a:p>
          <a:p>
            <a:pPr marL="514350" indent="-514350">
              <a:buFont typeface="Arial" charset="0"/>
              <a:buAutoNum type="alphaLcParenR"/>
            </a:pPr>
            <a:r>
              <a:rPr lang="en-US" smtClean="0"/>
              <a:t>The considerable levels of support for the EU among most citizens</a:t>
            </a:r>
          </a:p>
        </p:txBody>
      </p:sp>
      <p:sp>
        <p:nvSpPr>
          <p:cNvPr id="67587" name="TPPercentages"/>
          <p:cNvSpPr>
            <a:spLocks noGrp="1"/>
          </p:cNvSpPr>
          <p:nvPr>
            <p:ph type="body" sz="half" idx="2"/>
          </p:nvPr>
        </p:nvSpPr>
        <p:spPr>
          <a:xfrm>
            <a:off x="6858000" y="22098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PQuestion"/>
          <p:cNvSpPr>
            <a:spLocks noGrp="1"/>
          </p:cNvSpPr>
          <p:nvPr>
            <p:ph type="title"/>
          </p:nvPr>
        </p:nvSpPr>
        <p:spPr/>
        <p:txBody>
          <a:bodyPr>
            <a:spAutoFit/>
          </a:bodyPr>
          <a:lstStyle/>
          <a:p>
            <a:r>
              <a:rPr lang="en-US" sz="3600" smtClean="0"/>
              <a:t>6-1 What is the main difference between an interest group and a political party?</a:t>
            </a:r>
          </a:p>
        </p:txBody>
      </p:sp>
      <p:sp>
        <p:nvSpPr>
          <p:cNvPr id="68610"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An interest group seeks to influence government decision-making and a political party does not</a:t>
            </a:r>
          </a:p>
          <a:p>
            <a:pPr marL="514350" indent="-514350">
              <a:buFont typeface="Arial" charset="0"/>
              <a:buAutoNum type="alphaLcParenR"/>
            </a:pPr>
            <a:r>
              <a:rPr lang="en-US" smtClean="0"/>
              <a:t>An interest group sometimes tries to mobilize public opinion and a political party does not</a:t>
            </a:r>
          </a:p>
          <a:p>
            <a:pPr marL="514350" indent="-514350">
              <a:buFont typeface="Arial" charset="0"/>
              <a:buAutoNum type="alphaLcParenR"/>
            </a:pPr>
            <a:r>
              <a:rPr lang="en-US" smtClean="0"/>
              <a:t>A political party competes in elections and an interest group does not</a:t>
            </a:r>
          </a:p>
          <a:p>
            <a:pPr marL="514350" indent="-514350">
              <a:buFont typeface="Arial" charset="0"/>
              <a:buAutoNum type="alphaLcParenR"/>
            </a:pPr>
            <a:r>
              <a:rPr lang="en-US" smtClean="0"/>
              <a:t>A political party has individual members and an interest group does not</a:t>
            </a:r>
          </a:p>
        </p:txBody>
      </p:sp>
      <p:sp>
        <p:nvSpPr>
          <p:cNvPr id="6861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PQuestion"/>
          <p:cNvSpPr>
            <a:spLocks noGrp="1"/>
          </p:cNvSpPr>
          <p:nvPr>
            <p:ph type="title"/>
          </p:nvPr>
        </p:nvSpPr>
        <p:spPr/>
        <p:txBody>
          <a:bodyPr>
            <a:spAutoFit/>
          </a:bodyPr>
          <a:lstStyle/>
          <a:p>
            <a:r>
              <a:rPr lang="en-US" sz="4000" smtClean="0"/>
              <a:t>6-2 Which of the following statements on interest groups in the EU is correct?</a:t>
            </a:r>
          </a:p>
        </p:txBody>
      </p:sp>
      <p:sp>
        <p:nvSpPr>
          <p:cNvPr id="69634"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Most lobby groups are represented by commercial lobbying consultants.</a:t>
            </a:r>
          </a:p>
          <a:p>
            <a:pPr marL="514350" indent="-514350">
              <a:buFont typeface="Arial" charset="0"/>
              <a:buAutoNum type="alphaLcParenR"/>
            </a:pPr>
            <a:r>
              <a:rPr lang="en-US" smtClean="0"/>
              <a:t>The number of NGOs is similar to the number of interest groups representing business interests.</a:t>
            </a:r>
          </a:p>
          <a:p>
            <a:pPr marL="514350" indent="-514350">
              <a:buFont typeface="Arial" charset="0"/>
              <a:buAutoNum type="alphaLcParenR"/>
            </a:pPr>
            <a:r>
              <a:rPr lang="en-US" smtClean="0"/>
              <a:t>European trade federations account for a bit over 50% of all EU interest groups.</a:t>
            </a:r>
          </a:p>
          <a:p>
            <a:pPr marL="514350" indent="-514350">
              <a:buFont typeface="Arial" charset="0"/>
              <a:buAutoNum type="alphaLcParenR"/>
            </a:pPr>
            <a:r>
              <a:rPr lang="en-US" smtClean="0"/>
              <a:t>Many regional and local governments in the EU member states are actively lobbying the EU</a:t>
            </a:r>
          </a:p>
        </p:txBody>
      </p:sp>
      <p:sp>
        <p:nvSpPr>
          <p:cNvPr id="6963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PQuestion"/>
          <p:cNvSpPr>
            <a:spLocks noGrp="1"/>
          </p:cNvSpPr>
          <p:nvPr>
            <p:ph type="title"/>
          </p:nvPr>
        </p:nvSpPr>
        <p:spPr>
          <a:xfrm>
            <a:off x="381000" y="228600"/>
            <a:ext cx="8229600" cy="1938338"/>
          </a:xfrm>
        </p:spPr>
        <p:txBody>
          <a:bodyPr>
            <a:spAutoFit/>
          </a:bodyPr>
          <a:lstStyle/>
          <a:p>
            <a:r>
              <a:rPr lang="en-US" sz="2400" smtClean="0"/>
              <a:t>6-3 The European Automobile Manufacturers’ Association (ACEA) represents the European car industry; the European Consumers’ Organisation (BEUC) represents national consumer organisations in Brussels. What types of interest groups are ACEA and BEUC?</a:t>
            </a:r>
          </a:p>
        </p:txBody>
      </p:sp>
      <p:sp>
        <p:nvSpPr>
          <p:cNvPr id="70658" name="TPAnswers"/>
          <p:cNvSpPr>
            <a:spLocks noGrp="1"/>
          </p:cNvSpPr>
          <p:nvPr>
            <p:ph type="body" sz="half" idx="1"/>
            <p:custDataLst>
              <p:tags r:id="rId2"/>
            </p:custDataLst>
          </p:nvPr>
        </p:nvSpPr>
        <p:spPr>
          <a:xfrm>
            <a:off x="381000" y="2590800"/>
            <a:ext cx="6350000" cy="3797300"/>
          </a:xfrm>
        </p:spPr>
        <p:txBody>
          <a:bodyPr/>
          <a:lstStyle/>
          <a:p>
            <a:pPr marL="514350" indent="-514350">
              <a:buFont typeface="Arial" charset="0"/>
              <a:buAutoNum type="alphaLcParenR"/>
            </a:pPr>
            <a:r>
              <a:rPr lang="en-US" smtClean="0"/>
              <a:t>ACEA is a European trade federation, BEUC is an NGO</a:t>
            </a:r>
          </a:p>
          <a:p>
            <a:pPr marL="514350" indent="-514350">
              <a:buFont typeface="Arial" charset="0"/>
              <a:buAutoNum type="alphaLcParenR"/>
            </a:pPr>
            <a:r>
              <a:rPr lang="en-US" smtClean="0"/>
              <a:t>ACEA and BEUC are both European trade federations</a:t>
            </a:r>
          </a:p>
          <a:p>
            <a:pPr marL="514350" indent="-514350">
              <a:buFont typeface="Arial" charset="0"/>
              <a:buAutoNum type="alphaLcParenR"/>
            </a:pPr>
            <a:r>
              <a:rPr lang="en-US" smtClean="0"/>
              <a:t> ACEA is an international organization, BEUC is a European trade federation</a:t>
            </a:r>
          </a:p>
          <a:p>
            <a:pPr marL="514350" indent="-514350">
              <a:buFont typeface="Arial" charset="0"/>
              <a:buAutoNum type="alphaLcParenR"/>
            </a:pPr>
            <a:r>
              <a:rPr lang="en-US" smtClean="0"/>
              <a:t>ACEA is an European trade federation, BEUC is an international organization</a:t>
            </a:r>
          </a:p>
        </p:txBody>
      </p:sp>
      <p:sp>
        <p:nvSpPr>
          <p:cNvPr id="70659" name="TPPercentages"/>
          <p:cNvSpPr>
            <a:spLocks noGrp="1"/>
          </p:cNvSpPr>
          <p:nvPr>
            <p:ph type="body" sz="half" idx="2"/>
          </p:nvPr>
        </p:nvSpPr>
        <p:spPr>
          <a:xfrm>
            <a:off x="6934200" y="26670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PQuestion"/>
          <p:cNvSpPr>
            <a:spLocks noGrp="1"/>
          </p:cNvSpPr>
          <p:nvPr>
            <p:ph type="title"/>
          </p:nvPr>
        </p:nvSpPr>
        <p:spPr>
          <a:xfrm>
            <a:off x="457200" y="0"/>
            <a:ext cx="8229600" cy="2246313"/>
          </a:xfrm>
        </p:spPr>
        <p:txBody>
          <a:bodyPr>
            <a:spAutoFit/>
          </a:bodyPr>
          <a:lstStyle/>
          <a:p>
            <a:r>
              <a:rPr lang="en-US" sz="2800" smtClean="0"/>
              <a:t>6-4 Representatives of a major chemicals firm request a meeting with the minister of economic affairs of an EU member state in order to discuss a European Commission proposal on chemicals regulation. What type of lobbying is this?</a:t>
            </a:r>
          </a:p>
        </p:txBody>
      </p:sp>
      <p:sp>
        <p:nvSpPr>
          <p:cNvPr id="71682" name="TPAnswers"/>
          <p:cNvSpPr>
            <a:spLocks noGrp="1"/>
          </p:cNvSpPr>
          <p:nvPr>
            <p:ph type="body" sz="half" idx="1"/>
            <p:custDataLst>
              <p:tags r:id="rId2"/>
            </p:custDataLst>
          </p:nvPr>
        </p:nvSpPr>
        <p:spPr>
          <a:xfrm>
            <a:off x="457200" y="2590800"/>
            <a:ext cx="6350000" cy="3797300"/>
          </a:xfrm>
        </p:spPr>
        <p:txBody>
          <a:bodyPr/>
          <a:lstStyle/>
          <a:p>
            <a:pPr marL="514350" indent="-514350">
              <a:buFont typeface="Arial" charset="0"/>
              <a:buAutoNum type="alphaLcParenR"/>
            </a:pPr>
            <a:r>
              <a:rPr lang="en-US" smtClean="0"/>
              <a:t>Inside lobbying through a national channel</a:t>
            </a:r>
          </a:p>
          <a:p>
            <a:pPr marL="514350" indent="-514350">
              <a:buFont typeface="Arial" charset="0"/>
              <a:buAutoNum type="alphaLcParenR"/>
            </a:pPr>
            <a:r>
              <a:rPr lang="en-US" smtClean="0"/>
              <a:t>Inside lobbying through a European channel</a:t>
            </a:r>
          </a:p>
          <a:p>
            <a:pPr marL="514350" indent="-514350">
              <a:buFont typeface="Arial" charset="0"/>
              <a:buAutoNum type="alphaLcParenR"/>
            </a:pPr>
            <a:r>
              <a:rPr lang="en-US" smtClean="0"/>
              <a:t>Outside lobbying through a national channel.</a:t>
            </a:r>
          </a:p>
          <a:p>
            <a:pPr marL="514350" indent="-514350">
              <a:buFont typeface="Arial" charset="0"/>
              <a:buAutoNum type="alphaLcParenR"/>
            </a:pPr>
            <a:r>
              <a:rPr lang="en-US" smtClean="0"/>
              <a:t>Outside lobbying through a European channel.</a:t>
            </a:r>
          </a:p>
        </p:txBody>
      </p:sp>
      <p:sp>
        <p:nvSpPr>
          <p:cNvPr id="71683" name="TPPercentages"/>
          <p:cNvSpPr>
            <a:spLocks noGrp="1"/>
          </p:cNvSpPr>
          <p:nvPr>
            <p:ph type="body" sz="half" idx="2"/>
          </p:nvPr>
        </p:nvSpPr>
        <p:spPr>
          <a:xfrm>
            <a:off x="6858000" y="25908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PQuestion"/>
          <p:cNvSpPr>
            <a:spLocks noGrp="1"/>
          </p:cNvSpPr>
          <p:nvPr>
            <p:ph type="title"/>
          </p:nvPr>
        </p:nvSpPr>
        <p:spPr/>
        <p:txBody>
          <a:bodyPr>
            <a:spAutoFit/>
          </a:bodyPr>
          <a:lstStyle/>
          <a:p>
            <a:r>
              <a:rPr lang="en-US" smtClean="0"/>
              <a:t>6-5 In a corporatist system of interest representation</a:t>
            </a:r>
          </a:p>
        </p:txBody>
      </p:sp>
      <p:sp>
        <p:nvSpPr>
          <p:cNvPr id="72706" name="TPAnswers"/>
          <p:cNvSpPr>
            <a:spLocks noGrp="1"/>
          </p:cNvSpPr>
          <p:nvPr>
            <p:ph type="body" sz="half" idx="1"/>
            <p:custDataLst>
              <p:tags r:id="rId2"/>
            </p:custDataLst>
          </p:nvPr>
        </p:nvSpPr>
        <p:spPr>
          <a:xfrm>
            <a:off x="457200" y="1600200"/>
            <a:ext cx="6350000" cy="4659313"/>
          </a:xfrm>
        </p:spPr>
        <p:txBody>
          <a:bodyPr/>
          <a:lstStyle/>
          <a:p>
            <a:pPr marL="514350" indent="-514350">
              <a:buFont typeface="Arial" charset="0"/>
              <a:buAutoNum type="alphaLcParenR"/>
            </a:pPr>
            <a:r>
              <a:rPr lang="en-US" smtClean="0"/>
              <a:t>Interest groups compete with each other for access to government decision-making</a:t>
            </a:r>
          </a:p>
          <a:p>
            <a:pPr marL="514350" indent="-514350">
              <a:buFont typeface="Arial" charset="0"/>
              <a:buAutoNum type="alphaLcParenR"/>
            </a:pPr>
            <a:r>
              <a:rPr lang="en-US" smtClean="0"/>
              <a:t>Lobbying only takes place by corporate interests</a:t>
            </a:r>
          </a:p>
          <a:p>
            <a:pPr marL="514350" indent="-514350">
              <a:buFont typeface="Arial" charset="0"/>
              <a:buAutoNum type="alphaLcParenR"/>
            </a:pPr>
            <a:r>
              <a:rPr lang="en-US" smtClean="0"/>
              <a:t>Some interest groups have privileged access to government decision-making</a:t>
            </a:r>
          </a:p>
          <a:p>
            <a:pPr marL="514350" indent="-514350">
              <a:buFont typeface="Arial" charset="0"/>
              <a:buAutoNum type="alphaLcParenR"/>
            </a:pPr>
            <a:r>
              <a:rPr lang="en-US" smtClean="0"/>
              <a:t>Government and interest groups agree with each other on most issues</a:t>
            </a:r>
          </a:p>
        </p:txBody>
      </p:sp>
      <p:sp>
        <p:nvSpPr>
          <p:cNvPr id="72707"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PQuestion"/>
          <p:cNvSpPr>
            <a:spLocks noGrp="1"/>
          </p:cNvSpPr>
          <p:nvPr>
            <p:ph type="title"/>
          </p:nvPr>
        </p:nvSpPr>
        <p:spPr/>
        <p:txBody>
          <a:bodyPr>
            <a:spAutoFit/>
          </a:bodyPr>
          <a:lstStyle/>
          <a:p>
            <a:r>
              <a:rPr lang="en-US" sz="3200" smtClean="0"/>
              <a:t>6-6 Which of the following statements on interest representation in the EU is correct?</a:t>
            </a:r>
          </a:p>
        </p:txBody>
      </p:sp>
      <p:sp>
        <p:nvSpPr>
          <p:cNvPr id="3" name="TPAnswers"/>
          <p:cNvSpPr>
            <a:spLocks noGrp="1"/>
          </p:cNvSpPr>
          <p:nvPr>
            <p:ph type="body" sz="half" idx="1"/>
            <p:custDataLst>
              <p:tags r:id="rId2"/>
            </p:custDataLst>
          </p:nvPr>
        </p:nvSpPr>
        <p:spPr>
          <a:xfrm>
            <a:off x="457200" y="1600200"/>
            <a:ext cx="6096000" cy="5257800"/>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The EU is characterized by a corporatist system of interest representation</a:t>
            </a:r>
          </a:p>
          <a:p>
            <a:pPr marL="514350" indent="-514350" fontAlgn="auto">
              <a:spcAft>
                <a:spcPts val="0"/>
              </a:spcAft>
              <a:buFont typeface="Arial" pitchFamily="34" charset="0"/>
              <a:buAutoNum type="alphaLcParenR"/>
              <a:defRPr/>
            </a:pPr>
            <a:r>
              <a:rPr lang="en-US" dirty="0" smtClean="0"/>
              <a:t>The number of interest groups in the EU has gradually declined since the early 1990s.</a:t>
            </a:r>
          </a:p>
          <a:p>
            <a:pPr marL="514350" indent="-514350" fontAlgn="auto">
              <a:spcAft>
                <a:spcPts val="0"/>
              </a:spcAft>
              <a:buFont typeface="Arial" pitchFamily="34" charset="0"/>
              <a:buAutoNum type="alphaLcParenR"/>
              <a:defRPr/>
            </a:pPr>
            <a:r>
              <a:rPr lang="en-US" dirty="0" smtClean="0"/>
              <a:t>The EU has a predominantly pluralist system of interest representation.</a:t>
            </a:r>
          </a:p>
          <a:p>
            <a:pPr marL="514350" indent="-514350" fontAlgn="auto">
              <a:spcAft>
                <a:spcPts val="0"/>
              </a:spcAft>
              <a:buFont typeface="Arial" pitchFamily="34" charset="0"/>
              <a:buAutoNum type="alphaLcParenR"/>
              <a:defRPr/>
            </a:pPr>
            <a:r>
              <a:rPr lang="en-US" dirty="0" smtClean="0"/>
              <a:t>European Commission subsidies for NGOs have moved the EU towards a more corporatist system of interest representation.</a:t>
            </a:r>
            <a:endParaRPr lang="en-US" dirty="0"/>
          </a:p>
        </p:txBody>
      </p:sp>
      <p:sp>
        <p:nvSpPr>
          <p:cNvPr id="7373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PQuestion"/>
          <p:cNvSpPr>
            <a:spLocks noGrp="1"/>
          </p:cNvSpPr>
          <p:nvPr>
            <p:ph type="title"/>
          </p:nvPr>
        </p:nvSpPr>
        <p:spPr/>
        <p:txBody>
          <a:bodyPr>
            <a:spAutoFit/>
          </a:bodyPr>
          <a:lstStyle/>
          <a:p>
            <a:r>
              <a:rPr lang="en-US" sz="3600" smtClean="0"/>
              <a:t>6-7 Which of the following are examples of corporatist arrangements in the EU?</a:t>
            </a:r>
          </a:p>
        </p:txBody>
      </p:sp>
      <p:sp>
        <p:nvSpPr>
          <p:cNvPr id="74754" name="TPAnswers"/>
          <p:cNvSpPr>
            <a:spLocks noGrp="1"/>
          </p:cNvSpPr>
          <p:nvPr>
            <p:ph type="body" sz="half" idx="1"/>
            <p:custDataLst>
              <p:tags r:id="rId2"/>
            </p:custDataLst>
          </p:nvPr>
        </p:nvSpPr>
        <p:spPr>
          <a:xfrm>
            <a:off x="457200" y="1600200"/>
            <a:ext cx="6350000" cy="3797300"/>
          </a:xfrm>
        </p:spPr>
        <p:txBody>
          <a:bodyPr/>
          <a:lstStyle/>
          <a:p>
            <a:pPr marL="514350" indent="-514350">
              <a:buFont typeface="Arial" charset="0"/>
              <a:buAutoNum type="alphaLcParenR"/>
            </a:pPr>
            <a:r>
              <a:rPr lang="en-US" smtClean="0"/>
              <a:t>The EESC, the CoR, and the Social Dialogue</a:t>
            </a:r>
          </a:p>
          <a:p>
            <a:pPr marL="514350" indent="-514350">
              <a:buFont typeface="Arial" charset="0"/>
              <a:buAutoNum type="alphaLcParenR"/>
            </a:pPr>
            <a:r>
              <a:rPr lang="en-US" smtClean="0"/>
              <a:t>The EESC, the European Parliament, and the Social Dialogue</a:t>
            </a:r>
          </a:p>
          <a:p>
            <a:pPr marL="514350" indent="-514350">
              <a:buFont typeface="Arial" charset="0"/>
              <a:buAutoNum type="alphaLcParenR"/>
            </a:pPr>
            <a:r>
              <a:rPr lang="en-US" smtClean="0"/>
              <a:t> The CoR, ETUC, and decision-making on agriculture</a:t>
            </a:r>
          </a:p>
          <a:p>
            <a:pPr marL="514350" indent="-514350">
              <a:buFont typeface="Arial" charset="0"/>
              <a:buAutoNum type="alphaLcParenR"/>
            </a:pPr>
            <a:r>
              <a:rPr lang="en-US" smtClean="0"/>
              <a:t>The CoR, the European Parliament, and decision-making on agriculture</a:t>
            </a:r>
          </a:p>
        </p:txBody>
      </p:sp>
      <p:sp>
        <p:nvSpPr>
          <p:cNvPr id="7475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PQuestion"/>
          <p:cNvSpPr>
            <a:spLocks noGrp="1"/>
          </p:cNvSpPr>
          <p:nvPr>
            <p:ph type="title"/>
          </p:nvPr>
        </p:nvSpPr>
        <p:spPr/>
        <p:txBody>
          <a:bodyPr>
            <a:spAutoFit/>
          </a:bodyPr>
          <a:lstStyle/>
          <a:p>
            <a:r>
              <a:rPr lang="en-US" sz="3200" smtClean="0"/>
              <a:t>1-4 Which organisation was founded in 1949 to maintain and develop rule of law, human rights and fundamental freedoms? </a:t>
            </a:r>
          </a:p>
        </p:txBody>
      </p:sp>
      <p:sp>
        <p:nvSpPr>
          <p:cNvPr id="20482" name="TPAnswers"/>
          <p:cNvSpPr>
            <a:spLocks noGrp="1"/>
          </p:cNvSpPr>
          <p:nvPr>
            <p:ph type="body" sz="half" idx="1"/>
            <p:custDataLst>
              <p:tags r:id="rId2"/>
            </p:custDataLst>
          </p:nvPr>
        </p:nvSpPr>
        <p:spPr>
          <a:xfrm>
            <a:off x="457200" y="1600200"/>
            <a:ext cx="6350000" cy="2074863"/>
          </a:xfrm>
        </p:spPr>
        <p:txBody>
          <a:bodyPr/>
          <a:lstStyle/>
          <a:p>
            <a:pPr marL="514350" indent="-514350">
              <a:buFont typeface="Arial" charset="0"/>
              <a:buAutoNum type="alphaLcParenR"/>
            </a:pPr>
            <a:r>
              <a:rPr lang="en-US" smtClean="0"/>
              <a:t>European Council </a:t>
            </a:r>
          </a:p>
          <a:p>
            <a:pPr marL="514350" indent="-514350">
              <a:buFont typeface="Arial" charset="0"/>
              <a:buAutoNum type="alphaLcParenR"/>
            </a:pPr>
            <a:r>
              <a:rPr lang="en-US" smtClean="0"/>
              <a:t>Western European Union </a:t>
            </a:r>
          </a:p>
          <a:p>
            <a:pPr marL="514350" indent="-514350">
              <a:buFont typeface="Arial" charset="0"/>
              <a:buAutoNum type="alphaLcParenR"/>
            </a:pPr>
            <a:r>
              <a:rPr lang="en-US" smtClean="0"/>
              <a:t>United Nations </a:t>
            </a:r>
          </a:p>
          <a:p>
            <a:pPr marL="514350" indent="-514350">
              <a:buFont typeface="Arial" charset="0"/>
              <a:buAutoNum type="alphaLcParenR"/>
            </a:pPr>
            <a:r>
              <a:rPr lang="en-US" smtClean="0"/>
              <a:t>Council of Europe</a:t>
            </a:r>
          </a:p>
        </p:txBody>
      </p:sp>
      <p:sp>
        <p:nvSpPr>
          <p:cNvPr id="20483"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PQuestion"/>
          <p:cNvSpPr>
            <a:spLocks noGrp="1"/>
          </p:cNvSpPr>
          <p:nvPr>
            <p:ph type="title"/>
          </p:nvPr>
        </p:nvSpPr>
        <p:spPr/>
        <p:txBody>
          <a:bodyPr>
            <a:spAutoFit/>
          </a:bodyPr>
          <a:lstStyle/>
          <a:p>
            <a:r>
              <a:rPr lang="en-US" sz="3200" smtClean="0"/>
              <a:t>6-8 Which of the following statements on interest group strategies in the EU is correct?</a:t>
            </a:r>
          </a:p>
        </p:txBody>
      </p:sp>
      <p:sp>
        <p:nvSpPr>
          <p:cNvPr id="3" name="TPAnswers"/>
          <p:cNvSpPr>
            <a:spLocks noGrp="1"/>
          </p:cNvSpPr>
          <p:nvPr>
            <p:ph type="body" sz="half" idx="1"/>
            <p:custDataLst>
              <p:tags r:id="rId2"/>
            </p:custDataLst>
          </p:nvPr>
        </p:nvSpPr>
        <p:spPr>
          <a:xfrm>
            <a:off x="457200" y="1600200"/>
            <a:ext cx="6096000" cy="5029200"/>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Outside lobbying is more prevalent at the EU-level than within its member states</a:t>
            </a:r>
          </a:p>
          <a:p>
            <a:pPr marL="514350" indent="-514350" fontAlgn="auto">
              <a:spcAft>
                <a:spcPts val="0"/>
              </a:spcAft>
              <a:buFont typeface="Arial" pitchFamily="34" charset="0"/>
              <a:buAutoNum type="alphaLcParenR"/>
              <a:defRPr/>
            </a:pPr>
            <a:r>
              <a:rPr lang="en-US" dirty="0" smtClean="0"/>
              <a:t>EU-related political protest is aimed equally often at member state governments and at the EU institutions</a:t>
            </a:r>
          </a:p>
          <a:p>
            <a:pPr marL="514350" indent="-514350" fontAlgn="auto">
              <a:spcAft>
                <a:spcPts val="0"/>
              </a:spcAft>
              <a:buFont typeface="Arial" pitchFamily="34" charset="0"/>
              <a:buAutoNum type="alphaLcParenR"/>
              <a:defRPr/>
            </a:pPr>
            <a:r>
              <a:rPr lang="en-US" dirty="0" smtClean="0"/>
              <a:t>Generally speaking, in the EU outside lobbying is a more effective political strategy than inside lobbying.</a:t>
            </a:r>
          </a:p>
          <a:p>
            <a:pPr marL="514350" indent="-514350" fontAlgn="auto">
              <a:spcAft>
                <a:spcPts val="0"/>
              </a:spcAft>
              <a:buFont typeface="Arial" pitchFamily="34" charset="0"/>
              <a:buAutoNum type="alphaLcParenR"/>
              <a:defRPr/>
            </a:pPr>
            <a:r>
              <a:rPr lang="en-US" dirty="0" smtClean="0"/>
              <a:t>Outside lobbying is used primarily for issues that arouse public sentiments.</a:t>
            </a:r>
            <a:endParaRPr lang="en-US" dirty="0"/>
          </a:p>
        </p:txBody>
      </p:sp>
      <p:sp>
        <p:nvSpPr>
          <p:cNvPr id="5" name="TPPercentages"/>
          <p:cNvSpPr>
            <a:spLocks noGrp="1"/>
          </p:cNvSpPr>
          <p:nvPr>
            <p:ph type="body" sz="half" idx="2"/>
          </p:nvPr>
        </p:nvSpPr>
        <p:spPr>
          <a:xfrm>
            <a:off x="6858000" y="1828800"/>
            <a:ext cx="1727200" cy="4525963"/>
          </a:xfrm>
        </p:spPr>
        <p:txBody>
          <a:bodyPr rtlCol="0">
            <a:normAutofit fontScale="92500" lnSpcReduction="10000"/>
          </a:bodyPr>
          <a:lstStyle/>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p>
          <a:p>
            <a:pPr algn="r" fontAlgn="auto">
              <a:spcAft>
                <a:spcPts val="0"/>
              </a:spcAft>
              <a:buFont typeface="Arial" pitchFamily="34" charset="0"/>
              <a:buNone/>
              <a:defRPr/>
            </a:pPr>
            <a:endParaRPr lang="en-US" dirty="0"/>
          </a:p>
        </p:txBody>
      </p:sp>
    </p:spTree>
    <p:custDataLst>
      <p:tags r:id="rId1"/>
    </p:custData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PQuestion"/>
          <p:cNvSpPr>
            <a:spLocks noGrp="1"/>
          </p:cNvSpPr>
          <p:nvPr>
            <p:ph type="title"/>
          </p:nvPr>
        </p:nvSpPr>
        <p:spPr/>
        <p:txBody>
          <a:bodyPr>
            <a:spAutoFit/>
          </a:bodyPr>
          <a:lstStyle/>
          <a:p>
            <a:r>
              <a:rPr lang="en-US" sz="3200" smtClean="0"/>
              <a:t>6-9 Which of the following factors does not account for the pattern of political protest at the EU-level?</a:t>
            </a:r>
          </a:p>
        </p:txBody>
      </p:sp>
      <p:sp>
        <p:nvSpPr>
          <p:cNvPr id="76802" name="TPAnswers"/>
          <p:cNvSpPr>
            <a:spLocks noGrp="1"/>
          </p:cNvSpPr>
          <p:nvPr>
            <p:ph type="body" sz="half" idx="1"/>
            <p:custDataLst>
              <p:tags r:id="rId2"/>
            </p:custDataLst>
          </p:nvPr>
        </p:nvSpPr>
        <p:spPr>
          <a:xfrm>
            <a:off x="457200" y="1600200"/>
            <a:ext cx="6350000" cy="3797300"/>
          </a:xfrm>
        </p:spPr>
        <p:txBody>
          <a:bodyPr/>
          <a:lstStyle/>
          <a:p>
            <a:pPr marL="514350" indent="-514350">
              <a:buFont typeface="Arial" charset="0"/>
              <a:buAutoNum type="alphaLcParenR"/>
            </a:pPr>
            <a:r>
              <a:rPr lang="en-US" smtClean="0"/>
              <a:t>The EU’s political opportunity structure</a:t>
            </a:r>
          </a:p>
          <a:p>
            <a:pPr marL="514350" indent="-514350">
              <a:buFont typeface="Arial" charset="0"/>
              <a:buAutoNum type="alphaLcParenR"/>
            </a:pPr>
            <a:r>
              <a:rPr lang="en-US" smtClean="0"/>
              <a:t>The financial resources of EU interest groups</a:t>
            </a:r>
          </a:p>
          <a:p>
            <a:pPr marL="514350" indent="-514350">
              <a:buFont typeface="Arial" charset="0"/>
              <a:buAutoNum type="alphaLcParenR"/>
            </a:pPr>
            <a:r>
              <a:rPr lang="en-US" smtClean="0"/>
              <a:t>The difficulties of organizing cross-border political protest</a:t>
            </a:r>
          </a:p>
          <a:p>
            <a:pPr marL="514350" indent="-514350">
              <a:buFont typeface="Arial" charset="0"/>
              <a:buAutoNum type="alphaLcParenR"/>
            </a:pPr>
            <a:r>
              <a:rPr lang="en-US" smtClean="0"/>
              <a:t>The issues that the EU predominantly deals with</a:t>
            </a:r>
          </a:p>
        </p:txBody>
      </p:sp>
      <p:sp>
        <p:nvSpPr>
          <p:cNvPr id="76803"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PQuestion"/>
          <p:cNvSpPr>
            <a:spLocks noGrp="1"/>
          </p:cNvSpPr>
          <p:nvPr>
            <p:ph type="title"/>
          </p:nvPr>
        </p:nvSpPr>
        <p:spPr/>
        <p:txBody>
          <a:bodyPr>
            <a:spAutoFit/>
          </a:bodyPr>
          <a:lstStyle/>
          <a:p>
            <a:r>
              <a:rPr lang="en-US" sz="3200" smtClean="0"/>
              <a:t>6-10 Which of the following statements on the influence of interest groups in the EU is correct?</a:t>
            </a:r>
          </a:p>
        </p:txBody>
      </p:sp>
      <p:sp>
        <p:nvSpPr>
          <p:cNvPr id="3" name="TPAnswers"/>
          <p:cNvSpPr>
            <a:spLocks noGrp="1"/>
          </p:cNvSpPr>
          <p:nvPr>
            <p:ph type="body" sz="half" idx="1"/>
            <p:custDataLst>
              <p:tags r:id="rId2"/>
            </p:custDataLst>
          </p:nvPr>
        </p:nvSpPr>
        <p:spPr>
          <a:xfrm>
            <a:off x="609600" y="1676400"/>
            <a:ext cx="5410200" cy="5011738"/>
          </a:xfrm>
        </p:spPr>
        <p:txBody>
          <a:bodyPr rtlCol="0">
            <a:normAutofit fontScale="85000" lnSpcReduction="10000"/>
          </a:bodyPr>
          <a:lstStyle/>
          <a:p>
            <a:pPr marL="514350" indent="-514350" fontAlgn="auto">
              <a:spcAft>
                <a:spcPts val="0"/>
              </a:spcAft>
              <a:buFont typeface="Arial" pitchFamily="34" charset="0"/>
              <a:buAutoNum type="alphaLcParenR"/>
              <a:defRPr/>
            </a:pPr>
            <a:r>
              <a:rPr lang="en-US" dirty="0" smtClean="0"/>
              <a:t>Interest groups are more influential than member state governments in determining EU policies</a:t>
            </a:r>
          </a:p>
          <a:p>
            <a:pPr marL="514350" indent="-514350" fontAlgn="auto">
              <a:spcAft>
                <a:spcPts val="0"/>
              </a:spcAft>
              <a:buFont typeface="Arial" pitchFamily="34" charset="0"/>
              <a:buAutoNum type="alphaLcParenR"/>
              <a:defRPr/>
            </a:pPr>
            <a:r>
              <a:rPr lang="en-US" dirty="0" smtClean="0"/>
              <a:t>Expertise and political support are two important resources that interest groups have to offer to EU policy-makers</a:t>
            </a:r>
          </a:p>
          <a:p>
            <a:pPr marL="514350" indent="-514350" fontAlgn="auto">
              <a:spcAft>
                <a:spcPts val="0"/>
              </a:spcAft>
              <a:buFont typeface="Arial" pitchFamily="34" charset="0"/>
              <a:buAutoNum type="alphaLcParenR"/>
              <a:defRPr/>
            </a:pPr>
            <a:r>
              <a:rPr lang="en-US" dirty="0" smtClean="0"/>
              <a:t>Differences in political system hardly affect the opportunities for interest groups to influence political decision-making</a:t>
            </a:r>
          </a:p>
          <a:p>
            <a:pPr marL="514350" indent="-514350" fontAlgn="auto">
              <a:spcAft>
                <a:spcPts val="0"/>
              </a:spcAft>
              <a:buFont typeface="Arial" pitchFamily="34" charset="0"/>
              <a:buAutoNum type="alphaLcParenR"/>
              <a:defRPr/>
            </a:pPr>
            <a:r>
              <a:rPr lang="en-US" dirty="0" smtClean="0"/>
              <a:t>Interest groups have most impact when an issue is dealt with in the European Council</a:t>
            </a:r>
            <a:endParaRPr lang="en-US" dirty="0"/>
          </a:p>
        </p:txBody>
      </p:sp>
      <p:sp>
        <p:nvSpPr>
          <p:cNvPr id="5" name="TPPercentages"/>
          <p:cNvSpPr>
            <a:spLocks noGrp="1"/>
          </p:cNvSpPr>
          <p:nvPr>
            <p:ph type="body" sz="half" idx="2"/>
          </p:nvPr>
        </p:nvSpPr>
        <p:spPr>
          <a:xfrm>
            <a:off x="6858000" y="1828800"/>
            <a:ext cx="1727200" cy="4525963"/>
          </a:xfrm>
        </p:spPr>
        <p:txBody>
          <a:bodyPr rtlCol="0">
            <a:normAutofit lnSpcReduction="10000"/>
          </a:bodyPr>
          <a:lstStyle/>
          <a:p>
            <a:pPr algn="r" fontAlgn="auto">
              <a:spcAft>
                <a:spcPts val="0"/>
              </a:spcAft>
              <a:buFont typeface="Arial" pitchFamily="34" charset="0"/>
              <a:buNone/>
              <a:defRPr/>
            </a:pPr>
            <a:r>
              <a:rPr lang="en-US" sz="2400" smtClean="0"/>
              <a:t>0%</a:t>
            </a:r>
            <a:br>
              <a:rPr lang="en-US" sz="2400" smtClean="0"/>
            </a:br>
            <a:r>
              <a:rPr lang="en-US" sz="2400" smtClean="0"/>
              <a:t/>
            </a:r>
            <a:br>
              <a:rPr lang="en-US" sz="2400" smtClean="0"/>
            </a:br>
            <a:endParaRPr lang="en-US" sz="2400" smtClean="0"/>
          </a:p>
          <a:p>
            <a:pPr algn="r" fontAlgn="auto">
              <a:spcAft>
                <a:spcPts val="0"/>
              </a:spcAft>
              <a:buFont typeface="Arial" pitchFamily="34" charset="0"/>
              <a:buNone/>
              <a:defRPr/>
            </a:pPr>
            <a:r>
              <a:rPr lang="en-US" sz="2400" smtClean="0"/>
              <a:t>0%</a:t>
            </a:r>
            <a:br>
              <a:rPr lang="en-US" sz="2400" smtClean="0"/>
            </a:br>
            <a:r>
              <a:rPr lang="en-US" sz="2400" smtClean="0"/>
              <a:t/>
            </a:r>
            <a:br>
              <a:rPr lang="en-US" sz="2400" smtClean="0"/>
            </a:br>
            <a:r>
              <a:rPr lang="en-US" sz="2400" smtClean="0"/>
              <a:t/>
            </a:r>
            <a:br>
              <a:rPr lang="en-US" sz="2400" smtClean="0"/>
            </a:br>
            <a:endParaRPr lang="en-US" sz="2400" smtClean="0"/>
          </a:p>
          <a:p>
            <a:pPr algn="r" fontAlgn="auto">
              <a:spcAft>
                <a:spcPts val="0"/>
              </a:spcAft>
              <a:buFont typeface="Arial" pitchFamily="34" charset="0"/>
              <a:buNone/>
              <a:defRPr/>
            </a:pPr>
            <a:r>
              <a:rPr lang="en-US" sz="2400" smtClean="0"/>
              <a:t>0%</a:t>
            </a:r>
            <a:br>
              <a:rPr lang="en-US" sz="2400" smtClean="0"/>
            </a:br>
            <a:r>
              <a:rPr lang="en-US" sz="2400" smtClean="0"/>
              <a:t/>
            </a:r>
            <a:br>
              <a:rPr lang="en-US" sz="2400" smtClean="0"/>
            </a:br>
            <a:r>
              <a:rPr lang="en-US" sz="2400" smtClean="0"/>
              <a:t/>
            </a:r>
            <a:br>
              <a:rPr lang="en-US" sz="2400" smtClean="0"/>
            </a:br>
            <a:endParaRPr lang="en-US" sz="2400" smtClean="0"/>
          </a:p>
          <a:p>
            <a:pPr algn="r" fontAlgn="auto">
              <a:spcAft>
                <a:spcPts val="0"/>
              </a:spcAft>
              <a:buFont typeface="Arial" pitchFamily="34" charset="0"/>
              <a:buNone/>
              <a:defRPr/>
            </a:pPr>
            <a:r>
              <a:rPr lang="en-US" sz="2400" smtClean="0"/>
              <a:t>0%</a:t>
            </a:r>
          </a:p>
          <a:p>
            <a:pPr algn="r" fontAlgn="auto">
              <a:spcAft>
                <a:spcPts val="0"/>
              </a:spcAft>
              <a:buFont typeface="Arial" pitchFamily="34" charset="0"/>
              <a:buNone/>
              <a:defRPr/>
            </a:pPr>
            <a:endParaRPr lang="en-US" sz="2400" dirty="0"/>
          </a:p>
        </p:txBody>
      </p:sp>
    </p:spTree>
    <p:custDataLst>
      <p:tags r:id="rId1"/>
    </p:custData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PQuestion"/>
          <p:cNvSpPr>
            <a:spLocks noGrp="1"/>
          </p:cNvSpPr>
          <p:nvPr>
            <p:ph type="title"/>
          </p:nvPr>
        </p:nvSpPr>
        <p:spPr/>
        <p:txBody>
          <a:bodyPr>
            <a:spAutoFit/>
          </a:bodyPr>
          <a:lstStyle/>
          <a:p>
            <a:r>
              <a:rPr lang="en-US" sz="3200" smtClean="0"/>
              <a:t>7-1 Which three political groups have been represented in the European Parliament and its predecessors since 1953?</a:t>
            </a:r>
          </a:p>
        </p:txBody>
      </p:sp>
      <p:sp>
        <p:nvSpPr>
          <p:cNvPr id="78850" name="TPAnswers"/>
          <p:cNvSpPr>
            <a:spLocks noGrp="1"/>
          </p:cNvSpPr>
          <p:nvPr>
            <p:ph type="body" sz="half" idx="1"/>
            <p:custDataLst>
              <p:tags r:id="rId2"/>
            </p:custDataLst>
          </p:nvPr>
        </p:nvSpPr>
        <p:spPr>
          <a:xfrm>
            <a:off x="457200" y="1981200"/>
            <a:ext cx="6350000" cy="3797300"/>
          </a:xfrm>
        </p:spPr>
        <p:txBody>
          <a:bodyPr/>
          <a:lstStyle/>
          <a:p>
            <a:pPr marL="514350" indent="-514350">
              <a:buFont typeface="Arial" charset="0"/>
              <a:buAutoNum type="alphaLcParenR"/>
            </a:pPr>
            <a:r>
              <a:rPr lang="en-US" smtClean="0"/>
              <a:t>Christian Democrats, Socialists and Liberals</a:t>
            </a:r>
          </a:p>
          <a:p>
            <a:pPr marL="514350" indent="-514350">
              <a:buFont typeface="Arial" charset="0"/>
              <a:buAutoNum type="alphaLcParenR"/>
            </a:pPr>
            <a:r>
              <a:rPr lang="en-US" smtClean="0"/>
              <a:t>Conservatives, Communists and Liberals</a:t>
            </a:r>
          </a:p>
          <a:p>
            <a:pPr marL="514350" indent="-514350">
              <a:buFont typeface="Arial" charset="0"/>
              <a:buAutoNum type="alphaLcParenR"/>
            </a:pPr>
            <a:r>
              <a:rPr lang="en-US" smtClean="0"/>
              <a:t>Conservatives, Christian Democrats and Socialists</a:t>
            </a:r>
          </a:p>
          <a:p>
            <a:pPr marL="514350" indent="-514350">
              <a:buFont typeface="Arial" charset="0"/>
              <a:buAutoNum type="alphaLcParenR"/>
            </a:pPr>
            <a:r>
              <a:rPr lang="en-US" smtClean="0"/>
              <a:t>Christian Democrats, Socialists and Eurosceptics</a:t>
            </a:r>
          </a:p>
        </p:txBody>
      </p:sp>
      <p:sp>
        <p:nvSpPr>
          <p:cNvPr id="78851" name="TPPercentages"/>
          <p:cNvSpPr>
            <a:spLocks noGrp="1"/>
          </p:cNvSpPr>
          <p:nvPr>
            <p:ph type="body" sz="half" idx="2"/>
          </p:nvPr>
        </p:nvSpPr>
        <p:spPr>
          <a:xfrm>
            <a:off x="6934200" y="20574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PQuestion"/>
          <p:cNvSpPr>
            <a:spLocks noGrp="1"/>
          </p:cNvSpPr>
          <p:nvPr>
            <p:ph type="title"/>
          </p:nvPr>
        </p:nvSpPr>
        <p:spPr/>
        <p:txBody>
          <a:bodyPr>
            <a:spAutoFit/>
          </a:bodyPr>
          <a:lstStyle/>
          <a:p>
            <a:r>
              <a:rPr lang="en-US" sz="3200" smtClean="0"/>
              <a:t>7-2 Which of the political groups listed below has the strongest Eurosceptic ideological orientation?</a:t>
            </a:r>
          </a:p>
        </p:txBody>
      </p:sp>
      <p:sp>
        <p:nvSpPr>
          <p:cNvPr id="79874" name="TPAnswers"/>
          <p:cNvSpPr>
            <a:spLocks noGrp="1"/>
          </p:cNvSpPr>
          <p:nvPr>
            <p:ph type="body" sz="half" idx="1"/>
            <p:custDataLst>
              <p:tags r:id="rId2"/>
            </p:custDataLst>
          </p:nvPr>
        </p:nvSpPr>
        <p:spPr>
          <a:xfrm>
            <a:off x="457200" y="1600200"/>
            <a:ext cx="6350000" cy="3797300"/>
          </a:xfrm>
        </p:spPr>
        <p:txBody>
          <a:bodyPr/>
          <a:lstStyle/>
          <a:p>
            <a:pPr marL="514350" indent="-514350">
              <a:buFont typeface="Arial" charset="0"/>
              <a:buAutoNum type="alphaLcParenR"/>
            </a:pPr>
            <a:r>
              <a:rPr lang="en-US" smtClean="0"/>
              <a:t>Alliance of Liberals and Democrats for Europe (ALDE)</a:t>
            </a:r>
          </a:p>
          <a:p>
            <a:pPr marL="514350" indent="-514350">
              <a:buFont typeface="Arial" charset="0"/>
              <a:buAutoNum type="alphaLcParenR"/>
            </a:pPr>
            <a:r>
              <a:rPr lang="en-US" smtClean="0"/>
              <a:t>European Conservatives and Reformists (ECR)</a:t>
            </a:r>
          </a:p>
          <a:p>
            <a:pPr marL="514350" indent="-514350">
              <a:buFont typeface="Arial" charset="0"/>
              <a:buAutoNum type="alphaLcParenR"/>
            </a:pPr>
            <a:r>
              <a:rPr lang="en-US" smtClean="0"/>
              <a:t>Europe of Freedom and Democracy (EFD)</a:t>
            </a:r>
          </a:p>
          <a:p>
            <a:pPr marL="514350" indent="-514350">
              <a:buFont typeface="Arial" charset="0"/>
              <a:buAutoNum type="alphaLcParenR"/>
            </a:pPr>
            <a:r>
              <a:rPr lang="en-US" smtClean="0"/>
              <a:t>European United Left-Nordic Green Left (EUL/NGL)</a:t>
            </a:r>
          </a:p>
        </p:txBody>
      </p:sp>
      <p:sp>
        <p:nvSpPr>
          <p:cNvPr id="7987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PQuestion"/>
          <p:cNvSpPr>
            <a:spLocks noGrp="1"/>
          </p:cNvSpPr>
          <p:nvPr>
            <p:ph type="title"/>
          </p:nvPr>
        </p:nvSpPr>
        <p:spPr/>
        <p:txBody>
          <a:bodyPr>
            <a:spAutoFit/>
          </a:bodyPr>
          <a:lstStyle/>
          <a:p>
            <a:r>
              <a:rPr lang="en-US" sz="3600" smtClean="0"/>
              <a:t>7-3 Which of the following statements about political groups in the EP is correct?</a:t>
            </a:r>
          </a:p>
        </p:txBody>
      </p:sp>
      <p:sp>
        <p:nvSpPr>
          <p:cNvPr id="3" name="TPAnswers"/>
          <p:cNvSpPr>
            <a:spLocks noGrp="1"/>
          </p:cNvSpPr>
          <p:nvPr>
            <p:ph type="body" sz="half" idx="1"/>
            <p:custDataLst>
              <p:tags r:id="rId2"/>
            </p:custDataLst>
          </p:nvPr>
        </p:nvSpPr>
        <p:spPr>
          <a:xfrm>
            <a:off x="457200" y="1600200"/>
            <a:ext cx="6019800" cy="5105400"/>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A political group needs to consist of MEPs from at least one third of all EU member states</a:t>
            </a:r>
          </a:p>
          <a:p>
            <a:pPr marL="514350" indent="-514350" fontAlgn="auto">
              <a:spcAft>
                <a:spcPts val="0"/>
              </a:spcAft>
              <a:buFont typeface="Arial" pitchFamily="34" charset="0"/>
              <a:buAutoNum type="alphaLcParenR"/>
              <a:defRPr/>
            </a:pPr>
            <a:r>
              <a:rPr lang="en-US" dirty="0" smtClean="0"/>
              <a:t>Only political groups can introduce legislative proposals</a:t>
            </a:r>
          </a:p>
          <a:p>
            <a:pPr marL="514350" indent="-514350" fontAlgn="auto">
              <a:spcAft>
                <a:spcPts val="0"/>
              </a:spcAft>
              <a:buFont typeface="Arial" pitchFamily="34" charset="0"/>
              <a:buAutoNum type="alphaLcParenR"/>
              <a:defRPr/>
            </a:pPr>
            <a:r>
              <a:rPr lang="en-US" dirty="0" smtClean="0"/>
              <a:t>Political groups can only be formed on the basis of a shared political </a:t>
            </a:r>
            <a:r>
              <a:rPr lang="en-US" dirty="0" err="1" smtClean="0"/>
              <a:t>programme</a:t>
            </a:r>
            <a:endParaRPr lang="en-US" dirty="0" smtClean="0"/>
          </a:p>
          <a:p>
            <a:pPr marL="514350" indent="-514350" fontAlgn="auto">
              <a:spcAft>
                <a:spcPts val="0"/>
              </a:spcAft>
              <a:buFont typeface="Arial" pitchFamily="34" charset="0"/>
              <a:buAutoNum type="alphaLcParenR"/>
              <a:defRPr/>
            </a:pPr>
            <a:r>
              <a:rPr lang="en-US" dirty="0" smtClean="0"/>
              <a:t>Given the current distribution of seats, the support of at least three political groups is necessary to obtain a majority in the EP</a:t>
            </a:r>
            <a:endParaRPr lang="en-US" dirty="0"/>
          </a:p>
        </p:txBody>
      </p:sp>
      <p:sp>
        <p:nvSpPr>
          <p:cNvPr id="80899" name="TPPercentages"/>
          <p:cNvSpPr>
            <a:spLocks noGrp="1"/>
          </p:cNvSpPr>
          <p:nvPr>
            <p:ph type="body" sz="half" idx="2"/>
          </p:nvPr>
        </p:nvSpPr>
        <p:spPr>
          <a:xfrm>
            <a:off x="6858000" y="14478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PQuestion"/>
          <p:cNvSpPr>
            <a:spLocks noGrp="1"/>
          </p:cNvSpPr>
          <p:nvPr>
            <p:ph type="title"/>
          </p:nvPr>
        </p:nvSpPr>
        <p:spPr/>
        <p:txBody>
          <a:bodyPr>
            <a:spAutoFit/>
          </a:bodyPr>
          <a:lstStyle/>
          <a:p>
            <a:r>
              <a:rPr lang="en-US" smtClean="0"/>
              <a:t>7-4 Since 1979, the cohesion of political groups in the EP</a:t>
            </a:r>
          </a:p>
        </p:txBody>
      </p:sp>
      <p:sp>
        <p:nvSpPr>
          <p:cNvPr id="81922" name="TPAnswers"/>
          <p:cNvSpPr>
            <a:spLocks noGrp="1"/>
          </p:cNvSpPr>
          <p:nvPr>
            <p:ph type="body" sz="half" idx="1"/>
            <p:custDataLst>
              <p:tags r:id="rId2"/>
            </p:custDataLst>
          </p:nvPr>
        </p:nvSpPr>
        <p:spPr>
          <a:xfrm>
            <a:off x="457200" y="2286000"/>
            <a:ext cx="6350000" cy="2074863"/>
          </a:xfrm>
        </p:spPr>
        <p:txBody>
          <a:bodyPr/>
          <a:lstStyle/>
          <a:p>
            <a:pPr marL="514350" indent="-514350">
              <a:buFont typeface="Arial" charset="0"/>
              <a:buAutoNum type="alphaLcParenR"/>
            </a:pPr>
            <a:r>
              <a:rPr lang="en-US" smtClean="0"/>
              <a:t>Has decreased somewhat</a:t>
            </a:r>
          </a:p>
          <a:p>
            <a:pPr marL="514350" indent="-514350">
              <a:buFont typeface="Arial" charset="0"/>
              <a:buAutoNum type="alphaLcParenR"/>
            </a:pPr>
            <a:r>
              <a:rPr lang="en-US" smtClean="0"/>
              <a:t>Has increased</a:t>
            </a:r>
          </a:p>
          <a:p>
            <a:pPr marL="514350" indent="-514350">
              <a:buFont typeface="Arial" charset="0"/>
              <a:buAutoNum type="alphaLcParenR"/>
            </a:pPr>
            <a:r>
              <a:rPr lang="en-US" smtClean="0"/>
              <a:t>Has decreased sharply</a:t>
            </a:r>
          </a:p>
          <a:p>
            <a:pPr marL="514350" indent="-514350">
              <a:buFont typeface="Arial" charset="0"/>
              <a:buAutoNum type="alphaLcParenR"/>
            </a:pPr>
            <a:r>
              <a:rPr lang="en-US" smtClean="0"/>
              <a:t>Has remained stable</a:t>
            </a:r>
          </a:p>
        </p:txBody>
      </p:sp>
      <p:sp>
        <p:nvSpPr>
          <p:cNvPr id="81923" name="TPPercentages"/>
          <p:cNvSpPr>
            <a:spLocks noGrp="1"/>
          </p:cNvSpPr>
          <p:nvPr>
            <p:ph type="body" sz="half" idx="2"/>
          </p:nvPr>
        </p:nvSpPr>
        <p:spPr>
          <a:xfrm>
            <a:off x="6858000" y="2332038"/>
            <a:ext cx="1727200" cy="4525962"/>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PQuestion"/>
          <p:cNvSpPr>
            <a:spLocks noGrp="1"/>
          </p:cNvSpPr>
          <p:nvPr>
            <p:ph type="title"/>
          </p:nvPr>
        </p:nvSpPr>
        <p:spPr/>
        <p:txBody>
          <a:bodyPr>
            <a:spAutoFit/>
          </a:bodyPr>
          <a:lstStyle/>
          <a:p>
            <a:r>
              <a:rPr lang="en-US" sz="3200" smtClean="0"/>
              <a:t>7-5 Which political cleavage is the most important determinant of voting behaviour in the EP?</a:t>
            </a:r>
          </a:p>
        </p:txBody>
      </p:sp>
      <p:sp>
        <p:nvSpPr>
          <p:cNvPr id="82946" name="TPAnswers"/>
          <p:cNvSpPr>
            <a:spLocks noGrp="1"/>
          </p:cNvSpPr>
          <p:nvPr>
            <p:ph type="body" sz="half" idx="1"/>
            <p:custDataLst>
              <p:tags r:id="rId2"/>
            </p:custDataLst>
          </p:nvPr>
        </p:nvSpPr>
        <p:spPr>
          <a:xfrm>
            <a:off x="457200" y="2362200"/>
            <a:ext cx="6350000" cy="2074863"/>
          </a:xfrm>
        </p:spPr>
        <p:txBody>
          <a:bodyPr/>
          <a:lstStyle/>
          <a:p>
            <a:pPr marL="514350" indent="-514350">
              <a:buFont typeface="Arial" charset="0"/>
              <a:buAutoNum type="alphaLcParenR"/>
            </a:pPr>
            <a:r>
              <a:rPr lang="en-US" smtClean="0"/>
              <a:t>The left-right cleavage</a:t>
            </a:r>
          </a:p>
          <a:p>
            <a:pPr marL="514350" indent="-514350">
              <a:buFont typeface="Arial" charset="0"/>
              <a:buAutoNum type="alphaLcParenR"/>
            </a:pPr>
            <a:r>
              <a:rPr lang="en-US" smtClean="0"/>
              <a:t>The North-South cleavage</a:t>
            </a:r>
          </a:p>
          <a:p>
            <a:pPr marL="514350" indent="-514350">
              <a:buFont typeface="Arial" charset="0"/>
              <a:buAutoNum type="alphaLcParenR"/>
            </a:pPr>
            <a:r>
              <a:rPr lang="en-US" smtClean="0"/>
              <a:t> The pro-/anti-EU cleavage</a:t>
            </a:r>
          </a:p>
          <a:p>
            <a:pPr marL="514350" indent="-514350">
              <a:buFont typeface="Arial" charset="0"/>
              <a:buAutoNum type="alphaLcParenR"/>
            </a:pPr>
            <a:r>
              <a:rPr lang="en-US" smtClean="0"/>
              <a:t>The East-West cleavage</a:t>
            </a:r>
          </a:p>
        </p:txBody>
      </p:sp>
      <p:sp>
        <p:nvSpPr>
          <p:cNvPr id="82947" name="TPPercentages"/>
          <p:cNvSpPr>
            <a:spLocks noGrp="1"/>
          </p:cNvSpPr>
          <p:nvPr>
            <p:ph type="body" sz="half" idx="2"/>
          </p:nvPr>
        </p:nvSpPr>
        <p:spPr>
          <a:xfrm>
            <a:off x="6858000" y="2332038"/>
            <a:ext cx="1727200" cy="4525962"/>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PQuestion"/>
          <p:cNvSpPr>
            <a:spLocks noGrp="1"/>
          </p:cNvSpPr>
          <p:nvPr>
            <p:ph type="title"/>
          </p:nvPr>
        </p:nvSpPr>
        <p:spPr/>
        <p:txBody>
          <a:bodyPr>
            <a:spAutoFit/>
          </a:bodyPr>
          <a:lstStyle/>
          <a:p>
            <a:r>
              <a:rPr lang="en-US" sz="3200" smtClean="0"/>
              <a:t>7-6 Which statement about coalition formation among political groups in the EP is correct?</a:t>
            </a:r>
          </a:p>
        </p:txBody>
      </p:sp>
      <p:sp>
        <p:nvSpPr>
          <p:cNvPr id="3" name="TPAnswers"/>
          <p:cNvSpPr>
            <a:spLocks noGrp="1"/>
          </p:cNvSpPr>
          <p:nvPr>
            <p:ph type="body" sz="half" idx="1"/>
            <p:custDataLst>
              <p:tags r:id="rId2"/>
            </p:custDataLst>
          </p:nvPr>
        </p:nvSpPr>
        <p:spPr>
          <a:xfrm>
            <a:off x="457200" y="1447800"/>
            <a:ext cx="6019800" cy="4987925"/>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Because the European Commission is not formed on the basis of EP elections, coalition formation plays no role in the EP</a:t>
            </a:r>
          </a:p>
          <a:p>
            <a:pPr marL="514350" indent="-514350" fontAlgn="auto">
              <a:spcAft>
                <a:spcPts val="0"/>
              </a:spcAft>
              <a:buFont typeface="Arial" pitchFamily="34" charset="0"/>
              <a:buAutoNum type="alphaLcParenR"/>
              <a:defRPr/>
            </a:pPr>
            <a:r>
              <a:rPr lang="en-US" dirty="0" smtClean="0"/>
              <a:t>Voting coalitions in the EP form both on the basis of ideological affinities and around specific issues</a:t>
            </a:r>
          </a:p>
          <a:p>
            <a:pPr marL="514350" indent="-514350" fontAlgn="auto">
              <a:spcAft>
                <a:spcPts val="0"/>
              </a:spcAft>
              <a:buFont typeface="Arial" pitchFamily="34" charset="0"/>
              <a:buAutoNum type="alphaLcParenR"/>
              <a:defRPr/>
            </a:pPr>
            <a:r>
              <a:rPr lang="en-US" dirty="0" smtClean="0"/>
              <a:t>Voting coalitions between political groups have only existed since the mid-1990s</a:t>
            </a:r>
          </a:p>
          <a:p>
            <a:pPr marL="514350" indent="-514350" fontAlgn="auto">
              <a:spcAft>
                <a:spcPts val="0"/>
              </a:spcAft>
              <a:buFont typeface="Arial" pitchFamily="34" charset="0"/>
              <a:buAutoNum type="alphaLcParenR"/>
              <a:defRPr/>
            </a:pPr>
            <a:r>
              <a:rPr lang="en-US" dirty="0" smtClean="0"/>
              <a:t>Left-wing political groups in the EP always vote together</a:t>
            </a:r>
            <a:endParaRPr lang="en-US" dirty="0"/>
          </a:p>
        </p:txBody>
      </p:sp>
      <p:sp>
        <p:nvSpPr>
          <p:cNvPr id="5" name="TPPercentages"/>
          <p:cNvSpPr>
            <a:spLocks noGrp="1"/>
          </p:cNvSpPr>
          <p:nvPr>
            <p:ph type="body" sz="half" idx="2"/>
          </p:nvPr>
        </p:nvSpPr>
        <p:spPr>
          <a:xfrm>
            <a:off x="6858000" y="1828800"/>
            <a:ext cx="1727200" cy="4525963"/>
          </a:xfrm>
        </p:spPr>
        <p:txBody>
          <a:bodyPr rtlCol="0">
            <a:normAutofit fontScale="92500" lnSpcReduction="10000"/>
          </a:bodyPr>
          <a:lstStyle/>
          <a:p>
            <a:pPr algn="r" fontAlgn="auto">
              <a:spcAft>
                <a:spcPts val="0"/>
              </a:spcAft>
              <a:buFont typeface="Arial" pitchFamily="34" charset="0"/>
              <a:buNone/>
              <a:defRPr/>
            </a:pPr>
            <a:r>
              <a:rPr lang="en-US" smtClean="0"/>
              <a:t>0%</a:t>
            </a:r>
            <a:br>
              <a:rPr lang="en-US" smtClean="0"/>
            </a:br>
            <a:r>
              <a:rPr lang="en-US" smtClean="0"/>
              <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p>
          <a:p>
            <a:pPr algn="r" fontAlgn="auto">
              <a:spcAft>
                <a:spcPts val="0"/>
              </a:spcAft>
              <a:buFont typeface="Arial" pitchFamily="34" charset="0"/>
              <a:buNone/>
              <a:defRPr/>
            </a:pPr>
            <a:endParaRPr lang="en-US" dirty="0"/>
          </a:p>
        </p:txBody>
      </p:sp>
    </p:spTree>
    <p:custDataLst>
      <p:tags r:id="rId1"/>
    </p:custData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PQuestion"/>
          <p:cNvSpPr>
            <a:spLocks noGrp="1"/>
          </p:cNvSpPr>
          <p:nvPr>
            <p:ph type="title"/>
          </p:nvPr>
        </p:nvSpPr>
        <p:spPr/>
        <p:txBody>
          <a:bodyPr>
            <a:spAutoFit/>
          </a:bodyPr>
          <a:lstStyle/>
          <a:p>
            <a:r>
              <a:rPr lang="en-US" sz="3200" smtClean="0"/>
              <a:t>7-7 Which statement about the development of European political parties is correct?</a:t>
            </a:r>
          </a:p>
        </p:txBody>
      </p:sp>
      <p:sp>
        <p:nvSpPr>
          <p:cNvPr id="3" name="TPAnswers"/>
          <p:cNvSpPr>
            <a:spLocks noGrp="1"/>
          </p:cNvSpPr>
          <p:nvPr>
            <p:ph type="body" sz="half" idx="1"/>
            <p:custDataLst>
              <p:tags r:id="rId2"/>
            </p:custDataLst>
          </p:nvPr>
        </p:nvSpPr>
        <p:spPr>
          <a:xfrm>
            <a:off x="457200" y="1600200"/>
            <a:ext cx="5638800" cy="5257800"/>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All existing European political parties date back to the 1970s</a:t>
            </a:r>
          </a:p>
          <a:p>
            <a:pPr marL="514350" indent="-514350" fontAlgn="auto">
              <a:spcAft>
                <a:spcPts val="0"/>
              </a:spcAft>
              <a:buFont typeface="Arial" pitchFamily="34" charset="0"/>
              <a:buAutoNum type="alphaLcParenR"/>
              <a:defRPr/>
            </a:pPr>
            <a:r>
              <a:rPr lang="en-US" dirty="0" smtClean="0"/>
              <a:t>Before the first direct elections to the EP in 1979, European party federations were created in order to conduct a single European campaign</a:t>
            </a:r>
          </a:p>
          <a:p>
            <a:pPr marL="514350" indent="-514350" fontAlgn="auto">
              <a:spcAft>
                <a:spcPts val="0"/>
              </a:spcAft>
              <a:buFont typeface="Arial" pitchFamily="34" charset="0"/>
              <a:buAutoNum type="alphaLcParenR"/>
              <a:defRPr/>
            </a:pPr>
            <a:r>
              <a:rPr lang="en-US" dirty="0" smtClean="0"/>
              <a:t>The Treaty of Maastricht provided for financial support for European political parties</a:t>
            </a:r>
          </a:p>
          <a:p>
            <a:pPr marL="514350" indent="-514350" fontAlgn="auto">
              <a:spcAft>
                <a:spcPts val="0"/>
              </a:spcAft>
              <a:buFont typeface="Arial" pitchFamily="34" charset="0"/>
              <a:buAutoNum type="alphaLcParenR"/>
              <a:defRPr/>
            </a:pPr>
            <a:r>
              <a:rPr lang="en-US" dirty="0" smtClean="0"/>
              <a:t>The 2003 Party Regulation provided for a separation between European political parties and political groups in the EP</a:t>
            </a:r>
            <a:endParaRPr lang="en-US" dirty="0"/>
          </a:p>
        </p:txBody>
      </p:sp>
      <p:sp>
        <p:nvSpPr>
          <p:cNvPr id="84995"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PQuestion"/>
          <p:cNvSpPr>
            <a:spLocks noGrp="1"/>
          </p:cNvSpPr>
          <p:nvPr>
            <p:ph type="title"/>
          </p:nvPr>
        </p:nvSpPr>
        <p:spPr/>
        <p:txBody>
          <a:bodyPr>
            <a:spAutoFit/>
          </a:bodyPr>
          <a:lstStyle/>
          <a:p>
            <a:r>
              <a:rPr lang="en-US" sz="3200" smtClean="0"/>
              <a:t>1-5 Which important judicial principle was established in the case Van Gend en Loos v. Nederlandse Administratie der Belastingen? </a:t>
            </a:r>
          </a:p>
        </p:txBody>
      </p:sp>
      <p:sp>
        <p:nvSpPr>
          <p:cNvPr id="21506" name="TPAnswers"/>
          <p:cNvSpPr>
            <a:spLocks noGrp="1"/>
          </p:cNvSpPr>
          <p:nvPr>
            <p:ph type="body" sz="half" idx="1"/>
            <p:custDataLst>
              <p:tags r:id="rId2"/>
            </p:custDataLst>
          </p:nvPr>
        </p:nvSpPr>
        <p:spPr>
          <a:xfrm>
            <a:off x="457200" y="1981200"/>
            <a:ext cx="6350000" cy="2074863"/>
          </a:xfrm>
        </p:spPr>
        <p:txBody>
          <a:bodyPr/>
          <a:lstStyle/>
          <a:p>
            <a:pPr marL="514350" indent="-514350">
              <a:buFont typeface="Arial" charset="0"/>
              <a:buAutoNum type="alphaLcParenR"/>
            </a:pPr>
            <a:r>
              <a:rPr lang="en-US" smtClean="0"/>
              <a:t>Supremacy </a:t>
            </a:r>
          </a:p>
          <a:p>
            <a:pPr marL="514350" indent="-514350">
              <a:buFont typeface="Arial" charset="0"/>
              <a:buAutoNum type="alphaLcParenR"/>
            </a:pPr>
            <a:r>
              <a:rPr lang="en-US" smtClean="0"/>
              <a:t>Mutual recognition </a:t>
            </a:r>
          </a:p>
          <a:p>
            <a:pPr marL="514350" indent="-514350">
              <a:buFont typeface="Arial" charset="0"/>
              <a:buAutoNum type="alphaLcParenR"/>
            </a:pPr>
            <a:r>
              <a:rPr lang="en-US" smtClean="0"/>
              <a:t>Judicial activism</a:t>
            </a:r>
          </a:p>
          <a:p>
            <a:pPr marL="514350" indent="-514350">
              <a:buFont typeface="Arial" charset="0"/>
              <a:buAutoNum type="alphaLcParenR"/>
            </a:pPr>
            <a:r>
              <a:rPr lang="en-US" smtClean="0"/>
              <a:t>Direct effect </a:t>
            </a:r>
          </a:p>
        </p:txBody>
      </p:sp>
      <p:sp>
        <p:nvSpPr>
          <p:cNvPr id="21507" name="TPPercentages"/>
          <p:cNvSpPr>
            <a:spLocks noGrp="1"/>
          </p:cNvSpPr>
          <p:nvPr>
            <p:ph type="body" sz="half" idx="2"/>
          </p:nvPr>
        </p:nvSpPr>
        <p:spPr>
          <a:xfrm>
            <a:off x="6858000" y="1981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PQuestion"/>
          <p:cNvSpPr>
            <a:spLocks noGrp="1"/>
          </p:cNvSpPr>
          <p:nvPr>
            <p:ph type="title"/>
          </p:nvPr>
        </p:nvSpPr>
        <p:spPr/>
        <p:txBody>
          <a:bodyPr>
            <a:spAutoFit/>
          </a:bodyPr>
          <a:lstStyle/>
          <a:p>
            <a:r>
              <a:rPr lang="en-US" sz="3600" smtClean="0"/>
              <a:t>7-8 Which two party families are not (yet) organized in an EU-level political party?</a:t>
            </a:r>
          </a:p>
        </p:txBody>
      </p:sp>
      <p:sp>
        <p:nvSpPr>
          <p:cNvPr id="86018" name="TPAnswers"/>
          <p:cNvSpPr>
            <a:spLocks noGrp="1"/>
          </p:cNvSpPr>
          <p:nvPr>
            <p:ph type="body" sz="half" idx="1"/>
            <p:custDataLst>
              <p:tags r:id="rId2"/>
            </p:custDataLst>
          </p:nvPr>
        </p:nvSpPr>
        <p:spPr>
          <a:xfrm>
            <a:off x="457200" y="1600200"/>
            <a:ext cx="6350000" cy="3797300"/>
          </a:xfrm>
        </p:spPr>
        <p:txBody>
          <a:bodyPr/>
          <a:lstStyle/>
          <a:p>
            <a:pPr marL="514350" indent="-514350">
              <a:buFont typeface="Arial" charset="0"/>
              <a:buAutoNum type="alphaLcParenR"/>
            </a:pPr>
            <a:r>
              <a:rPr lang="en-US" smtClean="0"/>
              <a:t>Regionalist parties and ex-communist parties</a:t>
            </a:r>
          </a:p>
          <a:p>
            <a:pPr marL="514350" indent="-514350">
              <a:buFont typeface="Arial" charset="0"/>
              <a:buAutoNum type="alphaLcParenR"/>
            </a:pPr>
            <a:r>
              <a:rPr lang="en-US" smtClean="0"/>
              <a:t>Agrarian parties and ex-communist parties</a:t>
            </a:r>
          </a:p>
          <a:p>
            <a:pPr marL="514350" indent="-514350">
              <a:buFont typeface="Arial" charset="0"/>
              <a:buAutoNum type="alphaLcParenR"/>
            </a:pPr>
            <a:r>
              <a:rPr lang="en-US" smtClean="0"/>
              <a:t>Agrarian parties and extreme-right parties</a:t>
            </a:r>
          </a:p>
          <a:p>
            <a:pPr marL="514350" indent="-514350">
              <a:buFont typeface="Arial" charset="0"/>
              <a:buAutoNum type="alphaLcParenR"/>
            </a:pPr>
            <a:r>
              <a:rPr lang="en-US" smtClean="0"/>
              <a:t>Regionalist parties and extreme-right parties</a:t>
            </a:r>
          </a:p>
        </p:txBody>
      </p:sp>
      <p:sp>
        <p:nvSpPr>
          <p:cNvPr id="8601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PQuestion"/>
          <p:cNvSpPr>
            <a:spLocks noGrp="1"/>
          </p:cNvSpPr>
          <p:nvPr>
            <p:ph type="title"/>
          </p:nvPr>
        </p:nvSpPr>
        <p:spPr>
          <a:xfrm>
            <a:off x="457200" y="246063"/>
            <a:ext cx="8229600" cy="1200150"/>
          </a:xfrm>
        </p:spPr>
        <p:txBody>
          <a:bodyPr>
            <a:spAutoFit/>
          </a:bodyPr>
          <a:lstStyle/>
          <a:p>
            <a:r>
              <a:rPr lang="en-US" sz="3600" smtClean="0"/>
              <a:t>7-9 What role outside the EP do European political parties </a:t>
            </a:r>
            <a:r>
              <a:rPr lang="en-US" sz="3600" b="1" smtClean="0"/>
              <a:t>not</a:t>
            </a:r>
            <a:r>
              <a:rPr lang="en-US" sz="3600" smtClean="0"/>
              <a:t> perform?</a:t>
            </a:r>
          </a:p>
        </p:txBody>
      </p:sp>
      <p:sp>
        <p:nvSpPr>
          <p:cNvPr id="87042"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Organizing members of the Committee of the Regions into political groups</a:t>
            </a:r>
          </a:p>
          <a:p>
            <a:pPr marL="514350" indent="-514350">
              <a:buFont typeface="Arial" charset="0"/>
              <a:buAutoNum type="alphaLcParenR"/>
            </a:pPr>
            <a:r>
              <a:rPr lang="en-US" smtClean="0"/>
              <a:t>Supporting candidates from their member parties during national elections</a:t>
            </a:r>
          </a:p>
          <a:p>
            <a:pPr marL="514350" indent="-514350">
              <a:buFont typeface="Arial" charset="0"/>
              <a:buAutoNum type="alphaLcParenR"/>
            </a:pPr>
            <a:r>
              <a:rPr lang="en-US" smtClean="0"/>
              <a:t>Bringing together leaders of member parties on the eve of European Council meetings</a:t>
            </a:r>
          </a:p>
          <a:p>
            <a:pPr marL="514350" indent="-514350">
              <a:buFont typeface="Arial" charset="0"/>
              <a:buAutoNum type="alphaLcParenR"/>
            </a:pPr>
            <a:r>
              <a:rPr lang="en-US" smtClean="0"/>
              <a:t>Pushing for candidates from their political family to become President of the European Commission</a:t>
            </a:r>
          </a:p>
        </p:txBody>
      </p:sp>
      <p:sp>
        <p:nvSpPr>
          <p:cNvPr id="87043"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PQuestion"/>
          <p:cNvSpPr>
            <a:spLocks noGrp="1"/>
          </p:cNvSpPr>
          <p:nvPr>
            <p:ph type="title"/>
          </p:nvPr>
        </p:nvSpPr>
        <p:spPr/>
        <p:txBody>
          <a:bodyPr>
            <a:spAutoFit/>
          </a:bodyPr>
          <a:lstStyle/>
          <a:p>
            <a:r>
              <a:rPr lang="en-US" sz="3200" smtClean="0"/>
              <a:t>7-10 Which of the following functions is not performed by European political parties?</a:t>
            </a:r>
          </a:p>
        </p:txBody>
      </p:sp>
      <p:sp>
        <p:nvSpPr>
          <p:cNvPr id="88066" name="TPAnswers"/>
          <p:cNvSpPr>
            <a:spLocks noGrp="1"/>
          </p:cNvSpPr>
          <p:nvPr>
            <p:ph type="body" sz="half" idx="1"/>
            <p:custDataLst>
              <p:tags r:id="rId2"/>
            </p:custDataLst>
          </p:nvPr>
        </p:nvSpPr>
        <p:spPr>
          <a:xfrm>
            <a:off x="457200" y="1600200"/>
            <a:ext cx="6350000" cy="3367088"/>
          </a:xfrm>
        </p:spPr>
        <p:txBody>
          <a:bodyPr/>
          <a:lstStyle/>
          <a:p>
            <a:pPr marL="514350" indent="-514350">
              <a:buFont typeface="Arial" charset="0"/>
              <a:buAutoNum type="alphaLcParenR"/>
            </a:pPr>
            <a:r>
              <a:rPr lang="en-US" smtClean="0"/>
              <a:t>Aggregating interests</a:t>
            </a:r>
          </a:p>
          <a:p>
            <a:pPr marL="514350" indent="-514350">
              <a:buFont typeface="Arial" charset="0"/>
              <a:buAutoNum type="alphaLcParenR"/>
            </a:pPr>
            <a:r>
              <a:rPr lang="en-US" smtClean="0"/>
              <a:t>Structuring the choice offered to voters</a:t>
            </a:r>
          </a:p>
          <a:p>
            <a:pPr marL="514350" indent="-514350">
              <a:buFont typeface="Arial" charset="0"/>
              <a:buAutoNum type="alphaLcParenR"/>
            </a:pPr>
            <a:r>
              <a:rPr lang="en-US" smtClean="0"/>
              <a:t>Forming a liaison between the state and civil society</a:t>
            </a:r>
          </a:p>
          <a:p>
            <a:pPr marL="514350" indent="-514350">
              <a:buFont typeface="Arial" charset="0"/>
              <a:buAutoNum type="alphaLcParenR"/>
            </a:pPr>
            <a:r>
              <a:rPr lang="en-US" smtClean="0"/>
              <a:t>Recruiting candidates for political office</a:t>
            </a:r>
          </a:p>
        </p:txBody>
      </p:sp>
      <p:sp>
        <p:nvSpPr>
          <p:cNvPr id="88067"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PQuestion"/>
          <p:cNvSpPr>
            <a:spLocks noGrp="1"/>
          </p:cNvSpPr>
          <p:nvPr>
            <p:ph type="title"/>
          </p:nvPr>
        </p:nvSpPr>
        <p:spPr/>
        <p:txBody>
          <a:bodyPr>
            <a:spAutoFit/>
          </a:bodyPr>
          <a:lstStyle/>
          <a:p>
            <a:r>
              <a:rPr lang="en-US" sz="3600" smtClean="0"/>
              <a:t>8-1 Which policy area is an example of an area in which the EU is strongly involved?</a:t>
            </a:r>
          </a:p>
        </p:txBody>
      </p:sp>
      <p:sp>
        <p:nvSpPr>
          <p:cNvPr id="89090" name="TPAnswers"/>
          <p:cNvSpPr>
            <a:spLocks noGrp="1"/>
          </p:cNvSpPr>
          <p:nvPr>
            <p:ph type="body" sz="half" idx="1"/>
            <p:custDataLst>
              <p:tags r:id="rId2"/>
            </p:custDataLst>
          </p:nvPr>
        </p:nvSpPr>
        <p:spPr>
          <a:xfrm>
            <a:off x="457200" y="1600200"/>
            <a:ext cx="6350000" cy="2074863"/>
          </a:xfrm>
        </p:spPr>
        <p:txBody>
          <a:bodyPr/>
          <a:lstStyle/>
          <a:p>
            <a:pPr marL="514350" indent="-514350">
              <a:buFont typeface="Arial" charset="0"/>
              <a:buAutoNum type="alphaLcParenR"/>
            </a:pPr>
            <a:r>
              <a:rPr lang="en-US" smtClean="0"/>
              <a:t>Taxation</a:t>
            </a:r>
          </a:p>
          <a:p>
            <a:pPr marL="514350" indent="-514350">
              <a:buFont typeface="Arial" charset="0"/>
              <a:buAutoNum type="alphaLcParenR"/>
            </a:pPr>
            <a:r>
              <a:rPr lang="en-US" smtClean="0"/>
              <a:t>Environmental policy</a:t>
            </a:r>
          </a:p>
          <a:p>
            <a:pPr marL="514350" indent="-514350">
              <a:buFont typeface="Arial" charset="0"/>
              <a:buAutoNum type="alphaLcParenR"/>
            </a:pPr>
            <a:r>
              <a:rPr lang="en-US" smtClean="0"/>
              <a:t>Spatial planning</a:t>
            </a:r>
          </a:p>
          <a:p>
            <a:pPr marL="514350" indent="-514350">
              <a:buFont typeface="Arial" charset="0"/>
              <a:buAutoNum type="alphaLcParenR"/>
            </a:pPr>
            <a:r>
              <a:rPr lang="en-US" smtClean="0"/>
              <a:t>Culture</a:t>
            </a:r>
          </a:p>
        </p:txBody>
      </p:sp>
      <p:sp>
        <p:nvSpPr>
          <p:cNvPr id="8909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PQuestion"/>
          <p:cNvSpPr>
            <a:spLocks noGrp="1"/>
          </p:cNvSpPr>
          <p:nvPr>
            <p:ph type="title"/>
          </p:nvPr>
        </p:nvSpPr>
        <p:spPr/>
        <p:txBody>
          <a:bodyPr>
            <a:spAutoFit/>
          </a:bodyPr>
          <a:lstStyle/>
          <a:p>
            <a:r>
              <a:rPr lang="en-US" sz="3600" smtClean="0"/>
              <a:t>8-2 Which policy area is an example of an area in which the EU is weakly involved?</a:t>
            </a:r>
          </a:p>
        </p:txBody>
      </p:sp>
      <p:sp>
        <p:nvSpPr>
          <p:cNvPr id="90114" name="TPAnswers"/>
          <p:cNvSpPr>
            <a:spLocks noGrp="1"/>
          </p:cNvSpPr>
          <p:nvPr>
            <p:ph type="body" sz="half" idx="1"/>
            <p:custDataLst>
              <p:tags r:id="rId2"/>
            </p:custDataLst>
          </p:nvPr>
        </p:nvSpPr>
        <p:spPr>
          <a:xfrm>
            <a:off x="457200" y="1600200"/>
            <a:ext cx="6350000" cy="2074863"/>
          </a:xfrm>
        </p:spPr>
        <p:txBody>
          <a:bodyPr/>
          <a:lstStyle/>
          <a:p>
            <a:pPr marL="514350" indent="-514350">
              <a:buFont typeface="Arial" charset="0"/>
              <a:buAutoNum type="alphaLcParenR"/>
            </a:pPr>
            <a:r>
              <a:rPr lang="en-US" smtClean="0"/>
              <a:t>Fisheries</a:t>
            </a:r>
          </a:p>
          <a:p>
            <a:pPr marL="514350" indent="-514350">
              <a:buFont typeface="Arial" charset="0"/>
              <a:buAutoNum type="alphaLcParenR"/>
            </a:pPr>
            <a:r>
              <a:rPr lang="en-US" smtClean="0"/>
              <a:t>Development aid</a:t>
            </a:r>
          </a:p>
          <a:p>
            <a:pPr marL="514350" indent="-514350">
              <a:buFont typeface="Arial" charset="0"/>
              <a:buAutoNum type="alphaLcParenR"/>
            </a:pPr>
            <a:r>
              <a:rPr lang="en-US" smtClean="0"/>
              <a:t>Health care</a:t>
            </a:r>
          </a:p>
          <a:p>
            <a:pPr marL="514350" indent="-514350">
              <a:buFont typeface="Arial" charset="0"/>
              <a:buAutoNum type="alphaLcParenR"/>
            </a:pPr>
            <a:r>
              <a:rPr lang="en-US" smtClean="0"/>
              <a:t>Occupational health and safety</a:t>
            </a:r>
          </a:p>
        </p:txBody>
      </p:sp>
      <p:sp>
        <p:nvSpPr>
          <p:cNvPr id="9011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PQuestion"/>
          <p:cNvSpPr>
            <a:spLocks noGrp="1"/>
          </p:cNvSpPr>
          <p:nvPr>
            <p:ph type="title"/>
          </p:nvPr>
        </p:nvSpPr>
        <p:spPr/>
        <p:txBody>
          <a:bodyPr>
            <a:spAutoFit/>
          </a:bodyPr>
          <a:lstStyle/>
          <a:p>
            <a:r>
              <a:rPr lang="en-US" sz="3600" smtClean="0"/>
              <a:t>8-3 Which statement about the revenues of the European Union is correct?</a:t>
            </a:r>
          </a:p>
        </p:txBody>
      </p:sp>
      <p:sp>
        <p:nvSpPr>
          <p:cNvPr id="91138" name="TPAnswers"/>
          <p:cNvSpPr>
            <a:spLocks noGrp="1"/>
          </p:cNvSpPr>
          <p:nvPr>
            <p:ph type="body" sz="half" idx="1"/>
            <p:custDataLst>
              <p:tags r:id="rId2"/>
            </p:custDataLst>
          </p:nvPr>
        </p:nvSpPr>
        <p:spPr>
          <a:xfrm>
            <a:off x="457200" y="1600200"/>
            <a:ext cx="6350000" cy="4659313"/>
          </a:xfrm>
        </p:spPr>
        <p:txBody>
          <a:bodyPr/>
          <a:lstStyle/>
          <a:p>
            <a:pPr marL="514350" indent="-514350">
              <a:buFont typeface="Arial" charset="0"/>
              <a:buAutoNum type="alphaLcParenR"/>
            </a:pPr>
            <a:r>
              <a:rPr lang="en-US" smtClean="0"/>
              <a:t>Agricultural duties make up nearly half of the EU’s revenues</a:t>
            </a:r>
          </a:p>
          <a:p>
            <a:pPr marL="514350" indent="-514350">
              <a:buFont typeface="Arial" charset="0"/>
              <a:buAutoNum type="alphaLcParenR"/>
            </a:pPr>
            <a:r>
              <a:rPr lang="en-US" smtClean="0"/>
              <a:t>Member state contributions based on GNI have become the most important source of revenue</a:t>
            </a:r>
          </a:p>
          <a:p>
            <a:pPr marL="514350" indent="-514350">
              <a:buFont typeface="Arial" charset="0"/>
              <a:buAutoNum type="alphaLcParenR"/>
            </a:pPr>
            <a:r>
              <a:rPr lang="en-US" smtClean="0"/>
              <a:t>Part of the EU’s revenues is raised through an EU Value Added Tax (VAT).</a:t>
            </a:r>
          </a:p>
          <a:p>
            <a:pPr marL="514350" indent="-514350">
              <a:buFont typeface="Arial" charset="0"/>
              <a:buAutoNum type="alphaLcParenR"/>
            </a:pPr>
            <a:r>
              <a:rPr lang="en-US" smtClean="0"/>
              <a:t>The EU is not allowed to run a budget deficit of more than 10% of its total revenues.</a:t>
            </a:r>
          </a:p>
        </p:txBody>
      </p:sp>
      <p:sp>
        <p:nvSpPr>
          <p:cNvPr id="9113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PQuestion"/>
          <p:cNvSpPr>
            <a:spLocks noGrp="1"/>
          </p:cNvSpPr>
          <p:nvPr>
            <p:ph type="title"/>
          </p:nvPr>
        </p:nvSpPr>
        <p:spPr/>
        <p:txBody>
          <a:bodyPr>
            <a:spAutoFit/>
          </a:bodyPr>
          <a:lstStyle/>
          <a:p>
            <a:r>
              <a:rPr lang="en-US" smtClean="0"/>
              <a:t>8-4 Which statement about the EU’s expenditures is correct?</a:t>
            </a:r>
          </a:p>
        </p:txBody>
      </p:sp>
      <p:sp>
        <p:nvSpPr>
          <p:cNvPr id="92162" name="TPAnswers"/>
          <p:cNvSpPr>
            <a:spLocks noGrp="1"/>
          </p:cNvSpPr>
          <p:nvPr>
            <p:ph type="body" sz="half" idx="1"/>
            <p:custDataLst>
              <p:tags r:id="rId2"/>
            </p:custDataLst>
          </p:nvPr>
        </p:nvSpPr>
        <p:spPr>
          <a:xfrm>
            <a:off x="457200" y="1600200"/>
            <a:ext cx="6350000" cy="4229100"/>
          </a:xfrm>
        </p:spPr>
        <p:txBody>
          <a:bodyPr/>
          <a:lstStyle/>
          <a:p>
            <a:pPr marL="514350" indent="-514350">
              <a:buFont typeface="Arial" charset="0"/>
              <a:buAutoNum type="alphaLcParenR"/>
            </a:pPr>
            <a:r>
              <a:rPr lang="en-US" smtClean="0"/>
              <a:t>The EU spends about 80% of its budget on agriculture and regional policy combined</a:t>
            </a:r>
          </a:p>
          <a:p>
            <a:pPr marL="514350" indent="-514350">
              <a:buFont typeface="Arial" charset="0"/>
              <a:buAutoNum type="alphaLcParenR"/>
            </a:pPr>
            <a:r>
              <a:rPr lang="en-US" smtClean="0"/>
              <a:t>Administrative expenditures account for some 20% of the EU budget</a:t>
            </a:r>
          </a:p>
          <a:p>
            <a:pPr marL="514350" indent="-514350">
              <a:buFont typeface="Arial" charset="0"/>
              <a:buAutoNum type="alphaLcParenR"/>
            </a:pPr>
            <a:r>
              <a:rPr lang="en-US" smtClean="0"/>
              <a:t>The size of the EU budget is about 5% of European GNP</a:t>
            </a:r>
          </a:p>
          <a:p>
            <a:pPr marL="514350" indent="-514350">
              <a:buFont typeface="Arial" charset="0"/>
              <a:buAutoNum type="alphaLcParenR"/>
            </a:pPr>
            <a:r>
              <a:rPr lang="en-US" smtClean="0"/>
              <a:t>The EU is not involved in redistributive spending.</a:t>
            </a:r>
          </a:p>
        </p:txBody>
      </p:sp>
      <p:sp>
        <p:nvSpPr>
          <p:cNvPr id="92163"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PQuestion"/>
          <p:cNvSpPr>
            <a:spLocks noGrp="1"/>
          </p:cNvSpPr>
          <p:nvPr>
            <p:ph type="title"/>
          </p:nvPr>
        </p:nvSpPr>
        <p:spPr/>
        <p:txBody>
          <a:bodyPr>
            <a:spAutoFit/>
          </a:bodyPr>
          <a:lstStyle/>
          <a:p>
            <a:r>
              <a:rPr lang="en-US" smtClean="0"/>
              <a:t>8-5 Which of the following is an example of positive integration?</a:t>
            </a:r>
          </a:p>
        </p:txBody>
      </p:sp>
      <p:sp>
        <p:nvSpPr>
          <p:cNvPr id="93186" name="TPAnswers"/>
          <p:cNvSpPr>
            <a:spLocks noGrp="1"/>
          </p:cNvSpPr>
          <p:nvPr>
            <p:ph type="body" sz="half" idx="1"/>
            <p:custDataLst>
              <p:tags r:id="rId2"/>
            </p:custDataLst>
          </p:nvPr>
        </p:nvSpPr>
        <p:spPr>
          <a:xfrm>
            <a:off x="457200" y="2438400"/>
            <a:ext cx="6350000" cy="2936875"/>
          </a:xfrm>
        </p:spPr>
        <p:txBody>
          <a:bodyPr/>
          <a:lstStyle/>
          <a:p>
            <a:pPr marL="514350" indent="-514350">
              <a:buFont typeface="Arial" charset="0"/>
              <a:buAutoNum type="alphaLcParenR"/>
            </a:pPr>
            <a:r>
              <a:rPr lang="en-US" smtClean="0"/>
              <a:t>The ECJ’s Cassis de Dijon ruling</a:t>
            </a:r>
          </a:p>
          <a:p>
            <a:pPr marL="514350" indent="-514350">
              <a:buFont typeface="Arial" charset="0"/>
              <a:buAutoNum type="alphaLcParenR"/>
            </a:pPr>
            <a:r>
              <a:rPr lang="en-US" smtClean="0"/>
              <a:t>The abolition of customs duties between the EU member states</a:t>
            </a:r>
          </a:p>
          <a:p>
            <a:pPr marL="514350" indent="-514350">
              <a:buFont typeface="Arial" charset="0"/>
              <a:buAutoNum type="alphaLcParenR"/>
            </a:pPr>
            <a:r>
              <a:rPr lang="en-US" smtClean="0"/>
              <a:t>A directive that sets EU-wide standards for car emissions</a:t>
            </a:r>
          </a:p>
          <a:p>
            <a:pPr marL="514350" indent="-514350">
              <a:buFont typeface="Arial" charset="0"/>
              <a:buAutoNum type="alphaLcParenR"/>
            </a:pPr>
            <a:r>
              <a:rPr lang="en-US" smtClean="0"/>
              <a:t>The principle of mutual recognition</a:t>
            </a:r>
          </a:p>
        </p:txBody>
      </p:sp>
      <p:sp>
        <p:nvSpPr>
          <p:cNvPr id="93187" name="TPPercentages"/>
          <p:cNvSpPr>
            <a:spLocks noGrp="1"/>
          </p:cNvSpPr>
          <p:nvPr>
            <p:ph type="body" sz="half" idx="2"/>
          </p:nvPr>
        </p:nvSpPr>
        <p:spPr>
          <a:xfrm>
            <a:off x="6858000" y="24384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PQuestion"/>
          <p:cNvSpPr>
            <a:spLocks noGrp="1"/>
          </p:cNvSpPr>
          <p:nvPr>
            <p:ph type="title"/>
          </p:nvPr>
        </p:nvSpPr>
        <p:spPr/>
        <p:txBody>
          <a:bodyPr>
            <a:spAutoFit/>
          </a:bodyPr>
          <a:lstStyle/>
          <a:p>
            <a:r>
              <a:rPr lang="en-US" smtClean="0"/>
              <a:t>8-6 Which statement about the EU’s regulatory output is correct?</a:t>
            </a:r>
          </a:p>
        </p:txBody>
      </p:sp>
      <p:sp>
        <p:nvSpPr>
          <p:cNvPr id="94210"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Decisions make up the largest proportion of EU regulatory output</a:t>
            </a:r>
          </a:p>
          <a:p>
            <a:pPr marL="514350" indent="-514350">
              <a:buFont typeface="Arial" charset="0"/>
              <a:buAutoNum type="alphaLcParenR"/>
            </a:pPr>
            <a:r>
              <a:rPr lang="en-US" smtClean="0"/>
              <a:t>Directives tend to contain broader and more generally applicable norms than Regulations</a:t>
            </a:r>
          </a:p>
          <a:p>
            <a:pPr marL="514350" indent="-514350">
              <a:buFont typeface="Arial" charset="0"/>
              <a:buAutoNum type="alphaLcParenR"/>
            </a:pPr>
            <a:r>
              <a:rPr lang="en-US" smtClean="0"/>
              <a:t>Regulations tend to contain broader and more generally applicable norms than Directives</a:t>
            </a:r>
          </a:p>
          <a:p>
            <a:pPr marL="514350" indent="-514350">
              <a:buFont typeface="Arial" charset="0"/>
              <a:buAutoNum type="alphaLcParenR"/>
            </a:pPr>
            <a:r>
              <a:rPr lang="en-US" smtClean="0"/>
              <a:t>The EU’s regulatory output has gradually increased since the mid-1990s.</a:t>
            </a:r>
          </a:p>
        </p:txBody>
      </p:sp>
      <p:sp>
        <p:nvSpPr>
          <p:cNvPr id="9421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PQuestion"/>
          <p:cNvSpPr>
            <a:spLocks noGrp="1"/>
          </p:cNvSpPr>
          <p:nvPr>
            <p:ph type="title"/>
          </p:nvPr>
        </p:nvSpPr>
        <p:spPr/>
        <p:txBody>
          <a:bodyPr>
            <a:spAutoFit/>
          </a:bodyPr>
          <a:lstStyle/>
          <a:p>
            <a:r>
              <a:rPr lang="en-US" sz="3200" smtClean="0"/>
              <a:t>8-7 Which of the following is not one of the three Europeanization mechanisms discerned by Knill and Lehmkuhl?</a:t>
            </a:r>
          </a:p>
        </p:txBody>
      </p:sp>
      <p:sp>
        <p:nvSpPr>
          <p:cNvPr id="95234" name="TPAnswers"/>
          <p:cNvSpPr>
            <a:spLocks noGrp="1"/>
          </p:cNvSpPr>
          <p:nvPr>
            <p:ph type="body" sz="half" idx="1"/>
            <p:custDataLst>
              <p:tags r:id="rId2"/>
            </p:custDataLst>
          </p:nvPr>
        </p:nvSpPr>
        <p:spPr>
          <a:xfrm>
            <a:off x="609600" y="2057400"/>
            <a:ext cx="6350000" cy="2936875"/>
          </a:xfrm>
        </p:spPr>
        <p:txBody>
          <a:bodyPr/>
          <a:lstStyle/>
          <a:p>
            <a:pPr marL="514350" indent="-514350">
              <a:buFont typeface="Arial" charset="0"/>
              <a:buAutoNum type="alphaLcParenR"/>
            </a:pPr>
            <a:r>
              <a:rPr lang="en-US" smtClean="0"/>
              <a:t>Enforcing European policies</a:t>
            </a:r>
          </a:p>
          <a:p>
            <a:pPr marL="514350" indent="-514350">
              <a:buFont typeface="Arial" charset="0"/>
              <a:buAutoNum type="alphaLcParenR"/>
            </a:pPr>
            <a:r>
              <a:rPr lang="en-US" smtClean="0"/>
              <a:t>Changing domestic opportunity structures</a:t>
            </a:r>
          </a:p>
          <a:p>
            <a:pPr marL="514350" indent="-514350">
              <a:buFont typeface="Arial" charset="0"/>
              <a:buAutoNum type="alphaLcParenR"/>
            </a:pPr>
            <a:r>
              <a:rPr lang="en-US" smtClean="0"/>
              <a:t>Framing domestic beliefs and expectations</a:t>
            </a:r>
          </a:p>
          <a:p>
            <a:pPr marL="514350" indent="-514350">
              <a:buFont typeface="Arial" charset="0"/>
              <a:buAutoNum type="alphaLcParenR"/>
            </a:pPr>
            <a:r>
              <a:rPr lang="en-US" smtClean="0"/>
              <a:t>Institutional compliance</a:t>
            </a:r>
          </a:p>
        </p:txBody>
      </p:sp>
      <p:sp>
        <p:nvSpPr>
          <p:cNvPr id="95235" name="TPPercentages"/>
          <p:cNvSpPr>
            <a:spLocks noGrp="1"/>
          </p:cNvSpPr>
          <p:nvPr>
            <p:ph type="body" sz="half" idx="2"/>
          </p:nvPr>
        </p:nvSpPr>
        <p:spPr>
          <a:xfrm>
            <a:off x="6934200" y="2057400"/>
            <a:ext cx="1727200" cy="4525963"/>
          </a:xfrm>
        </p:spPr>
        <p:txBody>
          <a:bodyPr/>
          <a:lstStyle/>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PQuestion"/>
          <p:cNvSpPr>
            <a:spLocks noGrp="1"/>
          </p:cNvSpPr>
          <p:nvPr>
            <p:ph type="title"/>
          </p:nvPr>
        </p:nvSpPr>
        <p:spPr/>
        <p:txBody>
          <a:bodyPr>
            <a:spAutoFit/>
          </a:bodyPr>
          <a:lstStyle/>
          <a:p>
            <a:r>
              <a:rPr lang="en-US" sz="3200" smtClean="0"/>
              <a:t>1-6 Which of the following countries was not part of the 2004 ‘Big Bang’ enlargement? </a:t>
            </a:r>
          </a:p>
        </p:txBody>
      </p:sp>
      <p:sp>
        <p:nvSpPr>
          <p:cNvPr id="22530" name="TPAnswers"/>
          <p:cNvSpPr>
            <a:spLocks noGrp="1"/>
          </p:cNvSpPr>
          <p:nvPr>
            <p:ph type="body" sz="half" idx="1"/>
            <p:custDataLst>
              <p:tags r:id="rId2"/>
            </p:custDataLst>
          </p:nvPr>
        </p:nvSpPr>
        <p:spPr>
          <a:xfrm>
            <a:off x="457200" y="1600200"/>
            <a:ext cx="6350000" cy="2074863"/>
          </a:xfrm>
        </p:spPr>
        <p:txBody>
          <a:bodyPr/>
          <a:lstStyle/>
          <a:p>
            <a:pPr marL="514350" indent="-514350">
              <a:buFont typeface="Arial" charset="0"/>
              <a:buAutoNum type="alphaLcParenR"/>
            </a:pPr>
            <a:r>
              <a:rPr lang="it-IT" smtClean="0"/>
              <a:t>Slovenia</a:t>
            </a:r>
          </a:p>
          <a:p>
            <a:pPr marL="514350" indent="-514350">
              <a:buFont typeface="Arial" charset="0"/>
              <a:buAutoNum type="alphaLcParenR"/>
            </a:pPr>
            <a:r>
              <a:rPr lang="it-IT" smtClean="0"/>
              <a:t>Bulgaria</a:t>
            </a:r>
          </a:p>
          <a:p>
            <a:pPr marL="514350" indent="-514350">
              <a:buFont typeface="Arial" charset="0"/>
              <a:buAutoNum type="alphaLcParenR"/>
            </a:pPr>
            <a:r>
              <a:rPr lang="it-IT" smtClean="0"/>
              <a:t>Cyprus </a:t>
            </a:r>
          </a:p>
          <a:p>
            <a:pPr marL="514350" indent="-514350">
              <a:buFont typeface="Arial" charset="0"/>
              <a:buAutoNum type="alphaLcParenR"/>
            </a:pPr>
            <a:r>
              <a:rPr lang="it-IT" smtClean="0"/>
              <a:t>Poland </a:t>
            </a:r>
            <a:endParaRPr lang="en-US" smtClean="0"/>
          </a:p>
        </p:txBody>
      </p:sp>
      <p:sp>
        <p:nvSpPr>
          <p:cNvPr id="22531"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PQuestion"/>
          <p:cNvSpPr>
            <a:spLocks noGrp="1"/>
          </p:cNvSpPr>
          <p:nvPr>
            <p:ph type="title"/>
          </p:nvPr>
        </p:nvSpPr>
        <p:spPr/>
        <p:txBody>
          <a:bodyPr>
            <a:spAutoFit/>
          </a:bodyPr>
          <a:lstStyle/>
          <a:p>
            <a:r>
              <a:rPr lang="en-US" sz="3200" smtClean="0"/>
              <a:t>8-8 According to the authors of the book, which of the following statements on the effect of the process of European integration is correct?</a:t>
            </a:r>
          </a:p>
        </p:txBody>
      </p:sp>
      <p:sp>
        <p:nvSpPr>
          <p:cNvPr id="3" name="TPAnswers"/>
          <p:cNvSpPr>
            <a:spLocks noGrp="1"/>
          </p:cNvSpPr>
          <p:nvPr>
            <p:ph type="body" sz="half" idx="1"/>
            <p:custDataLst>
              <p:tags r:id="rId2"/>
            </p:custDataLst>
          </p:nvPr>
        </p:nvSpPr>
        <p:spPr>
          <a:xfrm>
            <a:off x="457200" y="1947863"/>
            <a:ext cx="6019800" cy="4876800"/>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As a result of European integration, the role of the state has become similar in all EU member states</a:t>
            </a:r>
          </a:p>
          <a:p>
            <a:pPr marL="514350" indent="-514350" fontAlgn="auto">
              <a:spcAft>
                <a:spcPts val="0"/>
              </a:spcAft>
              <a:buFont typeface="Arial" pitchFamily="34" charset="0"/>
              <a:buAutoNum type="alphaLcParenR"/>
              <a:defRPr/>
            </a:pPr>
            <a:r>
              <a:rPr lang="en-US" dirty="0" smtClean="0"/>
              <a:t>European integration has led to a race to the bottom in the field of environmental standards</a:t>
            </a:r>
          </a:p>
          <a:p>
            <a:pPr marL="514350" indent="-514350" fontAlgn="auto">
              <a:spcAft>
                <a:spcPts val="0"/>
              </a:spcAft>
              <a:buFont typeface="Arial" pitchFamily="34" charset="0"/>
              <a:buAutoNum type="alphaLcParenR"/>
              <a:defRPr/>
            </a:pPr>
            <a:r>
              <a:rPr lang="en-US" dirty="0" smtClean="0"/>
              <a:t>European integration has forced member states to lower their taxes</a:t>
            </a:r>
          </a:p>
          <a:p>
            <a:pPr marL="514350" indent="-514350" fontAlgn="auto">
              <a:spcAft>
                <a:spcPts val="0"/>
              </a:spcAft>
              <a:buFont typeface="Arial" pitchFamily="34" charset="0"/>
              <a:buAutoNum type="alphaLcParenR"/>
              <a:defRPr/>
            </a:pPr>
            <a:r>
              <a:rPr lang="en-US" dirty="0" smtClean="0"/>
              <a:t>Differences between member state policies have persisted despite the process of European integration</a:t>
            </a:r>
            <a:endParaRPr lang="en-US" dirty="0"/>
          </a:p>
        </p:txBody>
      </p:sp>
      <p:sp>
        <p:nvSpPr>
          <p:cNvPr id="96259" name="TPPercentages"/>
          <p:cNvSpPr>
            <a:spLocks noGrp="1"/>
          </p:cNvSpPr>
          <p:nvPr>
            <p:ph type="body" sz="half" idx="2"/>
          </p:nvPr>
        </p:nvSpPr>
        <p:spPr>
          <a:xfrm>
            <a:off x="6858000" y="22098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PQuestion"/>
          <p:cNvSpPr>
            <a:spLocks noGrp="1"/>
          </p:cNvSpPr>
          <p:nvPr>
            <p:ph type="title"/>
          </p:nvPr>
        </p:nvSpPr>
        <p:spPr>
          <a:xfrm>
            <a:off x="457200" y="61913"/>
            <a:ext cx="8229600" cy="1568450"/>
          </a:xfrm>
        </p:spPr>
        <p:txBody>
          <a:bodyPr>
            <a:spAutoFit/>
          </a:bodyPr>
          <a:lstStyle/>
          <a:p>
            <a:r>
              <a:rPr lang="en-US" sz="3200" smtClean="0"/>
              <a:t>8-9 Which of the following terms is </a:t>
            </a:r>
            <a:r>
              <a:rPr lang="en-US" sz="3200" b="1" smtClean="0"/>
              <a:t>not</a:t>
            </a:r>
            <a:r>
              <a:rPr lang="en-US" sz="3200" smtClean="0"/>
              <a:t> used to describe the possibility to adopt policies that apply to only part of the member states?</a:t>
            </a:r>
          </a:p>
        </p:txBody>
      </p:sp>
      <p:sp>
        <p:nvSpPr>
          <p:cNvPr id="97282" name="TPAnswers"/>
          <p:cNvSpPr>
            <a:spLocks noGrp="1"/>
          </p:cNvSpPr>
          <p:nvPr>
            <p:ph type="body" sz="half" idx="1"/>
            <p:custDataLst>
              <p:tags r:id="rId2"/>
            </p:custDataLst>
          </p:nvPr>
        </p:nvSpPr>
        <p:spPr>
          <a:xfrm>
            <a:off x="381000" y="2209800"/>
            <a:ext cx="6350000" cy="2074863"/>
          </a:xfrm>
        </p:spPr>
        <p:txBody>
          <a:bodyPr/>
          <a:lstStyle/>
          <a:p>
            <a:pPr marL="514350" indent="-514350">
              <a:buFont typeface="Arial" charset="0"/>
              <a:buAutoNum type="alphaLcParenR"/>
            </a:pPr>
            <a:r>
              <a:rPr lang="en-US" smtClean="0"/>
              <a:t>Variable geometry</a:t>
            </a:r>
          </a:p>
          <a:p>
            <a:pPr marL="514350" indent="-514350">
              <a:buFont typeface="Arial" charset="0"/>
              <a:buAutoNum type="alphaLcParenR"/>
            </a:pPr>
            <a:r>
              <a:rPr lang="en-US" smtClean="0"/>
              <a:t>Partial integration</a:t>
            </a:r>
          </a:p>
          <a:p>
            <a:pPr marL="514350" indent="-514350">
              <a:buFont typeface="Arial" charset="0"/>
              <a:buAutoNum type="alphaLcParenR"/>
            </a:pPr>
            <a:r>
              <a:rPr lang="en-US" smtClean="0"/>
              <a:t>Enhanced cooperation</a:t>
            </a:r>
          </a:p>
          <a:p>
            <a:pPr marL="514350" indent="-514350">
              <a:buFont typeface="Arial" charset="0"/>
              <a:buAutoNum type="alphaLcParenR"/>
            </a:pPr>
            <a:r>
              <a:rPr lang="en-US" smtClean="0"/>
              <a:t>Europe à la carte</a:t>
            </a:r>
          </a:p>
        </p:txBody>
      </p:sp>
      <p:sp>
        <p:nvSpPr>
          <p:cNvPr id="97283" name="TPPercentages"/>
          <p:cNvSpPr>
            <a:spLocks noGrp="1"/>
          </p:cNvSpPr>
          <p:nvPr>
            <p:ph type="body" sz="half" idx="2"/>
          </p:nvPr>
        </p:nvSpPr>
        <p:spPr>
          <a:xfrm>
            <a:off x="6858000" y="21336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PQuestion"/>
          <p:cNvSpPr>
            <a:spLocks noGrp="1"/>
          </p:cNvSpPr>
          <p:nvPr>
            <p:ph type="title"/>
          </p:nvPr>
        </p:nvSpPr>
        <p:spPr/>
        <p:txBody>
          <a:bodyPr>
            <a:spAutoFit/>
          </a:bodyPr>
          <a:lstStyle/>
          <a:p>
            <a:r>
              <a:rPr lang="en-US" sz="3200" smtClean="0"/>
              <a:t>8-10 Who can submit a proposal for enhanced cooperation outside the field of the Common Foreign and Security Policy?</a:t>
            </a:r>
          </a:p>
        </p:txBody>
      </p:sp>
      <p:sp>
        <p:nvSpPr>
          <p:cNvPr id="98306" name="TPAnswers"/>
          <p:cNvSpPr>
            <a:spLocks noGrp="1"/>
          </p:cNvSpPr>
          <p:nvPr>
            <p:ph type="body" sz="half" idx="1"/>
            <p:custDataLst>
              <p:tags r:id="rId2"/>
            </p:custDataLst>
          </p:nvPr>
        </p:nvSpPr>
        <p:spPr>
          <a:xfrm>
            <a:off x="457200" y="2286000"/>
            <a:ext cx="6350000" cy="3367088"/>
          </a:xfrm>
        </p:spPr>
        <p:txBody>
          <a:bodyPr/>
          <a:lstStyle/>
          <a:p>
            <a:pPr marL="514350" indent="-514350">
              <a:buFont typeface="Arial" charset="0"/>
              <a:buAutoNum type="alphaLcParenR"/>
            </a:pPr>
            <a:r>
              <a:rPr lang="en-US" smtClean="0"/>
              <a:t>Any member state</a:t>
            </a:r>
          </a:p>
          <a:p>
            <a:pPr marL="514350" indent="-514350">
              <a:buFont typeface="Arial" charset="0"/>
              <a:buAutoNum type="alphaLcParenR"/>
            </a:pPr>
            <a:r>
              <a:rPr lang="en-US" smtClean="0"/>
              <a:t>The group of member states that want to create a form of enhanced cooperation</a:t>
            </a:r>
          </a:p>
          <a:p>
            <a:pPr marL="514350" indent="-514350">
              <a:buFont typeface="Arial" charset="0"/>
              <a:buAutoNum type="alphaLcParenR"/>
            </a:pPr>
            <a:r>
              <a:rPr lang="en-US" smtClean="0"/>
              <a:t>The European Commission or a group of member state</a:t>
            </a:r>
          </a:p>
          <a:p>
            <a:pPr marL="514350" indent="-514350">
              <a:buFont typeface="Arial" charset="0"/>
              <a:buAutoNum type="alphaLcParenR"/>
            </a:pPr>
            <a:r>
              <a:rPr lang="en-US" smtClean="0"/>
              <a:t>Only the European Commission</a:t>
            </a:r>
          </a:p>
        </p:txBody>
      </p:sp>
      <p:sp>
        <p:nvSpPr>
          <p:cNvPr id="98307" name="TPPercentages"/>
          <p:cNvSpPr>
            <a:spLocks noGrp="1"/>
          </p:cNvSpPr>
          <p:nvPr>
            <p:ph type="body" sz="half" idx="2"/>
          </p:nvPr>
        </p:nvSpPr>
        <p:spPr>
          <a:xfrm>
            <a:off x="6858000" y="2309813"/>
            <a:ext cx="1727200" cy="4525962"/>
          </a:xfrm>
        </p:spPr>
        <p:txBody>
          <a:bodyPr/>
          <a:lstStyle/>
          <a:p>
            <a:pPr algn="r">
              <a:buFont typeface="Arial" charset="0"/>
              <a:buNone/>
            </a:pPr>
            <a:r>
              <a:rPr lang="en-US" smtClean="0"/>
              <a:t>0%</a:t>
            </a:r>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PQuestion"/>
          <p:cNvSpPr>
            <a:spLocks noGrp="1"/>
          </p:cNvSpPr>
          <p:nvPr>
            <p:ph type="title"/>
          </p:nvPr>
        </p:nvSpPr>
        <p:spPr/>
        <p:txBody>
          <a:bodyPr>
            <a:spAutoFit/>
          </a:bodyPr>
          <a:lstStyle/>
          <a:p>
            <a:r>
              <a:rPr lang="en-US" smtClean="0"/>
              <a:t>9-1 Which statement about agenda-setting is correct?</a:t>
            </a:r>
          </a:p>
        </p:txBody>
      </p:sp>
      <p:sp>
        <p:nvSpPr>
          <p:cNvPr id="3" name="TPAnswers"/>
          <p:cNvSpPr>
            <a:spLocks noGrp="1"/>
          </p:cNvSpPr>
          <p:nvPr>
            <p:ph type="body" sz="half" idx="1"/>
            <p:custDataLst>
              <p:tags r:id="rId2"/>
            </p:custDataLst>
          </p:nvPr>
        </p:nvSpPr>
        <p:spPr>
          <a:xfrm>
            <a:off x="457200" y="1600200"/>
            <a:ext cx="5867400" cy="4953000"/>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Agenda-setting is the process of determining which items are on the agenda of an official meeting</a:t>
            </a:r>
          </a:p>
          <a:p>
            <a:pPr marL="514350" indent="-514350" fontAlgn="auto">
              <a:spcAft>
                <a:spcPts val="0"/>
              </a:spcAft>
              <a:buFont typeface="Arial" pitchFamily="34" charset="0"/>
              <a:buAutoNum type="alphaLcParenR"/>
              <a:defRPr/>
            </a:pPr>
            <a:r>
              <a:rPr lang="en-US" dirty="0" smtClean="0"/>
              <a:t>Keeping issues off the agenda is as much a political process as getting issues on the agenda</a:t>
            </a:r>
          </a:p>
          <a:p>
            <a:pPr marL="514350" indent="-514350" fontAlgn="auto">
              <a:spcAft>
                <a:spcPts val="0"/>
              </a:spcAft>
              <a:buFont typeface="Arial" pitchFamily="34" charset="0"/>
              <a:buAutoNum type="alphaLcParenR"/>
              <a:defRPr/>
            </a:pPr>
            <a:r>
              <a:rPr lang="en-US" dirty="0" smtClean="0"/>
              <a:t>Politicians have little influence over which issues come onto the political agenda</a:t>
            </a:r>
          </a:p>
          <a:p>
            <a:pPr marL="514350" indent="-514350" fontAlgn="auto">
              <a:spcAft>
                <a:spcPts val="0"/>
              </a:spcAft>
              <a:buFont typeface="Arial" pitchFamily="34" charset="0"/>
              <a:buAutoNum type="alphaLcParenR"/>
              <a:defRPr/>
            </a:pPr>
            <a:r>
              <a:rPr lang="en-US" dirty="0" smtClean="0"/>
              <a:t>Most of the time, the political agenda, the media agenda and the public agenda are identical</a:t>
            </a:r>
            <a:endParaRPr lang="en-US" dirty="0"/>
          </a:p>
        </p:txBody>
      </p:sp>
      <p:sp>
        <p:nvSpPr>
          <p:cNvPr id="99331"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PQuestion"/>
          <p:cNvSpPr>
            <a:spLocks noGrp="1"/>
          </p:cNvSpPr>
          <p:nvPr>
            <p:ph type="title"/>
          </p:nvPr>
        </p:nvSpPr>
        <p:spPr>
          <a:xfrm>
            <a:off x="457200" y="381000"/>
            <a:ext cx="8229600" cy="2246313"/>
          </a:xfrm>
        </p:spPr>
        <p:txBody>
          <a:bodyPr>
            <a:spAutoFit/>
          </a:bodyPr>
          <a:lstStyle/>
          <a:p>
            <a:r>
              <a:rPr lang="en-US" sz="2800" smtClean="0"/>
              <a:t>9-2 After the issue of global warming had received a lot of media attention as a result of activism by environmental advocates, it became an important issue on the EU agenda. In terms of Cobb, Ross and Ross’ typology, this is an example of:</a:t>
            </a:r>
          </a:p>
        </p:txBody>
      </p:sp>
      <p:sp>
        <p:nvSpPr>
          <p:cNvPr id="100354" name="TPAnswers"/>
          <p:cNvSpPr>
            <a:spLocks noGrp="1"/>
          </p:cNvSpPr>
          <p:nvPr>
            <p:ph type="body" sz="half" idx="1"/>
            <p:custDataLst>
              <p:tags r:id="rId2"/>
            </p:custDataLst>
          </p:nvPr>
        </p:nvSpPr>
        <p:spPr>
          <a:xfrm>
            <a:off x="457200" y="3048000"/>
            <a:ext cx="6350000" cy="2074863"/>
          </a:xfrm>
        </p:spPr>
        <p:txBody>
          <a:bodyPr/>
          <a:lstStyle/>
          <a:p>
            <a:pPr marL="514350" indent="-514350">
              <a:buFont typeface="Arial" charset="0"/>
              <a:buAutoNum type="alphaLcParenR"/>
            </a:pPr>
            <a:r>
              <a:rPr lang="en-US" smtClean="0"/>
              <a:t>The outside initiative model</a:t>
            </a:r>
          </a:p>
          <a:p>
            <a:pPr marL="514350" indent="-514350">
              <a:buFont typeface="Arial" charset="0"/>
              <a:buAutoNum type="alphaLcParenR"/>
            </a:pPr>
            <a:r>
              <a:rPr lang="en-US" smtClean="0"/>
              <a:t>The mobilization model</a:t>
            </a:r>
          </a:p>
          <a:p>
            <a:pPr marL="514350" indent="-514350">
              <a:buFont typeface="Arial" charset="0"/>
              <a:buAutoNum type="alphaLcParenR"/>
            </a:pPr>
            <a:r>
              <a:rPr lang="en-US" smtClean="0"/>
              <a:t>The inside access model</a:t>
            </a:r>
          </a:p>
          <a:p>
            <a:pPr marL="514350" indent="-514350">
              <a:buFont typeface="Arial" charset="0"/>
              <a:buAutoNum type="alphaLcParenR"/>
            </a:pPr>
            <a:r>
              <a:rPr lang="en-US" smtClean="0"/>
              <a:t>The advocacy model</a:t>
            </a:r>
          </a:p>
        </p:txBody>
      </p:sp>
      <p:sp>
        <p:nvSpPr>
          <p:cNvPr id="100355" name="TPPercentages"/>
          <p:cNvSpPr>
            <a:spLocks noGrp="1"/>
          </p:cNvSpPr>
          <p:nvPr>
            <p:ph type="body" sz="half" idx="2"/>
          </p:nvPr>
        </p:nvSpPr>
        <p:spPr>
          <a:xfrm>
            <a:off x="6934200" y="3124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PQuestion"/>
          <p:cNvSpPr>
            <a:spLocks noGrp="1"/>
          </p:cNvSpPr>
          <p:nvPr>
            <p:ph type="title"/>
          </p:nvPr>
        </p:nvSpPr>
        <p:spPr/>
        <p:txBody>
          <a:bodyPr>
            <a:spAutoFit/>
          </a:bodyPr>
          <a:lstStyle/>
          <a:p>
            <a:r>
              <a:rPr lang="en-US" sz="4000" smtClean="0"/>
              <a:t>9-3 Which of the following statements on agenda-setting in the EU is correct?</a:t>
            </a:r>
          </a:p>
        </p:txBody>
      </p:sp>
      <p:sp>
        <p:nvSpPr>
          <p:cNvPr id="101378" name="TPAnswers"/>
          <p:cNvSpPr>
            <a:spLocks noGrp="1"/>
          </p:cNvSpPr>
          <p:nvPr>
            <p:ph type="body" sz="half" idx="1"/>
            <p:custDataLst>
              <p:tags r:id="rId2"/>
            </p:custDataLst>
          </p:nvPr>
        </p:nvSpPr>
        <p:spPr>
          <a:xfrm>
            <a:off x="457200" y="1600200"/>
            <a:ext cx="6350000" cy="5091113"/>
          </a:xfrm>
        </p:spPr>
        <p:txBody>
          <a:bodyPr/>
          <a:lstStyle/>
          <a:p>
            <a:pPr marL="514350" indent="-514350">
              <a:buFont typeface="Arial" charset="0"/>
              <a:buAutoNum type="alphaLcParenR"/>
            </a:pPr>
            <a:r>
              <a:rPr lang="en-US" smtClean="0"/>
              <a:t>The mobilization model is the most common way in which issues reach the EU agenda</a:t>
            </a:r>
          </a:p>
          <a:p>
            <a:pPr marL="514350" indent="-514350">
              <a:buFont typeface="Arial" charset="0"/>
              <a:buAutoNum type="alphaLcParenR"/>
            </a:pPr>
            <a:r>
              <a:rPr lang="en-US" smtClean="0"/>
              <a:t>The inside access model is rare in EU agenda-setting processes</a:t>
            </a:r>
          </a:p>
          <a:p>
            <a:pPr marL="514350" indent="-514350">
              <a:buFont typeface="Arial" charset="0"/>
              <a:buAutoNum type="alphaLcParenR"/>
            </a:pPr>
            <a:r>
              <a:rPr lang="en-US" smtClean="0"/>
              <a:t>The outside initiative model is less common at the EU-level than within its member states</a:t>
            </a:r>
          </a:p>
          <a:p>
            <a:pPr marL="514350" indent="-514350">
              <a:buFont typeface="Arial" charset="0"/>
              <a:buAutoNum type="alphaLcParenR"/>
            </a:pPr>
            <a:r>
              <a:rPr lang="en-US" smtClean="0"/>
              <a:t>Agenda-setting on the issue of obesity in the EU is an example of the mobilization model</a:t>
            </a:r>
          </a:p>
        </p:txBody>
      </p:sp>
      <p:sp>
        <p:nvSpPr>
          <p:cNvPr id="101379"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PQuestion"/>
          <p:cNvSpPr>
            <a:spLocks noGrp="1"/>
          </p:cNvSpPr>
          <p:nvPr>
            <p:ph type="title"/>
          </p:nvPr>
        </p:nvSpPr>
        <p:spPr>
          <a:xfrm>
            <a:off x="381000" y="76200"/>
            <a:ext cx="8229600" cy="2492375"/>
          </a:xfrm>
        </p:spPr>
        <p:txBody>
          <a:bodyPr>
            <a:spAutoFit/>
          </a:bodyPr>
          <a:lstStyle/>
          <a:p>
            <a:r>
              <a:rPr lang="en-US" sz="2600" smtClean="0"/>
              <a:t>9-4 Suppose an airport company wants the EU to adopt EU-wide standards for maximum noise levels around airports, because it fears that airlines may relocate flights from its airport to airports in member states with lower airport noise standards. What motive for bringing this issue to the EU agenda does the airport company have?</a:t>
            </a:r>
          </a:p>
        </p:txBody>
      </p:sp>
      <p:sp>
        <p:nvSpPr>
          <p:cNvPr id="3" name="TPAnswers"/>
          <p:cNvSpPr>
            <a:spLocks noGrp="1"/>
          </p:cNvSpPr>
          <p:nvPr>
            <p:ph type="body" sz="half" idx="1"/>
            <p:custDataLst>
              <p:tags r:id="rId2"/>
            </p:custDataLst>
          </p:nvPr>
        </p:nvSpPr>
        <p:spPr>
          <a:xfrm>
            <a:off x="457200" y="2590800"/>
            <a:ext cx="5562600" cy="4100513"/>
          </a:xfrm>
        </p:spPr>
        <p:txBody>
          <a:bodyPr rtlCol="0">
            <a:normAutofit fontScale="85000" lnSpcReduction="10000"/>
          </a:bodyPr>
          <a:lstStyle/>
          <a:p>
            <a:pPr marL="514350" indent="-514350" fontAlgn="auto">
              <a:spcAft>
                <a:spcPts val="0"/>
              </a:spcAft>
              <a:buFont typeface="Arial" pitchFamily="34" charset="0"/>
              <a:buAutoNum type="alphaLcParenR"/>
              <a:defRPr/>
            </a:pPr>
            <a:r>
              <a:rPr lang="en-US" dirty="0" smtClean="0"/>
              <a:t>A universalistic motive, because it wants the EU to adopt the same standards for all EU citizens.</a:t>
            </a:r>
          </a:p>
          <a:p>
            <a:pPr marL="514350" indent="-514350" fontAlgn="auto">
              <a:spcAft>
                <a:spcPts val="0"/>
              </a:spcAft>
              <a:buFont typeface="Arial" pitchFamily="34" charset="0"/>
              <a:buAutoNum type="alphaLcParenR"/>
              <a:defRPr/>
            </a:pPr>
            <a:r>
              <a:rPr lang="en-US" dirty="0" smtClean="0"/>
              <a:t>An institutional motive, because it wants to protect its interests as a company.</a:t>
            </a:r>
          </a:p>
          <a:p>
            <a:pPr marL="514350" indent="-514350" fontAlgn="auto">
              <a:spcAft>
                <a:spcPts val="0"/>
              </a:spcAft>
              <a:buFont typeface="Arial" pitchFamily="34" charset="0"/>
              <a:buAutoNum type="alphaLcParenR"/>
              <a:defRPr/>
            </a:pPr>
            <a:r>
              <a:rPr lang="en-US" dirty="0" smtClean="0"/>
              <a:t>A political motive, because it wants to influence the political agenda.</a:t>
            </a:r>
          </a:p>
          <a:p>
            <a:pPr marL="514350" indent="-514350" fontAlgn="auto">
              <a:spcAft>
                <a:spcPts val="0"/>
              </a:spcAft>
              <a:buFont typeface="Arial" pitchFamily="34" charset="0"/>
              <a:buAutoNum type="alphaLcParenR"/>
              <a:defRPr/>
            </a:pPr>
            <a:r>
              <a:rPr lang="en-US" dirty="0" smtClean="0"/>
              <a:t>An economic motive, because it wants to protect its competitiveness vis-à-vis other airports.</a:t>
            </a:r>
            <a:endParaRPr lang="en-US" dirty="0"/>
          </a:p>
        </p:txBody>
      </p:sp>
      <p:sp>
        <p:nvSpPr>
          <p:cNvPr id="102403" name="TPPercentages"/>
          <p:cNvSpPr>
            <a:spLocks noGrp="1"/>
          </p:cNvSpPr>
          <p:nvPr>
            <p:ph type="body" sz="half" idx="2"/>
          </p:nvPr>
        </p:nvSpPr>
        <p:spPr>
          <a:xfrm>
            <a:off x="7315200" y="2743200"/>
            <a:ext cx="1219200" cy="3687763"/>
          </a:xfrm>
        </p:spPr>
        <p:txBody>
          <a:bodyPr/>
          <a:lstStyle/>
          <a:p>
            <a:pPr algn="r">
              <a:buFont typeface="Arial" charset="0"/>
              <a:buNone/>
            </a:pPr>
            <a:r>
              <a:rPr lang="en-US" sz="2400" smtClean="0"/>
              <a:t>0%</a:t>
            </a:r>
            <a:br>
              <a:rPr lang="en-US" sz="2400" smtClean="0"/>
            </a:br>
            <a:r>
              <a:rPr lang="en-US" sz="2400" smtClean="0"/>
              <a:t/>
            </a:r>
            <a:br>
              <a:rPr lang="en-US" sz="2400" smtClean="0"/>
            </a:br>
            <a:endParaRPr lang="en-US" sz="2400" smtClean="0"/>
          </a:p>
          <a:p>
            <a:pPr algn="r">
              <a:buFont typeface="Arial" charset="0"/>
              <a:buNone/>
            </a:pPr>
            <a:r>
              <a:rPr lang="en-US" sz="2400" smtClean="0"/>
              <a:t>0%</a:t>
            </a:r>
            <a:br>
              <a:rPr lang="en-US" sz="2400" smtClean="0"/>
            </a:br>
            <a:r>
              <a:rPr lang="en-US" sz="2400" smtClean="0"/>
              <a:t/>
            </a:r>
            <a:br>
              <a:rPr lang="en-US" sz="2400" smtClean="0"/>
            </a:br>
            <a:endParaRPr lang="en-US" sz="2400" smtClean="0"/>
          </a:p>
          <a:p>
            <a:pPr algn="r">
              <a:buFont typeface="Arial" charset="0"/>
              <a:buNone/>
            </a:pPr>
            <a:r>
              <a:rPr lang="en-US" sz="2400" smtClean="0"/>
              <a:t>0%</a:t>
            </a:r>
          </a:p>
          <a:p>
            <a:pPr algn="r">
              <a:buFont typeface="Arial" charset="0"/>
              <a:buNone/>
            </a:pPr>
            <a:r>
              <a:rPr lang="en-US" sz="2400" smtClean="0"/>
              <a:t>0%</a:t>
            </a:r>
          </a:p>
          <a:p>
            <a:pPr algn="r">
              <a:buFont typeface="Arial" charset="0"/>
              <a:buNone/>
            </a:pPr>
            <a:endParaRPr lang="en-US" sz="2400" smtClean="0"/>
          </a:p>
        </p:txBody>
      </p:sp>
    </p:spTree>
    <p:custDataLst>
      <p:tags r:id="rId1"/>
    </p:custData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PQuestion"/>
          <p:cNvSpPr>
            <a:spLocks noGrp="1"/>
          </p:cNvSpPr>
          <p:nvPr>
            <p:ph type="title"/>
          </p:nvPr>
        </p:nvSpPr>
        <p:spPr/>
        <p:txBody>
          <a:bodyPr>
            <a:spAutoFit/>
          </a:bodyPr>
          <a:lstStyle/>
          <a:p>
            <a:r>
              <a:rPr lang="en-US" smtClean="0"/>
              <a:t>9-5 What is a typical sequence in EU agenda-setting processes?</a:t>
            </a:r>
          </a:p>
        </p:txBody>
      </p:sp>
      <p:sp>
        <p:nvSpPr>
          <p:cNvPr id="103426" name="TPAnswers"/>
          <p:cNvSpPr>
            <a:spLocks noGrp="1"/>
          </p:cNvSpPr>
          <p:nvPr>
            <p:ph type="body" sz="half" idx="1"/>
            <p:custDataLst>
              <p:tags r:id="rId2"/>
            </p:custDataLst>
          </p:nvPr>
        </p:nvSpPr>
        <p:spPr>
          <a:xfrm>
            <a:off x="457200" y="2209800"/>
            <a:ext cx="6350000" cy="3797300"/>
          </a:xfrm>
        </p:spPr>
        <p:txBody>
          <a:bodyPr/>
          <a:lstStyle/>
          <a:p>
            <a:pPr marL="514350" indent="-514350">
              <a:buFont typeface="Arial" charset="0"/>
              <a:buAutoNum type="alphaLcParenR"/>
            </a:pPr>
            <a:r>
              <a:rPr lang="en-US" smtClean="0"/>
              <a:t>White paper → Green paper → Commission work programme</a:t>
            </a:r>
          </a:p>
          <a:p>
            <a:pPr marL="514350" indent="-514350">
              <a:buFont typeface="Arial" charset="0"/>
              <a:buAutoNum type="alphaLcParenR"/>
            </a:pPr>
            <a:r>
              <a:rPr lang="en-US" smtClean="0"/>
              <a:t>Green paper → White paper → Commission work programme</a:t>
            </a:r>
          </a:p>
          <a:p>
            <a:pPr marL="514350" indent="-514350">
              <a:buFont typeface="Arial" charset="0"/>
              <a:buAutoNum type="alphaLcParenR"/>
            </a:pPr>
            <a:r>
              <a:rPr lang="en-US" smtClean="0"/>
              <a:t>Commission work programme → Green paper → White paper</a:t>
            </a:r>
          </a:p>
          <a:p>
            <a:pPr marL="514350" indent="-514350">
              <a:buFont typeface="Arial" charset="0"/>
              <a:buAutoNum type="alphaLcParenR"/>
            </a:pPr>
            <a:r>
              <a:rPr lang="en-US" smtClean="0"/>
              <a:t>Commission work programme → White paper → Green paper</a:t>
            </a:r>
          </a:p>
        </p:txBody>
      </p:sp>
      <p:sp>
        <p:nvSpPr>
          <p:cNvPr id="103427" name="TPPercentages"/>
          <p:cNvSpPr>
            <a:spLocks noGrp="1"/>
          </p:cNvSpPr>
          <p:nvPr>
            <p:ph type="body" sz="half" idx="2"/>
          </p:nvPr>
        </p:nvSpPr>
        <p:spPr>
          <a:xfrm>
            <a:off x="6781800" y="2332038"/>
            <a:ext cx="1727200" cy="4525962"/>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PQuestion"/>
          <p:cNvSpPr>
            <a:spLocks noGrp="1"/>
          </p:cNvSpPr>
          <p:nvPr>
            <p:ph type="title"/>
          </p:nvPr>
        </p:nvSpPr>
        <p:spPr/>
        <p:txBody>
          <a:bodyPr>
            <a:spAutoFit/>
          </a:bodyPr>
          <a:lstStyle/>
          <a:p>
            <a:r>
              <a:rPr lang="en-US" sz="4000" smtClean="0"/>
              <a:t>9-6 Which of the following statements on issue framing is correct?</a:t>
            </a:r>
          </a:p>
        </p:txBody>
      </p:sp>
      <p:sp>
        <p:nvSpPr>
          <p:cNvPr id="3" name="TPAnswers"/>
          <p:cNvSpPr>
            <a:spLocks noGrp="1"/>
          </p:cNvSpPr>
          <p:nvPr>
            <p:ph type="body" sz="half" idx="1"/>
            <p:custDataLst>
              <p:tags r:id="rId2"/>
            </p:custDataLst>
          </p:nvPr>
        </p:nvSpPr>
        <p:spPr>
          <a:xfrm>
            <a:off x="457200" y="1600200"/>
            <a:ext cx="6019800" cy="5029200"/>
          </a:xfrm>
        </p:spPr>
        <p:txBody>
          <a:bodyPr rtlCol="0">
            <a:normAutofit lnSpcReduction="10000"/>
          </a:bodyPr>
          <a:lstStyle/>
          <a:p>
            <a:pPr marL="514350" indent="-514350" fontAlgn="auto">
              <a:spcAft>
                <a:spcPts val="0"/>
              </a:spcAft>
              <a:buFont typeface="Arial" pitchFamily="34" charset="0"/>
              <a:buAutoNum type="alphaLcParenR"/>
              <a:defRPr/>
            </a:pPr>
            <a:r>
              <a:rPr lang="en-US" dirty="0" smtClean="0"/>
              <a:t>Issue framing determines which participants become involved in a political debate</a:t>
            </a:r>
          </a:p>
          <a:p>
            <a:pPr marL="514350" indent="-514350" fontAlgn="auto">
              <a:spcAft>
                <a:spcPts val="0"/>
              </a:spcAft>
              <a:buFont typeface="Arial" pitchFamily="34" charset="0"/>
              <a:buAutoNum type="alphaLcParenR"/>
              <a:defRPr/>
            </a:pPr>
            <a:r>
              <a:rPr lang="en-US" dirty="0" smtClean="0"/>
              <a:t>Issue framing is a more effective strategy at the EU-level than within the member states</a:t>
            </a:r>
          </a:p>
          <a:p>
            <a:pPr marL="514350" indent="-514350" fontAlgn="auto">
              <a:spcAft>
                <a:spcPts val="0"/>
              </a:spcAft>
              <a:buFont typeface="Arial" pitchFamily="34" charset="0"/>
              <a:buAutoNum type="alphaLcParenR"/>
              <a:defRPr/>
            </a:pPr>
            <a:r>
              <a:rPr lang="en-US" dirty="0" smtClean="0"/>
              <a:t>Issue framing is a less effective strategy at the EU-level than within the member states</a:t>
            </a:r>
          </a:p>
          <a:p>
            <a:pPr marL="514350" indent="-514350" fontAlgn="auto">
              <a:spcAft>
                <a:spcPts val="0"/>
              </a:spcAft>
              <a:buFont typeface="Arial" pitchFamily="34" charset="0"/>
              <a:buAutoNum type="alphaLcParenR"/>
              <a:defRPr/>
            </a:pPr>
            <a:r>
              <a:rPr lang="en-US" dirty="0" smtClean="0"/>
              <a:t>Issue framing determines how an issue is discussed but not how much attention it receives</a:t>
            </a:r>
            <a:endParaRPr lang="en-US" dirty="0"/>
          </a:p>
        </p:txBody>
      </p:sp>
      <p:sp>
        <p:nvSpPr>
          <p:cNvPr id="5" name="TPPercentages"/>
          <p:cNvSpPr>
            <a:spLocks noGrp="1"/>
          </p:cNvSpPr>
          <p:nvPr>
            <p:ph type="body" sz="half" idx="2"/>
          </p:nvPr>
        </p:nvSpPr>
        <p:spPr>
          <a:xfrm>
            <a:off x="6858000" y="1600200"/>
            <a:ext cx="1727200" cy="4525963"/>
          </a:xfrm>
        </p:spPr>
        <p:txBody>
          <a:bodyPr rtlCol="0">
            <a:normAutofit lnSpcReduction="10000"/>
          </a:bodyPr>
          <a:lstStyle/>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br>
              <a:rPr lang="en-US" smtClean="0"/>
            </a:br>
            <a:r>
              <a:rPr lang="en-US" smtClean="0"/>
              <a:t/>
            </a:r>
            <a:br>
              <a:rPr lang="en-US" smtClean="0"/>
            </a:br>
            <a:endParaRPr lang="en-US" smtClean="0"/>
          </a:p>
          <a:p>
            <a:pPr algn="r" fontAlgn="auto">
              <a:spcAft>
                <a:spcPts val="0"/>
              </a:spcAft>
              <a:buFont typeface="Arial" pitchFamily="34" charset="0"/>
              <a:buNone/>
              <a:defRPr/>
            </a:pPr>
            <a:r>
              <a:rPr lang="en-US" smtClean="0"/>
              <a:t>0%</a:t>
            </a:r>
          </a:p>
          <a:p>
            <a:pPr algn="r" fontAlgn="auto">
              <a:spcAft>
                <a:spcPts val="0"/>
              </a:spcAft>
              <a:buFont typeface="Arial" pitchFamily="34" charset="0"/>
              <a:buNone/>
              <a:defRPr/>
            </a:pPr>
            <a:endParaRPr lang="en-US"/>
          </a:p>
        </p:txBody>
      </p:sp>
    </p:spTree>
    <p:custDataLst>
      <p:tags r:id="rId1"/>
    </p:custData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PQuestion"/>
          <p:cNvSpPr>
            <a:spLocks noGrp="1"/>
          </p:cNvSpPr>
          <p:nvPr>
            <p:ph type="title"/>
          </p:nvPr>
        </p:nvSpPr>
        <p:spPr/>
        <p:txBody>
          <a:bodyPr>
            <a:spAutoFit/>
          </a:bodyPr>
          <a:lstStyle/>
          <a:p>
            <a:r>
              <a:rPr lang="en-US" sz="3200" smtClean="0"/>
              <a:t>9-7 What did Elmer Schattschneider mean by his dictum that ‘organization is the mobilization of bias’?</a:t>
            </a:r>
          </a:p>
        </p:txBody>
      </p:sp>
      <p:sp>
        <p:nvSpPr>
          <p:cNvPr id="3" name="TPAnswers"/>
          <p:cNvSpPr>
            <a:spLocks noGrp="1"/>
          </p:cNvSpPr>
          <p:nvPr>
            <p:ph type="body" sz="half" idx="1"/>
            <p:custDataLst>
              <p:tags r:id="rId2"/>
            </p:custDataLst>
          </p:nvPr>
        </p:nvSpPr>
        <p:spPr>
          <a:xfrm>
            <a:off x="457200" y="1600200"/>
            <a:ext cx="6096000" cy="4953000"/>
          </a:xfrm>
        </p:spPr>
        <p:txBody>
          <a:bodyPr rtlCol="0">
            <a:normAutofit fontScale="92500"/>
          </a:bodyPr>
          <a:lstStyle/>
          <a:p>
            <a:pPr marL="514350" indent="-514350" fontAlgn="auto">
              <a:spcAft>
                <a:spcPts val="0"/>
              </a:spcAft>
              <a:buFont typeface="Arial" pitchFamily="34" charset="0"/>
              <a:buAutoNum type="alphaLcParenR"/>
              <a:defRPr/>
            </a:pPr>
            <a:r>
              <a:rPr lang="en-US" dirty="0" smtClean="0"/>
              <a:t>In agenda-setting processes, political actors need to organize in order to mobilize their supporters</a:t>
            </a:r>
          </a:p>
          <a:p>
            <a:pPr marL="514350" indent="-514350" fontAlgn="auto">
              <a:spcAft>
                <a:spcPts val="0"/>
              </a:spcAft>
              <a:buFont typeface="Arial" pitchFamily="34" charset="0"/>
              <a:buAutoNum type="alphaLcParenR"/>
              <a:defRPr/>
            </a:pPr>
            <a:r>
              <a:rPr lang="en-US" dirty="0" smtClean="0"/>
              <a:t>Organizations tend to mobilize only people who are biased towards an issue</a:t>
            </a:r>
          </a:p>
          <a:p>
            <a:pPr marL="514350" indent="-514350" fontAlgn="auto">
              <a:spcAft>
                <a:spcPts val="0"/>
              </a:spcAft>
              <a:buFont typeface="Arial" pitchFamily="34" charset="0"/>
              <a:buAutoNum type="alphaLcParenR"/>
              <a:defRPr/>
            </a:pPr>
            <a:r>
              <a:rPr lang="en-US" dirty="0" smtClean="0"/>
              <a:t>Because people are biased, they will only join organizations that confirm their ideas.</a:t>
            </a:r>
          </a:p>
          <a:p>
            <a:pPr marL="514350" indent="-514350" fontAlgn="auto">
              <a:spcAft>
                <a:spcPts val="0"/>
              </a:spcAft>
              <a:buFont typeface="Arial" pitchFamily="34" charset="0"/>
              <a:buAutoNum type="alphaLcParenR"/>
              <a:defRPr/>
            </a:pPr>
            <a:r>
              <a:rPr lang="en-US" dirty="0" smtClean="0"/>
              <a:t>The receptiveness of a political system to certain issues is determined by its institutional set-up</a:t>
            </a:r>
            <a:endParaRPr lang="en-US" dirty="0"/>
          </a:p>
        </p:txBody>
      </p:sp>
      <p:sp>
        <p:nvSpPr>
          <p:cNvPr id="105475"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PQuestion"/>
          <p:cNvSpPr>
            <a:spLocks noGrp="1"/>
          </p:cNvSpPr>
          <p:nvPr>
            <p:ph type="title"/>
          </p:nvPr>
        </p:nvSpPr>
        <p:spPr/>
        <p:txBody>
          <a:bodyPr>
            <a:spAutoFit/>
          </a:bodyPr>
          <a:lstStyle/>
          <a:p>
            <a:r>
              <a:rPr lang="en-US" smtClean="0"/>
              <a:t>1-7 Which of the treaties below is currently no longer in force? </a:t>
            </a:r>
          </a:p>
        </p:txBody>
      </p:sp>
      <p:sp>
        <p:nvSpPr>
          <p:cNvPr id="23554" name="TPAnswers"/>
          <p:cNvSpPr>
            <a:spLocks noGrp="1"/>
          </p:cNvSpPr>
          <p:nvPr>
            <p:ph type="body" sz="half" idx="1"/>
            <p:custDataLst>
              <p:tags r:id="rId2"/>
            </p:custDataLst>
          </p:nvPr>
        </p:nvSpPr>
        <p:spPr>
          <a:xfrm>
            <a:off x="457200" y="1600200"/>
            <a:ext cx="6350000" cy="3367088"/>
          </a:xfrm>
        </p:spPr>
        <p:txBody>
          <a:bodyPr/>
          <a:lstStyle/>
          <a:p>
            <a:pPr marL="514350" indent="-514350">
              <a:buFont typeface="Arial" charset="0"/>
              <a:buAutoNum type="alphaLcParenR"/>
            </a:pPr>
            <a:r>
              <a:rPr lang="en-US" smtClean="0"/>
              <a:t>TFEU: Treaty on the Functioning of the European Union </a:t>
            </a:r>
          </a:p>
          <a:p>
            <a:pPr marL="514350" indent="-514350">
              <a:buFont typeface="Arial" charset="0"/>
              <a:buAutoNum type="alphaLcParenR"/>
            </a:pPr>
            <a:r>
              <a:rPr lang="en-US" smtClean="0"/>
              <a:t>TEU: Treaty on European Union </a:t>
            </a:r>
          </a:p>
          <a:p>
            <a:pPr marL="514350" indent="-514350">
              <a:buFont typeface="Arial" charset="0"/>
              <a:buAutoNum type="alphaLcParenR"/>
            </a:pPr>
            <a:r>
              <a:rPr lang="en-US" smtClean="0"/>
              <a:t>Euratom: European Atomic Energy Community </a:t>
            </a:r>
          </a:p>
          <a:p>
            <a:pPr marL="514350" indent="-514350">
              <a:buFont typeface="Arial" charset="0"/>
              <a:buAutoNum type="alphaLcParenR"/>
            </a:pPr>
            <a:r>
              <a:rPr lang="en-US" smtClean="0"/>
              <a:t>ECSC: European Coal and Steel Community</a:t>
            </a:r>
          </a:p>
        </p:txBody>
      </p:sp>
      <p:sp>
        <p:nvSpPr>
          <p:cNvPr id="23555" name="TPPercentages"/>
          <p:cNvSpPr>
            <a:spLocks noGrp="1"/>
          </p:cNvSpPr>
          <p:nvPr>
            <p:ph type="body" sz="half" idx="2"/>
          </p:nvPr>
        </p:nvSpPr>
        <p:spPr>
          <a:xfrm>
            <a:off x="6858000" y="16002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PQuestion"/>
          <p:cNvSpPr>
            <a:spLocks noGrp="1"/>
          </p:cNvSpPr>
          <p:nvPr>
            <p:ph type="title"/>
          </p:nvPr>
        </p:nvSpPr>
        <p:spPr>
          <a:xfrm>
            <a:off x="457200" y="501650"/>
            <a:ext cx="8229600" cy="1816100"/>
          </a:xfrm>
        </p:spPr>
        <p:txBody>
          <a:bodyPr>
            <a:spAutoFit/>
          </a:bodyPr>
          <a:lstStyle/>
          <a:p>
            <a:r>
              <a:rPr lang="en-US" sz="2800" smtClean="0"/>
              <a:t>9-8 In the field of alcohol abuse policy, proponents of EU-wide policies have focused most of their efforts on the Commission’s DG for Health and Consumer Protection. This is an example of:</a:t>
            </a:r>
          </a:p>
        </p:txBody>
      </p:sp>
      <p:sp>
        <p:nvSpPr>
          <p:cNvPr id="106498" name="TPAnswers"/>
          <p:cNvSpPr>
            <a:spLocks noGrp="1"/>
          </p:cNvSpPr>
          <p:nvPr>
            <p:ph type="body" sz="half" idx="1"/>
            <p:custDataLst>
              <p:tags r:id="rId2"/>
            </p:custDataLst>
          </p:nvPr>
        </p:nvSpPr>
        <p:spPr>
          <a:xfrm>
            <a:off x="457200" y="3352800"/>
            <a:ext cx="6350000" cy="2074863"/>
          </a:xfrm>
        </p:spPr>
        <p:txBody>
          <a:bodyPr/>
          <a:lstStyle/>
          <a:p>
            <a:pPr marL="514350" indent="-514350">
              <a:buFont typeface="Arial" charset="0"/>
              <a:buAutoNum type="alphaLcParenR"/>
            </a:pPr>
            <a:r>
              <a:rPr lang="en-US" smtClean="0"/>
              <a:t>Venue shopping</a:t>
            </a:r>
          </a:p>
          <a:p>
            <a:pPr marL="514350" indent="-514350">
              <a:buFont typeface="Arial" charset="0"/>
              <a:buAutoNum type="alphaLcParenR"/>
            </a:pPr>
            <a:r>
              <a:rPr lang="en-US" smtClean="0"/>
              <a:t>Issue framing</a:t>
            </a:r>
          </a:p>
          <a:p>
            <a:pPr marL="514350" indent="-514350">
              <a:buFont typeface="Arial" charset="0"/>
              <a:buAutoNum type="alphaLcParenR"/>
            </a:pPr>
            <a:r>
              <a:rPr lang="en-US" smtClean="0"/>
              <a:t>The creation of a policy window</a:t>
            </a:r>
          </a:p>
          <a:p>
            <a:pPr marL="514350" indent="-514350">
              <a:buFont typeface="Arial" charset="0"/>
              <a:buAutoNum type="alphaLcParenR"/>
            </a:pPr>
            <a:r>
              <a:rPr lang="en-US" smtClean="0"/>
              <a:t>A focusing event</a:t>
            </a:r>
          </a:p>
        </p:txBody>
      </p:sp>
      <p:sp>
        <p:nvSpPr>
          <p:cNvPr id="106499" name="TPPercentages"/>
          <p:cNvSpPr>
            <a:spLocks noGrp="1"/>
          </p:cNvSpPr>
          <p:nvPr>
            <p:ph type="body" sz="half" idx="2"/>
          </p:nvPr>
        </p:nvSpPr>
        <p:spPr>
          <a:xfrm>
            <a:off x="6858000" y="35052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PQuestion"/>
          <p:cNvSpPr>
            <a:spLocks noGrp="1"/>
          </p:cNvSpPr>
          <p:nvPr>
            <p:ph type="title"/>
          </p:nvPr>
        </p:nvSpPr>
        <p:spPr/>
        <p:txBody>
          <a:bodyPr>
            <a:spAutoFit/>
          </a:bodyPr>
          <a:lstStyle/>
          <a:p>
            <a:r>
              <a:rPr lang="en-US" sz="2800" smtClean="0"/>
              <a:t>9-9 John Kingdon’s theory of agenda-setting discerns three streams of events. Which of the following is not included in one of those streams?</a:t>
            </a:r>
          </a:p>
        </p:txBody>
      </p:sp>
      <p:sp>
        <p:nvSpPr>
          <p:cNvPr id="107522" name="TPAnswers"/>
          <p:cNvSpPr>
            <a:spLocks noGrp="1"/>
          </p:cNvSpPr>
          <p:nvPr>
            <p:ph type="body" sz="half" idx="1"/>
            <p:custDataLst>
              <p:tags r:id="rId2"/>
            </p:custDataLst>
          </p:nvPr>
        </p:nvSpPr>
        <p:spPr>
          <a:xfrm>
            <a:off x="457200" y="2971800"/>
            <a:ext cx="6350000" cy="2074863"/>
          </a:xfrm>
        </p:spPr>
        <p:txBody>
          <a:bodyPr/>
          <a:lstStyle/>
          <a:p>
            <a:pPr marL="514350" indent="-514350">
              <a:buFont typeface="Arial" charset="0"/>
              <a:buAutoNum type="alphaLcParenR"/>
            </a:pPr>
            <a:r>
              <a:rPr lang="en-US" smtClean="0"/>
              <a:t>Political circumstances</a:t>
            </a:r>
          </a:p>
          <a:p>
            <a:pPr marL="514350" indent="-514350">
              <a:buFont typeface="Arial" charset="0"/>
              <a:buAutoNum type="alphaLcParenR"/>
            </a:pPr>
            <a:r>
              <a:rPr lang="en-US" smtClean="0"/>
              <a:t>Problems</a:t>
            </a:r>
          </a:p>
          <a:p>
            <a:pPr marL="514350" indent="-514350">
              <a:buFont typeface="Arial" charset="0"/>
              <a:buAutoNum type="alphaLcParenR"/>
            </a:pPr>
            <a:r>
              <a:rPr lang="en-US" smtClean="0"/>
              <a:t>Institutions</a:t>
            </a:r>
          </a:p>
          <a:p>
            <a:pPr marL="514350" indent="-514350">
              <a:buFont typeface="Arial" charset="0"/>
              <a:buAutoNum type="alphaLcParenR"/>
            </a:pPr>
            <a:r>
              <a:rPr lang="en-US" smtClean="0"/>
              <a:t>Solutions</a:t>
            </a:r>
          </a:p>
        </p:txBody>
      </p:sp>
      <p:sp>
        <p:nvSpPr>
          <p:cNvPr id="107523" name="TPPercentages"/>
          <p:cNvSpPr>
            <a:spLocks noGrp="1"/>
          </p:cNvSpPr>
          <p:nvPr>
            <p:ph type="body" sz="half" idx="2"/>
          </p:nvPr>
        </p:nvSpPr>
        <p:spPr>
          <a:xfrm>
            <a:off x="6781800" y="29718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PQuestion"/>
          <p:cNvSpPr>
            <a:spLocks noGrp="1"/>
          </p:cNvSpPr>
          <p:nvPr>
            <p:ph type="title"/>
          </p:nvPr>
        </p:nvSpPr>
        <p:spPr/>
        <p:txBody>
          <a:bodyPr>
            <a:spAutoFit/>
          </a:bodyPr>
          <a:lstStyle/>
          <a:p>
            <a:r>
              <a:rPr lang="en-US" sz="3600" smtClean="0"/>
              <a:t>9-10 Which of the following statements about focusing events is correct?</a:t>
            </a:r>
          </a:p>
        </p:txBody>
      </p:sp>
      <p:sp>
        <p:nvSpPr>
          <p:cNvPr id="3" name="TPAnswers"/>
          <p:cNvSpPr>
            <a:spLocks noGrp="1"/>
          </p:cNvSpPr>
          <p:nvPr>
            <p:ph type="body" sz="half" idx="1"/>
            <p:custDataLst>
              <p:tags r:id="rId2"/>
            </p:custDataLst>
          </p:nvPr>
        </p:nvSpPr>
        <p:spPr>
          <a:xfrm>
            <a:off x="457200" y="1600200"/>
            <a:ext cx="5867400" cy="4800600"/>
          </a:xfrm>
        </p:spPr>
        <p:txBody>
          <a:bodyPr rtlCol="0">
            <a:normAutofit fontScale="92500" lnSpcReduction="10000"/>
          </a:bodyPr>
          <a:lstStyle/>
          <a:p>
            <a:pPr marL="514350" indent="-514350" fontAlgn="auto">
              <a:spcAft>
                <a:spcPts val="0"/>
              </a:spcAft>
              <a:buFont typeface="Arial" pitchFamily="34" charset="0"/>
              <a:buAutoNum type="alphaLcParenR"/>
              <a:defRPr/>
            </a:pPr>
            <a:r>
              <a:rPr lang="en-US" dirty="0" smtClean="0"/>
              <a:t>A focusing event is a necessary condition for an issue to come onto the political agenda</a:t>
            </a:r>
          </a:p>
          <a:p>
            <a:pPr marL="514350" indent="-514350" fontAlgn="auto">
              <a:spcAft>
                <a:spcPts val="0"/>
              </a:spcAft>
              <a:buFont typeface="Arial" pitchFamily="34" charset="0"/>
              <a:buAutoNum type="alphaLcParenR"/>
              <a:defRPr/>
            </a:pPr>
            <a:r>
              <a:rPr lang="en-US" dirty="0" smtClean="0"/>
              <a:t>A focusing event may affect political agendas because it increases the attention for a problem</a:t>
            </a:r>
          </a:p>
          <a:p>
            <a:pPr marL="514350" indent="-514350" fontAlgn="auto">
              <a:spcAft>
                <a:spcPts val="0"/>
              </a:spcAft>
              <a:buFont typeface="Arial" pitchFamily="34" charset="0"/>
              <a:buAutoNum type="alphaLcParenR"/>
              <a:defRPr/>
            </a:pPr>
            <a:r>
              <a:rPr lang="en-US" dirty="0" smtClean="0"/>
              <a:t>The rise to power of Green parties in France and Germany during the 1990s is an example of a focusing event</a:t>
            </a:r>
          </a:p>
          <a:p>
            <a:pPr marL="514350" indent="-514350" fontAlgn="auto">
              <a:spcAft>
                <a:spcPts val="0"/>
              </a:spcAft>
              <a:buFont typeface="Arial" pitchFamily="34" charset="0"/>
              <a:buAutoNum type="alphaLcParenR"/>
              <a:defRPr/>
            </a:pPr>
            <a:r>
              <a:rPr lang="en-US" dirty="0" smtClean="0"/>
              <a:t>A focusing event only leads to a policy window if it is accompanied by a change in government</a:t>
            </a:r>
            <a:endParaRPr lang="en-US" dirty="0"/>
          </a:p>
        </p:txBody>
      </p:sp>
      <p:sp>
        <p:nvSpPr>
          <p:cNvPr id="108547" name="TPPercentages"/>
          <p:cNvSpPr>
            <a:spLocks noGrp="1"/>
          </p:cNvSpPr>
          <p:nvPr>
            <p:ph type="body" sz="half" idx="2"/>
          </p:nvPr>
        </p:nvSpPr>
        <p:spPr>
          <a:xfrm>
            <a:off x="6858000" y="1600200"/>
            <a:ext cx="1727200" cy="4525963"/>
          </a:xfrm>
        </p:spPr>
        <p:txBody>
          <a:bodyPr/>
          <a:lstStyle/>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br>
              <a:rPr lang="en-US" sz="2600" smtClean="0"/>
            </a:br>
            <a:r>
              <a:rPr lang="en-US" sz="2600" smtClean="0"/>
              <a:t/>
            </a:r>
            <a:br>
              <a:rPr lang="en-US" sz="2600" smtClean="0"/>
            </a:br>
            <a:endParaRPr lang="en-US" sz="2600" smtClean="0"/>
          </a:p>
          <a:p>
            <a:pPr algn="r">
              <a:buFont typeface="Arial" charset="0"/>
              <a:buNone/>
            </a:pPr>
            <a:r>
              <a:rPr lang="en-US" sz="2600" smtClean="0"/>
              <a:t>0%</a:t>
            </a:r>
          </a:p>
          <a:p>
            <a:pPr algn="r">
              <a:buFont typeface="Arial" charset="0"/>
              <a:buNone/>
            </a:pPr>
            <a:endParaRPr lang="en-US" sz="2600" smtClean="0"/>
          </a:p>
        </p:txBody>
      </p:sp>
    </p:spTree>
    <p:custDataLst>
      <p:tags r:id="rId1"/>
    </p:custData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PQuestion"/>
          <p:cNvSpPr>
            <a:spLocks noGrp="1"/>
          </p:cNvSpPr>
          <p:nvPr>
            <p:ph type="title"/>
          </p:nvPr>
        </p:nvSpPr>
        <p:spPr/>
        <p:txBody>
          <a:bodyPr>
            <a:spAutoFit/>
          </a:bodyPr>
          <a:lstStyle/>
          <a:p>
            <a:r>
              <a:rPr lang="en-US" sz="2800" smtClean="0"/>
              <a:t>10-1 What is the relation between the three types of decision that Peterson discerned and the distinction between ‘high politics’ and ‘low politics’?</a:t>
            </a:r>
          </a:p>
        </p:txBody>
      </p:sp>
      <p:sp>
        <p:nvSpPr>
          <p:cNvPr id="3" name="TPAnswers"/>
          <p:cNvSpPr>
            <a:spLocks noGrp="1"/>
          </p:cNvSpPr>
          <p:nvPr>
            <p:ph type="body" sz="half" idx="1"/>
            <p:custDataLst>
              <p:tags r:id="rId2"/>
            </p:custDataLst>
          </p:nvPr>
        </p:nvSpPr>
        <p:spPr>
          <a:xfrm>
            <a:off x="381000" y="1677988"/>
            <a:ext cx="5334000" cy="5191125"/>
          </a:xfrm>
        </p:spPr>
        <p:txBody>
          <a:bodyPr rtlCol="0">
            <a:normAutofit fontScale="92500" lnSpcReduction="20000"/>
          </a:bodyPr>
          <a:lstStyle/>
          <a:p>
            <a:pPr marL="514350" indent="-514350" fontAlgn="auto">
              <a:spcAft>
                <a:spcPts val="0"/>
              </a:spcAft>
              <a:buFont typeface="Arial" pitchFamily="34" charset="0"/>
              <a:buAutoNum type="alphaLcParenR"/>
              <a:defRPr/>
            </a:pPr>
            <a:r>
              <a:rPr lang="en-US" dirty="0" smtClean="0"/>
              <a:t>History-making decisions are high politics, policy-setting and policy-shaping decisions are low politics</a:t>
            </a:r>
          </a:p>
          <a:p>
            <a:pPr marL="514350" indent="-514350" fontAlgn="auto">
              <a:spcAft>
                <a:spcPts val="0"/>
              </a:spcAft>
              <a:buFont typeface="Arial" pitchFamily="34" charset="0"/>
              <a:buAutoNum type="alphaLcParenR"/>
              <a:defRPr/>
            </a:pPr>
            <a:r>
              <a:rPr lang="en-US" dirty="0" smtClean="0"/>
              <a:t>History-making and policy-setting decisions are high politics, policy-shaping decisions are low politics</a:t>
            </a:r>
          </a:p>
          <a:p>
            <a:pPr marL="514350" indent="-514350" fontAlgn="auto">
              <a:spcAft>
                <a:spcPts val="0"/>
              </a:spcAft>
              <a:buFont typeface="Arial" pitchFamily="34" charset="0"/>
              <a:buAutoNum type="alphaLcParenR"/>
              <a:defRPr/>
            </a:pPr>
            <a:r>
              <a:rPr lang="en-US" dirty="0" smtClean="0"/>
              <a:t>History-making decisions are high politics, policy-shaping decisions are low politics, policy-setting decisions can be either high or low politics.</a:t>
            </a:r>
          </a:p>
          <a:p>
            <a:pPr marL="514350" indent="-514350" fontAlgn="auto">
              <a:spcAft>
                <a:spcPts val="0"/>
              </a:spcAft>
              <a:buFont typeface="Arial" pitchFamily="34" charset="0"/>
              <a:buAutoNum type="alphaLcParenR"/>
              <a:defRPr/>
            </a:pPr>
            <a:r>
              <a:rPr lang="en-US" dirty="0" smtClean="0"/>
              <a:t>All three types of decision can be either high politics or low politics, depending on the issue at stake.</a:t>
            </a:r>
            <a:endParaRPr lang="en-US" dirty="0"/>
          </a:p>
        </p:txBody>
      </p:sp>
      <p:sp>
        <p:nvSpPr>
          <p:cNvPr id="5" name="TPPercentages"/>
          <p:cNvSpPr>
            <a:spLocks noGrp="1"/>
          </p:cNvSpPr>
          <p:nvPr>
            <p:ph type="body" sz="half" idx="2"/>
          </p:nvPr>
        </p:nvSpPr>
        <p:spPr>
          <a:xfrm>
            <a:off x="6858000" y="1981200"/>
            <a:ext cx="1727200" cy="4525963"/>
          </a:xfrm>
        </p:spPr>
        <p:txBody>
          <a:bodyPr rtlCol="0">
            <a:normAutofit fontScale="92500" lnSpcReduction="10000"/>
          </a:bodyPr>
          <a:lstStyle/>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br>
              <a:rPr lang="en-US" sz="2600" smtClean="0"/>
            </a:br>
            <a:r>
              <a:rPr lang="en-US" sz="2600" smtClean="0"/>
              <a:t/>
            </a:r>
            <a:br>
              <a:rPr lang="en-US" sz="2600" smtClean="0"/>
            </a:br>
            <a:r>
              <a:rPr lang="en-US" sz="2600" smtClean="0"/>
              <a:t/>
            </a:r>
            <a:br>
              <a:rPr lang="en-US" sz="2600" smtClean="0"/>
            </a:br>
            <a:r>
              <a:rPr lang="en-US" sz="2600" smtClean="0"/>
              <a:t/>
            </a:r>
            <a:br>
              <a:rPr lang="en-US" sz="2600" smtClean="0"/>
            </a:br>
            <a:endParaRPr lang="en-US" sz="2600" smtClean="0"/>
          </a:p>
          <a:p>
            <a:pPr algn="r" fontAlgn="auto">
              <a:spcAft>
                <a:spcPts val="0"/>
              </a:spcAft>
              <a:buFont typeface="Arial" pitchFamily="34" charset="0"/>
              <a:buNone/>
              <a:defRPr/>
            </a:pPr>
            <a:r>
              <a:rPr lang="en-US" sz="2600" smtClean="0"/>
              <a:t>0%</a:t>
            </a:r>
          </a:p>
          <a:p>
            <a:pPr algn="r" fontAlgn="auto">
              <a:spcAft>
                <a:spcPts val="0"/>
              </a:spcAft>
              <a:buFont typeface="Arial" pitchFamily="34" charset="0"/>
              <a:buNone/>
              <a:defRPr/>
            </a:pPr>
            <a:endParaRPr lang="en-US" sz="2600" dirty="0"/>
          </a:p>
        </p:txBody>
      </p:sp>
    </p:spTree>
    <p:custDataLst>
      <p:tags r:id="rId1"/>
    </p:custData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PQuestion"/>
          <p:cNvSpPr>
            <a:spLocks noGrp="1"/>
          </p:cNvSpPr>
          <p:nvPr>
            <p:ph type="title"/>
          </p:nvPr>
        </p:nvSpPr>
        <p:spPr/>
        <p:txBody>
          <a:bodyPr>
            <a:spAutoFit/>
          </a:bodyPr>
          <a:lstStyle/>
          <a:p>
            <a:r>
              <a:rPr lang="en-US" sz="3200" smtClean="0"/>
              <a:t>10-2 In terms of Peterson’s typology, what type of decision is a decision to reduce energy use in the EU by 20% in the year 2020?</a:t>
            </a:r>
          </a:p>
        </p:txBody>
      </p:sp>
      <p:sp>
        <p:nvSpPr>
          <p:cNvPr id="110594" name="TPAnswers"/>
          <p:cNvSpPr>
            <a:spLocks noGrp="1"/>
          </p:cNvSpPr>
          <p:nvPr>
            <p:ph type="body" sz="half" idx="1"/>
            <p:custDataLst>
              <p:tags r:id="rId2"/>
            </p:custDataLst>
          </p:nvPr>
        </p:nvSpPr>
        <p:spPr>
          <a:xfrm>
            <a:off x="228600" y="2895600"/>
            <a:ext cx="6350000" cy="2074863"/>
          </a:xfrm>
        </p:spPr>
        <p:txBody>
          <a:bodyPr/>
          <a:lstStyle/>
          <a:p>
            <a:pPr marL="514350" indent="-514350">
              <a:buFont typeface="Arial" charset="0"/>
              <a:buAutoNum type="alphaLcParenR"/>
            </a:pPr>
            <a:r>
              <a:rPr lang="en-US" smtClean="0"/>
              <a:t>A history-making decision</a:t>
            </a:r>
          </a:p>
          <a:p>
            <a:pPr marL="514350" indent="-514350">
              <a:buFont typeface="Arial" charset="0"/>
              <a:buAutoNum type="alphaLcParenR"/>
            </a:pPr>
            <a:r>
              <a:rPr lang="en-US" smtClean="0"/>
              <a:t>A policy-setting decision</a:t>
            </a:r>
          </a:p>
          <a:p>
            <a:pPr marL="514350" indent="-514350">
              <a:buFont typeface="Arial" charset="0"/>
              <a:buAutoNum type="alphaLcParenR"/>
            </a:pPr>
            <a:r>
              <a:rPr lang="en-US" smtClean="0"/>
              <a:t>A policy-shaping decision</a:t>
            </a:r>
          </a:p>
          <a:p>
            <a:pPr marL="514350" indent="-514350">
              <a:buFont typeface="Arial" charset="0"/>
              <a:buAutoNum type="alphaLcParenR"/>
            </a:pPr>
            <a:r>
              <a:rPr lang="en-US" smtClean="0"/>
              <a:t>A high politics decision</a:t>
            </a:r>
          </a:p>
        </p:txBody>
      </p:sp>
      <p:sp>
        <p:nvSpPr>
          <p:cNvPr id="110595" name="TPPercentages"/>
          <p:cNvSpPr>
            <a:spLocks noGrp="1"/>
          </p:cNvSpPr>
          <p:nvPr>
            <p:ph type="body" sz="half" idx="2"/>
          </p:nvPr>
        </p:nvSpPr>
        <p:spPr>
          <a:xfrm>
            <a:off x="6858000" y="28956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PQuestion"/>
          <p:cNvSpPr>
            <a:spLocks noGrp="1"/>
          </p:cNvSpPr>
          <p:nvPr>
            <p:ph type="title"/>
          </p:nvPr>
        </p:nvSpPr>
        <p:spPr>
          <a:xfrm>
            <a:off x="381000" y="-11113"/>
            <a:ext cx="8229600" cy="3048001"/>
          </a:xfrm>
        </p:spPr>
        <p:txBody>
          <a:bodyPr>
            <a:spAutoFit/>
          </a:bodyPr>
          <a:lstStyle/>
          <a:p>
            <a:r>
              <a:rPr lang="en-US" sz="2400" smtClean="0"/>
              <a:t>10-3 Suppose two member states need to agree on agricultural spending in the EU. Member state A would ideally like EU agricultural spending to be capped at € 40 billion a year, but is willing to accept any outcome up until € 46 billion, while member state B would ideally like agricultural spending to be at least € 50 billion a year but is willing to accept any outcome above € 44 billion. What is the zone of agreement in this example?</a:t>
            </a:r>
          </a:p>
        </p:txBody>
      </p:sp>
      <p:sp>
        <p:nvSpPr>
          <p:cNvPr id="111618" name="TPAnswers"/>
          <p:cNvSpPr>
            <a:spLocks noGrp="1"/>
          </p:cNvSpPr>
          <p:nvPr>
            <p:ph type="body" sz="half" idx="1"/>
            <p:custDataLst>
              <p:tags r:id="rId2"/>
            </p:custDataLst>
          </p:nvPr>
        </p:nvSpPr>
        <p:spPr>
          <a:xfrm>
            <a:off x="457200" y="3505200"/>
            <a:ext cx="6350000" cy="2936875"/>
          </a:xfrm>
        </p:spPr>
        <p:txBody>
          <a:bodyPr/>
          <a:lstStyle/>
          <a:p>
            <a:pPr marL="514350" indent="-514350">
              <a:buFont typeface="Arial" charset="0"/>
              <a:buAutoNum type="alphaLcParenR"/>
            </a:pPr>
            <a:r>
              <a:rPr lang="en-US" smtClean="0"/>
              <a:t>All outcomes below € 46 billion</a:t>
            </a:r>
          </a:p>
          <a:p>
            <a:pPr marL="514350" indent="-514350">
              <a:buFont typeface="Arial" charset="0"/>
              <a:buAutoNum type="alphaLcParenR"/>
            </a:pPr>
            <a:r>
              <a:rPr lang="en-US" smtClean="0"/>
              <a:t>All outcomes above € 44 billion</a:t>
            </a:r>
          </a:p>
          <a:p>
            <a:pPr marL="514350" indent="-514350">
              <a:buFont typeface="Arial" charset="0"/>
              <a:buAutoNum type="alphaLcParenR"/>
            </a:pPr>
            <a:r>
              <a:rPr lang="en-US" smtClean="0"/>
              <a:t>All outcomes between € 40 and € 50 billion</a:t>
            </a:r>
          </a:p>
          <a:p>
            <a:pPr marL="514350" indent="-514350">
              <a:buFont typeface="Arial" charset="0"/>
              <a:buAutoNum type="alphaLcParenR"/>
            </a:pPr>
            <a:r>
              <a:rPr lang="en-US" smtClean="0"/>
              <a:t>All outcomes between € 44 and € 46 billion</a:t>
            </a:r>
          </a:p>
        </p:txBody>
      </p:sp>
      <p:sp>
        <p:nvSpPr>
          <p:cNvPr id="111619" name="TPPercentages"/>
          <p:cNvSpPr>
            <a:spLocks noGrp="1"/>
          </p:cNvSpPr>
          <p:nvPr>
            <p:ph type="body" sz="half" idx="2"/>
          </p:nvPr>
        </p:nvSpPr>
        <p:spPr>
          <a:xfrm>
            <a:off x="6934200" y="34290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PQuestion"/>
          <p:cNvSpPr>
            <a:spLocks noGrp="1"/>
          </p:cNvSpPr>
          <p:nvPr>
            <p:ph type="title"/>
          </p:nvPr>
        </p:nvSpPr>
        <p:spPr>
          <a:xfrm>
            <a:off x="457200" y="590550"/>
            <a:ext cx="8229600" cy="2247900"/>
          </a:xfrm>
        </p:spPr>
        <p:txBody>
          <a:bodyPr>
            <a:spAutoFit/>
          </a:bodyPr>
          <a:lstStyle/>
          <a:p>
            <a:r>
              <a:rPr lang="en-US" sz="2800" smtClean="0"/>
              <a:t>10-4 During Council negotiations on a proposal for a Regulation, the German minister suggests to the Swedish minister that she will support Sweden on another proposal if Sweden supports Germany on this proposal. What type of bargaining tactic is this?</a:t>
            </a:r>
          </a:p>
        </p:txBody>
      </p:sp>
      <p:sp>
        <p:nvSpPr>
          <p:cNvPr id="112642" name="TPAnswers"/>
          <p:cNvSpPr>
            <a:spLocks noGrp="1"/>
          </p:cNvSpPr>
          <p:nvPr>
            <p:ph type="body" sz="half" idx="1"/>
            <p:custDataLst>
              <p:tags r:id="rId2"/>
            </p:custDataLst>
          </p:nvPr>
        </p:nvSpPr>
        <p:spPr>
          <a:xfrm>
            <a:off x="457200" y="3200400"/>
            <a:ext cx="6350000" cy="2074863"/>
          </a:xfrm>
        </p:spPr>
        <p:txBody>
          <a:bodyPr/>
          <a:lstStyle/>
          <a:p>
            <a:pPr marL="514350" indent="-514350">
              <a:buFont typeface="Arial" charset="0"/>
              <a:buAutoNum type="alphaLcParenR"/>
            </a:pPr>
            <a:r>
              <a:rPr lang="en-US" smtClean="0"/>
              <a:t>Coalition formation</a:t>
            </a:r>
          </a:p>
          <a:p>
            <a:pPr marL="514350" indent="-514350">
              <a:buFont typeface="Arial" charset="0"/>
              <a:buAutoNum type="alphaLcParenR"/>
            </a:pPr>
            <a:r>
              <a:rPr lang="en-US" smtClean="0"/>
              <a:t>Persuasion</a:t>
            </a:r>
          </a:p>
          <a:p>
            <a:pPr marL="514350" indent="-514350">
              <a:buFont typeface="Arial" charset="0"/>
              <a:buAutoNum type="alphaLcParenR"/>
            </a:pPr>
            <a:r>
              <a:rPr lang="en-US" smtClean="0"/>
              <a:t>Issue linkage</a:t>
            </a:r>
          </a:p>
          <a:p>
            <a:pPr marL="514350" indent="-514350">
              <a:buFont typeface="Arial" charset="0"/>
              <a:buAutoNum type="alphaLcParenR"/>
            </a:pPr>
            <a:r>
              <a:rPr lang="en-US" smtClean="0"/>
              <a:t>Splitting through the middle</a:t>
            </a:r>
          </a:p>
        </p:txBody>
      </p:sp>
      <p:sp>
        <p:nvSpPr>
          <p:cNvPr id="112643" name="TPPercentages"/>
          <p:cNvSpPr>
            <a:spLocks noGrp="1"/>
          </p:cNvSpPr>
          <p:nvPr>
            <p:ph type="body" sz="half" idx="2"/>
          </p:nvPr>
        </p:nvSpPr>
        <p:spPr>
          <a:xfrm>
            <a:off x="6858000" y="3276600"/>
            <a:ext cx="1727200" cy="4525963"/>
          </a:xfrm>
        </p:spPr>
        <p:txBody>
          <a:bodyPr/>
          <a:lstStyle/>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PQuestion"/>
          <p:cNvSpPr>
            <a:spLocks noGrp="1"/>
          </p:cNvSpPr>
          <p:nvPr>
            <p:ph type="title"/>
          </p:nvPr>
        </p:nvSpPr>
        <p:spPr/>
        <p:txBody>
          <a:bodyPr>
            <a:spAutoFit/>
          </a:bodyPr>
          <a:lstStyle/>
          <a:p>
            <a:r>
              <a:rPr lang="en-US" sz="3200" smtClean="0"/>
              <a:t>10-5 What is the main risk involved in challenging an opponent as a bargaining tactic?</a:t>
            </a:r>
          </a:p>
        </p:txBody>
      </p:sp>
      <p:sp>
        <p:nvSpPr>
          <p:cNvPr id="113666" name="TPAnswers"/>
          <p:cNvSpPr>
            <a:spLocks noGrp="1"/>
          </p:cNvSpPr>
          <p:nvPr>
            <p:ph type="body" sz="half" idx="1"/>
            <p:custDataLst>
              <p:tags r:id="rId2"/>
            </p:custDataLst>
          </p:nvPr>
        </p:nvSpPr>
        <p:spPr>
          <a:xfrm>
            <a:off x="533400" y="2133600"/>
            <a:ext cx="6350000" cy="3797300"/>
          </a:xfrm>
        </p:spPr>
        <p:txBody>
          <a:bodyPr/>
          <a:lstStyle/>
          <a:p>
            <a:pPr marL="514350" indent="-514350">
              <a:buFont typeface="Arial" charset="0"/>
              <a:buAutoNum type="alphaLcParenR"/>
            </a:pPr>
            <a:r>
              <a:rPr lang="en-US" smtClean="0"/>
              <a:t>The opponent’s resolve may be greater than you assumed</a:t>
            </a:r>
          </a:p>
          <a:p>
            <a:pPr marL="514350" indent="-514350">
              <a:buFont typeface="Arial" charset="0"/>
              <a:buAutoNum type="alphaLcParenR"/>
            </a:pPr>
            <a:r>
              <a:rPr lang="en-US" smtClean="0"/>
              <a:t>The opponent may have exaggerated its demands to get more out of the negotiations</a:t>
            </a:r>
          </a:p>
          <a:p>
            <a:pPr marL="514350" indent="-514350">
              <a:buFont typeface="Arial" charset="0"/>
              <a:buAutoNum type="alphaLcParenR"/>
            </a:pPr>
            <a:r>
              <a:rPr lang="en-US" smtClean="0"/>
              <a:t>The opponent may form a coalition</a:t>
            </a:r>
          </a:p>
          <a:p>
            <a:pPr marL="514350" indent="-514350">
              <a:buFont typeface="Arial" charset="0"/>
              <a:buAutoNum type="alphaLcParenR"/>
            </a:pPr>
            <a:r>
              <a:rPr lang="en-US" smtClean="0"/>
              <a:t>The opponent may offer side payments to gain your support</a:t>
            </a:r>
          </a:p>
        </p:txBody>
      </p:sp>
      <p:sp>
        <p:nvSpPr>
          <p:cNvPr id="113667" name="TPPercentages"/>
          <p:cNvSpPr>
            <a:spLocks noGrp="1"/>
          </p:cNvSpPr>
          <p:nvPr>
            <p:ph type="body" sz="half" idx="2"/>
          </p:nvPr>
        </p:nvSpPr>
        <p:spPr>
          <a:xfrm>
            <a:off x="6858000" y="22098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PQuestion"/>
          <p:cNvSpPr>
            <a:spLocks noGrp="1"/>
          </p:cNvSpPr>
          <p:nvPr>
            <p:ph type="title"/>
          </p:nvPr>
        </p:nvSpPr>
        <p:spPr/>
        <p:txBody>
          <a:bodyPr>
            <a:spAutoFit/>
          </a:bodyPr>
          <a:lstStyle/>
          <a:p>
            <a:r>
              <a:rPr lang="en-US" sz="3200" smtClean="0"/>
              <a:t>10-6 When is a ‘management of meaning’ tactic particularly useful during negotiations?</a:t>
            </a:r>
          </a:p>
        </p:txBody>
      </p:sp>
      <p:sp>
        <p:nvSpPr>
          <p:cNvPr id="114690" name="TPAnswers"/>
          <p:cNvSpPr>
            <a:spLocks noGrp="1"/>
          </p:cNvSpPr>
          <p:nvPr>
            <p:ph type="body" sz="half" idx="1"/>
            <p:custDataLst>
              <p:tags r:id="rId2"/>
            </p:custDataLst>
          </p:nvPr>
        </p:nvSpPr>
        <p:spPr>
          <a:xfrm>
            <a:off x="457200" y="1905000"/>
            <a:ext cx="6350000" cy="4229100"/>
          </a:xfrm>
        </p:spPr>
        <p:txBody>
          <a:bodyPr/>
          <a:lstStyle/>
          <a:p>
            <a:pPr marL="514350" indent="-514350">
              <a:buFont typeface="Arial" charset="0"/>
              <a:buAutoNum type="alphaLcParenR"/>
            </a:pPr>
            <a:r>
              <a:rPr lang="en-US" smtClean="0"/>
              <a:t>When the implications of a proposal are unclear</a:t>
            </a:r>
          </a:p>
          <a:p>
            <a:pPr marL="514350" indent="-514350">
              <a:buFont typeface="Arial" charset="0"/>
              <a:buAutoNum type="alphaLcParenR"/>
            </a:pPr>
            <a:r>
              <a:rPr lang="en-US" smtClean="0"/>
              <a:t>When the outcomes of the negotiations need to be ratified by each member state</a:t>
            </a:r>
          </a:p>
          <a:p>
            <a:pPr marL="514350" indent="-514350">
              <a:buFont typeface="Arial" charset="0"/>
              <a:buAutoNum type="alphaLcParenR"/>
            </a:pPr>
            <a:r>
              <a:rPr lang="en-US" smtClean="0"/>
              <a:t>When there is a lot of opposition against a proposal</a:t>
            </a:r>
          </a:p>
          <a:p>
            <a:pPr marL="514350" indent="-514350">
              <a:buFont typeface="Arial" charset="0"/>
              <a:buAutoNum type="alphaLcParenR"/>
            </a:pPr>
            <a:r>
              <a:rPr lang="en-US" smtClean="0"/>
              <a:t>When a proposal has significant financial consequences</a:t>
            </a:r>
          </a:p>
        </p:txBody>
      </p:sp>
      <p:sp>
        <p:nvSpPr>
          <p:cNvPr id="114691" name="TPPercentages"/>
          <p:cNvSpPr>
            <a:spLocks noGrp="1"/>
          </p:cNvSpPr>
          <p:nvPr>
            <p:ph type="body" sz="half" idx="2"/>
          </p:nvPr>
        </p:nvSpPr>
        <p:spPr>
          <a:xfrm>
            <a:off x="6858000" y="2057400"/>
            <a:ext cx="1727200" cy="4525963"/>
          </a:xfrm>
        </p:spPr>
        <p:txBody>
          <a:bodyPr/>
          <a:lstStyle/>
          <a:p>
            <a:pPr algn="r">
              <a:buFont typeface="Arial" charset="0"/>
              <a:buNone/>
            </a:pPr>
            <a:r>
              <a:rPr lang="en-US" smtClean="0"/>
              <a:t>0%</a:t>
            </a:r>
            <a:br>
              <a:rPr lang="en-US" smtClean="0"/>
            </a:br>
            <a:endParaRPr lang="en-US" smtClean="0"/>
          </a:p>
          <a:p>
            <a:pPr algn="r">
              <a:buFont typeface="Arial" charset="0"/>
              <a:buNone/>
            </a:pPr>
            <a:r>
              <a:rPr lang="en-US" smtClean="0"/>
              <a:t>0%</a:t>
            </a:r>
            <a:br>
              <a:rPr lang="en-US" smtClean="0"/>
            </a:br>
            <a:r>
              <a:rPr lang="en-US" smtClean="0"/>
              <a:t/>
            </a:r>
            <a:br>
              <a:rPr lang="en-US" smtClean="0"/>
            </a:br>
            <a:endParaRPr lang="en-US" smtClean="0"/>
          </a:p>
          <a:p>
            <a:pPr algn="r">
              <a:buFont typeface="Arial" charset="0"/>
              <a:buNone/>
            </a:pPr>
            <a:r>
              <a:rPr lang="en-US" smtClean="0"/>
              <a:t>0%</a:t>
            </a:r>
            <a:br>
              <a:rPr lang="en-US" smtClean="0"/>
            </a:br>
            <a:endParaRPr lang="en-US" smtClean="0"/>
          </a:p>
          <a:p>
            <a:pPr algn="r">
              <a:buFont typeface="Arial" charset="0"/>
              <a:buNone/>
            </a:pPr>
            <a:r>
              <a:rPr lang="en-US" smtClean="0"/>
              <a:t>0%</a:t>
            </a:r>
          </a:p>
          <a:p>
            <a:pPr algn="r">
              <a:buFont typeface="Arial" charset="0"/>
              <a:buNone/>
            </a:pPr>
            <a:endParaRPr lang="en-US" smtClean="0"/>
          </a:p>
        </p:txBody>
      </p:sp>
    </p:spTree>
    <p:custDataLst>
      <p:tags r:id="rId1"/>
    </p:custData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PQuestion"/>
          <p:cNvSpPr>
            <a:spLocks noGrp="1"/>
          </p:cNvSpPr>
          <p:nvPr>
            <p:ph type="title"/>
          </p:nvPr>
        </p:nvSpPr>
        <p:spPr>
          <a:xfrm>
            <a:off x="457200" y="61913"/>
            <a:ext cx="8229600" cy="1568450"/>
          </a:xfrm>
        </p:spPr>
        <p:txBody>
          <a:bodyPr>
            <a:spAutoFit/>
          </a:bodyPr>
          <a:lstStyle/>
          <a:p>
            <a:r>
              <a:rPr lang="en-US" sz="3200" smtClean="0"/>
              <a:t>10-7 Which of the following is </a:t>
            </a:r>
            <a:r>
              <a:rPr lang="en-US" sz="3200" b="1" smtClean="0"/>
              <a:t>not</a:t>
            </a:r>
            <a:r>
              <a:rPr lang="en-US" sz="3200" smtClean="0"/>
              <a:t> a consequence of the large number of veto players in EU decision-making?</a:t>
            </a:r>
          </a:p>
        </p:txBody>
      </p:sp>
      <p:sp>
        <p:nvSpPr>
          <p:cNvPr id="115714" name="TPAnswers"/>
          <p:cNvSpPr>
            <a:spLocks noGrp="1"/>
          </p:cNvSpPr>
          <p:nvPr>
            <p:ph type="body" sz="half" idx="1"/>
            <p:custDataLst>
              <p:tags r:id="rId2"/>
            </p:custDataLst>
          </p:nvPr>
        </p:nvSpPr>
        <p:spPr>
          <a:xfrm>
            <a:off x="457200" y="2362200"/>
            <a:ext cx="6350000" cy="5521325"/>
          </a:xfrm>
        </p:spPr>
        <p:txBody>
          <a:bodyPr/>
          <a:lstStyle/>
          <a:p>
            <a:pPr marL="514350" indent="-514350">
              <a:buFont typeface="Arial" charset="0"/>
              <a:buAutoNum type="alphaLcParenR"/>
            </a:pPr>
            <a:r>
              <a:rPr lang="en-US" sz="2400" smtClean="0"/>
              <a:t>The large number of veto players makes it more difficult to reach an agreement</a:t>
            </a:r>
          </a:p>
          <a:p>
            <a:pPr marL="514350" indent="-514350">
              <a:buFont typeface="Arial" charset="0"/>
              <a:buAutoNum type="alphaLcParenR"/>
            </a:pPr>
            <a:r>
              <a:rPr lang="en-US" sz="2400" smtClean="0"/>
              <a:t>The large number of veto players requires institutions to take into account each other’s positions</a:t>
            </a:r>
          </a:p>
          <a:p>
            <a:pPr marL="514350" indent="-514350">
              <a:buFont typeface="Arial" charset="0"/>
              <a:buAutoNum type="alphaLcParenR"/>
            </a:pPr>
            <a:r>
              <a:rPr lang="en-US" sz="2400" smtClean="0"/>
              <a:t>The large number of veto players has led to a culture of consensus and compromise</a:t>
            </a:r>
          </a:p>
          <a:p>
            <a:pPr marL="514350" indent="-514350">
              <a:buFont typeface="Arial" charset="0"/>
              <a:buAutoNum type="alphaLcParenR"/>
            </a:pPr>
            <a:r>
              <a:rPr lang="en-US" sz="2400" smtClean="0"/>
              <a:t>The large number of veto players has given more power to the European Commission</a:t>
            </a:r>
          </a:p>
        </p:txBody>
      </p:sp>
      <p:sp>
        <p:nvSpPr>
          <p:cNvPr id="115715" name="TPPercentages"/>
          <p:cNvSpPr>
            <a:spLocks noGrp="1"/>
          </p:cNvSpPr>
          <p:nvPr>
            <p:ph type="body" sz="half" idx="2"/>
          </p:nvPr>
        </p:nvSpPr>
        <p:spPr>
          <a:xfrm>
            <a:off x="6934200" y="2514600"/>
            <a:ext cx="1727200" cy="4525963"/>
          </a:xfrm>
        </p:spPr>
        <p:txBody>
          <a:bodyPr/>
          <a:lstStyle/>
          <a:p>
            <a:pPr algn="r">
              <a:buFont typeface="Arial" charset="0"/>
              <a:buNone/>
            </a:pPr>
            <a:r>
              <a:rPr lang="en-US" sz="2400" smtClean="0"/>
              <a:t>0%</a:t>
            </a:r>
            <a:br>
              <a:rPr lang="en-US" sz="2400" smtClean="0"/>
            </a:br>
            <a:endParaRPr lang="en-US" sz="2400" smtClean="0"/>
          </a:p>
          <a:p>
            <a:pPr algn="r">
              <a:buFont typeface="Arial" charset="0"/>
              <a:buNone/>
            </a:pPr>
            <a:r>
              <a:rPr lang="en-US" sz="2400" smtClean="0"/>
              <a:t>0%</a:t>
            </a:r>
            <a:br>
              <a:rPr lang="en-US" sz="2400" smtClean="0"/>
            </a:br>
            <a:r>
              <a:rPr lang="en-US" sz="2400" smtClean="0"/>
              <a:t/>
            </a:r>
            <a:br>
              <a:rPr lang="en-US" sz="2400" smtClean="0"/>
            </a:br>
            <a:endParaRPr lang="en-US" sz="2400" smtClean="0"/>
          </a:p>
          <a:p>
            <a:pPr algn="r">
              <a:buFont typeface="Arial" charset="0"/>
              <a:buNone/>
            </a:pPr>
            <a:r>
              <a:rPr lang="en-US" sz="2400" smtClean="0"/>
              <a:t>0%</a:t>
            </a:r>
            <a:br>
              <a:rPr lang="en-US" sz="2400" smtClean="0"/>
            </a:br>
            <a:endParaRPr lang="en-US" sz="2400" smtClean="0"/>
          </a:p>
          <a:p>
            <a:pPr algn="r">
              <a:buFont typeface="Arial" charset="0"/>
              <a:buNone/>
            </a:pPr>
            <a:r>
              <a:rPr lang="en-US" sz="2400" smtClean="0"/>
              <a:t>0%</a:t>
            </a:r>
          </a:p>
          <a:p>
            <a:pPr algn="r">
              <a:buFont typeface="Arial" charset="0"/>
              <a:buNone/>
            </a:pPr>
            <a:endParaRPr lang="en-US" sz="2400" smtClean="0"/>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POINTVERSION" val="14.0"/>
  <p:tag name="TPVERSION" val="2008"/>
  <p:tag name="PPVERSION" val="14.0"/>
  <p:tag name="DELIMITERS" val="3.1"/>
  <p:tag name="SHOWBARVISIBLE" val="True"/>
  <p:tag name="USESECONDARYMONITOR" val="True"/>
  <p:tag name="SAVECSVWITHSESSION" val="True"/>
  <p:tag name="CSVFORMAT" val="0"/>
  <p:tag name="ANSWERNOWSTYLE" val="-1"/>
  <p:tag name="ANSWERNOWTEXT" val="Answer Now"/>
  <p:tag name="COUNTDOWNSTYLE" val="-1"/>
  <p:tag name="RESPCOUNTERSTYLE" val="-1"/>
  <p:tag name="RESPCOUNTERFORMAT" val="0"/>
  <p:tag name="RESPTABLESTYLE" val="-1"/>
  <p:tag name="COUNTDOWNSECONDS" val="10"/>
  <p:tag name="INPUTSOURCE" val="1"/>
  <p:tag name="NUMRESPONSES" val="1"/>
  <p:tag name="ALLOWDUPLICATES" val="False"/>
  <p:tag name="BACKUPSESSIONS" val="True"/>
  <p:tag name="BACKUPMAINTENANCE" val="7"/>
  <p:tag name="CHARTVALUEFORMAT" val="0%"/>
  <p:tag name="AUTOADVANCE" val="False"/>
  <p:tag name="REVIEWONLY" val="False"/>
  <p:tag name="ROTATIONINTERVAL" val="2"/>
  <p:tag name="AUTOUPDATEALIASES" val="True"/>
  <p:tag name="RACEENDPOINTS" val="100"/>
  <p:tag name="RACERSMAXDISPLAYED" val="5"/>
  <p:tag name="RACEANIMATIONSPEED" val="3"/>
  <p:tag name="SKIPREMAININGRACESLIDES" val="True"/>
  <p:tag name="PARTICIPANTSINLEADERBOARD" val="5"/>
  <p:tag name="TEAMSINLEADERBOARD" val="5"/>
  <p:tag name="MAXRESPONDERS" val="5"/>
  <p:tag name="BUBBLENAMEVISIBLE" val="True"/>
  <p:tag name="BUBBLESIZEVISIBLE" val="True"/>
  <p:tag name="BUBBLEVALUEFORMAT" val="0.0"/>
  <p:tag name="BUBBLEGROUPING" val="3"/>
  <p:tag name="DEFAULTNUMTEAMS" val="5"/>
  <p:tag name="CUSTOMGRIDBACKCOLOR" val="-2830136"/>
  <p:tag name="CUSTOMCELLFORECOLOR" val="-16777216"/>
  <p:tag name="CUSTOMCELLBACKCOLOR1" val="-657956"/>
  <p:tag name="CUSTOMCELLBACKCOLOR2" val="-13395457"/>
  <p:tag name="CUSTOMCELLBACKCOLOR3" val="-268652"/>
  <p:tag name="CUSTOMCELLBACKCOLOR4" val="-8355712"/>
  <p:tag name="USESCHEMECOLORS" val="True"/>
  <p:tag name="DISPLAYNAME" val="True"/>
  <p:tag name="DISPLAYDEVICENUMBER" val="True"/>
  <p:tag name="DISPLAYDEVICEID" val="True"/>
  <p:tag name="GRIDOPACITY" val="90"/>
  <p:tag name="GRIDROTATIONINTERVAL" val="2"/>
  <p:tag name="AUTOSIZEGRID" val="True"/>
  <p:tag name="GRIDSIZE" val="{Width=800, Height=600}"/>
  <p:tag name="GRIDPOSITION" val="1"/>
  <p:tag name="GRIDFONTSIZE" val="12"/>
  <p:tag name="POLLINGCYCLE" val="2"/>
  <p:tag name="CHARTCOLORS" val="0"/>
  <p:tag name="CHARTLABELS" val="1"/>
  <p:tag name="RESETCHARTS" val="True"/>
  <p:tag name="INCLUDENONRESPONDERS" val="False"/>
  <p:tag name="MULTIRESPDIVISOR" val="1"/>
  <p:tag name="INCLUDEPPT" val="True"/>
  <p:tag name="ALLOWUSERFEEDBACK" val="True"/>
  <p:tag name="CORRECTPOINTVALUE" val="1"/>
  <p:tag name="INCORRECTPOINTVALUE" val="0"/>
  <p:tag name="REALTIMEBACKUP" val="False"/>
  <p:tag name="REALTIMEBACKUPPATH" val="(None)"/>
  <p:tag name="ZEROBASED" val="False"/>
  <p:tag name="AUTOADJUSTPARTRANGE" val="True"/>
  <p:tag name="CHARTSCALE" val="True"/>
  <p:tag name="FIBDISPLAYRESULTS" val="True"/>
  <p:tag name="FIBNUMRESULTS" val="5"/>
  <p:tag name="FIBINCLUDEOTHER" val="True"/>
  <p:tag name="FIBDISPLAYKEYWORDS" val="True"/>
  <p:tag name="PRRESPONSE1" val="10"/>
  <p:tag name="PRRESPONSE2" val="9"/>
  <p:tag name="PRRESPONSE3" val="8"/>
  <p:tag name="PRRESPONSE4" val="7"/>
  <p:tag name="PRRESPONSE5" val="6"/>
  <p:tag name="PRRESPONSE6" val="5"/>
  <p:tag name="PRRESPONSE7" val="4"/>
  <p:tag name="PRRESPONSE8" val="3"/>
  <p:tag name="PRRESPONSE9" val="2"/>
  <p:tag name="PRRESPONSE10" val="1"/>
  <p:tag name="SHOWFLASHWARNING" val="True"/>
  <p:tag name="ALWAYSOPENPOLL" val="False"/>
  <p:tag name="SESSIONID" val="1"/>
  <p:tag name="TPSTANDARDS" val=""/>
  <p:tag name="BULLETTYPE" val="9"/>
  <p:tag name="ADVANCEDSETTINGSVIEW" val="True"/>
  <p:tag name="STDCHART" val="4"/>
  <p:tag name="TASKPANEKEY" val="a90471f7-da20-44b5-a553-0f846e228d06"/>
  <p:tag name="TPFULLVERSION" val="4.3.2.1200"/>
  <p:tag name="EXPANDSHOWBAR" val="True"/>
</p:tagLst>
</file>

<file path=ppt/tags/tag1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3d40fea96eb740b9a49ba0195ae0810d"/>
  <p:tag name="NUMRESPONSES" val="1"/>
  <p:tag name="CHARTLABELS" val="1"/>
  <p:tag name="CHARTCOLORS" val="0"/>
  <p:tag name="SLIDEGUID" val="281D5A9D07FC4AFE873897A093489ED1"/>
  <p:tag name="SLIDEID" val="281D5A9D07FC4AFE873897A093489ED1"/>
  <p:tag name="SLIDEORDER" val="1"/>
  <p:tag name="SLIDETYPE" val="Q"/>
  <p:tag name="RESPONSESONLY" val="True"/>
  <p:tag name="QUESTIONALIAS" val="1-4 Which organisation was founded in 1949 to maintain and develop rule of law, human rights and fundamental freedoms? "/>
  <p:tag name="ANSWERSALIAS" val="European Council |smicln|Western European Union |smicln|United Nations |smicln|Council of Europe"/>
  <p:tag name="VALUES" val="Incorrect|smicln|Incorrect|smicln|Incorrect|smicln|Correct"/>
  <p:tag name="TOTALRESPONSES" val="0"/>
  <p:tag name="ANONYMOUSTEMP" val="False"/>
</p:tagLst>
</file>

<file path=ppt/tags/tag10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df112871491142a1a7c4f768026280e6"/>
  <p:tag name="NUMRESPONSES" val="1"/>
  <p:tag name="CHARTLABELS" val="1"/>
  <p:tag name="CHARTCOLORS" val="0"/>
  <p:tag name="SLIDEGUID" val="19CE4E7E095D4B60943A1A46C5A5743F"/>
  <p:tag name="SLIDEID" val="19CE4E7E095D4B60943A1A46C5A5743F"/>
  <p:tag name="SLIDEORDER" val="1"/>
  <p:tag name="SLIDETYPE" val="Q"/>
  <p:tag name="RESPONSESONLY" val="True"/>
  <p:tag name="QUESTIONALIAS" val="5-9 What is the most important predictor of the way people vote in a national referendum on a matter that relates to the EU? "/>
  <p:tag name="ANSWERSALIAS" val="Their attitudes toward European integration |smicln|Whether they support the governing party|smicln|What they voted at the previous EP elections|smicln|Cues from the media"/>
  <p:tag name="VALUES" val="Correct|smicln|Incorrect|smicln|Incorrect|smicln|Incorrect"/>
</p:tagLst>
</file>

<file path=ppt/tags/tag101.xml><?xml version="1.0" encoding="utf-8"?>
<p:tagLst xmlns:a="http://schemas.openxmlformats.org/drawingml/2006/main" xmlns:r="http://schemas.openxmlformats.org/officeDocument/2006/relationships" xmlns:p="http://schemas.openxmlformats.org/presentationml/2006/main">
  <p:tag name="TEXTLENGTH" val="155"/>
  <p:tag name="FONTSIZE" val="32"/>
  <p:tag name="BULLETTYPE" val="ppBulletArabicPeriod"/>
  <p:tag name="ANSWERBULLETS" val="3"/>
  <p:tag name="ANSWERTEXT" val="Their attitudes toward European integration. &#10;Whether they support the governing party.&#10; What they voted at the previous EP elections.&#10;Cues from the media."/>
  <p:tag name="OLDNUMANSWERS" val="4"/>
</p:tagLst>
</file>

<file path=ppt/tags/tag10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2276338d52a4193b053be733ac9d1f4"/>
  <p:tag name="NUMRESPONSES" val="1"/>
  <p:tag name="CHARTLABELS" val="1"/>
  <p:tag name="CHARTCOLORS" val="0"/>
  <p:tag name="SLIDEGUID" val="B6B807FB3F544847AF67AC4FF2FDEF80"/>
  <p:tag name="SLIDEID" val="B6B807FB3F544847AF67AC4FF2FDEF80"/>
  <p:tag name="SLIDEORDER" val="1"/>
  <p:tag name="SLIDETYPE" val="Q"/>
  <p:tag name="RESPONSESONLY" val="True"/>
  <p:tag name="QUESTIONALIAS" val="5-10 Which of the following is not an indicator of the constraining dissensus? "/>
  <p:tag name="ANSWERSALIAS" val="The rise of support for Eurosceptic parties|smicln|The emergence of Eurosceptic parties|smicln|The growing importance of national identity when voting in elections|smicln|The considerable levels of support for the EU among most citizens"/>
  <p:tag name="VALUES" val="Incorrect|smicln|Incorrect|smicln|Incorrect|smicln|Correct"/>
</p:tagLst>
</file>

<file path=ppt/tags/tag103.xml><?xml version="1.0" encoding="utf-8"?>
<p:tagLst xmlns:a="http://schemas.openxmlformats.org/drawingml/2006/main" xmlns:r="http://schemas.openxmlformats.org/officeDocument/2006/relationships" xmlns:p="http://schemas.openxmlformats.org/presentationml/2006/main">
  <p:tag name="ANSWERBULLETS" val="3"/>
  <p:tag name="TEXTLENGTH" val="215"/>
  <p:tag name="FONTSIZE" val="28"/>
  <p:tag name="BULLETTYPE" val="ppBulletAlphaLCParenRight"/>
  <p:tag name="ANSWERTEXT" val="The rise of support for Eurosceptic parties&#10;The emergence of Eurosceptic parties&#10;The growing importance of national identity when voting in elections&#10;The considerable levels of support for the EU among most citizens"/>
  <p:tag name="OLDNUMANSWERS" val="4"/>
</p:tagLst>
</file>

<file path=ppt/tags/tag10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7317edce25044ff79cf6e3d35b316b52"/>
  <p:tag name="NUMRESPONSES" val="1"/>
  <p:tag name="CHARTLABELS" val="1"/>
  <p:tag name="CHARTCOLORS" val="0"/>
  <p:tag name="SLIDEGUID" val="A8F074346C7D46A48D7FC5A4A6B3E37C"/>
  <p:tag name="SLIDEID" val="A8F074346C7D46A48D7FC5A4A6B3E37C"/>
  <p:tag name="SLIDEORDER" val="1"/>
  <p:tag name="SLIDETYPE" val="Q"/>
  <p:tag name="RESPONSESONLY" val="True"/>
  <p:tag name="QUESTIONALIAS" val="6-1 What is the main difference between an interest group and a political party?"/>
  <p:tag name="ANSWERSALIAS" val="An interest group seeks to influence government decision-making and a political party does not|smicln|An interest group sometimes tries to mobilize public opinion and a political party does not|smicln|A political party competes in elections and an interest group does not|smicln|A political party has individual members and an interest group does not"/>
  <p:tag name="VALUES" val="Incorrect|smicln|Incorrect|smicln|Correct|smicln|Incorrect"/>
</p:tagLst>
</file>

<file path=ppt/tags/tag105.xml><?xml version="1.0" encoding="utf-8"?>
<p:tagLst xmlns:a="http://schemas.openxmlformats.org/drawingml/2006/main" xmlns:r="http://schemas.openxmlformats.org/officeDocument/2006/relationships" xmlns:p="http://schemas.openxmlformats.org/presentationml/2006/main">
  <p:tag name="TEXTLENGTH" val="334"/>
  <p:tag name="FONTSIZE" val="32"/>
  <p:tag name="BULLETTYPE" val="ppBulletArabicPeriod"/>
  <p:tag name="ANSWERBULLETS" val="3"/>
  <p:tag name="ANSWERTEXT" val="An interest group seeks to influence government decision-making and a political party does not.&#10;An interest group sometimes tries to mobilize public opinion and a political party does not.&#10; A political party competes in elections and an interest group does not.&#10;A political party has individual members and an interest group does not."/>
  <p:tag name="OLDNUMANSWERS" val="4"/>
</p:tagLst>
</file>

<file path=ppt/tags/tag10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9fda81daec954f9c8f5250c476d0f024"/>
  <p:tag name="NUMRESPONSES" val="1"/>
  <p:tag name="CHARTLABELS" val="1"/>
  <p:tag name="CHARTCOLORS" val="0"/>
  <p:tag name="SLIDEGUID" val="5C0B1B6E5ADA4945B37CA2C2E12DA609"/>
  <p:tag name="SLIDEID" val="5C0B1B6E5ADA4945B37CA2C2E12DA609"/>
  <p:tag name="SLIDEORDER" val="1"/>
  <p:tag name="SLIDETYPE" val="Q"/>
  <p:tag name="RESPONSESONLY" val="True"/>
  <p:tag name="QUESTIONALIAS" val="6-2 Which of the following statements on interest groups in the EU is correct?"/>
  <p:tag name="ANSWERSALIAS" val="Most lobby groups are represented by commercial lobbying consultants.|smicln|The number of NGOs is similar to the number of interest groups representing business interests.|smicln|European trade federations account for a bit over 50% of all EU interest groups.|smicln|Many regional and local governments in the EU member states are actively lobbying the EU"/>
  <p:tag name="VALUES" val="Incorrect|smicln|Incorrect|smicln|Incorrect|smicln|Correct"/>
</p:tagLst>
</file>

<file path=ppt/tags/tag107.xml><?xml version="1.0" encoding="utf-8"?>
<p:tagLst xmlns:a="http://schemas.openxmlformats.org/drawingml/2006/main" xmlns:r="http://schemas.openxmlformats.org/officeDocument/2006/relationships" xmlns:p="http://schemas.openxmlformats.org/presentationml/2006/main">
  <p:tag name="TEXTLENGTH" val="337"/>
  <p:tag name="FONTSIZE" val="32"/>
  <p:tag name="BULLETTYPE" val="ppBulletArabicPeriod"/>
  <p:tag name="ANSWERBULLETS" val="3"/>
  <p:tag name="ANSWERTEXT" val="Most lobby groups are represented by commercial lobbying consultants.&#10;The number of NGOs is similar to the number of interest groups representing business interests.&#10; European trade federations account for a bit over 50% of all EU interest groups.&#10;Many regional and local governments in the EU member states are actively lobbying the EU."/>
  <p:tag name="OLDNUMANSWERS" val="4"/>
</p:tagLst>
</file>

<file path=ppt/tags/tag10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2f1f5b26e794c6d908c7eba499e615f"/>
  <p:tag name="NUMRESPONSES" val="1"/>
  <p:tag name="CHARTLABELS" val="1"/>
  <p:tag name="CHARTCOLORS" val="0"/>
  <p:tag name="SLIDEGUID" val="39487EF656EE4380BEAFD1D92F623ADA"/>
  <p:tag name="SLIDEID" val="39487EF656EE4380BEAFD1D92F623ADA"/>
  <p:tag name="SLIDEORDER" val="1"/>
  <p:tag name="SLIDETYPE" val="Q"/>
  <p:tag name="RESPONSESONLY" val="True"/>
  <p:tag name="QUESTIONALIAS" val="6-3 The European Automobile Manufacturers’ Association (ACEA) represents the European car industry; the European Consumers’ Organisation (BEUC) represents national consumer organisations in Brussels. What types of interest groups are ACEA and BEUC?"/>
  <p:tag name="ANSWERSALIAS" val="ACEA is a European trade federation, BEUC is an NGO|smicln|ACEA and BEUC are both European trade federations|smicln| ACEA is an international organization, BEUC is a European trade federation|smicln|ACEA is an European trade federation, BEUC is an international organization"/>
  <p:tag name="VALUES" val="Correct|smicln|Incorrect|smicln|Incorrect|smicln|Incorrect"/>
</p:tagLst>
</file>

<file path=ppt/tags/tag109.xml><?xml version="1.0" encoding="utf-8"?>
<p:tagLst xmlns:a="http://schemas.openxmlformats.org/drawingml/2006/main" xmlns:r="http://schemas.openxmlformats.org/officeDocument/2006/relationships" xmlns:p="http://schemas.openxmlformats.org/presentationml/2006/main">
  <p:tag name="TEXTLENGTH" val="257"/>
  <p:tag name="FONTSIZE" val="32"/>
  <p:tag name="BULLETTYPE" val="ppBulletArabicPeriod"/>
  <p:tag name="ANSWERBULLETS" val="3"/>
  <p:tag name="ANSWERTEXT" val="ACEA is a European trade federation, BEUC is an NGO.&#10;ACEA and BEUC are both European trade federations.&#10; ACEA is an international organization, BEUC is a European trade federation.&#10;ACEA is an European trade federation, BEUC is an international organization."/>
  <p:tag name="OLDNUMANSWERS" val="4"/>
</p:tagLst>
</file>

<file path=ppt/tags/tag11.xml><?xml version="1.0" encoding="utf-8"?>
<p:tagLst xmlns:a="http://schemas.openxmlformats.org/drawingml/2006/main" xmlns:r="http://schemas.openxmlformats.org/officeDocument/2006/relationships" xmlns:p="http://schemas.openxmlformats.org/presentationml/2006/main">
  <p:tag name="ANSWERBULLETS" val="3"/>
  <p:tag name="TEXTLENGTH" val="76"/>
  <p:tag name="FONTSIZE" val="32"/>
  <p:tag name="BULLETTYPE" val="ppBulletArabicPeriod"/>
  <p:tag name="ANSWERTEXT" val="European Council &#10;Western European Union &#10; United Nations &#10;Council of Europe"/>
  <p:tag name="OLDNUMANSWERS" val="4"/>
</p:tagLst>
</file>

<file path=ppt/tags/tag11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76ab204b1c564d5b9eec38dd33eb6135"/>
  <p:tag name="NUMRESPONSES" val="1"/>
  <p:tag name="CHARTLABELS" val="1"/>
  <p:tag name="CHARTCOLORS" val="0"/>
  <p:tag name="SLIDEGUID" val="BAB342876B534E23BD725C4CB629FBA2"/>
  <p:tag name="SLIDEID" val="BAB342876B534E23BD725C4CB629FBA2"/>
  <p:tag name="SLIDEORDER" val="1"/>
  <p:tag name="SLIDETYPE" val="Q"/>
  <p:tag name="RESPONSESONLY" val="True"/>
  <p:tag name="QUESTIONALIAS" val="6-4 Representatives of a major chemicals firm request a meeting with the minister of economic affairs of an EU member state in order to discuss a European Commission proposal on chemicals regulation. What type of lobbying is this?"/>
  <p:tag name="ANSWERSALIAS" val="Inside lobbying through a national channel|smicln|Inside lobbying through a European channel|smicln|Outside lobbying through a national channel.|smicln|Outside lobbying through a European channel."/>
  <p:tag name="VALUES" val="Correct|smicln|Incorrect|smicln|Incorrect|smicln|Incorrect"/>
</p:tagLst>
</file>

<file path=ppt/tags/tag111.xml><?xml version="1.0" encoding="utf-8"?>
<p:tagLst xmlns:a="http://schemas.openxmlformats.org/drawingml/2006/main" xmlns:r="http://schemas.openxmlformats.org/officeDocument/2006/relationships" xmlns:p="http://schemas.openxmlformats.org/presentationml/2006/main">
  <p:tag name="TEXTLENGTH" val="178"/>
  <p:tag name="FONTSIZE" val="32"/>
  <p:tag name="BULLETTYPE" val="ppBulletArabicPeriod"/>
  <p:tag name="ANSWERBULLETS" val="3"/>
  <p:tag name="ANSWERTEXT" val="Inside lobbying through a national channel.&#10;Inside lobbying through a European channel.&#10; Outside lobbying through a national channel.&#10;Outside lobbying through a European channel."/>
  <p:tag name="OLDNUMANSWERS" val="4"/>
</p:tagLst>
</file>

<file path=ppt/tags/tag11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cfd9e5b1c0a420fa8a9d93ba9a9a93f"/>
  <p:tag name="NUMRESPONSES" val="1"/>
  <p:tag name="CHARTLABELS" val="1"/>
  <p:tag name="CHARTCOLORS" val="0"/>
  <p:tag name="SLIDEGUID" val="20D84A3C72284216B345E2B0948F509A"/>
  <p:tag name="SLIDEID" val="20D84A3C72284216B345E2B0948F509A"/>
  <p:tag name="SLIDEORDER" val="1"/>
  <p:tag name="SLIDETYPE" val="Q"/>
  <p:tag name="RESPONSESONLY" val="True"/>
  <p:tag name="QUESTIONALIAS" val="6-5 In a corporatist system of interest representation"/>
  <p:tag name="ANSWERSALIAS" val="Interest groups compete with each other for access to government decision-making|smicln|Lobbying only takes place by corporate interests|smicln|Some interest groups have privileged access to government decision-making|smicln|Government and interest groups agree with each other on most issues"/>
  <p:tag name="VALUES" val="Incorrect|smicln|Incorrect|smicln|Correct|smicln|Incorrect"/>
</p:tagLst>
</file>

<file path=ppt/tags/tag113.xml><?xml version="1.0" encoding="utf-8"?>
<p:tagLst xmlns:a="http://schemas.openxmlformats.org/drawingml/2006/main" xmlns:r="http://schemas.openxmlformats.org/officeDocument/2006/relationships" xmlns:p="http://schemas.openxmlformats.org/presentationml/2006/main">
  <p:tag name="TEXTLENGTH" val="276"/>
  <p:tag name="FONTSIZE" val="32"/>
  <p:tag name="BULLETTYPE" val="ppBulletArabicPeriod"/>
  <p:tag name="ANSWERBULLETS" val="3"/>
  <p:tag name="ANSWERTEXT" val="Interest groups compete with each other for access to government decision-making.&#10;Lobbying only takes place by corporate interests.&#10; Some interest groups have privileged access to government decision-making.&#10;Government and interest groups agree with each other on most issues."/>
  <p:tag name="OLDNUMANSWERS" val="4"/>
</p:tagLst>
</file>

<file path=ppt/tags/tag11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639fafe8a0a847a18677298aba785454"/>
  <p:tag name="NUMRESPONSES" val="1"/>
  <p:tag name="CHARTLABELS" val="1"/>
  <p:tag name="CHARTCOLORS" val="0"/>
  <p:tag name="SLIDEGUID" val="8CAD374B4C1D4314BFD9CF9F98B933F6"/>
  <p:tag name="SLIDEID" val="8CAD374B4C1D4314BFD9CF9F98B933F6"/>
  <p:tag name="SLIDEORDER" val="1"/>
  <p:tag name="SLIDETYPE" val="Q"/>
  <p:tag name="RESPONSESONLY" val="True"/>
  <p:tag name="QUESTIONALIAS" val="6-6 Which of the following statements on interest representation in the EU is correct?"/>
  <p:tag name="ANSWERSALIAS" val="The EU is characterized by a corporatist system of interest representation|smicln|The number of interest groups in the EU has gradually declined since the early 1990s.|smicln|The EU has a predominantly pluralist system of interest representation.|smicln|European Commission subsidies for NGOs have moved the EU towards a more corporatist system of interest representation."/>
  <p:tag name="VALUES" val="Incorrect|smicln|Incorrect|smicln|Correct|smicln|Incorrect"/>
</p:tagLst>
</file>

<file path=ppt/tags/tag115.xml><?xml version="1.0" encoding="utf-8"?>
<p:tagLst xmlns:a="http://schemas.openxmlformats.org/drawingml/2006/main" xmlns:r="http://schemas.openxmlformats.org/officeDocument/2006/relationships" xmlns:p="http://schemas.openxmlformats.org/presentationml/2006/main">
  <p:tag name="TEXTLENGTH" val="353"/>
  <p:tag name="FONTSIZE" val="32"/>
  <p:tag name="BULLETTYPE" val="ppBulletArabicPeriod"/>
  <p:tag name="ANSWERBULLETS" val="3"/>
  <p:tag name="ANSWERTEXT" val="The EU is characterized by a corporatist system of interest representation.&#10;The number of interest groups in the EU has gradually declined since the early 1990s.&#10; The EU has a predominantly pluralist system of interest representation.&#10;European Commission subsidies for NGOs have moved the EU towards a more corporatist system of interest representation."/>
  <p:tag name="OLDNUMANSWERS" val="4"/>
</p:tagLst>
</file>

<file path=ppt/tags/tag11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5aa3b83b534344d89454abb96c13ce7f"/>
  <p:tag name="NUMRESPONSES" val="1"/>
  <p:tag name="CHARTLABELS" val="1"/>
  <p:tag name="CHARTCOLORS" val="0"/>
  <p:tag name="SLIDEGUID" val="7DC0E26CC6064C0FAF00E9BA9D0D9350"/>
  <p:tag name="SLIDEID" val="7DC0E26CC6064C0FAF00E9BA9D0D9350"/>
  <p:tag name="SLIDEORDER" val="1"/>
  <p:tag name="SLIDETYPE" val="Q"/>
  <p:tag name="RESPONSESONLY" val="True"/>
  <p:tag name="QUESTIONALIAS" val="6-7 Which of the following are examples of corporatist arrangements in the EU?"/>
  <p:tag name="ANSWERSALIAS" val="The EESC, the CoR, and the Social Dialogue|smicln|The EESC, the European Parliament, and the Social Dialogue|smicln| The CoR, ETUC, and decision-making on agriculture|smicln|The CoR, the European Parliament, and decision-making on agriculture"/>
  <p:tag name="VALUES" val="Correct|smicln|Incorrect|smicln|Incorrect|smicln|Incorrect"/>
</p:tagLst>
</file>

<file path=ppt/tags/tag117.xml><?xml version="1.0" encoding="utf-8"?>
<p:tagLst xmlns:a="http://schemas.openxmlformats.org/drawingml/2006/main" xmlns:r="http://schemas.openxmlformats.org/officeDocument/2006/relationships" xmlns:p="http://schemas.openxmlformats.org/presentationml/2006/main">
  <p:tag name="ANSWERBULLETS" val="3"/>
  <p:tag name="TEXTLENGTH" val="221"/>
  <p:tag name="FONTSIZE" val="28"/>
  <p:tag name="BULLETTYPE" val="ppBulletAlphaLCParenRight"/>
  <p:tag name="ANSWERTEXT" val="The EESC, the CoR, and the Social Dialogue&#10;The EESC, the European Parliament, and the Social Dialogue&#10; The CoR, ETUC, and decision-making on agriculture&#10;The CoR, the European Parliament, and decision-making on agriculture"/>
  <p:tag name="OLDNUMANSWERS" val="4"/>
</p:tagLst>
</file>

<file path=ppt/tags/tag11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6b3c78ef7ca449fb8b3c66201743022b"/>
  <p:tag name="NUMRESPONSES" val="1"/>
  <p:tag name="CHARTLABELS" val="1"/>
  <p:tag name="CHARTCOLORS" val="0"/>
  <p:tag name="SLIDEGUID" val="6AC731C43C1C467F87412DED41F99F2C"/>
  <p:tag name="SLIDEID" val="6AC731C43C1C467F87412DED41F99F2C"/>
  <p:tag name="SLIDEORDER" val="1"/>
  <p:tag name="SLIDETYPE" val="Q"/>
  <p:tag name="RESPONSESONLY" val="True"/>
  <p:tag name="QUESTIONALIAS" val="6-8 Which of the following statements on interest group strategies in the EU is correct?"/>
  <p:tag name="ANSWERSALIAS" val="Outside lobbying is more prevalent at the EU-level than within its member states|smicln|EU-related political protest is aimed equally often at member state governments and at the EU institutions|smicln|Generally speaking, in the EU outside lobbying is a more effective political strategy than inside lobbying.|smicln|Outside lobbying is used primarily for issues that arouse public sentiments."/>
  <p:tag name="VALUES" val="Incorrect|smicln|Incorrect|smicln|Incorrect|smicln|Correct"/>
</p:tagLst>
</file>

<file path=ppt/tags/tag119.xml><?xml version="1.0" encoding="utf-8"?>
<p:tagLst xmlns:a="http://schemas.openxmlformats.org/drawingml/2006/main" xmlns:r="http://schemas.openxmlformats.org/officeDocument/2006/relationships" xmlns:p="http://schemas.openxmlformats.org/presentationml/2006/main">
  <p:tag name="TEXTLENGTH" val="375"/>
  <p:tag name="FONTSIZE" val="32"/>
  <p:tag name="BULLETTYPE" val="ppBulletArabicPeriod"/>
  <p:tag name="ANSWERBULLETS" val="3"/>
  <p:tag name="ANSWERTEXT" val="Outside lobbying is more prevalent at the EU-level than within its member states.&#10;EU-related political protest is aimed equally often at member state governments and at the EU institutions.&#10; Generally speaking, in the EU outside lobbying is a more effective political strategy than inside lobbying.&#10;Outside lobbying is used primarily for issues that arouse public sentiments."/>
  <p:tag name="OLDNUMANSWERS" val="4"/>
</p:tagLst>
</file>

<file path=ppt/tags/tag1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32ae647d9b1644a2a9d7e55b83c2ac6d"/>
  <p:tag name="NUMRESPONSES" val="1"/>
  <p:tag name="CHARTLABELS" val="1"/>
  <p:tag name="CHARTCOLORS" val="0"/>
  <p:tag name="SLIDEGUID" val="4107A1A5A69742C682515077BBFF7446"/>
  <p:tag name="SLIDEID" val="4107A1A5A69742C682515077BBFF7446"/>
  <p:tag name="SLIDEORDER" val="1"/>
  <p:tag name="SLIDETYPE" val="Q"/>
  <p:tag name="RESPONSESONLY" val="True"/>
  <p:tag name="QUESTIONALIAS" val="1-5 Which important judicial principle was established in the case Van Gend en Loos v. Nederlandse Administratie der Belastingen? "/>
  <p:tag name="ANSWERSALIAS" val="Supremacy |smicln|Mutual recognition |smicln|Judicial activism|smicln|Direct effect "/>
  <p:tag name="VALUES" val="Incorrect|smicln|Incorrect|smicln|Incorrect|smicln|Correct"/>
  <p:tag name="TOTALRESPONSES" val="0"/>
  <p:tag name="ANONYMOUSTEMP" val="False"/>
</p:tagLst>
</file>

<file path=ppt/tags/tag12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ec7cb111c0640d09717caeaf5140d1a"/>
  <p:tag name="NUMRESPONSES" val="1"/>
  <p:tag name="CHARTLABELS" val="1"/>
  <p:tag name="CHARTCOLORS" val="0"/>
  <p:tag name="SLIDEGUID" val="35F7AC96053B4FA1A955BC2266FAE983"/>
  <p:tag name="SLIDEID" val="35F7AC96053B4FA1A955BC2266FAE983"/>
  <p:tag name="SLIDEORDER" val="1"/>
  <p:tag name="SLIDETYPE" val="Q"/>
  <p:tag name="RESPONSESONLY" val="True"/>
  <p:tag name="QUESTIONALIAS" val="6-9 Which of the following factors does not account for the pattern of political protest at the EU-level?"/>
  <p:tag name="ANSWERSALIAS" val="The EU’s political opportunity structure|smicln|The financial resources of EU interest groups|smicln|The difficulties of organizing cross-border political protest|smicln|The issues that the EU predominantly deals with"/>
  <p:tag name="VALUES" val="Incorrect|smicln|Correct|smicln|Incorrect|smicln|Incorrect"/>
</p:tagLst>
</file>

<file path=ppt/tags/tag121.xml><?xml version="1.0" encoding="utf-8"?>
<p:tagLst xmlns:a="http://schemas.openxmlformats.org/drawingml/2006/main" xmlns:r="http://schemas.openxmlformats.org/officeDocument/2006/relationships" xmlns:p="http://schemas.openxmlformats.org/presentationml/2006/main">
  <p:tag name="TEXTLENGTH" val="201"/>
  <p:tag name="FONTSIZE" val="32"/>
  <p:tag name="BULLETTYPE" val="ppBulletArabicPeriod"/>
  <p:tag name="ANSWERBULLETS" val="3"/>
  <p:tag name="ANSWERTEXT" val="The EU’s political opportunity structure.&#10;The financial resources of EU interest groups.&#10; The difficulties of organizing cross-border political protest.&#10;The issues that the EU predominantly deals with."/>
  <p:tag name="OLDNUMANSWERS" val="4"/>
</p:tagLst>
</file>

<file path=ppt/tags/tag12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7435ba8bb3047a4ac3b19cbdf3fc877"/>
  <p:tag name="NUMRESPONSES" val="1"/>
  <p:tag name="CHARTLABELS" val="1"/>
  <p:tag name="CHARTCOLORS" val="0"/>
  <p:tag name="SLIDEGUID" val="30988A9BFE574A07958D29175136104D"/>
  <p:tag name="SLIDEID" val="30988A9BFE574A07958D29175136104D"/>
  <p:tag name="SLIDEORDER" val="1"/>
  <p:tag name="SLIDETYPE" val="Q"/>
  <p:tag name="RESPONSESONLY" val="True"/>
  <p:tag name="QUESTIONALIAS" val="6-10 Which of the following statements on the influence of interest groups in the EU is correct?"/>
  <p:tag name="ANSWERSALIAS" val="Interest groups are more influential than member state governments in determining EU policies|smicln|Expertise and political support are two important resources that interest groups have to offer to EU policy-makers|smicln|Differences in political system hardly affect the opportunities for interest groups to influence political decision-making|smicln|Interest groups have most impact when an issue is dealt with in the European Council"/>
  <p:tag name="VALUES" val="Incorrect|smicln|Correct|smicln|Incorrect|smicln|Incorrect"/>
</p:tagLst>
</file>

<file path=ppt/tags/tag123.xml><?xml version="1.0" encoding="utf-8"?>
<p:tagLst xmlns:a="http://schemas.openxmlformats.org/drawingml/2006/main" xmlns:r="http://schemas.openxmlformats.org/officeDocument/2006/relationships" xmlns:p="http://schemas.openxmlformats.org/presentationml/2006/main">
  <p:tag name="TEXTLENGTH" val="421"/>
  <p:tag name="FONTSIZE" val="32"/>
  <p:tag name="BULLETTYPE" val="ppBulletArabicPeriod"/>
  <p:tag name="ANSWERBULLETS" val="3"/>
  <p:tag name="ANSWERTEXT" val="Interest groups are more influential than member state governments in determining EU policies.&#10;Expertise and political support are two important resources that interest groups have to offer to EU policy-makers.&#10; Differences in political system hardly affect the opportunities for interest groups to influence political decision-making.&#10;Interest groups have most impact when an issue is dealt with in the European Council."/>
  <p:tag name="OLDNUMANSWERS" val="4"/>
</p:tagLst>
</file>

<file path=ppt/tags/tag12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8e96bcda434d4aa89502209e73362c2a"/>
  <p:tag name="NUMRESPONSES" val="1"/>
  <p:tag name="CHARTLABELS" val="1"/>
  <p:tag name="CHARTCOLORS" val="0"/>
  <p:tag name="SLIDEGUID" val="607A9C818B324881B55E44F70FBC9F7B"/>
  <p:tag name="SLIDEID" val="607A9C818B324881B55E44F70FBC9F7B"/>
  <p:tag name="SLIDEORDER" val="1"/>
  <p:tag name="SLIDETYPE" val="Q"/>
  <p:tag name="RESPONSESONLY" val="True"/>
  <p:tag name="QUESTIONALIAS" val="7-1 Which three political groups have been represented in the European Parliament and its predecessors since 1953?"/>
  <p:tag name="ANSWERSALIAS" val="Christian Democrats, Socialists and Liberals|smicln|Conservatives, Communists and Liberals|smicln|Conservatives, Christian Democrats and Socialists|smicln|Christian Democrats, Socialists and Eurosceptics"/>
  <p:tag name="VALUES" val="Correct|smicln|Incorrect|smicln|Incorrect|smicln|Incorrect"/>
</p:tagLst>
</file>

<file path=ppt/tags/tag125.xml><?xml version="1.0" encoding="utf-8"?>
<p:tagLst xmlns:a="http://schemas.openxmlformats.org/drawingml/2006/main" xmlns:r="http://schemas.openxmlformats.org/officeDocument/2006/relationships" xmlns:p="http://schemas.openxmlformats.org/presentationml/2006/main">
  <p:tag name="ANSWERBULLETS" val="3"/>
  <p:tag name="TEXTLENGTH" val="182"/>
  <p:tag name="FONTSIZE" val="28"/>
  <p:tag name="BULLETTYPE" val="ppBulletAlphaLCParenRight"/>
  <p:tag name="ANSWERTEXT" val="Christian Democrats, Socialists and Liberals&#10;Conservatives, Communists and Liberals&#10;Conservatives, Christian Democrats and Socialists&#10;Christian Democrats, Socialists and Eurosceptics"/>
  <p:tag name="OLDNUMANSWERS" val="4"/>
</p:tagLst>
</file>

<file path=ppt/tags/tag12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5e15bfe3c80c4847803f9636a160e1d8"/>
  <p:tag name="NUMRESPONSES" val="1"/>
  <p:tag name="CHARTLABELS" val="1"/>
  <p:tag name="CHARTCOLORS" val="0"/>
  <p:tag name="SLIDEGUID" val="8F2BFE28DF544448A8D22EBB7A3392F4"/>
  <p:tag name="SLIDEID" val="8F2BFE28DF544448A8D22EBB7A3392F4"/>
  <p:tag name="SLIDEORDER" val="1"/>
  <p:tag name="SLIDETYPE" val="Q"/>
  <p:tag name="RESPONSESONLY" val="True"/>
  <p:tag name="QUESTIONALIAS" val="7-2 Which of the political groups listed below has the strongest Eurosceptic ideological orientation?"/>
  <p:tag name="ANSWERSALIAS" val="Alliance of Liberals and Democrats for Europe (ALDE)|smicln|European Conservatives and Reformists (ECR)|smicln|Europe of Freedom and Democracy (EFD)|smicln|European United Left-Nordic Green Left (EUL/NGL)"/>
  <p:tag name="VALUES" val="Incorrect|smicln|Incorrect|smicln|Correct|smicln|Incorrect"/>
</p:tagLst>
</file>

<file path=ppt/tags/tag127.xml><?xml version="1.0" encoding="utf-8"?>
<p:tagLst xmlns:a="http://schemas.openxmlformats.org/drawingml/2006/main" xmlns:r="http://schemas.openxmlformats.org/officeDocument/2006/relationships" xmlns:p="http://schemas.openxmlformats.org/presentationml/2006/main">
  <p:tag name="TEXTLENGTH" val="188"/>
  <p:tag name="FONTSIZE" val="32"/>
  <p:tag name="BULLETTYPE" val="ppBulletArabicPeriod"/>
  <p:tag name="ANSWERBULLETS" val="3"/>
  <p:tag name="ANSWERTEXT" val="Alliance of Liberals and Democrats for Europe (ALDE).&#10;European Conservatives and Reformists (ECR).&#10; Europe of Freedom and Democracy (EFD).&#10;European United Left-Nordic Green Left (EUL/NGL)."/>
  <p:tag name="OLDNUMANSWERS" val="4"/>
</p:tagLst>
</file>

<file path=ppt/tags/tag12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8d9e240d42ab4b5ca17748a73d8aa583"/>
  <p:tag name="NUMRESPONSES" val="1"/>
  <p:tag name="CHARTLABELS" val="1"/>
  <p:tag name="CHARTCOLORS" val="0"/>
  <p:tag name="SLIDEGUID" val="8F60F294AD3146D8A5ED13681EC39508"/>
  <p:tag name="SLIDEID" val="8F60F294AD3146D8A5ED13681EC39508"/>
  <p:tag name="SLIDEORDER" val="1"/>
  <p:tag name="SLIDETYPE" val="Q"/>
  <p:tag name="RESPONSESONLY" val="True"/>
  <p:tag name="QUESTIONALIAS" val="7-3 Which of the following statements about political groups in the EP is correct?"/>
  <p:tag name="ANSWERSALIAS" val="A political group needs to consist of MEPs from at least one third of all EU member states|smicln|Only political groups can introduce legislative proposals|smicln|Political groups can only be formed on the basis of a shared political programme|smicln|Given the current distribution of seats, the support of at least three political groups is necessary to obtain a majority in the EP"/>
  <p:tag name="VALUES" val="Incorrect|smicln|Incorrect|smicln|Correct|smicln|Incorrect"/>
</p:tagLst>
</file>

<file path=ppt/tags/tag129.xml><?xml version="1.0" encoding="utf-8"?>
<p:tagLst xmlns:a="http://schemas.openxmlformats.org/drawingml/2006/main" xmlns:r="http://schemas.openxmlformats.org/officeDocument/2006/relationships" xmlns:p="http://schemas.openxmlformats.org/presentationml/2006/main">
  <p:tag name="TEXTLENGTH" val="366"/>
  <p:tag name="FONTSIZE" val="32"/>
  <p:tag name="BULLETTYPE" val="ppBulletArabicPeriod"/>
  <p:tag name="ANSWERBULLETS" val="3"/>
  <p:tag name="ANSWERTEXT" val="A political group needs to consist of MEPs from at least one third of all EU member states.&#10;Only political groups can introduce legislative proposals.&#10; Political groups can only be formed on the basis of a shared political programme.&#10;Given the current distribution of seats, the support of at least three political groups is necessary to obtain a majority in the EP."/>
  <p:tag name="OLDNUMANSWERS" val="4"/>
</p:tagLst>
</file>

<file path=ppt/tags/tag13.xml><?xml version="1.0" encoding="utf-8"?>
<p:tagLst xmlns:a="http://schemas.openxmlformats.org/drawingml/2006/main" xmlns:r="http://schemas.openxmlformats.org/officeDocument/2006/relationships" xmlns:p="http://schemas.openxmlformats.org/presentationml/2006/main">
  <p:tag name="BULLETTYPE" val="ppBulletArabicPeriod"/>
  <p:tag name="FONTSIZE" val="32"/>
  <p:tag name="TEXTLENGTH" val="64"/>
  <p:tag name="ANSWERBULLETS" val="3"/>
  <p:tag name="ANSWERTEXT" val="Supremacy &#10;Mutual recognition &#10;Judicial activism&#10;Direct effect "/>
  <p:tag name="OLDNUMANSWERS" val="4"/>
</p:tagLst>
</file>

<file path=ppt/tags/tag13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e97d1b0ab764e8fb92aa703a63ba809"/>
  <p:tag name="NUMRESPONSES" val="1"/>
  <p:tag name="CHARTLABELS" val="1"/>
  <p:tag name="CHARTCOLORS" val="0"/>
  <p:tag name="SLIDEGUID" val="F3CED14C11814C5FAD0996BE081E5416"/>
  <p:tag name="SLIDEID" val="F3CED14C11814C5FAD0996BE081E5416"/>
  <p:tag name="SLIDEORDER" val="1"/>
  <p:tag name="SLIDETYPE" val="Q"/>
  <p:tag name="RESPONSESONLY" val="True"/>
  <p:tag name="QUESTIONALIAS" val="7-4 Since 1979, the cohesion of political groups in the EP"/>
  <p:tag name="ANSWERSALIAS" val="Has decreased somewhat|smicln|Has increased|smicln|Has decreased sharply|smicln|Has remained stable"/>
  <p:tag name="VALUES" val="Incorrect|smicln|Correct|smicln|Incorrect|smicln|Incorrect"/>
</p:tagLst>
</file>

<file path=ppt/tags/tag131.xml><?xml version="1.0" encoding="utf-8"?>
<p:tagLst xmlns:a="http://schemas.openxmlformats.org/drawingml/2006/main" xmlns:r="http://schemas.openxmlformats.org/officeDocument/2006/relationships" xmlns:p="http://schemas.openxmlformats.org/presentationml/2006/main">
  <p:tag name="TEXTLENGTH" val="79"/>
  <p:tag name="FONTSIZE" val="32"/>
  <p:tag name="BULLETTYPE" val="ppBulletArabicPeriod"/>
  <p:tag name="ANSWERBULLETS" val="3"/>
  <p:tag name="ANSWERTEXT" val="Has decreased somewhat&#10;Has increased&#10; Has decreased sharply&#10;Has remained stable"/>
  <p:tag name="OLDNUMANSWERS" val="4"/>
</p:tagLst>
</file>

<file path=ppt/tags/tag13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c74bdc3a9714042935e9d817f08098a"/>
  <p:tag name="NUMRESPONSES" val="1"/>
  <p:tag name="CHARTLABELS" val="1"/>
  <p:tag name="CHARTCOLORS" val="0"/>
  <p:tag name="SLIDEGUID" val="6F354B000D0F4F899EA1B99D860FEC26"/>
  <p:tag name="SLIDEID" val="6F354B000D0F4F899EA1B99D860FEC26"/>
  <p:tag name="SLIDEORDER" val="1"/>
  <p:tag name="SLIDETYPE" val="Q"/>
  <p:tag name="RESPONSESONLY" val="True"/>
  <p:tag name="QUESTIONALIAS" val="7-5 Which political cleavage is the most important determinant of voting behaviour in the EP?"/>
  <p:tag name="ANSWERSALIAS" val="The left-right cleavage|smicln|The North-South cleavage|smicln| The pro-/anti-EU cleavage|smicln|The East-West cleavage"/>
  <p:tag name="VALUES" val="Correct|smicln|Incorrect|smicln|Incorrect|smicln|Incorrect"/>
</p:tagLst>
</file>

<file path=ppt/tags/tag133.xml><?xml version="1.0" encoding="utf-8"?>
<p:tagLst xmlns:a="http://schemas.openxmlformats.org/drawingml/2006/main" xmlns:r="http://schemas.openxmlformats.org/officeDocument/2006/relationships" xmlns:p="http://schemas.openxmlformats.org/presentationml/2006/main">
  <p:tag name="TEXTLENGTH" val="98"/>
  <p:tag name="FONTSIZE" val="32"/>
  <p:tag name="BULLETTYPE" val="ppBulletArabicPeriod"/>
  <p:tag name="ANSWERBULLETS" val="3"/>
  <p:tag name="ANSWERTEXT" val="The left-right cleavage&#10;The North-South cleavage&#10; The pro-/anti-EU cleavage&#10;The East-West cleavage"/>
  <p:tag name="OLDNUMANSWERS" val="4"/>
</p:tagLst>
</file>

<file path=ppt/tags/tag13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381dd99aa954ca5a6b762862b8a3729"/>
  <p:tag name="NUMRESPONSES" val="1"/>
  <p:tag name="CHARTLABELS" val="1"/>
  <p:tag name="CHARTCOLORS" val="0"/>
  <p:tag name="SLIDEGUID" val="C482C9E5156B496C9971ECBD7C8C5236"/>
  <p:tag name="SLIDEID" val="C482C9E5156B496C9971ECBD7C8C5236"/>
  <p:tag name="SLIDEORDER" val="1"/>
  <p:tag name="SLIDETYPE" val="Q"/>
  <p:tag name="RESPONSESONLY" val="True"/>
  <p:tag name="QUESTIONALIAS" val="7-6 Which statement about coalition formation among political groups in the EP is correct?"/>
  <p:tag name="ANSWERSALIAS" val="Because the European Commission is not formed on the basis of EP elections, coalition formation plays no role in the EP|smicln|Voting coalitions in the EP form both on the basis of ideological affinities and around specific issues|smicln|Voting coalitions between political groups have only existed since the mid-1990s|smicln|Left-wing political groups in the EP always vote together"/>
  <p:tag name="VALUES" val="Incorrect|smicln|Correct|smicln|Incorrect|smicln|Incorrect"/>
</p:tagLst>
</file>

<file path=ppt/tags/tag135.xml><?xml version="1.0" encoding="utf-8"?>
<p:tagLst xmlns:a="http://schemas.openxmlformats.org/drawingml/2006/main" xmlns:r="http://schemas.openxmlformats.org/officeDocument/2006/relationships" xmlns:p="http://schemas.openxmlformats.org/presentationml/2006/main">
  <p:tag name="ANSWERBULLETS" val="3"/>
  <p:tag name="TEXTLENGTH" val="362"/>
  <p:tag name="FONTSIZE" val="28"/>
  <p:tag name="BULLETTYPE" val="ppBulletAlphaLCParenRight"/>
  <p:tag name="ANSWERTEXT" val="Because the European Commission is not formed on the basis of EP elections, coalition formation plays no role in the EP&#10;Voting coalitions in the EP form both on the basis of ideological affinities and around specific issues&#10;Voting coalitions between political groups have only existed since the mid-1990s&#10;Left-wing political groups in the EP always vote together"/>
  <p:tag name="OLDNUMANSWERS" val="4"/>
</p:tagLst>
</file>

<file path=ppt/tags/tag13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69ecb9ced47c4f0ca747f319042ad8e3"/>
  <p:tag name="NUMRESPONSES" val="1"/>
  <p:tag name="CHARTLABELS" val="1"/>
  <p:tag name="CHARTCOLORS" val="0"/>
  <p:tag name="SLIDEGUID" val="44410E83B17E4C5D84479BBED2B2F8EF"/>
  <p:tag name="SLIDEID" val="44410E83B17E4C5D84479BBED2B2F8EF"/>
  <p:tag name="SLIDEORDER" val="1"/>
  <p:tag name="SLIDETYPE" val="Q"/>
  <p:tag name="RESPONSESONLY" val="True"/>
  <p:tag name="QUESTIONALIAS" val="7-7 Which statement about the development of European political parties is correct?"/>
  <p:tag name="ANSWERSALIAS" val="All existing European political parties date back to the 1970s|smicln|Before the first direct elections to the EP in 1979, European party federations were created in order to conduct a single European campaign|smicln|The Treaty of Maastricht provided for financial support for European political parties|smicln|The 2003 Party Regulation provided for a separation between European political parties and political groups in the EP"/>
  <p:tag name="VALUES" val="Incorrect|smicln|Incorrect|smicln|Incorrect|smicln|Correct"/>
</p:tagLst>
</file>

<file path=ppt/tags/tag137.xml><?xml version="1.0" encoding="utf-8"?>
<p:tagLst xmlns:a="http://schemas.openxmlformats.org/drawingml/2006/main" xmlns:r="http://schemas.openxmlformats.org/officeDocument/2006/relationships" xmlns:p="http://schemas.openxmlformats.org/presentationml/2006/main">
  <p:tag name="TEXTLENGTH" val="412"/>
  <p:tag name="FONTSIZE" val="32"/>
  <p:tag name="BULLETTYPE" val="ppBulletArabicPeriod"/>
  <p:tag name="ANSWERBULLETS" val="3"/>
  <p:tag name="ANSWERTEXT" val="All existing European political parties date back to the 1970s.&#10;Before the first direct elections to the EP in 1979, European party federations were created in order to conduct a single European campaign.&#10; The Treaty of Maastricht provided for financial support for European political parties.&#10;The 2003 Party Regulation provided for a separation between European political parties and political groups in the EP."/>
  <p:tag name="OLDNUMANSWERS" val="4"/>
</p:tagLst>
</file>

<file path=ppt/tags/tag13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e55e695678de44c0a29216ec1f6a8cd5"/>
  <p:tag name="NUMRESPONSES" val="1"/>
  <p:tag name="CHARTLABELS" val="1"/>
  <p:tag name="CHARTCOLORS" val="0"/>
  <p:tag name="SLIDEGUID" val="599F509FFC5B4E1D900DFF87872756D2"/>
  <p:tag name="SLIDEID" val="599F509FFC5B4E1D900DFF87872756D2"/>
  <p:tag name="SLIDEORDER" val="1"/>
  <p:tag name="SLIDETYPE" val="Q"/>
  <p:tag name="RESPONSESONLY" val="True"/>
  <p:tag name="QUESTIONALIAS" val="7-8 Which two party families are not (yet) organized in an EU-level political party?"/>
  <p:tag name="ANSWERSALIAS" val="Regionalist parties and ex-communist parties|smicln|Agrarian parties and ex-communist parties|smicln|Agrarian parties and extreme-right parties|smicln|Regionalist parties and extreme-right parties"/>
  <p:tag name="VALUES" val="Incorrect|smicln|Incorrect|smicln|Correct|smicln|Incorrect"/>
</p:tagLst>
</file>

<file path=ppt/tags/tag139.xml><?xml version="1.0" encoding="utf-8"?>
<p:tagLst xmlns:a="http://schemas.openxmlformats.org/drawingml/2006/main" xmlns:r="http://schemas.openxmlformats.org/officeDocument/2006/relationships" xmlns:p="http://schemas.openxmlformats.org/presentationml/2006/main">
  <p:tag name="ANSWERBULLETS" val="3"/>
  <p:tag name="TEXTLENGTH" val="175"/>
  <p:tag name="FONTSIZE" val="28"/>
  <p:tag name="BULLETTYPE" val="ppBulletAlphaLCParenRight"/>
  <p:tag name="ANSWERTEXT" val="Regionalist parties and ex-communist parties&#10;Agrarian parties and ex-communist parties&#10;Agrarian parties and extreme-right parties&#10;Regionalist parties and extreme-right parties"/>
  <p:tag name="OLDNUMANSWERS" val="4"/>
</p:tagLst>
</file>

<file path=ppt/tags/tag1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115aa2127583457c84bd587b2c38baa6"/>
  <p:tag name="NUMRESPONSES" val="1"/>
  <p:tag name="CHARTLABELS" val="1"/>
  <p:tag name="CHARTCOLORS" val="0"/>
  <p:tag name="SLIDEGUID" val="9CEEAE62F6E644FBB1012531FD878F03"/>
  <p:tag name="SLIDEID" val="9CEEAE62F6E644FBB1012531FD878F03"/>
  <p:tag name="SLIDEORDER" val="1"/>
  <p:tag name="SLIDETYPE" val="Q"/>
  <p:tag name="RESPONSESONLY" val="True"/>
  <p:tag name="QUESTIONALIAS" val="1-6 Which of the following countries was not part of the 2004 ‘Big Bang’ enlargement? "/>
  <p:tag name="ANSWERSALIAS" val="Slovenia|smicln|Bulgaria|smicln|Cyprus |smicln|Poland "/>
  <p:tag name="VALUES" val="Incorrect|smicln|Correct|smicln|Incorrect|smicln|Incorrect"/>
  <p:tag name="TOTALRESPONSES" val="0"/>
  <p:tag name="ANONYMOUSTEMP" val="False"/>
</p:tagLst>
</file>

<file path=ppt/tags/tag14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88e92cabbd7849dfabc97796c3f21395"/>
  <p:tag name="NUMRESPONSES" val="1"/>
  <p:tag name="CHARTLABELS" val="1"/>
  <p:tag name="CHARTCOLORS" val="0"/>
  <p:tag name="SLIDEGUID" val="CA8733770E144B9FBE0C9F851B684CB0"/>
  <p:tag name="SLIDEID" val="CA8733770E144B9FBE0C9F851B684CB0"/>
  <p:tag name="SLIDEORDER" val="1"/>
  <p:tag name="SLIDETYPE" val="Q"/>
  <p:tag name="RESPONSESONLY" val="True"/>
  <p:tag name="QUESTIONALIAS" val="7-9 What role outside the EP do European political parties not perform?"/>
  <p:tag name="ANSWERSALIAS" val="Organizing members of the Committee of the Regions into political groups|smicln|Supporting candidates from their member parties during national elections|smicln|Bringing together leaders of member parties on the eve of European Council meetings|smicln|Pushing for candidates from their political family to become President of the European Commission"/>
  <p:tag name="VALUES" val="Incorrect|smicln|Correct|smicln|Incorrect|smicln|Incorrect"/>
</p:tagLst>
</file>

<file path=ppt/tags/tag141.xml><?xml version="1.0" encoding="utf-8"?>
<p:tagLst xmlns:a="http://schemas.openxmlformats.org/drawingml/2006/main" xmlns:r="http://schemas.openxmlformats.org/officeDocument/2006/relationships" xmlns:p="http://schemas.openxmlformats.org/presentationml/2006/main">
  <p:tag name="TEXTLENGTH" val="333"/>
  <p:tag name="FONTSIZE" val="32"/>
  <p:tag name="BULLETTYPE" val="ppBulletArabicPeriod"/>
  <p:tag name="ANSWERBULLETS" val="3"/>
  <p:tag name="ANSWERTEXT" val="Organizing members of the Committee of the Regions into political groups.&#10;Supporting candidates from their member parties during national elections.&#10; Bringing together leaders of member parties on the eve of European Council meetings.&#10;Pushing for candidates from their political family to become President of the European Commission."/>
  <p:tag name="OLDNUMANSWERS" val="4"/>
</p:tagLst>
</file>

<file path=ppt/tags/tag14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3fde513a4e324d938c63fe0034409b0a"/>
  <p:tag name="NUMRESPONSES" val="1"/>
  <p:tag name="CHARTLABELS" val="1"/>
  <p:tag name="CHARTCOLORS" val="0"/>
  <p:tag name="SLIDEGUID" val="BFF2AE6D60B7427B93197DE293A3F396"/>
  <p:tag name="SLIDEID" val="BFF2AE6D60B7427B93197DE293A3F396"/>
  <p:tag name="SLIDEORDER" val="1"/>
  <p:tag name="SLIDETYPE" val="Q"/>
  <p:tag name="RESPONSESONLY" val="True"/>
  <p:tag name="QUESTIONALIAS" val="7-10 Which of the following functions is not performed by European political parties?"/>
  <p:tag name="ANSWERSALIAS" val="Aggregating interests|smicln|Structuring the choice offered to voters|smicln|Forming a liaison between the state and civil society|smicln|Recruiting candidates for political office"/>
  <p:tag name="VALUES" val="Incorrect|smicln|Incorrect|smicln|Incorrect|smicln|Correct"/>
</p:tagLst>
</file>

<file path=ppt/tags/tag143.xml><?xml version="1.0" encoding="utf-8"?>
<p:tagLst xmlns:a="http://schemas.openxmlformats.org/drawingml/2006/main" xmlns:r="http://schemas.openxmlformats.org/officeDocument/2006/relationships" xmlns:p="http://schemas.openxmlformats.org/presentationml/2006/main">
  <p:tag name="TEXTLENGTH" val="164"/>
  <p:tag name="FONTSIZE" val="32"/>
  <p:tag name="BULLETTYPE" val="ppBulletArabicPeriod"/>
  <p:tag name="ANSWERBULLETS" val="3"/>
  <p:tag name="ANSWERTEXT" val="Aggregating interests.&#10;Structuring the choice offered to voters.&#10; Forming a liaison between the state and civil society.&#10;Recruiting candidates for political office."/>
  <p:tag name="OLDNUMANSWERS" val="4"/>
</p:tagLst>
</file>

<file path=ppt/tags/tag14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0435720a18614f129c5e898175daaac4"/>
  <p:tag name="NUMRESPONSES" val="1"/>
  <p:tag name="CHARTLABELS" val="1"/>
  <p:tag name="CHARTCOLORS" val="0"/>
  <p:tag name="SLIDEGUID" val="E152820A7B294A5B8FADA4B99547A800"/>
  <p:tag name="SLIDEID" val="E152820A7B294A5B8FADA4B99547A800"/>
  <p:tag name="SLIDEORDER" val="1"/>
  <p:tag name="SLIDETYPE" val="Q"/>
  <p:tag name="RESPONSESONLY" val="True"/>
  <p:tag name="QUESTIONALIAS" val="8-1 Which policy area is an example of an area in which the EU is strongly involved?"/>
  <p:tag name="ANSWERSALIAS" val="Taxation|smicln|Environmental policy|smicln|Spatial planning|smicln|Culture"/>
  <p:tag name="VALUES" val="Incorrect|smicln|Correct|smicln|Incorrect|smicln|Incorrect"/>
</p:tagLst>
</file>

<file path=ppt/tags/tag145.xml><?xml version="1.0" encoding="utf-8"?>
<p:tagLst xmlns:a="http://schemas.openxmlformats.org/drawingml/2006/main" xmlns:r="http://schemas.openxmlformats.org/officeDocument/2006/relationships" xmlns:p="http://schemas.openxmlformats.org/presentationml/2006/main">
  <p:tag name="TEXTLENGTH" val="59"/>
  <p:tag name="FONTSIZE" val="32"/>
  <p:tag name="BULLETTYPE" val="ppBulletArabicPeriod"/>
  <p:tag name="ANSWERBULLETS" val="3"/>
  <p:tag name="ANSWERTEXT" val="Taxation.&#10;Environmental policy.&#10; Spatial planning.&#10;Culture."/>
  <p:tag name="OLDNUMANSWERS" val="4"/>
</p:tagLst>
</file>

<file path=ppt/tags/tag14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515c6b510a7041d0aabdada13fa28a41"/>
  <p:tag name="NUMRESPONSES" val="1"/>
  <p:tag name="CHARTLABELS" val="1"/>
  <p:tag name="CHARTCOLORS" val="0"/>
  <p:tag name="SLIDEGUID" val="0F0A1A66EECB41A1AA80DCB4153D1DC0"/>
  <p:tag name="SLIDEID" val="0F0A1A66EECB41A1AA80DCB4153D1DC0"/>
  <p:tag name="SLIDEORDER" val="1"/>
  <p:tag name="SLIDETYPE" val="Q"/>
  <p:tag name="RESPONSESONLY" val="True"/>
  <p:tag name="QUESTIONALIAS" val="8-2 Which policy area is an example of an area in which the EU is weakly involved?"/>
  <p:tag name="ANSWERSALIAS" val="Fisheries|smicln|Development aid|smicln|Health care|smicln|Occupational health and safety"/>
  <p:tag name="VALUES" val="Incorrect|smicln|Incorrect|smicln|Correct|smicln|Incorrect"/>
</p:tagLst>
</file>

<file path=ppt/tags/tag147.xml><?xml version="1.0" encoding="utf-8"?>
<p:tagLst xmlns:a="http://schemas.openxmlformats.org/drawingml/2006/main" xmlns:r="http://schemas.openxmlformats.org/officeDocument/2006/relationships" xmlns:p="http://schemas.openxmlformats.org/presentationml/2006/main">
  <p:tag name="TEXTLENGTH" val="73"/>
  <p:tag name="FONTSIZE" val="32"/>
  <p:tag name="BULLETTYPE" val="ppBulletArabicPeriod"/>
  <p:tag name="ANSWERBULLETS" val="3"/>
  <p:tag name="ANSWERTEXT" val="Fisheries.&#10;Development aid.&#10; Health care.&#10;Occupational health and safety."/>
  <p:tag name="OLDNUMANSWERS" val="4"/>
</p:tagLst>
</file>

<file path=ppt/tags/tag14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ff4cc588eff4e57a4cd9b6e4ce521ba"/>
  <p:tag name="NUMRESPONSES" val="1"/>
  <p:tag name="CHARTLABELS" val="1"/>
  <p:tag name="CHARTCOLORS" val="0"/>
  <p:tag name="SLIDEGUID" val="D1AB8C033991411CA24A17ACCD34AB49"/>
  <p:tag name="SLIDEID" val="D1AB8C033991411CA24A17ACCD34AB49"/>
  <p:tag name="SLIDEORDER" val="1"/>
  <p:tag name="SLIDETYPE" val="Q"/>
  <p:tag name="RESPONSESONLY" val="True"/>
  <p:tag name="QUESTIONALIAS" val="8-3 Which statement about the revenues of the European Union is correct?"/>
  <p:tag name="ANSWERSALIAS" val="Agricultural duties make up nearly half of the EU’s revenues|smicln|Member state contributions based on GNI have become the most important source of revenue|smicln|Part of the EU’s revenues is raised through an EU Value Added Tax (VAT).|smicln|The EU is not allowed to run a budget deficit of more than 10% of its total revenues."/>
  <p:tag name="VALUES" val="Incorrect|smicln|Correct|smicln|Incorrect|smicln|Incorrect"/>
</p:tagLst>
</file>

<file path=ppt/tags/tag149.xml><?xml version="1.0" encoding="utf-8"?>
<p:tagLst xmlns:a="http://schemas.openxmlformats.org/drawingml/2006/main" xmlns:r="http://schemas.openxmlformats.org/officeDocument/2006/relationships" xmlns:p="http://schemas.openxmlformats.org/presentationml/2006/main">
  <p:tag name="TEXTLENGTH" val="311"/>
  <p:tag name="FONTSIZE" val="32"/>
  <p:tag name="BULLETTYPE" val="ppBulletArabicPeriod"/>
  <p:tag name="ANSWERBULLETS" val="3"/>
  <p:tag name="ANSWERTEXT" val="Agricultural duties make up nearly half of the EU’s revenues.&#10;Member state contributions based on GNI have become the most important source of revenue.&#10; Part of the EU’s revenues is raised through an EU Value Added Tax (VAT).&#10;The EU is not allowed to run a budget deficit of more than 10% of its total revenues."/>
  <p:tag name="OLDNUMANSWERS" val="4"/>
</p:tagLst>
</file>

<file path=ppt/tags/tag15.xml><?xml version="1.0" encoding="utf-8"?>
<p:tagLst xmlns:a="http://schemas.openxmlformats.org/drawingml/2006/main" xmlns:r="http://schemas.openxmlformats.org/officeDocument/2006/relationships" xmlns:p="http://schemas.openxmlformats.org/presentationml/2006/main">
  <p:tag name="ANSWERBULLETS" val="3"/>
  <p:tag name="BULLETTYPE" val="ppBulletArabicPeriod"/>
  <p:tag name="FONTSIZE" val="32"/>
  <p:tag name="TEXTLENGTH" val="34"/>
  <p:tag name="ANSWERTEXT" val="Slovenia&#10;Bulgaria&#10; Cyprus &#10;Poland "/>
  <p:tag name="OLDNUMANSWERS" val="4"/>
</p:tagLst>
</file>

<file path=ppt/tags/tag15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090d6018accc42c2abfdfe45fb640a88"/>
  <p:tag name="NUMRESPONSES" val="1"/>
  <p:tag name="CHARTLABELS" val="1"/>
  <p:tag name="CHARTCOLORS" val="0"/>
  <p:tag name="SLIDEGUID" val="345325B9BF294ADA9749CADBEC471B01"/>
  <p:tag name="SLIDEID" val="345325B9BF294ADA9749CADBEC471B01"/>
  <p:tag name="SLIDEORDER" val="1"/>
  <p:tag name="SLIDETYPE" val="Q"/>
  <p:tag name="RESPONSESONLY" val="True"/>
  <p:tag name="QUESTIONALIAS" val="8-4 Which statement about the EU’s expenditures is correct?"/>
  <p:tag name="ANSWERSALIAS" val="The EU spends about 80% of its budget on agriculture and regional policy combined|smicln|Administrative expenditures account for some 20% of the EU budget|smicln|The size of the EU budget is about 5% of European GNP|smicln|The EU is not involved in redistributive spending."/>
  <p:tag name="VALUES" val="Correct|smicln|Incorrect|smicln|Incorrect|smicln|Incorrect"/>
</p:tagLst>
</file>

<file path=ppt/tags/tag151.xml><?xml version="1.0" encoding="utf-8"?>
<p:tagLst xmlns:a="http://schemas.openxmlformats.org/drawingml/2006/main" xmlns:r="http://schemas.openxmlformats.org/officeDocument/2006/relationships" xmlns:p="http://schemas.openxmlformats.org/presentationml/2006/main">
  <p:tag name="TEXTLENGTH" val="256"/>
  <p:tag name="FONTSIZE" val="32"/>
  <p:tag name="BULLETTYPE" val="ppBulletArabicPeriod"/>
  <p:tag name="ANSWERBULLETS" val="3"/>
  <p:tag name="ANSWERTEXT" val="The EU spends about 80% of its budget on agriculture and regional policy combined.&#10;Administrative expenditures account for some 20% of the EU budget.&#10; The size of the EU budget is about 5% of European GNP.&#10;The EU is not involved in redistributive spending."/>
  <p:tag name="OLDNUMANSWERS" val="4"/>
</p:tagLst>
</file>

<file path=ppt/tags/tag15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72263a162e745ef8a3d6faafc470c1b"/>
  <p:tag name="NUMRESPONSES" val="1"/>
  <p:tag name="CHARTLABELS" val="1"/>
  <p:tag name="CHARTCOLORS" val="0"/>
  <p:tag name="SLIDEGUID" val="9479DE567B0A4002BB9B634DEC86F51F"/>
  <p:tag name="SLIDEID" val="9479DE567B0A4002BB9B634DEC86F51F"/>
  <p:tag name="SLIDEORDER" val="1"/>
  <p:tag name="SLIDETYPE" val="Q"/>
  <p:tag name="RESPONSESONLY" val="True"/>
  <p:tag name="QUESTIONALIAS" val="8-5 Which of the following is an example of positive integration?"/>
  <p:tag name="ANSWERSALIAS" val="The ECJ’s Cassis de Dijon ruling|smicln|The abolition of customs duties between the EU member states|smicln|A directive that sets EU-wide standards for car emissions|smicln|The principle of mutual recognition"/>
  <p:tag name="VALUES" val="Incorrect|smicln|Incorrect|smicln|Correct|smicln|Incorrect"/>
</p:tagLst>
</file>

<file path=ppt/tags/tag153.xml><?xml version="1.0" encoding="utf-8"?>
<p:tagLst xmlns:a="http://schemas.openxmlformats.org/drawingml/2006/main" xmlns:r="http://schemas.openxmlformats.org/officeDocument/2006/relationships" xmlns:p="http://schemas.openxmlformats.org/presentationml/2006/main">
  <p:tag name="TEXTLENGTH" val="192"/>
  <p:tag name="FONTSIZE" val="32"/>
  <p:tag name="BULLETTYPE" val="ppBulletArabicPeriod"/>
  <p:tag name="ANSWERBULLETS" val="3"/>
  <p:tag name="ANSWERTEXT" val="The ECJ’s Cassis de Dijon ruling.&#10;The abolition of customs duties between the EU member states.&#10; A directive that sets EU-wide standards for car emissions.&#10;The principle of mutual recognition."/>
  <p:tag name="OLDNUMANSWERS" val="4"/>
</p:tagLst>
</file>

<file path=ppt/tags/tag15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950c343de8774aceb6abdfce2ff61669"/>
  <p:tag name="NUMRESPONSES" val="1"/>
  <p:tag name="CHARTLABELS" val="1"/>
  <p:tag name="CHARTCOLORS" val="0"/>
  <p:tag name="SLIDEGUID" val="25DBA1F294FD46DCB4E5281437B79944"/>
  <p:tag name="SLIDEID" val="25DBA1F294FD46DCB4E5281437B79944"/>
  <p:tag name="SLIDEORDER" val="1"/>
  <p:tag name="SLIDETYPE" val="Q"/>
  <p:tag name="RESPONSESONLY" val="True"/>
  <p:tag name="QUESTIONALIAS" val="8-6 Which statement about the EU’s regulatory output is correct?"/>
  <p:tag name="ANSWERSALIAS" val="Decisions make up the largest proportion of EU regulatory output|smicln|Directives tend to contain broader and more generally applicable norms than Regulations|smicln|Regulations tend to contain broader and more generally applicable norms than Directives|smicln|The EU’s regulatory output has gradually increased since the mid-1990s."/>
  <p:tag name="VALUES" val="Incorrect|smicln|Correct|smicln|Incorrect|smicln|Incorrect"/>
</p:tagLst>
</file>

<file path=ppt/tags/tag155.xml><?xml version="1.0" encoding="utf-8"?>
<p:tagLst xmlns:a="http://schemas.openxmlformats.org/drawingml/2006/main" xmlns:r="http://schemas.openxmlformats.org/officeDocument/2006/relationships" xmlns:p="http://schemas.openxmlformats.org/presentationml/2006/main">
  <p:tag name="ANSWERBULLETS" val="3"/>
  <p:tag name="TEXTLENGTH" val="312"/>
  <p:tag name="FONTSIZE" val="28"/>
  <p:tag name="BULLETTYPE" val="ppBulletAlphaLCParenRight"/>
  <p:tag name="ANSWERTEXT" val="Decisions make up the largest proportion of EU regulatory output&#10;Directives tend to contain broader and more generally applicable norms than Regulations&#10;Regulations tend to contain broader and more generally applicable norms than Directives&#10;The EU’s regulatory output has gradually increased since the mid-1990s."/>
  <p:tag name="OLDNUMANSWERS" val="4"/>
</p:tagLst>
</file>

<file path=ppt/tags/tag15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1d97296692794900890d36f2652aed64"/>
  <p:tag name="NUMRESPONSES" val="1"/>
  <p:tag name="CHARTLABELS" val="1"/>
  <p:tag name="CHARTCOLORS" val="0"/>
  <p:tag name="SLIDEGUID" val="563E46BF8F504832B23C51232C8C8A3F"/>
  <p:tag name="SLIDEID" val="563E46BF8F504832B23C51232C8C8A3F"/>
  <p:tag name="SLIDEORDER" val="1"/>
  <p:tag name="SLIDETYPE" val="Q"/>
  <p:tag name="RESPONSESONLY" val="True"/>
  <p:tag name="QUESTIONALIAS" val="8-7 Which of the following is not one of the three Europeanization mechanisms discerned by Knill and Lehmkuhl?"/>
  <p:tag name="ANSWERSALIAS" val="Enforcing European policies|smicln|Changing domestic opportunity structures|smicln|Framing domestic beliefs and expectations|smicln|Institutional compliance"/>
  <p:tag name="VALUES" val="Correct|smicln|Incorrect|smicln|Incorrect|smicln|Incorrect"/>
</p:tagLst>
</file>

<file path=ppt/tags/tag157.xml><?xml version="1.0" encoding="utf-8"?>
<p:tagLst xmlns:a="http://schemas.openxmlformats.org/drawingml/2006/main" xmlns:r="http://schemas.openxmlformats.org/officeDocument/2006/relationships" xmlns:p="http://schemas.openxmlformats.org/presentationml/2006/main">
  <p:tag name="ANSWERBULLETS" val="3"/>
  <p:tag name="TEXTLENGTH" val="135"/>
  <p:tag name="FONTSIZE" val="28"/>
  <p:tag name="BULLETTYPE" val="ppBulletAlphaLCParenRight"/>
  <p:tag name="ANSWERTEXT" val="Enforcing European policies&#10;Changing domestic opportunity structures&#10;Framing domestic beliefs and expectations&#10;Institutional compliance"/>
  <p:tag name="OLDNUMANSWERS" val="4"/>
</p:tagLst>
</file>

<file path=ppt/tags/tag15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58fe6e5bcf494aa597840c126f3a59e6"/>
  <p:tag name="NUMRESPONSES" val="1"/>
  <p:tag name="CHARTLABELS" val="1"/>
  <p:tag name="CHARTCOLORS" val="0"/>
  <p:tag name="SLIDEGUID" val="2BF0F15C99A84AA79E2D7BEA828372C2"/>
  <p:tag name="SLIDEID" val="2BF0F15C99A84AA79E2D7BEA828372C2"/>
  <p:tag name="SLIDEORDER" val="1"/>
  <p:tag name="SLIDETYPE" val="Q"/>
  <p:tag name="RESPONSESONLY" val="True"/>
  <p:tag name="QUESTIONALIAS" val="8-8 According to the authors of the book, which of the following statements on the effect of the process of European integration is correct?"/>
  <p:tag name="ANSWERSALIAS" val="As a result of European integration, the role of the state has become similar in all EU member states|smicln|European integration has led to a race to the bottom in the field of environmental standards|smicln|European integration has forced member states to lower their taxes|smicln|Differences between member state policies have persisted despite the process of European integration"/>
  <p:tag name="VALUES" val="Incorrect|smicln|Incorrect|smicln|Incorrect|smicln|Correct"/>
</p:tagLst>
</file>

<file path=ppt/tags/tag159.xml><?xml version="1.0" encoding="utf-8"?>
<p:tagLst xmlns:a="http://schemas.openxmlformats.org/drawingml/2006/main" xmlns:r="http://schemas.openxmlformats.org/officeDocument/2006/relationships" xmlns:p="http://schemas.openxmlformats.org/presentationml/2006/main">
  <p:tag name="TEXTLENGTH" val="367"/>
  <p:tag name="FONTSIZE" val="32"/>
  <p:tag name="BULLETTYPE" val="ppBulletArabicPeriod"/>
  <p:tag name="ANSWERBULLETS" val="3"/>
  <p:tag name="ANSWERTEXT" val="As a result of European integration, the role of the state has become similar in all EU member states.&#10;European integration has led to a race to the bottom in the field of environmental standards.&#10; European integration has forced member states to lower their taxes.&#10;Differences between member state policies have persisted despite the process of European integration."/>
  <p:tag name="OLDNUMANSWERS" val="4"/>
</p:tagLst>
</file>

<file path=ppt/tags/tag1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e9defc93a9de4ae48fa2fb8a854ea5c4"/>
  <p:tag name="NUMRESPONSES" val="1"/>
  <p:tag name="CHARTLABELS" val="1"/>
  <p:tag name="CHARTCOLORS" val="0"/>
  <p:tag name="SLIDEGUID" val="D91DA5A8C4EF4CF6A9830D5B7108A38A"/>
  <p:tag name="SLIDEID" val="D91DA5A8C4EF4CF6A9830D5B7108A38A"/>
  <p:tag name="SLIDEORDER" val="1"/>
  <p:tag name="SLIDETYPE" val="Q"/>
  <p:tag name="RESPONSESONLY" val="True"/>
  <p:tag name="QUESTIONALIAS" val="1-7 Which of the treaties below is currently no longer in force? "/>
  <p:tag name="ANSWERSALIAS" val="TFEU: Treaty on the Functioning of the European Union |smicln|TEU: Treaty on European Union |smicln|Euratom: European Atomic Energy Community |smicln|ECSC: European Coal and Steel Community"/>
  <p:tag name="VALUES" val="Incorrect|smicln|Incorrect|smicln|Incorrect|smicln|Correct"/>
  <p:tag name="TOTALRESPONSES" val="0"/>
  <p:tag name="ANONYMOUSTEMP" val="False"/>
</p:tagLst>
</file>

<file path=ppt/tags/tag16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f01bc5182aab4fa0aae162d5313b9551"/>
  <p:tag name="NUMRESPONSES" val="1"/>
  <p:tag name="CHARTLABELS" val="1"/>
  <p:tag name="CHARTCOLORS" val="0"/>
  <p:tag name="SLIDEGUID" val="31777BA8A5BC43CFB22E15FA94F84C24"/>
  <p:tag name="SLIDEID" val="31777BA8A5BC43CFB22E15FA94F84C24"/>
  <p:tag name="SLIDEORDER" val="1"/>
  <p:tag name="SLIDETYPE" val="Q"/>
  <p:tag name="RESPONSESONLY" val="True"/>
  <p:tag name="QUESTIONALIAS" val="8-9 Which of the following terms is not used to describe the possibility to adopt policies that apply to only part of the member states?"/>
  <p:tag name="ANSWERSALIAS" val="Variable geometry|smicln|Partial integration|smicln|Enhanced cooperation|smicln|Europe à la carte"/>
  <p:tag name="VALUES" val="Incorrect|smicln|Correct|smicln|Incorrect|smicln|Incorrect"/>
</p:tagLst>
</file>

<file path=ppt/tags/tag161.xml><?xml version="1.0" encoding="utf-8"?>
<p:tagLst xmlns:a="http://schemas.openxmlformats.org/drawingml/2006/main" xmlns:r="http://schemas.openxmlformats.org/officeDocument/2006/relationships" xmlns:p="http://schemas.openxmlformats.org/presentationml/2006/main">
  <p:tag name="TEXTLENGTH" val="81"/>
  <p:tag name="FONTSIZE" val="32"/>
  <p:tag name="BULLETTYPE" val="ppBulletArabicPeriod"/>
  <p:tag name="ANSWERBULLETS" val="3"/>
  <p:tag name="ANSWERTEXT" val="Variable geometry.&#10;Partial integration.&#10; Enhanced cooperation.&#10;Europe à la carte."/>
  <p:tag name="OLDNUMANSWERS" val="4"/>
</p:tagLst>
</file>

<file path=ppt/tags/tag16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7cf0a99face14e87be437aac8463be53"/>
  <p:tag name="NUMRESPONSES" val="1"/>
  <p:tag name="CHARTLABELS" val="1"/>
  <p:tag name="CHARTCOLORS" val="0"/>
  <p:tag name="SLIDEGUID" val="FD2B175B2CD84629BB985444C03CF799"/>
  <p:tag name="SLIDEID" val="FD2B175B2CD84629BB985444C03CF799"/>
  <p:tag name="SLIDEORDER" val="1"/>
  <p:tag name="SLIDETYPE" val="Q"/>
  <p:tag name="RESPONSESONLY" val="True"/>
  <p:tag name="QUESTIONALIAS" val="8-10 Who can submit a proposal for enhanced cooperation outside the field of the Common Foreign and Security Policy?"/>
  <p:tag name="ANSWERSALIAS" val="Any member state|smicln|The group of member states that want to create a form of enhanced cooperation|smicln|The European Commission or a group of member state|smicln|Only the European Commission"/>
  <p:tag name="VALUES" val="Incorrect|smicln|Incorrect|smicln|Incorrect|smicln|Correct"/>
</p:tagLst>
</file>

<file path=ppt/tags/tag163.xml><?xml version="1.0" encoding="utf-8"?>
<p:tagLst xmlns:a="http://schemas.openxmlformats.org/drawingml/2006/main" xmlns:r="http://schemas.openxmlformats.org/officeDocument/2006/relationships" xmlns:p="http://schemas.openxmlformats.org/presentationml/2006/main">
  <p:tag name="ANSWERBULLETS" val="3"/>
  <p:tag name="TEXTLENGTH" val="179"/>
  <p:tag name="FONTSIZE" val="28"/>
  <p:tag name="BULLETTYPE" val="ppBulletAlphaLCParenRight"/>
  <p:tag name="ANSWERTEXT" val="Any member state.&#10;The group of member states that want to create a form of enhanced cooperation.&#10;The European Commission or a group of member states.&#10;Only the European Commission."/>
  <p:tag name="OLDNUMANSWERS" val="4"/>
</p:tagLst>
</file>

<file path=ppt/tags/tag16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cb9cff800504d5796994be7b5717570"/>
  <p:tag name="NUMRESPONSES" val="1"/>
  <p:tag name="CHARTLABELS" val="1"/>
  <p:tag name="CHARTCOLORS" val="0"/>
  <p:tag name="SLIDEGUID" val="EF2CECEA700B42D4897CBD6A5E592330"/>
  <p:tag name="SLIDEID" val="EF2CECEA700B42D4897CBD6A5E592330"/>
  <p:tag name="SLIDEORDER" val="1"/>
  <p:tag name="SLIDETYPE" val="Q"/>
  <p:tag name="RESPONSESONLY" val="True"/>
  <p:tag name="QUESTIONALIAS" val="9-1 Which statement about agenda-setting is correct?"/>
  <p:tag name="ANSWERSALIAS" val="Agenda-setting is the process of determining which items are on the agenda of an official meeting|smicln|Keeping issues off the agenda is as much a political process as getting issues on the agenda|smicln|Politicians have little influence over which issues come onto the political agenda|smicln|Most of the time, the political agenda, the media agenda and the public agenda are identical"/>
  <p:tag name="VALUES" val="Incorrect|smicln|Correct|smicln|Incorrect|smicln|Incorrect"/>
</p:tagLst>
</file>

<file path=ppt/tags/tag165.xml><?xml version="1.0" encoding="utf-8"?>
<p:tagLst xmlns:a="http://schemas.openxmlformats.org/drawingml/2006/main" xmlns:r="http://schemas.openxmlformats.org/officeDocument/2006/relationships" xmlns:p="http://schemas.openxmlformats.org/presentationml/2006/main">
  <p:tag name="ANSWERBULLETS" val="3"/>
  <p:tag name="TEXTLENGTH" val="366"/>
  <p:tag name="FONTSIZE" val="26"/>
  <p:tag name="BULLETTYPE" val="ppBulletAlphaLCParenRight"/>
  <p:tag name="ANSWERTEXT" val="Agenda-setting is the process of determining which items are on the agenda of an official meeting&#10;Keeping issues off the agenda is as much a political process as getting issues on the agenda&#10;Politicians have little influence over which issues come onto the political agenda&#10;Most of the time, the political agenda, the media agenda and the public agenda are identical"/>
  <p:tag name="OLDNUMANSWERS" val="4"/>
</p:tagLst>
</file>

<file path=ppt/tags/tag16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17f5e3ead48e4d8ca3c61e56aea64b72"/>
  <p:tag name="NUMRESPONSES" val="1"/>
  <p:tag name="CHARTLABELS" val="1"/>
  <p:tag name="CHARTCOLORS" val="0"/>
  <p:tag name="SLIDEGUID" val="E54D0854EB8B411F9B9FA2E13F3D9799"/>
  <p:tag name="SLIDEID" val="E54D0854EB8B411F9B9FA2E13F3D9799"/>
  <p:tag name="SLIDEORDER" val="1"/>
  <p:tag name="SLIDETYPE" val="Q"/>
  <p:tag name="RESPONSESONLY" val="True"/>
  <p:tag name="QUESTIONALIAS" val="9-2 After the issue of global warming had received a lot of media attention as a result of activism by environmental advocates, it became an important issue on the EU agenda. In terms of Cobb, Ross and Ross’ typology, this is an example of:"/>
  <p:tag name="ANSWERSALIAS" val="The outside initiative model|smicln|The mobilization model|smicln|The inside access model|smicln|The advocacy model"/>
  <p:tag name="VALUES" val="Correct|smicln|Incorrect|smicln|Incorrect|smicln|Incorrect"/>
</p:tagLst>
</file>

<file path=ppt/tags/tag167.xml><?xml version="1.0" encoding="utf-8"?>
<p:tagLst xmlns:a="http://schemas.openxmlformats.org/drawingml/2006/main" xmlns:r="http://schemas.openxmlformats.org/officeDocument/2006/relationships" xmlns:p="http://schemas.openxmlformats.org/presentationml/2006/main">
  <p:tag name="ANSWERBULLETS" val="3"/>
  <p:tag name="TEXTLENGTH" val="95"/>
  <p:tag name="FONTSIZE" val="28"/>
  <p:tag name="BULLETTYPE" val="ppBulletAlphaLCParenRight"/>
  <p:tag name="ANSWERTEXT" val="The outside initiative model&#10;The mobilization model&#10; The inside access model&#10;The advocacy model"/>
  <p:tag name="OLDNUMANSWERS" val="4"/>
</p:tagLst>
</file>

<file path=ppt/tags/tag16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e8610970280940baba5f4545104f06e0"/>
  <p:tag name="NUMRESPONSES" val="1"/>
  <p:tag name="CHARTLABELS" val="1"/>
  <p:tag name="CHARTCOLORS" val="0"/>
  <p:tag name="SLIDEGUID" val="5691983CCA9747D8B269CB85A567F5AF"/>
  <p:tag name="SLIDEID" val="5691983CCA9747D8B269CB85A567F5AF"/>
  <p:tag name="SLIDEORDER" val="1"/>
  <p:tag name="SLIDETYPE" val="Q"/>
  <p:tag name="RESPONSESONLY" val="True"/>
  <p:tag name="QUESTIONALIAS" val="9-3 Which of the following statements on agenda-setting in the EU is correct?"/>
  <p:tag name="ANSWERSALIAS" val="The mobilization model is the most common way in which issues reach the EU agenda|smicln|The inside access model is rare in EU agenda-setting processes|smicln|The outside initiative model is less common at the EU-level than within its member states|smicln|Agenda-setting on the issue of obesity in the EU is an example of the mobilization model"/>
  <p:tag name="VALUES" val="Incorrect|smicln|Incorrect|smicln|Correct|smicln|Incorrect"/>
</p:tagLst>
</file>

<file path=ppt/tags/tag169.xml><?xml version="1.0" encoding="utf-8"?>
<p:tagLst xmlns:a="http://schemas.openxmlformats.org/drawingml/2006/main" xmlns:r="http://schemas.openxmlformats.org/officeDocument/2006/relationships" xmlns:p="http://schemas.openxmlformats.org/presentationml/2006/main">
  <p:tag name="TEXTLENGTH" val="328"/>
  <p:tag name="FONTSIZE" val="32"/>
  <p:tag name="BULLETTYPE" val="ppBulletArabicPeriod"/>
  <p:tag name="ANSWERBULLETS" val="3"/>
  <p:tag name="ANSWERTEXT" val="The mobilization model is the most common way in which issues reach the EU agenda.&#10;The inside access model is rare in EU agenda-setting processes.&#10; The outside initiative model is less common at the EU-level than within its member states.&#10;Agenda-setting on the issue of obesity in the EU is an example of the mobilization model."/>
  <p:tag name="OLDNUMANSWERS" val="4"/>
</p:tagLst>
</file>

<file path=ppt/tags/tag17.xml><?xml version="1.0" encoding="utf-8"?>
<p:tagLst xmlns:a="http://schemas.openxmlformats.org/drawingml/2006/main" xmlns:r="http://schemas.openxmlformats.org/officeDocument/2006/relationships" xmlns:p="http://schemas.openxmlformats.org/presentationml/2006/main">
  <p:tag name="TEXTLENGTH" val="169"/>
  <p:tag name="FONTSIZE" val="32"/>
  <p:tag name="BULLETTYPE" val="ppBulletArabicPeriod"/>
  <p:tag name="ANSWERBULLETS" val="3"/>
  <p:tag name="ANSWERTEXT" val="TFEU: Treaty on the Functioning of the European Union &#10;TEU: Treaty on European Union &#10; Euratom: European Atomic Energy Community &#10;ECSC: European Coal and Steel Community"/>
  <p:tag name="OLDNUMANSWERS" val="4"/>
</p:tagLst>
</file>

<file path=ppt/tags/tag17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356fe32996644cbb8ea859688514ba5d"/>
  <p:tag name="NUMRESPONSES" val="1"/>
  <p:tag name="CHARTLABELS" val="1"/>
  <p:tag name="CHARTCOLORS" val="0"/>
  <p:tag name="SLIDEGUID" val="1D91B86A451F437DB699EDF68BD26D18"/>
  <p:tag name="SLIDEID" val="1D91B86A451F437DB699EDF68BD26D18"/>
  <p:tag name="SLIDEORDER" val="1"/>
  <p:tag name="SLIDETYPE" val="Q"/>
  <p:tag name="RESPONSESONLY" val="True"/>
  <p:tag name="QUESTIONALIAS" val="9-4 Suppose an airport company wants the EU to adopt EU-wide standards for maximum noise levels around airports, because it fears that airlines may relocate flights from its airport to airports in member states with lower airport noise standards. What motive for bringing this issue to the EU agenda does the airport company have?"/>
  <p:tag name="ANSWERSALIAS" val="A universalistic motive, because it wants the EU to adopt the same standards for all EU citizens.|smicln|An institutional motive, because it wants to protect its interests as a company.|smicln|A political motive, because it wants to influence the political agenda.|smicln|An economic motive, because it wants to protect its competitiveness vis-à-vis other airports."/>
  <p:tag name="VALUES" val="Incorrect|smicln|Incorrect|smicln|Incorrect|smicln|Correct"/>
</p:tagLst>
</file>

<file path=ppt/tags/tag171.xml><?xml version="1.0" encoding="utf-8"?>
<p:tagLst xmlns:a="http://schemas.openxmlformats.org/drawingml/2006/main" xmlns:r="http://schemas.openxmlformats.org/officeDocument/2006/relationships" xmlns:p="http://schemas.openxmlformats.org/presentationml/2006/main">
  <p:tag name="ANSWERBULLETS" val="3"/>
  <p:tag name="TEXTLENGTH" val="344"/>
  <p:tag name="FONTSIZE" val="26"/>
  <p:tag name="BULLETTYPE" val="ppBulletAlphaLCParenRight"/>
  <p:tag name="ANSWERTEXT" val="A universalistic motive, because it wants the EU to adopt the same standards for all EU citizens.&#10;An institutional motive, because it wants to protect its interests as a company.&#10;A political motive, because it wants to influence the political agenda.&#10;An economic motive, because it wants to protect its competitiveness vis-à-vis other airports."/>
  <p:tag name="OLDNUMANSWERS" val="4"/>
</p:tagLst>
</file>

<file path=ppt/tags/tag17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652800500cf6480692ad17e20747f8e4"/>
  <p:tag name="NUMRESPONSES" val="1"/>
  <p:tag name="CHARTLABELS" val="1"/>
  <p:tag name="CHARTCOLORS" val="0"/>
  <p:tag name="SLIDEGUID" val="635EDD7AD7654474921F29A894EB34A2"/>
  <p:tag name="SLIDEID" val="635EDD7AD7654474921F29A894EB34A2"/>
  <p:tag name="SLIDEORDER" val="1"/>
  <p:tag name="SLIDETYPE" val="Q"/>
  <p:tag name="RESPONSESONLY" val="True"/>
  <p:tag name="QUESTIONALIAS" val="9-5 What is a typical sequence in EU agenda-setting processes?"/>
  <p:tag name="ANSWERSALIAS" val="White paper → Green paper → Commission work programme|smicln|Green paper → White paper → Commission work programme|smicln|Commission work programme → Green paper → White paper|smicln|Commission work programme → White paper → Green paper"/>
  <p:tag name="VALUES" val="Incorrect|smicln|Correct|smicln|Incorrect|smicln|Incorrect"/>
</p:tagLst>
</file>

<file path=ppt/tags/tag173.xml><?xml version="1.0" encoding="utf-8"?>
<p:tagLst xmlns:a="http://schemas.openxmlformats.org/drawingml/2006/main" xmlns:r="http://schemas.openxmlformats.org/officeDocument/2006/relationships" xmlns:p="http://schemas.openxmlformats.org/presentationml/2006/main">
  <p:tag name="ANSWERBULLETS" val="3"/>
  <p:tag name="TEXTLENGTH" val="215"/>
  <p:tag name="FONTSIZE" val="28"/>
  <p:tag name="BULLETTYPE" val="ppBulletAlphaLCParenRight"/>
  <p:tag name="ANSWERTEXT" val="White paper → Green paper → Commission work programme&#10;Green paper → White paper → Commission work programme&#10;Commission work programme → Green paper → White paper&#10;Commission work programme → White paper → Green paper"/>
  <p:tag name="OLDNUMANSWERS" val="4"/>
</p:tagLst>
</file>

<file path=ppt/tags/tag17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f97a59e7d05b44d393ef934505c3e962"/>
  <p:tag name="NUMRESPONSES" val="1"/>
  <p:tag name="CHARTLABELS" val="1"/>
  <p:tag name="CHARTCOLORS" val="0"/>
  <p:tag name="SLIDEGUID" val="270A7E1208434AC4BE0F7E940575571D"/>
  <p:tag name="SLIDEID" val="270A7E1208434AC4BE0F7E940575571D"/>
  <p:tag name="SLIDEORDER" val="1"/>
  <p:tag name="SLIDETYPE" val="Q"/>
  <p:tag name="RESPONSESONLY" val="True"/>
  <p:tag name="QUESTIONALIAS" val="9-6 Which of the following statements on issue framing is correct?"/>
  <p:tag name="ANSWERSALIAS" val="Issue framing determines which participants become involved in a political debate|smicln|Issue framing is a more effective strategy at the EU-level than within the member states|smicln|Issue framing is a less effective strategy at the EU-level than within the member states|smicln|Issue framing determines how an issue is discussed but not how much attention it receives"/>
  <p:tag name="VALUES" val="Correct|smicln|Incorrect|smicln|Incorrect|smicln|Incorrect"/>
</p:tagLst>
</file>

<file path=ppt/tags/tag175.xml><?xml version="1.0" encoding="utf-8"?>
<p:tagLst xmlns:a="http://schemas.openxmlformats.org/drawingml/2006/main" xmlns:r="http://schemas.openxmlformats.org/officeDocument/2006/relationships" xmlns:p="http://schemas.openxmlformats.org/presentationml/2006/main">
  <p:tag name="TEXTLENGTH" val="355"/>
  <p:tag name="FONTSIZE" val="32"/>
  <p:tag name="BULLETTYPE" val="ppBulletArabicPeriod"/>
  <p:tag name="ANSWERBULLETS" val="3"/>
  <p:tag name="ANSWERTEXT" val="Issue framing determines which participants become involved in a political debate.&#10;Issue framing is a more effective strategy at the EU-level than within the member states.&#10; Issues framing is a less effective strategy at the EU-level than within the member states.&#10;Issue framing determines how an issue is discussed but not how much attention it receives."/>
  <p:tag name="OLDNUMANSWERS" val="4"/>
</p:tagLst>
</file>

<file path=ppt/tags/tag17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9be98b7b797d4ec897434fe7cc2f9d0b"/>
  <p:tag name="NUMRESPONSES" val="1"/>
  <p:tag name="CHARTLABELS" val="1"/>
  <p:tag name="CHARTCOLORS" val="0"/>
  <p:tag name="SLIDEGUID" val="B3EEA78E64D644A69D6EFC3525ADBA24"/>
  <p:tag name="SLIDEID" val="B3EEA78E64D644A69D6EFC3525ADBA24"/>
  <p:tag name="SLIDEORDER" val="1"/>
  <p:tag name="SLIDETYPE" val="Q"/>
  <p:tag name="RESPONSESONLY" val="True"/>
  <p:tag name="QUESTIONALIAS" val="9-7 What did Elmer Schattschneider mean by his dictum that ‘organization is the mobilization of bias’?"/>
  <p:tag name="ANSWERSALIAS" val="In agenda-setting processes, political actors need to organize in order to mobilize their supporters|smicln|Organizations tend to mobilize only people who are biased towards an issue|smicln|Because people are biased, they will only join organizations that confirm their ideas.|smicln|The receptiveness of a political system to certain issues is determined by its institutional set-up"/>
  <p:tag name="VALUES" val="Incorrect|smicln|Incorrect|smicln|Incorrect|smicln|Correct"/>
</p:tagLst>
</file>

<file path=ppt/tags/tag177.xml><?xml version="1.0" encoding="utf-8"?>
<p:tagLst xmlns:a="http://schemas.openxmlformats.org/drawingml/2006/main" xmlns:r="http://schemas.openxmlformats.org/officeDocument/2006/relationships" xmlns:p="http://schemas.openxmlformats.org/presentationml/2006/main">
  <p:tag name="ANSWERBULLETS" val="3"/>
  <p:tag name="TEXTLENGTH" val="362"/>
  <p:tag name="FONTSIZE" val="28"/>
  <p:tag name="BULLETTYPE" val="ppBulletAlphaLCParenRight"/>
  <p:tag name="ANSWERTEXT" val="In agenda-setting processes, political actors need to organize in order to mobilize their supporters&#10;Organizations tend to mobilize only people who are biased towards an issue&#10;Because people are biased, they will only join organizations that confirm their ideas.&#10;The receptiveness of a political system to certain issues is determined by its institutional set-up"/>
  <p:tag name="OLDNUMANSWERS" val="4"/>
</p:tagLst>
</file>

<file path=ppt/tags/tag17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da9751850594d3da2f81a5c0ec1734e"/>
  <p:tag name="NUMRESPONSES" val="1"/>
  <p:tag name="CHARTLABELS" val="1"/>
  <p:tag name="CHARTCOLORS" val="0"/>
  <p:tag name="SLIDEGUID" val="4EDE629D42D44ADA9BC2A754191F4CE5"/>
  <p:tag name="SLIDEID" val="4EDE629D42D44ADA9BC2A754191F4CE5"/>
  <p:tag name="SLIDEORDER" val="1"/>
  <p:tag name="SLIDETYPE" val="Q"/>
  <p:tag name="RESPONSESONLY" val="True"/>
  <p:tag name="QUESTIONALIAS" val="9-8 In the field of alcohol abuse policy, proponents of EU-wide policies have focused most of their efforts on the Commission’s DG for Health and Consumer Protection. This is an example of:"/>
  <p:tag name="ANSWERSALIAS" val="Venue shopping|smicln|Issue framing|smicln|The creation of a policy window|smicln|A focusing event"/>
  <p:tag name="VALUES" val="Correct|smicln|Incorrect|smicln|Incorrect|smicln|Incorrect"/>
</p:tagLst>
</file>

<file path=ppt/tags/tag179.xml><?xml version="1.0" encoding="utf-8"?>
<p:tagLst xmlns:a="http://schemas.openxmlformats.org/drawingml/2006/main" xmlns:r="http://schemas.openxmlformats.org/officeDocument/2006/relationships" xmlns:p="http://schemas.openxmlformats.org/presentationml/2006/main">
  <p:tag name="TEXTLENGTH" val="82"/>
  <p:tag name="FONTSIZE" val="32"/>
  <p:tag name="BULLETTYPE" val="ppBulletArabicPeriod"/>
  <p:tag name="ANSWERBULLETS" val="3"/>
  <p:tag name="ANSWERTEXT" val="Venue shopping.&#10;Issue framing.&#10; The creation of a policy window.&#10;A focusing event."/>
  <p:tag name="OLDNUMANSWERS" val="4"/>
</p:tagLst>
</file>

<file path=ppt/tags/tag1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e713b66f4b84f2bba1533dfeb425be0"/>
  <p:tag name="NUMRESPONSES" val="1"/>
  <p:tag name="CHARTLABELS" val="1"/>
  <p:tag name="CHARTCOLORS" val="0"/>
  <p:tag name="SLIDEGUID" val="E04FB88C65F7462BA4ABDB15E44D1C54"/>
  <p:tag name="SLIDEID" val="E04FB88C65F7462BA4ABDB15E44D1C54"/>
  <p:tag name="SLIDEORDER" val="1"/>
  <p:tag name="SLIDETYPE" val="Q"/>
  <p:tag name="RESPONSESONLY" val="True"/>
  <p:tag name="QUESTIONALIAS" val="1-8 Which of the following statements best characterizes the relation between the Treaty of Lisbon and the Constitutional Treaty? "/>
  <p:tag name="ANSWERSALIAS" val="They are the same. |smicln|The Lisbon Treaty was amended by the member states and subsequently renamed into Constitutional Treaty.|smicln|The Constitutional Treaty was amended by a constitutional convention and renamed Lisbon Treaty.|smicln|The Lisbon Treaty entered into force after minor adjustments were made to the Constitutional Treaty "/>
  <p:tag name="VALUES" val="Incorrect|smicln|Incorrect|smicln|Incorrect|smicln|Correct"/>
  <p:tag name="TOTALRESPONSES" val="0"/>
  <p:tag name="ANONYMOUSTEMP" val="False"/>
</p:tagLst>
</file>

<file path=ppt/tags/tag18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7bfe76e183814e6c8c2259e8cdcce5e7"/>
  <p:tag name="NUMRESPONSES" val="1"/>
  <p:tag name="CHARTLABELS" val="1"/>
  <p:tag name="CHARTCOLORS" val="0"/>
  <p:tag name="SLIDEGUID" val="E09CF1F37DEE45AAB171FD5AD9AAA9BF"/>
  <p:tag name="SLIDEID" val="E09CF1F37DEE45AAB171FD5AD9AAA9BF"/>
  <p:tag name="SLIDEORDER" val="1"/>
  <p:tag name="SLIDETYPE" val="Q"/>
  <p:tag name="RESPONSESONLY" val="True"/>
  <p:tag name="QUESTIONALIAS" val="9-9 John Kingdon’s theory of agenda-setting discerns three streams of events. Which of the following is not included in one of those streams?"/>
  <p:tag name="ANSWERSALIAS" val="Political circumstances|smicln|Problems|smicln|Institutions|smicln|Solutions"/>
  <p:tag name="VALUES" val="Incorrect|smicln|Incorrect|smicln|Correct|smicln|Incorrect"/>
</p:tagLst>
</file>

<file path=ppt/tags/tag181.xml><?xml version="1.0" encoding="utf-8"?>
<p:tagLst xmlns:a="http://schemas.openxmlformats.org/drawingml/2006/main" xmlns:r="http://schemas.openxmlformats.org/officeDocument/2006/relationships" xmlns:p="http://schemas.openxmlformats.org/presentationml/2006/main">
  <p:tag name="ANSWERBULLETS" val="3"/>
  <p:tag name="TEXTLENGTH" val="55"/>
  <p:tag name="FONTSIZE" val="28"/>
  <p:tag name="BULLETTYPE" val="ppBulletAlphaLCParenRight"/>
  <p:tag name="ANSWERTEXT" val="Political circumstances&#10;Problems&#10;Institutions&#10;Solutions"/>
  <p:tag name="OLDNUMANSWERS" val="4"/>
</p:tagLst>
</file>

<file path=ppt/tags/tag18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4a21138345d490eabc60913a4ea08a2"/>
  <p:tag name="NUMRESPONSES" val="1"/>
  <p:tag name="CHARTLABELS" val="1"/>
  <p:tag name="CHARTCOLORS" val="0"/>
  <p:tag name="SLIDEGUID" val="D5E697BD4A4E48D984BDF75EF473FE6E"/>
  <p:tag name="SLIDEID" val="D5E697BD4A4E48D984BDF75EF473FE6E"/>
  <p:tag name="SLIDEORDER" val="1"/>
  <p:tag name="SLIDETYPE" val="Q"/>
  <p:tag name="RESPONSESONLY" val="True"/>
  <p:tag name="QUESTIONALIAS" val="9-10 Which of the following statements about focusing events is correct?"/>
  <p:tag name="ANSWERSALIAS" val="A focusing event is a necessary condition for an issue to come onto the political agenda|smicln|A focusing event may affect political agendas because it increases the attention for a problem|smicln|The rise to power of Green parties in France and Germany during the 1990s is an example of a focusing event|smicln|A focusing event only leads to a policy window if it is accompanied by a change in government"/>
  <p:tag name="VALUES" val="Incorrect|smicln|Correct|smicln|Incorrect|smicln|Incorrect"/>
</p:tagLst>
</file>

<file path=ppt/tags/tag183.xml><?xml version="1.0" encoding="utf-8"?>
<p:tagLst xmlns:a="http://schemas.openxmlformats.org/drawingml/2006/main" xmlns:r="http://schemas.openxmlformats.org/officeDocument/2006/relationships" xmlns:p="http://schemas.openxmlformats.org/presentationml/2006/main">
  <p:tag name="ANSWERBULLETS" val="3"/>
  <p:tag name="TEXTLENGTH" val="385"/>
  <p:tag name="FONTSIZE" val="26"/>
  <p:tag name="BULLETTYPE" val="ppBulletAlphaLCParenRight"/>
  <p:tag name="ANSWERTEXT" val="A focusing event is a necessary condition for an issue to come onto the political agenda&#10;A focusing event may affect political agendas because it increases the attention for a problem&#10;The rise to power of Green parties in France and Germany during the 1990s is an example of a focusing event&#10;A focusing event only leads to a policy window if it is accompanied by a change in government"/>
  <p:tag name="OLDNUMANSWERS" val="4"/>
</p:tagLst>
</file>

<file path=ppt/tags/tag18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0484492953344217aeda84c42eb9adc3"/>
  <p:tag name="NUMRESPONSES" val="1"/>
  <p:tag name="CHARTLABELS" val="1"/>
  <p:tag name="CHARTCOLORS" val="0"/>
  <p:tag name="SLIDEGUID" val="E52CFD489E6F4C56AD0982C0AF3AC3A6"/>
  <p:tag name="SLIDEID" val="E52CFD489E6F4C56AD0982C0AF3AC3A6"/>
  <p:tag name="SLIDEORDER" val="1"/>
  <p:tag name="SLIDETYPE" val="Q"/>
  <p:tag name="RESPONSESONLY" val="True"/>
  <p:tag name="QUESTIONALIAS" val="10-1 What is the relation between the three types of decision that Peterson discerned and the distinction between ‘high politics’ and ‘low politics’?"/>
  <p:tag name="ANSWERSALIAS" val="History-making decisions are high politics, policy-setting and policy-shaping decisions are low politics|smicln|History-making and policy-setting decisions are high politics, policy-shaping decisions are low politics|smicln|History-making decisions are high politics, policy-shaping decisions are low politics, policy-setting decisions can be either high or low politics.|smicln|All three types of decision can be either high politics or low politics, depending on the issue at stake."/>
  <p:tag name="VALUES" val="Incorrect|smicln|Incorrect|smicln|Correct|smicln|Incorrect"/>
</p:tagLst>
</file>

<file path=ppt/tags/tag185.xml><?xml version="1.0" encoding="utf-8"?>
<p:tagLst xmlns:a="http://schemas.openxmlformats.org/drawingml/2006/main" xmlns:r="http://schemas.openxmlformats.org/officeDocument/2006/relationships" xmlns:p="http://schemas.openxmlformats.org/presentationml/2006/main">
  <p:tag name="TEXTLENGTH" val="464"/>
  <p:tag name="FONTSIZE" val="32"/>
  <p:tag name="BULLETTYPE" val="ppBulletArabicPeriod"/>
  <p:tag name="ANSWERBULLETS" val="3"/>
  <p:tag name="ANSWERTEXT" val="History-making decisions are high politics, policy-setting and policy-shaping decisions are low politics&#10;History-making and policy-setting decisions are high politics, policy-shaping decisions are low politics&#10; History-making decisions are high politics, policy-shaping decisions are low politics, policy-setting decisions can be either high or low politics.&#10;All three types of decision can be either high politics or low politics, depending on the issue at stake."/>
  <p:tag name="OLDNUMANSWERS" val="4"/>
</p:tagLst>
</file>

<file path=ppt/tags/tag18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fc05f7ee0a434625a5ec4e5101173a35"/>
  <p:tag name="NUMRESPONSES" val="1"/>
  <p:tag name="CHARTLABELS" val="1"/>
  <p:tag name="CHARTCOLORS" val="0"/>
  <p:tag name="SLIDEGUID" val="7070A167C52C494D9D2A2876B93B4825"/>
  <p:tag name="SLIDEID" val="7070A167C52C494D9D2A2876B93B4825"/>
  <p:tag name="SLIDEORDER" val="1"/>
  <p:tag name="SLIDETYPE" val="Q"/>
  <p:tag name="RESPONSESONLY" val="True"/>
  <p:tag name="QUESTIONALIAS" val="10-2 In terms of Peterson’s typology, what type of decision is a decision to reduce energy use in the EU by 20% in the year 2020?"/>
  <p:tag name="ANSWERSALIAS" val="A history-making decision|smicln|A policy-setting decision|smicln|A policy-shaping decision|smicln|A high politics decision"/>
  <p:tag name="VALUES" val="Incorrect|smicln|Correct|smicln|Incorrect|smicln|Incorrect"/>
</p:tagLst>
</file>

<file path=ppt/tags/tag187.xml><?xml version="1.0" encoding="utf-8"?>
<p:tagLst xmlns:a="http://schemas.openxmlformats.org/drawingml/2006/main" xmlns:r="http://schemas.openxmlformats.org/officeDocument/2006/relationships" xmlns:p="http://schemas.openxmlformats.org/presentationml/2006/main">
  <p:tag name="TEXTLENGTH" val="107"/>
  <p:tag name="FONTSIZE" val="32"/>
  <p:tag name="BULLETTYPE" val="ppBulletArabicPeriod"/>
  <p:tag name="ANSWERBULLETS" val="3"/>
  <p:tag name="ANSWERTEXT" val="A history-making decision.&#10;A policy-setting decision.&#10; A policy-shaping decision.&#10;A high politics decision."/>
  <p:tag name="OLDNUMANSWERS" val="4"/>
</p:tagLst>
</file>

<file path=ppt/tags/tag18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f5bf1193f30949878a64e76656a450e9"/>
  <p:tag name="NUMRESPONSES" val="1"/>
  <p:tag name="CHARTLABELS" val="1"/>
  <p:tag name="CHARTCOLORS" val="0"/>
  <p:tag name="SLIDEGUID" val="0D3D6413EFC74B808174519A17FA44D4"/>
  <p:tag name="SLIDEID" val="0D3D6413EFC74B808174519A17FA44D4"/>
  <p:tag name="SLIDEORDER" val="1"/>
  <p:tag name="SLIDETYPE" val="Q"/>
  <p:tag name="RESPONSESONLY" val="True"/>
  <p:tag name="QUESTIONALIAS" val="10-3 Suppose two member states need to agree on agricultural spending in the EU. Member state A would ideally like EU agricultural spending to be capped at € 40 billion a year, but is willing to accept any outcome up until € 46 billion, while member state B would ideally like agricultural spending to be at least € 50 billion a year but is willing to accept any outcome above € 44 billion. What is the zone of agreement in this example?"/>
  <p:tag name="ANSWERSALIAS" val="All outcomes below € 46 billion|smicln|All outcomes above € 44 billion|smicln|All outcomes between € 40 and € 50 billion|smicln|All outcomes between € 44 and € 46 billion"/>
  <p:tag name="VALUES" val="Incorrect|smicln|Incorrect|smicln|Incorrect|smicln|Correct"/>
</p:tagLst>
</file>

<file path=ppt/tags/tag189.xml><?xml version="1.0" encoding="utf-8"?>
<p:tagLst xmlns:a="http://schemas.openxmlformats.org/drawingml/2006/main" xmlns:r="http://schemas.openxmlformats.org/officeDocument/2006/relationships" xmlns:p="http://schemas.openxmlformats.org/presentationml/2006/main">
  <p:tag name="ANSWERBULLETS" val="3"/>
  <p:tag name="TEXTLENGTH" val="153"/>
  <p:tag name="FONTSIZE" val="28"/>
  <p:tag name="BULLETTYPE" val="ppBulletAlphaLCParenRight"/>
  <p:tag name="ANSWERTEXT" val="All outcomes below € 46 billion.&#10;All outcomes above € 44 billion.&#10;All outcomes between € 40 and € 50 billion.&#10;All outcomes between € 44 and € 46 billion."/>
  <p:tag name="OLDNUMANSWERS" val="4"/>
</p:tagLst>
</file>

<file path=ppt/tags/tag19.xml><?xml version="1.0" encoding="utf-8"?>
<p:tagLst xmlns:a="http://schemas.openxmlformats.org/drawingml/2006/main" xmlns:r="http://schemas.openxmlformats.org/officeDocument/2006/relationships" xmlns:p="http://schemas.openxmlformats.org/presentationml/2006/main">
  <p:tag name="ANSWERBULLETS" val="3"/>
  <p:tag name="TEXTLENGTH" val="320"/>
  <p:tag name="FONTSIZE" val="28"/>
  <p:tag name="BULLETTYPE" val="ppBulletAlphaLCParenRight"/>
  <p:tag name="ANSWERTEXT" val="They are the same. &#10;The Lisbon Treaty was amended by the member states and subsequently renamed into Constitutional Treaty.&#10;The Constitutional Treaty was amended by a constitutional convention and renamed Lisbon Treaty.&#10;The Lisbon Treaty entered into force after minor adjustments were made to the Constitutional Treaty "/>
  <p:tag name="OLDNUMANSWERS" val="4"/>
</p:tagLst>
</file>

<file path=ppt/tags/tag19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5b652d2c6994dd297a00b1c07a29bc9"/>
  <p:tag name="NUMRESPONSES" val="1"/>
  <p:tag name="CHARTLABELS" val="1"/>
  <p:tag name="CHARTCOLORS" val="0"/>
  <p:tag name="SLIDEGUID" val="0E74091653DE4D40A4F5E76FA2720F45"/>
  <p:tag name="SLIDEID" val="0E74091653DE4D40A4F5E76FA2720F45"/>
  <p:tag name="SLIDEORDER" val="1"/>
  <p:tag name="SLIDETYPE" val="Q"/>
  <p:tag name="RESPONSESONLY" val="True"/>
  <p:tag name="QUESTIONALIAS" val="10-4 During Council negotiations on a proposal for a Regulation, the German minister suggests to the Swedish minister that she will support Sweden on another proposal if Sweden supports Germany on this proposal. What type of bargaining tactic is this?"/>
  <p:tag name="ANSWERSALIAS" val="Coalition formation|smicln|Persuasion|smicln|Issue linkage|smicln|Splitting through the middle"/>
  <p:tag name="VALUES" val="Incorrect|smicln|Incorrect|smicln|Correct|smicln|Incorrect"/>
</p:tagLst>
</file>

<file path=ppt/tags/tag191.xml><?xml version="1.0" encoding="utf-8"?>
<p:tagLst xmlns:a="http://schemas.openxmlformats.org/drawingml/2006/main" xmlns:r="http://schemas.openxmlformats.org/officeDocument/2006/relationships" xmlns:p="http://schemas.openxmlformats.org/presentationml/2006/main">
  <p:tag name="TEXTLENGTH" val="78"/>
  <p:tag name="FONTSIZE" val="32"/>
  <p:tag name="BULLETTYPE" val="ppBulletArabicPeriod"/>
  <p:tag name="ANSWERBULLETS" val="3"/>
  <p:tag name="ANSWERTEXT" val="Coalition formation.&#10;Persuasion.&#10; Issue linkage.&#10;Splitting through the middle."/>
  <p:tag name="OLDNUMANSWERS" val="4"/>
</p:tagLst>
</file>

<file path=ppt/tags/tag19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622879b815014e588ffd438b522ac7dd"/>
  <p:tag name="NUMRESPONSES" val="1"/>
  <p:tag name="CHARTLABELS" val="1"/>
  <p:tag name="CHARTCOLORS" val="0"/>
  <p:tag name="SLIDEGUID" val="F7E88B9A69B04485A094385D810EB112"/>
  <p:tag name="SLIDEID" val="F7E88B9A69B04485A094385D810EB112"/>
  <p:tag name="SLIDEORDER" val="1"/>
  <p:tag name="SLIDETYPE" val="Q"/>
  <p:tag name="RESPONSESONLY" val="True"/>
  <p:tag name="QUESTIONALIAS" val="10-5 What is the main risk involved in challenging an opponent as a bargaining tactic?"/>
  <p:tag name="ANSWERSALIAS" val="The opponent’s resolve may be greater than you assumed|smicln|The opponent may have exaggerated its demands to get more out of the negotiations|smicln|The opponent may form a coalition|smicln|The opponent may offer side payments to gain your support"/>
  <p:tag name="VALUES" val="Correct|smicln|Incorrect|smicln|Incorrect|smicln|Incorrect"/>
</p:tagLst>
</file>

<file path=ppt/tags/tag193.xml><?xml version="1.0" encoding="utf-8"?>
<p:tagLst xmlns:a="http://schemas.openxmlformats.org/drawingml/2006/main" xmlns:r="http://schemas.openxmlformats.org/officeDocument/2006/relationships" xmlns:p="http://schemas.openxmlformats.org/presentationml/2006/main">
  <p:tag name="ANSWERBULLETS" val="3"/>
  <p:tag name="TEXTLENGTH" val="228"/>
  <p:tag name="FONTSIZE" val="28"/>
  <p:tag name="BULLETTYPE" val="ppBulletAlphaLCParenRight"/>
  <p:tag name="ANSWERTEXT" val="The opponent’s resolve may be greater than you assumed&#10;The opponent may have exaggerated its demands to get more out of the negotiations&#10;The opponent may form a coalition&#10;The opponent may offer side payments to gain your support"/>
  <p:tag name="OLDNUMANSWERS" val="4"/>
</p:tagLst>
</file>

<file path=ppt/tags/tag19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ef750245982d4e85b8903bb737ef3a72"/>
  <p:tag name="NUMRESPONSES" val="1"/>
  <p:tag name="CHARTLABELS" val="1"/>
  <p:tag name="CHARTCOLORS" val="0"/>
  <p:tag name="SLIDEGUID" val="68C786CA3AB944729D464390506F1CD7"/>
  <p:tag name="SLIDEID" val="68C786CA3AB944729D464390506F1CD7"/>
  <p:tag name="SLIDEORDER" val="1"/>
  <p:tag name="SLIDETYPE" val="Q"/>
  <p:tag name="RESPONSESONLY" val="True"/>
  <p:tag name="QUESTIONALIAS" val="10-6 When is a ‘management of meaning’ tactic particularly useful during negotiations?"/>
  <p:tag name="ANSWERSALIAS" val="When the implications of a proposal are unclear|smicln|When the outcomes of the negotiations need to be ratified by each member state|smicln|When there is a lot of opposition against a proposal|smicln|When a proposal has significant financial consequences"/>
  <p:tag name="VALUES" val="Correct|smicln|Incorrect|smicln|Incorrect|smicln|Incorrect"/>
</p:tagLst>
</file>

<file path=ppt/tags/tag195.xml><?xml version="1.0" encoding="utf-8"?>
<p:tagLst xmlns:a="http://schemas.openxmlformats.org/drawingml/2006/main" xmlns:r="http://schemas.openxmlformats.org/officeDocument/2006/relationships" xmlns:p="http://schemas.openxmlformats.org/presentationml/2006/main">
  <p:tag name="TEXTLENGTH" val="239"/>
  <p:tag name="FONTSIZE" val="32"/>
  <p:tag name="BULLETTYPE" val="ppBulletArabicPeriod"/>
  <p:tag name="ANSWERBULLETS" val="3"/>
  <p:tag name="ANSWERTEXT" val="When the implications of a proposal are unclear.&#10;When the outcomes of the negotiations need to be ratified by each member state.&#10; When there is a lot of opposition against a proposal.&#10;When a proposal has significant financial consequences."/>
  <p:tag name="OLDNUMANSWERS" val="4"/>
</p:tagLst>
</file>

<file path=ppt/tags/tag19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8d0e99fe3ddb4dd7ab1b7154d506d831"/>
  <p:tag name="NUMRESPONSES" val="1"/>
  <p:tag name="CHARTLABELS" val="1"/>
  <p:tag name="CHARTCOLORS" val="0"/>
  <p:tag name="SLIDEGUID" val="1931E6CA3E7147F28048BD0EB5327CEA"/>
  <p:tag name="SLIDEID" val="1931E6CA3E7147F28048BD0EB5327CEA"/>
  <p:tag name="SLIDEORDER" val="1"/>
  <p:tag name="SLIDETYPE" val="Q"/>
  <p:tag name="RESPONSESONLY" val="True"/>
  <p:tag name="QUESTIONALIAS" val="10-7 Which of the following is not a consequence of the large number of veto players in EU decision-making?"/>
  <p:tag name="ANSWERSALIAS" val="The large number of veto players makes it more difficult to reach an agreement|smicln|The large number of veto players requires institutions to take into account each other’s positions|smicln|The large number of veto players has led to a culture of consensus and compromise|smicln|The large number of veto players has given more power to the European Commission"/>
  <p:tag name="VALUES" val="Incorrect|smicln|Incorrect|smicln|Incorrect|smicln|Correct"/>
</p:tagLst>
</file>

<file path=ppt/tags/tag197.xml><?xml version="1.0" encoding="utf-8"?>
<p:tagLst xmlns:a="http://schemas.openxmlformats.org/drawingml/2006/main" xmlns:r="http://schemas.openxmlformats.org/officeDocument/2006/relationships" xmlns:p="http://schemas.openxmlformats.org/presentationml/2006/main">
  <p:tag name="TEXTLENGTH" val="345"/>
  <p:tag name="FONTSIZE" val="32"/>
  <p:tag name="BULLETTYPE" val="ppBulletArabicPeriod"/>
  <p:tag name="ANSWERBULLETS" val="3"/>
  <p:tag name="ANSWERTEXT" val="The large number of veto players makes it more difficult to reach an agreement.&#10;The large number of veto players requires institutions to take into account each other’s positions.&#10; The large number of veto players has led to a culture of consensus and compromise.&#10;The large number of veto players has given more power to the European Commission."/>
  <p:tag name="OLDNUMANSWERS" val="4"/>
</p:tagLst>
</file>

<file path=ppt/tags/tag19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16ca7b9dd8a4c19885f4132eccdd86d"/>
  <p:tag name="NUMRESPONSES" val="1"/>
  <p:tag name="CHARTLABELS" val="1"/>
  <p:tag name="CHARTCOLORS" val="0"/>
  <p:tag name="SLIDEGUID" val="56E477E1F7F744D8AEE601D3E383B7F6"/>
  <p:tag name="SLIDEID" val="56E477E1F7F744D8AEE601D3E383B7F6"/>
  <p:tag name="SLIDEORDER" val="1"/>
  <p:tag name="SLIDETYPE" val="Q"/>
  <p:tag name="RESPONSESONLY" val="True"/>
  <p:tag name="QUESTIONALIAS" val="10-8 Which statement on policy networks is correct?"/>
  <p:tag name="ANSWERSALIAS" val="The concept of policy network implies a low degree of conflict between political actors|smicln|Policy networks are composed of civil servants and interest group representatives|smicln|Policy networks include actors from different EU institutions|smicln|Policy networks are stable, long-term coalitions between actors"/>
  <p:tag name="VALUES" val="Incorrect|smicln|Incorrect|smicln|Correct|smicln|Incorrect"/>
</p:tagLst>
</file>

<file path=ppt/tags/tag199.xml><?xml version="1.0" encoding="utf-8"?>
<p:tagLst xmlns:a="http://schemas.openxmlformats.org/drawingml/2006/main" xmlns:r="http://schemas.openxmlformats.org/officeDocument/2006/relationships" xmlns:p="http://schemas.openxmlformats.org/presentationml/2006/main">
  <p:tag name="ANSWERBULLETS" val="3"/>
  <p:tag name="TEXTLENGTH" val="295"/>
  <p:tag name="FONTSIZE" val="28"/>
  <p:tag name="BULLETTYPE" val="ppBulletAlphaLCParenRight"/>
  <p:tag name="ANSWERTEXT" val="The concept of policy network implies a low degree of conflict between political actors&#10;Policy networks are composed of civil servants and interest group representatives&#10;Policy networks include actors from different EU institutions&#10;Policy networks are stable, long-term coalitions between actors"/>
  <p:tag name="OLDNUMANSWERS" val="4"/>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6b3f362fcba43ceb1f7038c58f1d60a"/>
  <p:tag name="NUMRESPONSES" val="1"/>
  <p:tag name="CHARTLABELS" val="1"/>
  <p:tag name="CHARTCOLORS" val="0"/>
  <p:tag name="SLIDEGUID" val="33A1448E4B674E54B09CE306CFDF54CC"/>
  <p:tag name="SLIDEID" val="33A1448E4B674E54B09CE306CFDF54CC"/>
  <p:tag name="SLIDEORDER" val="1"/>
  <p:tag name="SLIDETYPE" val="Q"/>
  <p:tag name="RESPONSESONLY" val="True"/>
  <p:tag name="QUESTIONALIAS" val="1-9 Which of the statements below best characterizes the role of treaties in the integration process? "/>
  <p:tag name="ANSWERSALIAS" val="The different treaties have merely formalized and rubberstamped forms of cooperation between the member states. |smicln|Formal treaty changes have been the major and sole drivers of the European integration process. |smicln|Over time the impact of subsequent treaty changes on European integration has become smaller and smaller. |smicln|Formal treaty changes are an important, but not the only driver of European integration"/>
  <p:tag name="VALUES" val="No Value|smicln|No Value|smicln|No Value|smicln|No Value"/>
  <p:tag name="TOTALRESPONSES" val="0"/>
  <p:tag name="ANONYMOUSTEMP" val="False"/>
</p:tagLst>
</file>

<file path=ppt/tags/tag20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64144198a56402f814f97f7064e0e7e"/>
  <p:tag name="NUMRESPONSES" val="1"/>
  <p:tag name="CHARTLABELS" val="1"/>
  <p:tag name="CHARTCOLORS" val="0"/>
  <p:tag name="SLIDEGUID" val="52C726C4111A45BD8E47CC6F74904188"/>
  <p:tag name="SLIDEID" val="52C726C4111A45BD8E47CC6F74904188"/>
  <p:tag name="SLIDEORDER" val="1"/>
  <p:tag name="SLIDETYPE" val="Q"/>
  <p:tag name="RESPONSESONLY" val="True"/>
  <p:tag name="QUESTIONALIAS" val="10-9 Which statement on technocracy in the EU is correct?"/>
  <p:tag name="ANSWERSALIAS" val="Technocratic decision-making primarily plays a role in policy-setting decisions.|smicln|Technocratic decision-making is primarily driven by expertise and operates on the basis of consensus.|smicln|The ordinary legislative procedure is an institutionalized form of technocratic decision-making.|smicln|The idea of technocratic decision-making arose within the European Union during the 1970s."/>
  <p:tag name="VALUES" val="Incorrect|smicln|Correct|smicln|Incorrect|smicln|Incorrect"/>
</p:tagLst>
</file>

<file path=ppt/tags/tag201.xml><?xml version="1.0" encoding="utf-8"?>
<p:tagLst xmlns:a="http://schemas.openxmlformats.org/drawingml/2006/main" xmlns:r="http://schemas.openxmlformats.org/officeDocument/2006/relationships" xmlns:p="http://schemas.openxmlformats.org/presentationml/2006/main">
  <p:tag name="TEXTLENGTH" val="371"/>
  <p:tag name="FONTSIZE" val="32"/>
  <p:tag name="BULLETTYPE" val="ppBulletArabicPeriod"/>
  <p:tag name="ANSWERBULLETS" val="3"/>
  <p:tag name="ANSWERTEXT" val="Technocratic decision-making primarily plays a role in policy-setting decisions.&#10;Technocratic decision-making is primarily driven by expertise and operates on the basis of consensus.&#10; The ordinary legislative procedure is an institutionalized form of technocratic decision-making.&#10;The idea of technocratic decision-making arose within the European Union during the 1970s."/>
  <p:tag name="OLDNUMANSWERS" val="4"/>
</p:tagLst>
</file>

<file path=ppt/tags/tag20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51d754ff6e94efcbfe5c71a6c13d981"/>
  <p:tag name="NUMRESPONSES" val="1"/>
  <p:tag name="CHARTLABELS" val="1"/>
  <p:tag name="CHARTCOLORS" val="0"/>
  <p:tag name="SLIDEGUID" val="98AF08B02C1040459AA57D12AEE204D5"/>
  <p:tag name="SLIDEID" val="98AF08B02C1040459AA57D12AEE204D5"/>
  <p:tag name="SLIDEORDER" val="1"/>
  <p:tag name="SLIDETYPE" val="Q"/>
  <p:tag name="RESPONSESONLY" val="True"/>
  <p:tag name="QUESTIONALIAS" val="10-10 According to Fritz Scharpf’s analysis, when is a joint-decision trap likely to occur in the EU?"/>
  <p:tag name="ANSWERSALIAS" val="When member state governments take decisions at the EU-level and member states can easily block a decision|smicln|When both the Council of Ministers and the European Parliament are involved in EU decision-making|smicln|When issues are decided on at lower levels of decision-making|smicln|When issues are regulatory in nature"/>
  <p:tag name="VALUES" val="Correct|smicln|Incorrect|smicln|Incorrect|smicln|Incorrect"/>
</p:tagLst>
</file>

<file path=ppt/tags/tag203.xml><?xml version="1.0" encoding="utf-8"?>
<p:tagLst xmlns:a="http://schemas.openxmlformats.org/drawingml/2006/main" xmlns:r="http://schemas.openxmlformats.org/officeDocument/2006/relationships" xmlns:p="http://schemas.openxmlformats.org/presentationml/2006/main">
  <p:tag name="TEXTLENGTH" val="307"/>
  <p:tag name="FONTSIZE" val="32"/>
  <p:tag name="BULLETTYPE" val="ppBulletArabicPeriod"/>
  <p:tag name="ANSWERBULLETS" val="3"/>
  <p:tag name="ANSWERTEXT" val="When member state governments take decisions at the EU-level and member states can easily block a decision.&#10;When both the Council of Ministers and the European Parliament are involved in EU decision-making.&#10; When issues are decided on at lower levels of decision-making&#10;When issues are regulatory in nature."/>
  <p:tag name="OLDNUMANSWERS" val="4"/>
</p:tagLst>
</file>

<file path=ppt/tags/tag20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659e43264c974db1913079de2c502724"/>
  <p:tag name="NUMRESPONSES" val="1"/>
  <p:tag name="CHARTLABELS" val="1"/>
  <p:tag name="CHARTCOLORS" val="0"/>
  <p:tag name="SLIDEGUID" val="13724071BAB9479FA10BD2C7F228400E"/>
  <p:tag name="SLIDEID" val="13724071BAB9479FA10BD2C7F228400E"/>
  <p:tag name="SLIDEORDER" val="1"/>
  <p:tag name="SLIDETYPE" val="Q"/>
  <p:tag name="RESPONSESONLY" val="True"/>
  <p:tag name="QUESTIONALIAS" val="11-1 Transposition refers to the process of …"/>
  <p:tag name="ANSWERSALIAS" val="Turning EU regulations into national legislation|smicln|Turning EU directives into national legislation|smicln|Implementing rulings of the Court of Justice in a member state|smicln|Making EU decisions operational via implementing decisions"/>
  <p:tag name="VALUES" val="Incorrect|smicln|Correct|smicln|Incorrect|smicln|Incorrect"/>
</p:tagLst>
</file>

<file path=ppt/tags/tag205.xml><?xml version="1.0" encoding="utf-8"?>
<p:tagLst xmlns:a="http://schemas.openxmlformats.org/drawingml/2006/main" xmlns:r="http://schemas.openxmlformats.org/officeDocument/2006/relationships" xmlns:p="http://schemas.openxmlformats.org/presentationml/2006/main">
  <p:tag name="TEXTLENGTH" val="227"/>
  <p:tag name="FONTSIZE" val="32"/>
  <p:tag name="BULLETTYPE" val="ppBulletArabicPeriod"/>
  <p:tag name="ANSWERBULLETS" val="3"/>
  <p:tag name="ANSWERTEXT" val="Turning EU regulations into national legislation. &#10;Turning EU directives into national legislation. &#10; Implementing rulings of the Court of Justice in a member state. &#10;Making EU decisions operational via implementing decisions. "/>
  <p:tag name="OLDNUMANSWERS" val="4"/>
</p:tagLst>
</file>

<file path=ppt/tags/tag20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5a4475a4cea4bd18b846588d0141a48"/>
  <p:tag name="NUMRESPONSES" val="1"/>
  <p:tag name="CHARTLABELS" val="1"/>
  <p:tag name="CHARTCOLORS" val="0"/>
  <p:tag name="SLIDEGUID" val="F20115CDA87144CEAB00B00D8DB819E7"/>
  <p:tag name="SLIDEID" val="F20115CDA87144CEAB00B00D8DB819E7"/>
  <p:tag name="SLIDEORDER" val="1"/>
  <p:tag name="SLIDETYPE" val="Q"/>
  <p:tag name="RESPONSESONLY" val="True"/>
  <p:tag name="QUESTIONALIAS" val="11-2 The actions of the Commission to make Italy comply with the terms of the Waste Framework directive are an example of what Börzel has called: "/>
  <p:tag name="ANSWERSALIAS" val="A push factor|smicln|A pull factor|smicln|Push and pull factors|smicln|Implementation deficits"/>
  <p:tag name="VALUES" val="Correct|smicln|Incorrect|smicln|Incorrect|smicln|Incorrect"/>
</p:tagLst>
</file>

<file path=ppt/tags/tag207.xml><?xml version="1.0" encoding="utf-8"?>
<p:tagLst xmlns:a="http://schemas.openxmlformats.org/drawingml/2006/main" xmlns:r="http://schemas.openxmlformats.org/officeDocument/2006/relationships" xmlns:p="http://schemas.openxmlformats.org/presentationml/2006/main">
  <p:tag name="TEXTLENGTH" val="81"/>
  <p:tag name="FONTSIZE" val="32"/>
  <p:tag name="BULLETTYPE" val="ppBulletArabicPeriod"/>
  <p:tag name="ANSWERBULLETS" val="3"/>
  <p:tag name="ANSWERTEXT" val="A push factor. &#10;A pull factor.&#10; Push and pull factors. &#10;Implementation deficits. "/>
  <p:tag name="OLDNUMANSWERS" val="4"/>
</p:tagLst>
</file>

<file path=ppt/tags/tag20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5969aef87984bf4b01d0a0297cdc313"/>
  <p:tag name="NUMRESPONSES" val="1"/>
  <p:tag name="CHARTLABELS" val="1"/>
  <p:tag name="CHARTCOLORS" val="0"/>
  <p:tag name="SLIDEGUID" val="AF3B46768FA043F59900B27B1D654CF5"/>
  <p:tag name="SLIDEID" val="AF3B46768FA043F59900B27B1D654CF5"/>
  <p:tag name="SLIDEORDER" val="1"/>
  <p:tag name="SLIDETYPE" val="Q"/>
  <p:tag name="RESPONSESONLY" val="True"/>
  <p:tag name="QUESTIONALIAS" val="11-3 Which of the following Comitology procedures also involves the EP? "/>
  <p:tag name="ANSWERSALIAS" val="Advisory procedure|smicln|Management procedure|smicln|Regulatory procedure|smicln|Regulatory procedure with scrutiny"/>
  <p:tag name="VALUES" val="Incorrect|smicln|Incorrect|smicln|Incorrect|smicln|Correct"/>
</p:tagLst>
</file>

<file path=ppt/tags/tag209.xml><?xml version="1.0" encoding="utf-8"?>
<p:tagLst xmlns:a="http://schemas.openxmlformats.org/drawingml/2006/main" xmlns:r="http://schemas.openxmlformats.org/officeDocument/2006/relationships" xmlns:p="http://schemas.openxmlformats.org/presentationml/2006/main">
  <p:tag name="TEXTLENGTH" val="103"/>
  <p:tag name="FONTSIZE" val="32"/>
  <p:tag name="BULLETTYPE" val="ppBulletArabicPeriod"/>
  <p:tag name="ANSWERBULLETS" val="3"/>
  <p:tag name="ANSWERTEXT" val="Advisory procedure.&#10;Management procedure. &#10; Regulatory procedure. &#10;Regulatory procedure with scrutiny. "/>
  <p:tag name="OLDNUMANSWERS" val="4"/>
</p:tagLst>
</file>

<file path=ppt/tags/tag21.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404"/>
  <p:tag name="FONTSIZE" val="28"/>
  <p:tag name="BULLETTYPE" val="ppBulletAlphaLCParenRight"/>
  <p:tag name="ANSWERTEXT" val="The different treaties have merely formalized and rubberstamped forms of cooperation between the member states. &#10;Formal treaty changes have been the major and sole drivers of the European integration process. &#10;Over time the impact of subsequent treaty changes on European integration has become smaller and smaller. &#10;Formal treaty changes are an important, but not the only driver of European integration"/>
</p:tagLst>
</file>

<file path=ppt/tags/tag21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2aa784705c534a9cb7459d5278ee380f"/>
  <p:tag name="NUMRESPONSES" val="1"/>
  <p:tag name="CHARTLABELS" val="1"/>
  <p:tag name="CHARTCOLORS" val="0"/>
  <p:tag name="SLIDEGUID" val="26AD7E793C81485FB0422F50CD262CA9"/>
  <p:tag name="SLIDEID" val="26AD7E793C81485FB0422F50CD262CA9"/>
  <p:tag name="SLIDEORDER" val="1"/>
  <p:tag name="SLIDETYPE" val="Q"/>
  <p:tag name="RESPONSESONLY" val="True"/>
  <p:tag name="QUESTIONALIAS" val="11-4 Which of the following is not a feature of the actual operation of Comitology? "/>
  <p:tag name="ANSWERSALIAS" val="In Comitology deliberation and consultation are as important as monitoring national interests when making implementation decisions|smicln|The Council regularly overturns Comitology decisions because it disagrees with them|smicln|Very few Comitology decisions have to be referred to the Council|smicln|Comitology helps the Commission to assess the impact of implementation on member states "/>
  <p:tag name="VALUES" val="Incorrect|smicln|Correct|smicln|Incorrect|smicln|Incorrect"/>
</p:tagLst>
</file>

<file path=ppt/tags/tag211.xml><?xml version="1.0" encoding="utf-8"?>
<p:tagLst xmlns:a="http://schemas.openxmlformats.org/drawingml/2006/main" xmlns:r="http://schemas.openxmlformats.org/officeDocument/2006/relationships" xmlns:p="http://schemas.openxmlformats.org/presentationml/2006/main">
  <p:tag name="ANSWERBULLETS" val="3"/>
  <p:tag name="TEXTLENGTH" val="368"/>
  <p:tag name="FONTSIZE" val="26"/>
  <p:tag name="BULLETTYPE" val="ppBulletAlphaLCParenRight"/>
  <p:tag name="ANSWERTEXT" val="In Comitology deliberation and consultation are as important as monitoring national interests when making implementation decisions&#10;The Council regularly overturns Comitology decisions because it disagrees with them&#10;Very few Comitology decisions have to be referred to the Council&#10;Comitology helps the Commission to assess the impact of implementation on member states "/>
  <p:tag name="OLDNUMANSWERS" val="4"/>
</p:tagLst>
</file>

<file path=ppt/tags/tag21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0f63642396c44fb2b76b753f1cd26d46"/>
  <p:tag name="NUMRESPONSES" val="1"/>
  <p:tag name="CHARTLABELS" val="1"/>
  <p:tag name="CHARTCOLORS" val="0"/>
  <p:tag name="SLIDEGUID" val="C18E9135DF574BCEA038B6D62CCB9BA6"/>
  <p:tag name="SLIDEID" val="C18E9135DF574BCEA038B6D62CCB9BA6"/>
  <p:tag name="SLIDEORDER" val="1"/>
  <p:tag name="SLIDETYPE" val="Q"/>
  <p:tag name="RESPONSESONLY" val="True"/>
  <p:tag name="QUESTIONALIAS" val="11-5 Which of the following practices is not reviewed by the Commission within the framework of competition policies? "/>
  <p:tag name="ANSWERSALIAS" val="Cartels|smicln|Abuse of a dominant position|smicln|Deceptive advertising|smicln|Violation of state aid rules"/>
  <p:tag name="VALUES" val="Incorrect|smicln|Incorrect|smicln|Correct|smicln|Incorrect"/>
</p:tagLst>
</file>

<file path=ppt/tags/tag213.xml><?xml version="1.0" encoding="utf-8"?>
<p:tagLst xmlns:a="http://schemas.openxmlformats.org/drawingml/2006/main" xmlns:r="http://schemas.openxmlformats.org/officeDocument/2006/relationships" xmlns:p="http://schemas.openxmlformats.org/presentationml/2006/main">
  <p:tag name="ANSWERBULLETS" val="3"/>
  <p:tag name="TEXTLENGTH" val="88"/>
  <p:tag name="FONTSIZE" val="28"/>
  <p:tag name="BULLETTYPE" val="ppBulletAlphaLCParenRight"/>
  <p:tag name="ANSWERTEXT" val="Cartels&#10;Abuse of a dominant position&#10; Deceptive advertising&#10;Violation of state aid rules"/>
  <p:tag name="OLDNUMANSWERS" val="4"/>
</p:tagLst>
</file>

<file path=ppt/tags/tag21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29005f6183f04739a03651dae239810a"/>
  <p:tag name="NUMRESPONSES" val="1"/>
  <p:tag name="CHARTLABELS" val="1"/>
  <p:tag name="CHARTCOLORS" val="0"/>
  <p:tag name="SLIDEGUID" val="ADF3D44B4AC9449A846E31670CCC2ADB"/>
  <p:tag name="SLIDEID" val="ADF3D44B4AC9449A846E31670CCC2ADB"/>
  <p:tag name="SLIDEORDER" val="1"/>
  <p:tag name="SLIDETYPE" val="Q"/>
  <p:tag name="RESPONSESONLY" val="True"/>
  <p:tag name="QUESTIONALIAS" val="11-6 Which of the following problems with the application of EU law is the most difficult to detect for the Commission? "/>
  <p:tag name="ANSWERSALIAS" val="Non-communication|smicln|Incomplete transposition of directives |smicln|Incorrect or no application of legislation|smicln|Incorrect transposition of directives "/>
  <p:tag name="VALUES" val="Incorrect|smicln|Incorrect|smicln|Correct|smicln|Incorrect"/>
</p:tagLst>
</file>

<file path=ppt/tags/tag215.xml><?xml version="1.0" encoding="utf-8"?>
<p:tagLst xmlns:a="http://schemas.openxmlformats.org/drawingml/2006/main" xmlns:r="http://schemas.openxmlformats.org/officeDocument/2006/relationships" xmlns:p="http://schemas.openxmlformats.org/presentationml/2006/main">
  <p:tag name="TEXTLENGTH" val="145"/>
  <p:tag name="FONTSIZE" val="32"/>
  <p:tag name="BULLETTYPE" val="ppBulletArabicPeriod"/>
  <p:tag name="ANSWERBULLETS" val="3"/>
  <p:tag name="ANSWERTEXT" val="Non-communication.&#10;Incomplete transposition of directives. &#10; Incorrect or no application of legislation. &#10;Incorrect transposition of directives. "/>
  <p:tag name="OLDNUMANSWERS" val="4"/>
</p:tagLst>
</file>

<file path=ppt/tags/tag21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eb683c4f3820438f85227701177ea670"/>
  <p:tag name="NUMRESPONSES" val="1"/>
  <p:tag name="CHARTLABELS" val="1"/>
  <p:tag name="CHARTCOLORS" val="0"/>
  <p:tag name="SLIDEGUID" val="DA14AF05AD87420FA1F1C82702AA8EBC"/>
  <p:tag name="SLIDEID" val="DA14AF05AD87420FA1F1C82702AA8EBC"/>
  <p:tag name="SLIDEORDER" val="1"/>
  <p:tag name="SLIDETYPE" val="Q"/>
  <p:tag name="RESPONSESONLY" val="True"/>
  <p:tag name="QUESTIONALIAS" val="11-7 If the Commission receives an unsatisfactory answer from a member state after it has sent a letter of formal notice, what is the next formal step it can take? "/>
  <p:tag name="ANSWERSALIAS" val="Refer the case to Court |smicln|Ask the Court for a reasoned opinion |smicln|Impose a fine on the member state until it receives a satisfactory answer |smicln|Send a reasoned opinion to the member state "/>
  <p:tag name="VALUES" val="Incorrect|smicln|Incorrect|smicln|Incorrect|smicln|Correct"/>
</p:tagLst>
</file>

<file path=ppt/tags/tag217.xml><?xml version="1.0" encoding="utf-8"?>
<p:tagLst xmlns:a="http://schemas.openxmlformats.org/drawingml/2006/main" xmlns:r="http://schemas.openxmlformats.org/officeDocument/2006/relationships" xmlns:p="http://schemas.openxmlformats.org/presentationml/2006/main">
  <p:tag name="TEXTLENGTH" val="187"/>
  <p:tag name="FONTSIZE" val="32"/>
  <p:tag name="BULLETTYPE" val="ppBulletArabicPeriod"/>
  <p:tag name="ANSWERBULLETS" val="3"/>
  <p:tag name="ANSWERTEXT" val="Refer the case to Court. &#10;Ask the Court for a reasoned opinion. &#10; Impose a fine on the member state until it receives a satisfactory answer. &#10;Send a reasoned opinion to the member state. "/>
  <p:tag name="OLDNUMANSWERS" val="4"/>
</p:tagLst>
</file>

<file path=ppt/tags/tag21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ecea970f604b4aa1abd2efab7f714594"/>
  <p:tag name="NUMRESPONSES" val="1"/>
  <p:tag name="CHARTLABELS" val="1"/>
  <p:tag name="CHARTCOLORS" val="0"/>
  <p:tag name="SLIDEGUID" val="7793E69D249A42C18D9ED074B879A3E8"/>
  <p:tag name="SLIDEID" val="7793E69D249A42C18D9ED074B879A3E8"/>
  <p:tag name="SLIDEORDER" val="1"/>
  <p:tag name="SLIDETYPE" val="Q"/>
  <p:tag name="RESPONSESONLY" val="True"/>
  <p:tag name="QUESTIONALIAS" val="11-8 In a post litigation infringement proceeding "/>
  <p:tag name="ANSWERSALIAS" val="The Commission brings a case to court if it believes a member state has violated legal obligations|smicln|The Commission issues fines to a member state that does not implement a ruling by the Court |smicln|The Commission asks the Court of Justice to impose a fine on a member state because the member state has failed to implement a ruling of the Court |smicln|Interested parties bring a case to the Court to be compensated for damages caused by a member state failing to properly implement legislation "/>
  <p:tag name="VALUES" val="Incorrect|smicln|Incorrect|smicln|Correct|smicln|Incorrect"/>
</p:tagLst>
</file>

<file path=ppt/tags/tag219.xml><?xml version="1.0" encoding="utf-8"?>
<p:tagLst xmlns:a="http://schemas.openxmlformats.org/drawingml/2006/main" xmlns:r="http://schemas.openxmlformats.org/officeDocument/2006/relationships" xmlns:p="http://schemas.openxmlformats.org/presentationml/2006/main">
  <p:tag name="ANSWERBULLETS" val="3"/>
  <p:tag name="TEXTLENGTH" val="482"/>
  <p:tag name="FONTSIZE" val="22"/>
  <p:tag name="BULLETTYPE" val="ppBulletAlphaLCParenRight"/>
  <p:tag name="ANSWERTEXT" val="The Commission brings a case to court if it believes a member state has violated legal obligations&#10;The Commission issues fines to a member state that does not implement a ruling by the Court &#10;The Commission asks the Court of Justice to impose a fine on a member state because the member state has failed to implement a ruling of the Court &#10;Interested parties bring a case to the Court to be compensated for damages caused by a member state failing to properly implement legislation "/>
  <p:tag name="OLDNUMANSWERS" val="4"/>
</p:tagLst>
</file>

<file path=ppt/tags/tag2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090b5efe67b34b249e9b80d19e5c0e70"/>
  <p:tag name="NUMRESPONSES" val="1"/>
  <p:tag name="CHARTLABELS" val="1"/>
  <p:tag name="CHARTCOLORS" val="0"/>
  <p:tag name="SLIDEGUID" val="1F8FC51150A54A9A91983E9582D2E6B5"/>
  <p:tag name="SLIDEID" val="1F8FC51150A54A9A91983E9582D2E6B5"/>
  <p:tag name="SLIDEORDER" val="1"/>
  <p:tag name="SLIDETYPE" val="Q"/>
  <p:tag name="RESPONSESONLY" val="True"/>
  <p:tag name="QUESTIONALIAS" val="1-10 What was the major reason for the EU to admit so many Central and Eastern European Countries at the same time?"/>
  <p:tag name="ANSWERSALIAS" val="Their large populations would open up a large market for producers to sell their products to. |smicln|Their relative affluence would make it beneficial for the EU to let them join. |smicln|Accepting these countries as new member states was seen as an important means to guarantee political stability. |smicln|High levels of unemployment in these countries would yield an easy supply of labour for the old member states. "/>
  <p:tag name="VALUES" val="Incorrect|smicln|Incorrect|smicln|Correct|smicln|Incorrect"/>
  <p:tag name="TOTALRESPONSES" val="0"/>
  <p:tag name="ANONYMOUSTEMP" val="False"/>
</p:tagLst>
</file>

<file path=ppt/tags/tag22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d640b548f2754f41a8d3388be6b980a2"/>
  <p:tag name="NUMRESPONSES" val="1"/>
  <p:tag name="CHARTLABELS" val="1"/>
  <p:tag name="CHARTCOLORS" val="0"/>
  <p:tag name="SLIDEGUID" val="B595B6F1344349FBB0DF025361B7F059"/>
  <p:tag name="SLIDEID" val="B595B6F1344349FBB0DF025361B7F059"/>
  <p:tag name="SLIDEORDER" val="1"/>
  <p:tag name="SLIDETYPE" val="Q"/>
  <p:tag name="RESPONSESONLY" val="True"/>
  <p:tag name="QUESTIONALIAS" val="11-9 Which of the following best describes the Meroni-doctrine: "/>
  <p:tag name="ANSWERSALIAS" val="Agencies are not allowed to have discretionary powers because they have not been granted these by the treaties|smicln|The Commission is allowed to grant agencies some discretionary powers|smicln|The Commission is allowed to grant agencies some discretionary powers, after approval by Council and EP. |smicln|In order to increase the credibility of agencies, it is necessary to give them the power to make regulatory decisions. "/>
  <p:tag name="VALUES" val="Correct|smicln|Incorrect|smicln|Incorrect|smicln|Incorrect"/>
</p:tagLst>
</file>

<file path=ppt/tags/tag221.xml><?xml version="1.0" encoding="utf-8"?>
<p:tagLst xmlns:a="http://schemas.openxmlformats.org/drawingml/2006/main" xmlns:r="http://schemas.openxmlformats.org/officeDocument/2006/relationships" xmlns:p="http://schemas.openxmlformats.org/presentationml/2006/main">
  <p:tag name="TEXTLENGTH" val="409"/>
  <p:tag name="FONTSIZE" val="32"/>
  <p:tag name="BULLETTYPE" val="ppBulletArabicPeriod"/>
  <p:tag name="ANSWERBULLETS" val="3"/>
  <p:tag name="ANSWERTEXT" val="Agencies are not allowed to have discretionary powers because they have not been granted these by the treaties. &#10;The Commission is allowed to grant agencies some discretionary powers&#10; The Commission is allowed to grant agencies some discretionary powers, after approval by Council and EP. &#10;In order to increase the credibility of agencies, it is necessary to give them the power to make regulatory decisions. "/>
  <p:tag name="OLDNUMANSWERS" val="4"/>
</p:tagLst>
</file>

<file path=ppt/tags/tag22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cdef382a8af4b03bbbc1940ff7bf003"/>
  <p:tag name="NUMRESPONSES" val="1"/>
  <p:tag name="CHARTLABELS" val="1"/>
  <p:tag name="CHARTCOLORS" val="0"/>
  <p:tag name="SLIDEGUID" val="DE4FAD5189E24ACDA3DFA17861E5EE9E"/>
  <p:tag name="SLIDEID" val="DE4FAD5189E24ACDA3DFA17861E5EE9E"/>
  <p:tag name="SLIDEORDER" val="1"/>
  <p:tag name="SLIDETYPE" val="Q"/>
  <p:tag name="RESPONSESONLY" val="True"/>
  <p:tag name="QUESTIONALIAS" val="11-10 Which of the following statements about preliminary rulings is correct?  "/>
  <p:tag name="ANSWERSALIAS" val="Because of their preliminary character national courts are not obliged to incorporate a preliminary rulings in their final judgments|smicln|Preliminary rulings are always the result of a request by a court from a member state|smicln|Only the highest level national courts are allowed to refer cases to the Court of Justice for a preliminary ruling|smicln|The Court of Justice’s Advocate-General’s can issue preliminary rulings as a way to advise the Court in certain cases"/>
  <p:tag name="VALUES" val="Incorrect|smicln|Correct|smicln|Incorrect|smicln|Incorrect"/>
</p:tagLst>
</file>

<file path=ppt/tags/tag223.xml><?xml version="1.0" encoding="utf-8"?>
<p:tagLst xmlns:a="http://schemas.openxmlformats.org/drawingml/2006/main" xmlns:r="http://schemas.openxmlformats.org/officeDocument/2006/relationships" xmlns:p="http://schemas.openxmlformats.org/presentationml/2006/main">
  <p:tag name="ANSWERBULLETS" val="3"/>
  <p:tag name="TEXTLENGTH" val="451"/>
  <p:tag name="FONTSIZE" val="24"/>
  <p:tag name="BULLETTYPE" val="ppBulletAlphaLCParenRight"/>
  <p:tag name="ANSWERTEXT" val="Because of their preliminary character national courts are not obliged to incorporate a preliminary rulings in their final judgments&#10;Preliminary rulings are always the result of a request by a court from a member state&#10;Only the highest level national courts are allowed to refer cases to the Court of Justice for a preliminary ruling&#10;The Court of Justice’s Advocate-General’s can issue preliminary rulings as a way to advise the Court in certain cases"/>
  <p:tag name="OLDNUMANSWERS" val="4"/>
</p:tagLst>
</file>

<file path=ppt/tags/tag22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d26601f74c74df0a3b87657f8d7dec8"/>
  <p:tag name="NUMRESPONSES" val="1"/>
  <p:tag name="CHARTLABELS" val="1"/>
  <p:tag name="CHARTCOLORS" val="0"/>
  <p:tag name="SLIDEGUID" val="AB894EDE07FE4532B471A8E226790DA7"/>
  <p:tag name="SLIDEID" val="AB894EDE07FE4532B471A8E226790DA7"/>
  <p:tag name="SLIDEORDER" val="1"/>
  <p:tag name="SLIDETYPE" val="Q"/>
  <p:tag name="RESPONSESONLY" val="True"/>
  <p:tag name="QUESTIONALIAS" val="12-1 Which statement about the internal sources of the EU’s institutional and policy development is correct?"/>
  <p:tag name="ANSWERSALIAS" val="The EU’s institutional and policy development has always been the result of external crises|smicln|The EU’s institutional and policy development has always been driven by activism on the part of the EU’s supranational institutions|smicln|Activism on the part of the EU’s supranational institutions has grown in importance over the past two decades|smicln|The impact of activism by the EU’s supranational institutions has relied on its acceptance by member state governments"/>
  <p:tag name="VALUES" val="Incorrect|smicln|Incorrect|smicln|Incorrect|smicln|Correct"/>
</p:tagLst>
</file>

<file path=ppt/tags/tag225.xml><?xml version="1.0" encoding="utf-8"?>
<p:tagLst xmlns:a="http://schemas.openxmlformats.org/drawingml/2006/main" xmlns:r="http://schemas.openxmlformats.org/officeDocument/2006/relationships" xmlns:p="http://schemas.openxmlformats.org/presentationml/2006/main">
  <p:tag name="TEXTLENGTH" val="457"/>
  <p:tag name="FONTSIZE" val="32"/>
  <p:tag name="BULLETTYPE" val="ppBulletArabicPeriod"/>
  <p:tag name="ANSWERBULLETS" val="3"/>
  <p:tag name="ANSWERTEXT" val="The EU’s institutional and policy development has always been the result of external crises.&#10;The EU’s institutional and policy development has always been driven by activism on the part of the EU’s supranational institutions.&#10; Activism on the part of the EU’s supranational institutions has grown in importance over the past two decades.&#10;The impact of activism by the EU’s supranational institutions has relied on its acceptance by member state governments."/>
  <p:tag name="OLDNUMANSWERS" val="4"/>
</p:tagLst>
</file>

<file path=ppt/tags/tag22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fcc94ed72cac4b59b9c2e226f7f6393f"/>
  <p:tag name="NUMRESPONSES" val="1"/>
  <p:tag name="CHARTLABELS" val="1"/>
  <p:tag name="CHARTCOLORS" val="0"/>
  <p:tag name="SLIDEGUID" val="2E06473AEF8D4CB69C03E7F947E16F9F"/>
  <p:tag name="SLIDEID" val="2E06473AEF8D4CB69C03E7F947E16F9F"/>
  <p:tag name="SLIDEORDER" val="1"/>
  <p:tag name="SLIDETYPE" val="Q"/>
  <p:tag name="RESPONSESONLY" val="True"/>
  <p:tag name="QUESTIONALIAS" val="12-2 Which statement about the external sources of the EU’s institutional and policy development is correct?"/>
  <p:tag name="ANSWERSALIAS" val="The European Commission is usually the first EU institution to formulate a response to major external crises|smicln|In the long run, major external crises have often led to a strengthening of the role of member state governments in the EU|smicln|In the long run, major external crises have often led to a strengthening of the EU’s institutional framework|smicln|Overall, the impact of external crises in the EU’s institutional and policy development is limited"/>
  <p:tag name="VALUES" val="Incorrect|smicln|Incorrect|smicln|Correct|smicln|Incorrect"/>
</p:tagLst>
</file>

<file path=ppt/tags/tag227.xml><?xml version="1.0" encoding="utf-8"?>
<p:tagLst xmlns:a="http://schemas.openxmlformats.org/drawingml/2006/main" xmlns:r="http://schemas.openxmlformats.org/officeDocument/2006/relationships" xmlns:p="http://schemas.openxmlformats.org/presentationml/2006/main">
  <p:tag name="TEXTLENGTH" val="444"/>
  <p:tag name="FONTSIZE" val="32"/>
  <p:tag name="BULLETTYPE" val="ppBulletArabicPeriod"/>
  <p:tag name="ANSWERBULLETS" val="3"/>
  <p:tag name="ANSWERTEXT" val="The European Commission is usually the first EU institution to formulate a response to major external crises.&#10;In the long run, major external crises have often led to a strengthening of the role of member state governments in the EU.&#10; In the long run, major external crises have often led to a strengthening of the EU’s institutional framework.&#10;Overall, the impact of external crises in the EU’s institutional and policy development is limited."/>
  <p:tag name="OLDNUMANSWERS" val="4"/>
</p:tagLst>
</file>

<file path=ppt/tags/tag22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1508cc6bf1aa4151afb1ab4c2a45625f"/>
  <p:tag name="NUMRESPONSES" val="1"/>
  <p:tag name="CHARTLABELS" val="1"/>
  <p:tag name="CHARTCOLORS" val="0"/>
  <p:tag name="SLIDEGUID" val="0AB01CC997C84AC0810C62FD75B72282"/>
  <p:tag name="SLIDEID" val="0AB01CC997C84AC0810C62FD75B72282"/>
  <p:tag name="SLIDEORDER" val="1"/>
  <p:tag name="SLIDETYPE" val="Q"/>
  <p:tag name="RESPONSESONLY" val="True"/>
  <p:tag name="QUESTIONALIAS" val="12-3 Which statement about the enlargement of the EU is correct?"/>
  <p:tag name="ANSWERSALIAS" val="Opposition to further enlargement is related more to debates on what constitutes ‘Europe’ than to the size of the EU as such|smicln|Enlargement is not likely to proceed any further after the 2004/2007 enlargement rounds|smicln|The objective of the EU is to include all European states in the foreseeable future.|smicln|Enlargement tends to lead to a weakening of the EU’s institutional and policy development."/>
  <p:tag name="VALUES" val="Correct|smicln|Incorrect|smicln|Incorrect|smicln|Incorrect"/>
</p:tagLst>
</file>

<file path=ppt/tags/tag229.xml><?xml version="1.0" encoding="utf-8"?>
<p:tagLst xmlns:a="http://schemas.openxmlformats.org/drawingml/2006/main" xmlns:r="http://schemas.openxmlformats.org/officeDocument/2006/relationships" xmlns:p="http://schemas.openxmlformats.org/presentationml/2006/main">
  <p:tag name="TEXTLENGTH" val="391"/>
  <p:tag name="FONTSIZE" val="32"/>
  <p:tag name="BULLETTYPE" val="ppBulletArabicPeriod"/>
  <p:tag name="ANSWERBULLETS" val="3"/>
  <p:tag name="ANSWERTEXT" val="Opposition to further enlargement is related more to debates on what constitutes ‘Europe’ than to the size of the EU as such.&#10;Enlargement is not likely to proceed any further after the 2004/2007 enlargement rounds.&#10; The objective of the EU is to include all European states in the foreseeable future.&#10;Enlargement tends to lead to a weakening of the EU’s institutional and policy development."/>
  <p:tag name="OLDNUMANSWERS" val="4"/>
</p:tagLst>
</file>

<file path=ppt/tags/tag23.xml><?xml version="1.0" encoding="utf-8"?>
<p:tagLst xmlns:a="http://schemas.openxmlformats.org/drawingml/2006/main" xmlns:r="http://schemas.openxmlformats.org/officeDocument/2006/relationships" xmlns:p="http://schemas.openxmlformats.org/presentationml/2006/main">
  <p:tag name="TEXTLENGTH" val="400"/>
  <p:tag name="FONTSIZE" val="32"/>
  <p:tag name="BULLETTYPE" val="ppBulletArabicPeriod"/>
  <p:tag name="ANSWERBULLETS" val="3"/>
  <p:tag name="ANSWERTEXT" val="Their large populations would open up a large market for producers to sell their products to. &#10;Their relative affluence would make it beneficial for the EU to let them join. &#10; Accepting these countries as new member states was seen as an important means to guarantee political stability. &#10;High levels of unemployment in these countries would yield an easy supply of labour for the old member states. "/>
  <p:tag name="OLDNUMANSWERS" val="4"/>
</p:tagLst>
</file>

<file path=ppt/tags/tag23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14aacb0a60294fa5bb684e81fa83a2db"/>
  <p:tag name="NUMRESPONSES" val="1"/>
  <p:tag name="CHARTLABELS" val="1"/>
  <p:tag name="CHARTCOLORS" val="0"/>
  <p:tag name="SLIDEGUID" val="B13FFA41217744ECBA62ACB232983417"/>
  <p:tag name="SLIDEID" val="B13FFA41217744ECBA62ACB232983417"/>
  <p:tag name="SLIDEORDER" val="1"/>
  <p:tag name="SLIDETYPE" val="Q"/>
  <p:tag name="RESPONSESONLY" val="True"/>
  <p:tag name="QUESTIONALIAS" val="12-4 Some politicians have called for stronger accountability of EU agencies vis-à-vis the European Parliament in order to strengthen the democratic credentials of those agencies. This argument draws on the concept of"/>
  <p:tag name="ANSWERSALIAS" val="Input legitimacy|smicln|Output legitimacy|smicln|Direct democracy|smicln|Independence"/>
  <p:tag name="VALUES" val="Correct|smicln|Incorrect|smicln|Incorrect|smicln|Incorrect"/>
</p:tagLst>
</file>

<file path=ppt/tags/tag231.xml><?xml version="1.0" encoding="utf-8"?>
<p:tagLst xmlns:a="http://schemas.openxmlformats.org/drawingml/2006/main" xmlns:r="http://schemas.openxmlformats.org/officeDocument/2006/relationships" xmlns:p="http://schemas.openxmlformats.org/presentationml/2006/main">
  <p:tag name="ANSWERBULLETS" val="3"/>
  <p:tag name="TEXTLENGTH" val="64"/>
  <p:tag name="FONTSIZE" val="28"/>
  <p:tag name="BULLETTYPE" val="ppBulletAlphaLCParenRight"/>
  <p:tag name="ANSWERTEXT" val="Input legitimacy&#10;Output legitimacy&#10;Direct democracy&#10;Independence"/>
  <p:tag name="OLDNUMANSWERS" val="4"/>
</p:tagLst>
</file>

<file path=ppt/tags/tag23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791182e15370409ba56e7448154a23e4"/>
  <p:tag name="NUMRESPONSES" val="1"/>
  <p:tag name="CHARTLABELS" val="1"/>
  <p:tag name="CHARTCOLORS" val="0"/>
  <p:tag name="SLIDEGUID" val="36BAA8F8DBC540FF90DD13D264E937CC"/>
  <p:tag name="SLIDEID" val="36BAA8F8DBC540FF90DD13D264E937CC"/>
  <p:tag name="SLIDEORDER" val="1"/>
  <p:tag name="SLIDETYPE" val="Q"/>
  <p:tag name="RESPONSESONLY" val="True"/>
  <p:tag name="QUESTIONALIAS" val="12-5 Which of the following findings can be used to support the claim that the EU suffers from a democratic deficit?"/>
  <p:tag name="ANSWERSALIAS" val="Many of the most controversial issues in politics are decided at the member state level. |smicln|The role of the EP in EU decision-making has expanded over the past decades. |smicln|EP elections tend to have a second-order character. |smicln|Political elites in the EU have been confronted with a shift towards a ‘constraining dissensus’. "/>
  <p:tag name="VALUES" val="Incorrect|smicln|Incorrect|smicln|Correct|smicln|Incorrect"/>
</p:tagLst>
</file>

<file path=ppt/tags/tag233.xml><?xml version="1.0" encoding="utf-8"?>
<p:tagLst xmlns:a="http://schemas.openxmlformats.org/drawingml/2006/main" xmlns:r="http://schemas.openxmlformats.org/officeDocument/2006/relationships" xmlns:p="http://schemas.openxmlformats.org/presentationml/2006/main">
  <p:tag name="TEXTLENGTH" val="319"/>
  <p:tag name="FONTSIZE" val="32"/>
  <p:tag name="BULLETTYPE" val="ppBulletArabicPeriod"/>
  <p:tag name="ANSWERBULLETS" val="3"/>
  <p:tag name="ANSWERTEXT" val="Many of the most controversial issues in politics are decided at the member state level. &#10;The role of the EP in EU decision-making has expanded over the past decades. &#10; EP elections tend to have a second-order character. &#10;Political elites in the EU have been confronted with a shift towards a ‘constraining dissensus’. "/>
  <p:tag name="OLDNUMANSWERS" val="4"/>
</p:tagLst>
</file>

<file path=ppt/tags/tag23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8c59676eccf4aec908596d981d36e0b"/>
  <p:tag name="NUMRESPONSES" val="1"/>
  <p:tag name="CHARTLABELS" val="1"/>
  <p:tag name="CHARTCOLORS" val="0"/>
  <p:tag name="SLIDEGUID" val="FEA2C553074D40638271F58C51BFF132"/>
  <p:tag name="SLIDEID" val="FEA2C553074D40638271F58C51BFF132"/>
  <p:tag name="SLIDEORDER" val="1"/>
  <p:tag name="SLIDETYPE" val="Q"/>
  <p:tag name="RESPONSESONLY" val="True"/>
  <p:tag name="QUESTIONALIAS" val="12-6 Which of the following findings can be used to support the claim that the EU conforms to democratic standards?"/>
  <p:tag name="ANSWERSALIAS" val="Most decisions in the Council of Ministers are effectively taken by civil servants at lower levels of decision-making|smicln|The cohesion of political groups in the EP has increased over the past decades|smicln|Citizens tend to be more sceptical of the EU than political elites |smicln|Political protest is much less common at the EU-level than within the member states "/>
  <p:tag name="VALUES" val="Incorrect|smicln|Correct|smicln|Incorrect|smicln|Incorrect"/>
</p:tagLst>
</file>

<file path=ppt/tags/tag235.xml><?xml version="1.0" encoding="utf-8"?>
<p:tagLst xmlns:a="http://schemas.openxmlformats.org/drawingml/2006/main" xmlns:r="http://schemas.openxmlformats.org/officeDocument/2006/relationships" xmlns:p="http://schemas.openxmlformats.org/presentationml/2006/main">
  <p:tag name="ANSWERBULLETS" val="3"/>
  <p:tag name="TEXTLENGTH" val="355"/>
  <p:tag name="FONTSIZE" val="28"/>
  <p:tag name="BULLETTYPE" val="ppBulletAlphaLCParenRight"/>
  <p:tag name="ANSWERTEXT" val="Most decisions in the Council of Ministers are effectively taken by civil servants at lower levels of decision-making. &#10;The cohesion of political groups in the EP has increased over the past decades. &#10;Citizens tend to be more sceptical of the EU than political elites. &#10;Political protest is much less common at the EU-level than within the member states. "/>
  <p:tag name="OLDNUMANSWERS" val="4"/>
</p:tagLst>
</file>

<file path=ppt/tags/tag23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dea7ff9be0ab4cc296af952f6d298071"/>
  <p:tag name="NUMRESPONSES" val="1"/>
  <p:tag name="CHARTLABELS" val="1"/>
  <p:tag name="CHARTCOLORS" val="0"/>
  <p:tag name="SLIDEGUID" val="06A4FEF50A8149E5A89D508894D45B8D"/>
  <p:tag name="SLIDEID" val="06A4FEF50A8149E5A89D508894D45B8D"/>
  <p:tag name="SLIDEORDER" val="1"/>
  <p:tag name="SLIDETYPE" val="Q"/>
  <p:tag name="RESPONSESONLY" val="True"/>
  <p:tag name="QUESTIONALIAS" val="12-7 In which of the following regards does the EU resemble a (proto-)state?"/>
  <p:tag name="ANSWERSALIAS" val="The central role of the Council of Ministers in decision-making.|smicln|The supremacy of EU law over member state law.|smicln|The use of unanimity voting in some policy areas.|smicln|The implementation of EU law by the member states."/>
  <p:tag name="VALUES" val="Incorrect|smicln|Correct|smicln|Incorrect|smicln|Incorrect"/>
</p:tagLst>
</file>

<file path=ppt/tags/tag237.xml><?xml version="1.0" encoding="utf-8"?>
<p:tagLst xmlns:a="http://schemas.openxmlformats.org/drawingml/2006/main" xmlns:r="http://schemas.openxmlformats.org/officeDocument/2006/relationships" xmlns:p="http://schemas.openxmlformats.org/presentationml/2006/main">
  <p:tag name="ANSWERBULLETS" val="3"/>
  <p:tag name="TEXTLENGTH" val="212"/>
  <p:tag name="FONTSIZE" val="28"/>
  <p:tag name="BULLETTYPE" val="ppBulletAlphaLCParenRight"/>
  <p:tag name="ANSWERTEXT" val="The central role of the Council of Ministers in decision-making.&#10;The supremacy of EU law over member state law.&#10;The use of unanimity voting in some policy areas.&#10;The implementation of EU law by the member states."/>
  <p:tag name="OLDNUMANSWERS" val="4"/>
</p:tagLst>
</file>

<file path=ppt/tags/tag23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29b097f2438e41c1b456ada847e9f606"/>
  <p:tag name="NUMRESPONSES" val="1"/>
  <p:tag name="CHARTLABELS" val="1"/>
  <p:tag name="CHARTCOLORS" val="0"/>
  <p:tag name="SLIDEGUID" val="BD0897FDBD3041F89AB91AD9EAB7E860"/>
  <p:tag name="SLIDEID" val="BD0897FDBD3041F89AB91AD9EAB7E860"/>
  <p:tag name="SLIDEORDER" val="1"/>
  <p:tag name="SLIDETYPE" val="Q"/>
  <p:tag name="RESPONSESONLY" val="True"/>
  <p:tag name="QUESTIONALIAS" val="12-9 In which of the following regards does the EU resemble an international organization?"/>
  <p:tag name="ANSWERSALIAS" val="The central role of the European Commission in formulating legislative proposals.|smicln|The use of qualified majority voting|smicln|The wide range of policy areas under the EU’s remit|smicln|The absence of taxation at the EU-level"/>
  <p:tag name="VALUES" val="Incorrect|smicln|Correct|smicln|Incorrect|smicln|Incorrect"/>
</p:tagLst>
</file>

<file path=ppt/tags/tag239.xml><?xml version="1.0" encoding="utf-8"?>
<p:tagLst xmlns:a="http://schemas.openxmlformats.org/drawingml/2006/main" xmlns:r="http://schemas.openxmlformats.org/officeDocument/2006/relationships" xmlns:p="http://schemas.openxmlformats.org/presentationml/2006/main">
  <p:tag name="TEXTLENGTH" val="214"/>
  <p:tag name="FONTSIZE" val="32"/>
  <p:tag name="BULLETTYPE" val="ppBulletArabicPeriod"/>
  <p:tag name="ANSWERBULLETS" val="3"/>
  <p:tag name="ANSWERTEXT" val="The central role of the European Commission in formulating legislative proposals.&#10;The use of qualified majority voting.&#10; The wide range of policy areas under the EU’s remit.&#10;The absence of taxation at the EU-level."/>
  <p:tag name="OLDNUMANSWERS" val="4"/>
</p:tagLst>
</file>

<file path=ppt/tags/tag2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850ff7a832b84bdbbc7055b0cc38963b"/>
  <p:tag name="NUMRESPONSES" val="1"/>
  <p:tag name="CHARTLABELS" val="1"/>
  <p:tag name="CHARTCOLORS" val="0"/>
  <p:tag name="SLIDEGUID" val="21147D7043ED4B529E7D80FCF87C8845"/>
  <p:tag name="SLIDEID" val="21147D7043ED4B529E7D80FCF87C8845"/>
  <p:tag name="SLIDEORDER" val="1"/>
  <p:tag name="SLIDETYPE" val="Q"/>
  <p:tag name="RESPONSESONLY" val="True"/>
  <p:tag name="QUESTIONALIAS" val="2-1 According to the paradigm of pluralism"/>
  <p:tag name="ANSWERSALIAS" val="Democracies should actively promote the development of interest groups. |smicln|All interests that exist in society will organize themselves into groups that seek to affect decision-making. |smicln|Interest groups make use of several tactics to influence decision-making. |smicln|Interest groups seek to influence decision-making by lobbying several levels of government at the same time. "/>
  <p:tag name="VALUES" val="Incorrect|smicln|Correct|smicln|Incorrect|smicln|Incorrect"/>
  <p:tag name="TOTALRESPONSES" val="0"/>
  <p:tag name="ANONYMOUSTEMP" val="False"/>
</p:tagLst>
</file>

<file path=ppt/tags/tag24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bd39df2536b4618a8b8f283455d7dd8"/>
  <p:tag name="NUMRESPONSES" val="1"/>
  <p:tag name="CHARTLABELS" val="1"/>
  <p:tag name="CHARTCOLORS" val="0"/>
  <p:tag name="SLIDEGUID" val="D5858C4EA7A647E7B42264DC26F9CCE7"/>
  <p:tag name="SLIDEID" val="D5858C4EA7A647E7B42264DC26F9CCE7"/>
  <p:tag name="SLIDEORDER" val="1"/>
  <p:tag name="SLIDETYPE" val="Q"/>
  <p:tag name="RESPONSESONLY" val="True"/>
  <p:tag name="QUESTIONALIAS" val="12-9 The concept of constitutional patriotism means that"/>
  <p:tag name="ANSWERSALIAS" val="Allegiance to the EU should be based on the shared norms, values and procedures that underlie the EU|smicln|The primary allegiance of EU citizens should be to the constitution of their member state|smicln|The adoption of an EU constitution would inspire feelings of patriotism among EU citizens|smicln|Citizens tend to think that the constitution of their own country is better than the constitution of other countries"/>
  <p:tag name="VALUES" val="Correct|smicln|Incorrect|smicln|Incorrect|smicln|Incorrect"/>
</p:tagLst>
</file>

<file path=ppt/tags/tag241.xml><?xml version="1.0" encoding="utf-8"?>
<p:tagLst xmlns:a="http://schemas.openxmlformats.org/drawingml/2006/main" xmlns:r="http://schemas.openxmlformats.org/officeDocument/2006/relationships" xmlns:p="http://schemas.openxmlformats.org/presentationml/2006/main">
  <p:tag name="ANSWERBULLETS" val="3"/>
  <p:tag name="TEXTLENGTH" val="398"/>
  <p:tag name="FONTSIZE" val="28"/>
  <p:tag name="BULLETTYPE" val="ppBulletAlphaLCParenRight"/>
  <p:tag name="ANSWERTEXT" val="Allegiance to the EU should be based on the shared norms, values and procedures that underlie the EU&#10;The primary allegiance of EU citizens should be to the constitution of their member state&#10;The adoption of an EU constitution would inspire feelings of patriotism among EU citizens.&#10;Citizens tend to think that the constitution of their own country is better than the constitution of other countries"/>
  <p:tag name="OLDNUMANSWERS" val="4"/>
</p:tagLst>
</file>

<file path=ppt/tags/tag24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100c85eb1beb450a8f684c6524262e4b"/>
  <p:tag name="NUMRESPONSES" val="1"/>
  <p:tag name="CHARTLABELS" val="1"/>
  <p:tag name="CHARTCOLORS" val="0"/>
  <p:tag name="SLIDEGUID" val="B529D10FD84B4EA8BEBE430C6337E57E"/>
  <p:tag name="SLIDEID" val="B529D10FD84B4EA8BEBE430C6337E57E"/>
  <p:tag name="SLIDEORDER" val="1"/>
  <p:tag name="SLIDETYPE" val="Q"/>
  <p:tag name="RESPONSESONLY" val="True"/>
  <p:tag name="QUESTIONALIAS" val="12-10 According to the authors of the book, what conclusion can be drawn on the EU as a political system?"/>
  <p:tag name="ANSWERSALIAS" val="The EU’s political system is most similar to that of a state|smicln|The EU’s political system is most similar to that of an international organization|smicln|Empirical research will resolve the existing fundamental debates about the nature of the EU|smicln|Comparing the EU to other political systems leads to a better understanding of how the EU works"/>
  <p:tag name="VALUES" val="Incorrect|smicln|Incorrect|smicln|Incorrect|smicln|Correct"/>
</p:tagLst>
</file>

<file path=ppt/tags/tag243.xml><?xml version="1.0" encoding="utf-8"?>
<p:tagLst xmlns:a="http://schemas.openxmlformats.org/drawingml/2006/main" xmlns:r="http://schemas.openxmlformats.org/officeDocument/2006/relationships" xmlns:p="http://schemas.openxmlformats.org/presentationml/2006/main">
  <p:tag name="ANSWERBULLETS" val="3"/>
  <p:tag name="TEXTLENGTH" val="331"/>
  <p:tag name="FONTSIZE" val="28"/>
  <p:tag name="BULLETTYPE" val="ppBulletAlphaLCParenRight"/>
  <p:tag name="ANSWERTEXT" val="The EU’s political system is most similar to that of a state&#10;The EU’s political system is most similar to that of an international organization&#10;Empirical research will resolve the existing fundamental debates about the nature of the EU&#10;Comparing the EU to other political systems leads to a better understanding of how the EU works"/>
  <p:tag name="OLDNUMANSWERS" val="4"/>
</p:tagLst>
</file>

<file path=ppt/tags/tag25.xml><?xml version="1.0" encoding="utf-8"?>
<p:tagLst xmlns:a="http://schemas.openxmlformats.org/drawingml/2006/main" xmlns:r="http://schemas.openxmlformats.org/officeDocument/2006/relationships" xmlns:p="http://schemas.openxmlformats.org/presentationml/2006/main">
  <p:tag name="TEXTLENGTH" val="369"/>
  <p:tag name="FONTSIZE" val="32"/>
  <p:tag name="BULLETTYPE" val="ppBulletArabicPeriod"/>
  <p:tag name="ANSWERBULLETS" val="3"/>
  <p:tag name="ANSWERTEXT" val="Democracies should actively promote the development of interest groups. &#10;All interests that exist in society will organize themselves into groups that seek to affect decision-making. &#10; Interest groups make use of several tactics to influence decision-making. &#10;Interest groups seek to influence decision-making by lobbying several levels of government at the same time. "/>
  <p:tag name="OLDNUMANSWERS" val="4"/>
</p:tagLst>
</file>

<file path=ppt/tags/tag2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d0a26c83e0334e15a44a700f9d3ac0bf"/>
  <p:tag name="NUMRESPONSES" val="1"/>
  <p:tag name="CHARTLABELS" val="1"/>
  <p:tag name="CHARTCOLORS" val="0"/>
  <p:tag name="SLIDEGUID" val="9B512A81E6F4422B8A26541C86D5BCA5"/>
  <p:tag name="SLIDEID" val="9B512A81E6F4422B8A26541C86D5BCA5"/>
  <p:tag name="SLIDEORDER" val="1"/>
  <p:tag name="SLIDETYPE" val="Q"/>
  <p:tag name="RESPONSESONLY" val="True"/>
  <p:tag name="QUESTIONALIAS" val="2-2 In Chapter 1 it was shown that the European Social Fund was incorporated into the EEC treaty due to pressure from Italy. This is an example of "/>
  <p:tag name="ANSWERSALIAS" val="Functional spillover |smicln|Political spillover|smicln|Cultivated spillover|smicln|Neo-functionalism"/>
  <p:tag name="VALUES" val="Incorrect|smicln|Correct|smicln|Incorrect|smicln|Incorrect"/>
  <p:tag name="TOTALRESPONSES" val="0"/>
  <p:tag name="ANONYMOUSTEMP" val="False"/>
</p:tagLst>
</file>

<file path=ppt/tags/tag27.xml><?xml version="1.0" encoding="utf-8"?>
<p:tagLst xmlns:a="http://schemas.openxmlformats.org/drawingml/2006/main" xmlns:r="http://schemas.openxmlformats.org/officeDocument/2006/relationships" xmlns:p="http://schemas.openxmlformats.org/presentationml/2006/main">
  <p:tag name="TEXTLENGTH" val="85"/>
  <p:tag name="FONTSIZE" val="32"/>
  <p:tag name="BULLETTYPE" val="ppBulletArabicPeriod"/>
  <p:tag name="ANSWERBULLETS" val="3"/>
  <p:tag name="ANSWERTEXT" val="Functional spillover. &#10;Political spillover. &#10;Cultivated spillover. &#10;Neo-functionalism"/>
  <p:tag name="OLDNUMANSWERS" val="4"/>
</p:tagLst>
</file>

<file path=ppt/tags/tag2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06a3ad3ebb8487eaad579cda99ab248"/>
  <p:tag name="NUMRESPONSES" val="1"/>
  <p:tag name="CHARTLABELS" val="1"/>
  <p:tag name="CHARTCOLORS" val="0"/>
  <p:tag name="SLIDEGUID" val="73D5DF88CF4F432597402A0F9439BB81"/>
  <p:tag name="SLIDEID" val="73D5DF88CF4F432597402A0F9439BB81"/>
  <p:tag name="SLIDEORDER" val="1"/>
  <p:tag name="SLIDETYPE" val="Q"/>
  <p:tag name="RESPONSESONLY" val="True"/>
  <p:tag name="QUESTIONALIAS" val="2-3 Which of the statements below forms part of the theory of supranational governance?"/>
  <p:tag name="ANSWERSALIAS" val="Most power in the EU is located with the supranational bodies such as the Commission, Court of Justice and the European Central Bank. |smicln|Member states are firmly in charge of the pace of integration. |smicln|Integration is solely the result of functional spillover. |smicln|The pace of integration varies between different policy-areas."/>
  <p:tag name="VALUES" val="Incorrect|smicln|Incorrect|smicln|Incorrect|smicln|Correct"/>
  <p:tag name="TOTALRESPONSES" val="0"/>
  <p:tag name="ANONYMOUSTEMP" val="False"/>
</p:tagLst>
</file>

<file path=ppt/tags/tag29.xml><?xml version="1.0" encoding="utf-8"?>
<p:tagLst xmlns:a="http://schemas.openxmlformats.org/drawingml/2006/main" xmlns:r="http://schemas.openxmlformats.org/officeDocument/2006/relationships" xmlns:p="http://schemas.openxmlformats.org/presentationml/2006/main">
  <p:tag name="TEXTLENGTH" val="320"/>
  <p:tag name="FONTSIZE" val="32"/>
  <p:tag name="BULLETTYPE" val="ppBulletArabicPeriod"/>
  <p:tag name="ANSWERBULLETS" val="3"/>
  <p:tag name="ANSWERTEXT" val="Most power in the EU is located with the supranational bodies such as the Commission, Court of Justice and the European Central Bank. &#10;Member states are firmly in charge of the pace of integration. &#10;Integration is solely the result of functional spillover. &#10;The pace of integration varies between different policy-areas."/>
  <p:tag name="OLDNUMANSWERS" val="4"/>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5acfff56f9c54661bd691194e8ce4cd9"/>
  <p:tag name="NUMRESPONSES" val="1"/>
  <p:tag name="CHARTLABELS" val="1"/>
  <p:tag name="CHARTCOLORS" val="0"/>
  <p:tag name="SLIDEGUID" val="FE886002C8DA41489113C53C3AF44218"/>
  <p:tag name="SLIDEID" val="FE886002C8DA41489113C53C3AF44218"/>
  <p:tag name="SLIDEORDER" val="1"/>
  <p:tag name="SLIDETYPE" val="Q"/>
  <p:tag name="RESPONSESONLY" val="True"/>
  <p:tag name="QUESTIONALIAS" val="2-4 The fact that not all EU-member states recognize Kosovo's independence is an example of:"/>
  <p:tag name="ANSWERSALIAS" val="Neo-functionalism |smicln|Intergovernmentalism |smicln|The logic of integration |smicln|The logic of diversity "/>
  <p:tag name="VALUES" val="Incorrect|smicln|Incorrect|smicln|Incorrect|smicln|Correct"/>
  <p:tag name="TOTALRESPONSES" val="0"/>
  <p:tag name="ANONYMOUSTEMP" val="False"/>
</p:tagLst>
</file>

<file path=ppt/tags/tag31.xml><?xml version="1.0" encoding="utf-8"?>
<p:tagLst xmlns:a="http://schemas.openxmlformats.org/drawingml/2006/main" xmlns:r="http://schemas.openxmlformats.org/officeDocument/2006/relationships" xmlns:p="http://schemas.openxmlformats.org/presentationml/2006/main">
  <p:tag name="TEXTLENGTH" val="90"/>
  <p:tag name="FONTSIZE" val="32"/>
  <p:tag name="BULLETTYPE" val="ppBulletArabicPeriod"/>
  <p:tag name="ANSWERBULLETS" val="3"/>
  <p:tag name="ANSWERTEXT" val="Neo-functionalism &#10;Intergovernmentalism &#10;The logic of integration &#10;The logic of diversity "/>
  <p:tag name="OLDNUMANSWERS" val="4"/>
</p:tagLst>
</file>

<file path=ppt/tags/tag3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2a4e6910ca044a14b7d8294f37b3303b"/>
  <p:tag name="NUMRESPONSES" val="1"/>
  <p:tag name="CHARTLABELS" val="1"/>
  <p:tag name="CHARTCOLORS" val="0"/>
  <p:tag name="SLIDEGUID" val="ECDD85B9F7F0465B835F69D475F6E38F"/>
  <p:tag name="SLIDEID" val="ECDD85B9F7F0465B835F69D475F6E38F"/>
  <p:tag name="SLIDEORDER" val="1"/>
  <p:tag name="SLIDETYPE" val="Q"/>
  <p:tag name="RESPONSESONLY" val="True"/>
  <p:tag name="QUESTIONALIAS" val="2-5 Which of the following insights is not associated with Multi-Level Governance? "/>
  <p:tag name="ANSWERSALIAS" val="Subnational levels of government directly access the EU level of policy making to wield influence|smicln|The national level of government is increasingly dependent upon other levels of government |smicln| Decision-making authority has been dispersed over several levels of government. |smicln|The power of national governments to influence integration has increased over the last decades. "/>
  <p:tag name="VALUES" val="Incorrect|smicln|Incorrect|smicln|Incorrect|smicln|Correct"/>
  <p:tag name="TOTALRESPONSES" val="0"/>
  <p:tag name="ANONYMOUSTEMP" val="False"/>
</p:tagLst>
</file>

<file path=ppt/tags/tag33.xml><?xml version="1.0" encoding="utf-8"?>
<p:tagLst xmlns:a="http://schemas.openxmlformats.org/drawingml/2006/main" xmlns:r="http://schemas.openxmlformats.org/officeDocument/2006/relationships" xmlns:p="http://schemas.openxmlformats.org/presentationml/2006/main">
  <p:tag name="TEXTLENGTH" val="368"/>
  <p:tag name="FONTSIZE" val="32"/>
  <p:tag name="BULLETTYPE" val="ppBulletArabicPeriod"/>
  <p:tag name="ANSWERBULLETS" val="3"/>
  <p:tag name="ANSWERTEXT" val="Subnational levels of government directly access the EU level of policy making to wield influence&#10;The national level of government is increasingly dependent upon other levels of government &#10; Decision-making authority has been dispersed over several levels of government. &#10;The power of national governments to influence integration has increased over the last decades. "/>
  <p:tag name="OLDNUMANSWERS" val="4"/>
</p:tagLst>
</file>

<file path=ppt/tags/tag3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00ef8ae4bdfa48928f63de3cb4605795"/>
  <p:tag name="NUMRESPONSES" val="1"/>
  <p:tag name="CHARTLABELS" val="1"/>
  <p:tag name="CHARTCOLORS" val="0"/>
  <p:tag name="SLIDEGUID" val="498DD6CAF1964ED99CA6652E3C7EFDD8"/>
  <p:tag name="SLIDEID" val="498DD6CAF1964ED99CA6652E3C7EFDD8"/>
  <p:tag name="SLIDEORDER" val="1"/>
  <p:tag name="SLIDETYPE" val="Q"/>
  <p:tag name="RESPONSESONLY" val="True"/>
  <p:tag name="QUESTIONALIAS" val="2-6 Which of the statements below best characterizes the Comparative Politics approach to studying the EU. "/>
  <p:tag name="ANSWERSALIAS" val="The EU is organized in the same fashion as national political systems, and hence operates in the same way. |smicln|The only way to understand the functioning of the EU is to compare it to other federal states such as the U.S.or Germany. |smicln|To understand the EU it is best to compare it to other international organisations such as the WTO or the UN. |smicln|Because the EU shares many of the characteristics of national political systems, comparing it to those systems yields valuable insights into its functioning. "/>
  <p:tag name="VALUES" val="Incorrect|smicln|Incorrect|smicln|Incorrect|smicln|Correct"/>
  <p:tag name="TOTALRESPONSES" val="0"/>
  <p:tag name="ANONYMOUSTEMP" val="False"/>
</p:tagLst>
</file>

<file path=ppt/tags/tag35.xml><?xml version="1.0" encoding="utf-8"?>
<p:tagLst xmlns:a="http://schemas.openxmlformats.org/drawingml/2006/main" xmlns:r="http://schemas.openxmlformats.org/officeDocument/2006/relationships" xmlns:p="http://schemas.openxmlformats.org/presentationml/2006/main">
  <p:tag name="ANSWERBULLETS" val="3"/>
  <p:tag name="TEXTLENGTH" val="500"/>
  <p:tag name="FONTSIZE" val="28"/>
  <p:tag name="BULLETTYPE" val="ppBulletAlphaLCParenRight"/>
  <p:tag name="ANSWERTEXT" val="The EU is organized in the same fashion as national political systems, and hence operates in the same way. &#10;The only way to understand the functioning of the EU is to compare it to other federal states such as the U.S.or Germany. &#10;To understand the EU it is best to compare it to other international organisations such as the WTO or the UN. &#10;Because the EU shares many of the characteristics of national political systems, comparing it to those systems yields valuable insights into its functioning. "/>
  <p:tag name="OLDNUMANSWERS" val="4"/>
</p:tagLst>
</file>

<file path=ppt/tags/tag3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2e053c230eea474fbfbdd881dc491b2b"/>
  <p:tag name="NUMRESPONSES" val="1"/>
  <p:tag name="CHARTLABELS" val="1"/>
  <p:tag name="CHARTCOLORS" val="0"/>
  <p:tag name="QUESTIONALIAS" val="2-7 To which approach belongs a study that analyzes the voting behaviour of members of the European Parliament? "/>
  <p:tag name="SLIDETYPE" val="Q"/>
  <p:tag name="SLIDEORDER" val="1"/>
  <p:tag name="SLIDEID" val="40E769192E644D0C982CE2182AB93003"/>
  <p:tag name="SLIDEGUID" val="40E769192E644D0C982CE2182AB93003"/>
  <p:tag name="RESPONSESONLY" val="True"/>
  <p:tag name="ANSWERSALIAS" val="Legislative politics |smicln|Executive politics |smicln|Political party studies|smicln|Comparative federalism"/>
  <p:tag name="VALUES" val="No Value|smicln|No Value|smicln|No Value|smicln|No Value"/>
  <p:tag name="TOTALRESPONSES" val="0"/>
  <p:tag name="ANONYMOUSTEMP" val="False"/>
</p:tagLst>
</file>

<file path=ppt/tags/tag37.xml><?xml version="1.0" encoding="utf-8"?>
<p:tagLst xmlns:a="http://schemas.openxmlformats.org/drawingml/2006/main" xmlns:r="http://schemas.openxmlformats.org/officeDocument/2006/relationships" xmlns:p="http://schemas.openxmlformats.org/presentationml/2006/main">
  <p:tag name="ANSWERTEXT" val="Legislative politics &#10;Executive politics &#10; Political party studies&#10;Comparative federalism"/>
  <p:tag name="BULLETTYPE" val="ppBulletArabicPeriod"/>
  <p:tag name="FONTSIZE" val="32"/>
  <p:tag name="TEXTLENGTH" val="89"/>
  <p:tag name="ANSWERBULLETS" val="3"/>
  <p:tag name="OLDNUMANSWERS" val="4"/>
</p:tagLst>
</file>

<file path=ppt/tags/tag3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9142f32d7ba440c8b6d24e8c47335ab8"/>
  <p:tag name="NUMRESPONSES" val="1"/>
  <p:tag name="CHARTLABELS" val="1"/>
  <p:tag name="CHARTCOLORS" val="0"/>
  <p:tag name="SLIDEGUID" val="92DB6BBA5824426D99F133E76668B46D"/>
  <p:tag name="SLIDEID" val="92DB6BBA5824426D99F133E76668B46D"/>
  <p:tag name="SLIDEORDER" val="1"/>
  <p:tag name="SLIDETYPE" val="Q"/>
  <p:tag name="RESPONSESONLY" val="True"/>
  <p:tag name="QUESTIONALIAS" val="2-8 Which of the features below do functionalism and neo-functionalism share?"/>
  <p:tag name="ANSWERSALIAS" val="European integration is the only way to secure world peace.|smicln|Economic forces drive the integration process.|smicln|Integration processes have their own self-sustaining dynamics|smicln|Functional needs are an important driver of cooperation between nation states."/>
  <p:tag name="VALUES" val="Incorrect|smicln|Incorrect|smicln|Incorrect|smicln|Correct"/>
  <p:tag name="TOTALRESPONSES" val="0"/>
  <p:tag name="ANONYMOUSTEMP" val="False"/>
</p:tagLst>
</file>

<file path=ppt/tags/tag39.xml><?xml version="1.0" encoding="utf-8"?>
<p:tagLst xmlns:a="http://schemas.openxmlformats.org/drawingml/2006/main" xmlns:r="http://schemas.openxmlformats.org/officeDocument/2006/relationships" xmlns:p="http://schemas.openxmlformats.org/presentationml/2006/main">
  <p:tag name="TEXTLENGTH" val="246"/>
  <p:tag name="FONTSIZE" val="32"/>
  <p:tag name="BULLETTYPE" val="ppBulletArabicPeriod"/>
  <p:tag name="ANSWERBULLETS" val="3"/>
  <p:tag name="ANSWERTEXT" val="European integration is the only way to secure world peace.&#10;Economic forces drive the integration process.&#10; Integration processes have their own self-sustaining dynami&#10;Functional needs are an important driver of cooperation between nation states."/>
  <p:tag name="OLDNUMANSWERS" val="4"/>
</p:tagLst>
</file>

<file path=ppt/tags/tag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1f4205d46d2941df90504ba3e486c90e"/>
  <p:tag name="NUMRESPONSES" val="1"/>
  <p:tag name="CHARTLABELS" val="1"/>
  <p:tag name="CHARTCOLORS" val="0"/>
  <p:tag name="SLIDEGUID" val="3856ABE39EBE446A94A42DD322E38AE5"/>
  <p:tag name="SLIDEID" val="3856ABE39EBE446A94A42DD322E38AE5"/>
  <p:tag name="SLIDEORDER" val="1"/>
  <p:tag name="SLIDETYPE" val="Q"/>
  <p:tag name="RESPONSESONLY" val="True"/>
  <p:tag name="QUESTIONALIAS" val="1-1 What has been the major reason that it took until 1973 before Denmark, the UK and Ireland joined the EC? "/>
  <p:tag name="ANSWERSALIAS" val="They only applied for membership at the end of the 1960s. |smicln|Citizens of France rejected the admission of these member states in a referendum. |smicln|French President De Gaulle repeatedly blocked the process, by vetoing the application of the UK twice.|smicln|The citizens of the applying member states rejected their countries application in referenda"/>
  <p:tag name="VALUES" val="Incorrect|smicln|Incorrect|smicln|Correct|smicln|Incorrect"/>
  <p:tag name="TOTALRESPONSES" val="0"/>
  <p:tag name="ANONYMOUSTEMP" val="False"/>
</p:tagLst>
</file>

<file path=ppt/tags/tag4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debcfa2147d043d8a4338c024a93d2ee"/>
  <p:tag name="NUMRESPONSES" val="1"/>
  <p:tag name="CHARTLABELS" val="1"/>
  <p:tag name="CHARTCOLORS" val="0"/>
  <p:tag name="SLIDEGUID" val="B791693483334DAFAFEA43AB52F54A04"/>
  <p:tag name="SLIDEID" val="B791693483334DAFAFEA43AB52F54A04"/>
  <p:tag name="SLIDEORDER" val="1"/>
  <p:tag name="SLIDETYPE" val="Q"/>
  <p:tag name="RESPONSESONLY" val="True"/>
  <p:tag name="QUESTIONALIAS" val="2-9 The notion of path dependency is most commonly associated with: "/>
  <p:tag name="ANSWERSALIAS" val="Rational choice institutionalism|smicln|Historical institutionalism|smicln|Sociological institutionalism|smicln|Comparative federalism"/>
  <p:tag name="VALUES" val="Incorrect|smicln|Correct|smicln|Incorrect|smicln|Incorrect"/>
  <p:tag name="TOTALRESPONSES" val="0"/>
  <p:tag name="ANONYMOUSTEMP" val="False"/>
</p:tagLst>
</file>

<file path=ppt/tags/tag41.xml><?xml version="1.0" encoding="utf-8"?>
<p:tagLst xmlns:a="http://schemas.openxmlformats.org/drawingml/2006/main" xmlns:r="http://schemas.openxmlformats.org/officeDocument/2006/relationships" xmlns:p="http://schemas.openxmlformats.org/presentationml/2006/main">
  <p:tag name="TEXTLENGTH" val="120"/>
  <p:tag name="FONTSIZE" val="32"/>
  <p:tag name="BULLETTYPE" val="ppBulletArabicPeriod"/>
  <p:tag name="ANSWERBULLETS" val="3"/>
  <p:tag name="ANSWERTEXT" val="Rational choice institutionalism.&#10;Historical institutionalism. &#10; Sociological institutionalism. &#10;Comparative federalism."/>
  <p:tag name="OLDNUMANSWERS" val="4"/>
</p:tagLst>
</file>

<file path=ppt/tags/tag4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1cd4181dc3242b5b79b501ec5c74155"/>
  <p:tag name="NUMRESPONSES" val="1"/>
  <p:tag name="CHARTLABELS" val="1"/>
  <p:tag name="CHARTCOLORS" val="0"/>
  <p:tag name="SLIDEGUID" val="7BF0A9E297E64643990E3146482418D9"/>
  <p:tag name="SLIDEID" val="7BF0A9E297E64643990E3146482418D9"/>
  <p:tag name="SLIDEORDER" val="1"/>
  <p:tag name="SLIDETYPE" val="Q"/>
  <p:tag name="RESPONSESONLY" val="True"/>
  <p:tag name="QUESTIONALIAS" val="2-10 The claim that major decisions in the European Council can only be made if there is prior agreement between the French president and the German chancellor best fits which theory? "/>
  <p:tag name="ANSWERSALIAS" val="Multi-Level Governance|smicln|Intergovernmentalism|smicln|Neo-functionalism|smicln|Comparative federalism"/>
  <p:tag name="VALUES" val="Incorrect|smicln|Correct|smicln|Incorrect|smicln|Incorrect"/>
  <p:tag name="TOTALRESPONSES" val="0"/>
  <p:tag name="ANONYMOUSTEMP" val="False"/>
</p:tagLst>
</file>

<file path=ppt/tags/tag43.xml><?xml version="1.0" encoding="utf-8"?>
<p:tagLst xmlns:a="http://schemas.openxmlformats.org/drawingml/2006/main" xmlns:r="http://schemas.openxmlformats.org/officeDocument/2006/relationships" xmlns:p="http://schemas.openxmlformats.org/presentationml/2006/main">
  <p:tag name="TEXTLENGTH" val="91"/>
  <p:tag name="FONTSIZE" val="32"/>
  <p:tag name="BULLETTYPE" val="ppBulletArabicPeriod"/>
  <p:tag name="ANSWERBULLETS" val="3"/>
  <p:tag name="ANSWERTEXT" val="Multi-Level Governance. &#10;Intergovernmentalism.&#10; Neo-functionalism. &#10;Comparative federalism."/>
  <p:tag name="OLDNUMANSWERS" val="4"/>
</p:tagLst>
</file>

<file path=ppt/tags/tag4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e75a6c810d2b4dafb999da936155ffd6"/>
  <p:tag name="NUMRESPONSES" val="1"/>
  <p:tag name="CHARTLABELS" val="1"/>
  <p:tag name="CHARTCOLORS" val="0"/>
  <p:tag name="SLIDEGUID" val="9EF644735DF540E0BC6E3A618D0C9B2B"/>
  <p:tag name="SLIDEID" val="9EF644735DF540E0BC6E3A618D0C9B2B"/>
  <p:tag name="SLIDEORDER" val="1"/>
  <p:tag name="SLIDETYPE" val="Q"/>
  <p:tag name="RESPONSESONLY" val="True"/>
  <p:tag name="QUESTIONALIAS" val="3-1 The primary purpose of the EU’s institutional framework is"/>
  <p:tag name="ANSWERSALIAS" val="To maximize  effectiveness |smicln|To maximize the influence of member states|smicln|To ensure transparency|smicln|To balance different interests"/>
  <p:tag name="VALUES" val="Incorrect|smicln|Incorrect|smicln|Incorrect|smicln|Correct"/>
  <p:tag name="TOTALRESPONSES" val="0"/>
  <p:tag name="ANONYMOUSTEMP" val="False"/>
</p:tagLst>
</file>

<file path=ppt/tags/tag45.xml><?xml version="1.0" encoding="utf-8"?>
<p:tagLst xmlns:a="http://schemas.openxmlformats.org/drawingml/2006/main" xmlns:r="http://schemas.openxmlformats.org/officeDocument/2006/relationships" xmlns:p="http://schemas.openxmlformats.org/presentationml/2006/main">
  <p:tag name="ANSWERBULLETS" val="3"/>
  <p:tag name="TEXTLENGTH" val="124"/>
  <p:tag name="FONTSIZE" val="28"/>
  <p:tag name="BULLETTYPE" val="ppBulletAlphaLCParenRight"/>
  <p:tag name="ANSWERTEXT" val="To maximize  effectiveness &#10;To maximize the influence of member states&#10;To ensure transparency&#10;To balance different interests"/>
  <p:tag name="OLDNUMANSWERS" val="4"/>
</p:tagLst>
</file>

<file path=ppt/tags/tag4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fbb9a0c57b4468c906493491a816bda"/>
  <p:tag name="NUMRESPONSES" val="1"/>
  <p:tag name="CHARTLABELS" val="1"/>
  <p:tag name="CHARTCOLORS" val="0"/>
  <p:tag name="SLIDEGUID" val="1AFDED7AD33A40A0A7206F22D0472612"/>
  <p:tag name="SLIDEID" val="1AFDED7AD33A40A0A7206F22D0472612"/>
  <p:tag name="SLIDEORDER" val="1"/>
  <p:tag name="SLIDETYPE" val="Q"/>
  <p:tag name="RESPONSESONLY" val="True"/>
  <p:tag name="QUESTIONALIAS" val="3-2 Which of the following bodies is not an institution?"/>
  <p:tag name="ANSWERSALIAS" val="Court of Justice|smicln|European Parliament |smicln|Economic and Social Committee|smicln|European Central Bank "/>
  <p:tag name="VALUES" val="Incorrect|smicln|Incorrect|smicln|Correct|smicln|Incorrect"/>
  <p:tag name="TOTALRESPONSES" val="0"/>
  <p:tag name="ANONYMOUSTEMP" val="False"/>
</p:tagLst>
</file>

<file path=ppt/tags/tag47.xml><?xml version="1.0" encoding="utf-8"?>
<p:tagLst xmlns:a="http://schemas.openxmlformats.org/drawingml/2006/main" xmlns:r="http://schemas.openxmlformats.org/officeDocument/2006/relationships" xmlns:p="http://schemas.openxmlformats.org/presentationml/2006/main">
  <p:tag name="TEXTLENGTH" val="91"/>
  <p:tag name="FONTSIZE" val="32"/>
  <p:tag name="BULLETTYPE" val="ppBulletArabicPeriod"/>
  <p:tag name="ANSWERBULLETS" val="3"/>
  <p:tag name="ANSWERTEXT" val="Court of Justice&#10;European Parliament &#10; Economic and Social Committee&#10;European Central Bank "/>
  <p:tag name="OLDNUMANSWERS" val="4"/>
</p:tagLst>
</file>

<file path=ppt/tags/tag4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594cbf1f99724e56a37f8fa308b5fc53"/>
  <p:tag name="NUMRESPONSES" val="1"/>
  <p:tag name="CHARTLABELS" val="1"/>
  <p:tag name="CHARTCOLORS" val="0"/>
  <p:tag name="SLIDEGUID" val="2A78C75A70CC48DD9C3276CBCE777121"/>
  <p:tag name="SLIDEID" val="2A78C75A70CC48DD9C3276CBCE777121"/>
  <p:tag name="SLIDEORDER" val="1"/>
  <p:tag name="SLIDETYPE" val="Q"/>
  <p:tag name="RESPONSESONLY" val="True"/>
  <p:tag name="QUESTIONALIAS" val="3-3 How are decisions to be made in the European Council? "/>
  <p:tag name="ANSWERSALIAS" val="By consensus, except when the Treaty provides differently|smicln|By a simple majority vote, except when the Treaty provides differently|smicln|By a qualified majority vote, except when the Treaty provides differently|smicln|Always by qualified majority vote"/>
  <p:tag name="VALUES" val="Correct|smicln|Incorrect|smicln|Incorrect|smicln|Incorrect"/>
  <p:tag name="TOTALRESPONSES" val="0"/>
  <p:tag name="ANONYMOUSTEMP" val="False"/>
</p:tagLst>
</file>

<file path=ppt/tags/tag49.xml><?xml version="1.0" encoding="utf-8"?>
<p:tagLst xmlns:a="http://schemas.openxmlformats.org/drawingml/2006/main" xmlns:r="http://schemas.openxmlformats.org/officeDocument/2006/relationships" xmlns:p="http://schemas.openxmlformats.org/presentationml/2006/main">
  <p:tag name="ANSWERBULLETS" val="3"/>
  <p:tag name="TEXTLENGTH" val="236"/>
  <p:tag name="FONTSIZE" val="28"/>
  <p:tag name="BULLETTYPE" val="ppBulletAlphaLCParenRight"/>
  <p:tag name="ANSWERTEXT" val="By consensus, except when the Treaty provides differently&#10;By a simple majority vote, except when the Treaty provides differently&#10;By a qualified majority vote, except when the Treaty provides differently&#10;Always by qualified majority vote"/>
  <p:tag name="OLDNUMANSWERS" val="4"/>
</p:tagLst>
</file>

<file path=ppt/tags/tag5.xml><?xml version="1.0" encoding="utf-8"?>
<p:tagLst xmlns:a="http://schemas.openxmlformats.org/drawingml/2006/main" xmlns:r="http://schemas.openxmlformats.org/officeDocument/2006/relationships" xmlns:p="http://schemas.openxmlformats.org/presentationml/2006/main">
  <p:tag name="ANSWERBULLETS" val="3"/>
  <p:tag name="TEXTLENGTH" val="337"/>
  <p:tag name="FONTSIZE" val="18"/>
  <p:tag name="BULLETTYPE" val="ppBulletArabicPeriod"/>
  <p:tag name="ANSWERTEXT" val="They only applied for membership at the end of the 1960s. &#10;Citizens of France rejected the admission of these member states in a referendum. &#10; French President De Gaulle repeatedly blocked the process, by vetoing the application of the UK twice.&#10;The citizens of the applying member states rejected their countries application in referend"/>
  <p:tag name="OLDNUMANSWERS" val="4"/>
</p:tagLst>
</file>

<file path=ppt/tags/tag5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728d382d54b46b595f2ce2b7316be63"/>
  <p:tag name="NUMRESPONSES" val="1"/>
  <p:tag name="CHARTLABELS" val="1"/>
  <p:tag name="CHARTCOLORS" val="0"/>
  <p:tag name="SLIDEGUID" val="23B899363B5A49B3ADF734FB4DDDE59D"/>
  <p:tag name="SLIDEID" val="23B899363B5A49B3ADF734FB4DDDE59D"/>
  <p:tag name="SLIDEORDER" val="1"/>
  <p:tag name="SLIDETYPE" val="Q"/>
  <p:tag name="RESPONSESONLY" val="True"/>
  <p:tag name="QUESTIONALIAS" val="3-4 Who chairs the meetings of the General Affairs Council? "/>
  <p:tag name="ANSWERSALIAS" val="The president of the European Council|smicln|The High Representative of the Union for Foreign Affairs and Security Policy |smicln|The President of the Commission |smicln|The Minister of Foreign Affairs of the member state holding the EU presidency. "/>
  <p:tag name="VALUES" val="Incorrect|smicln|Incorrect|smicln|Incorrect|smicln|Correct"/>
  <p:tag name="TOTALRESPONSES" val="0"/>
  <p:tag name="ANONYMOUSTEMP" val="False"/>
</p:tagLst>
</file>

<file path=ppt/tags/tag51.xml><?xml version="1.0" encoding="utf-8"?>
<p:tagLst xmlns:a="http://schemas.openxmlformats.org/drawingml/2006/main" xmlns:r="http://schemas.openxmlformats.org/officeDocument/2006/relationships" xmlns:p="http://schemas.openxmlformats.org/presentationml/2006/main">
  <p:tag name="TEXTLENGTH" val="230"/>
  <p:tag name="FONTSIZE" val="32"/>
  <p:tag name="BULLETTYPE" val="ppBulletArabicPeriod"/>
  <p:tag name="ANSWERBULLETS" val="3"/>
  <p:tag name="ANSWERTEXT" val="The president of the European Council.&#10;The High Representative of the Union for Foreign Affairs and Security Policy &#10; The President of the Commission &#10;The Minister of Foreign Affairs of the member state holding the EU presidency. "/>
  <p:tag name="OLDNUMANSWERS" val="4"/>
</p:tagLst>
</file>

<file path=ppt/tags/tag5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14d921f8d47416a9a8bfca6f3769790"/>
  <p:tag name="NUMRESPONSES" val="1"/>
  <p:tag name="CHARTLABELS" val="1"/>
  <p:tag name="CHARTCOLORS" val="0"/>
  <p:tag name="SLIDEGUID" val="30CCD16173C446B086AFCDEBD1143B26"/>
  <p:tag name="SLIDEID" val="30CCD16173C446B086AFCDEBD1143B26"/>
  <p:tag name="SLIDEORDER" val="1"/>
  <p:tag name="SLIDETYPE" val="Q"/>
  <p:tag name="RESPONSESONLY" val="True"/>
  <p:tag name="QUESTIONALIAS" val="3-5 Which is not a task of the European Council? "/>
  <p:tag name="ANSWERSALIAS" val="Adopting legislating|smicln|Providing political direction |smicln|Appointing the Commission president|smicln|Appointing the members of the executive board of the ECB"/>
  <p:tag name="VALUES" val="Correct|smicln|Incorrect|smicln|Incorrect|smicln|Incorrect"/>
  <p:tag name="TOTALRESPONSES" val="0"/>
  <p:tag name="ANONYMOUSTEMP" val="False"/>
</p:tagLst>
</file>

<file path=ppt/tags/tag53.xml><?xml version="1.0" encoding="utf-8"?>
<p:tagLst xmlns:a="http://schemas.openxmlformats.org/drawingml/2006/main" xmlns:r="http://schemas.openxmlformats.org/officeDocument/2006/relationships" xmlns:p="http://schemas.openxmlformats.org/presentationml/2006/main">
  <p:tag name="ANSWERBULLETS" val="3"/>
  <p:tag name="TEXTLENGTH" val="144"/>
  <p:tag name="FONTSIZE" val="28"/>
  <p:tag name="BULLETTYPE" val="ppBulletAlphaLCParenRight"/>
  <p:tag name="ANSWERTEXT" val="Adopting legislating&#10;Providing political direction &#10;Appointing the Commission president&#10;Appointing the members of the executive board of the ECB"/>
  <p:tag name="OLDNUMANSWERS" val="4"/>
</p:tagLst>
</file>

<file path=ppt/tags/tag5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39b60d44935b4e0c8fd157b4453f707b"/>
  <p:tag name="NUMRESPONSES" val="1"/>
  <p:tag name="CHARTLABELS" val="1"/>
  <p:tag name="CHARTCOLORS" val="0"/>
  <p:tag name="SLIDEGUID" val="6A7C436468B94964BA53D5215DF2CA35"/>
  <p:tag name="SLIDEID" val="6A7C436468B94964BA53D5215DF2CA35"/>
  <p:tag name="SLIDEORDER" val="1"/>
  <p:tag name="SLIDETYPE" val="Q"/>
  <p:tag name="RESPONSESONLY" val="True"/>
  <p:tag name="QUESTIONALIAS" val="3-6 Why have the terms of the Commission and the EP been aligned since 1999? "/>
  <p:tag name="ANSWERSALIAS" val="To allow the EP to appoint the members of the Commission|smicln|To increase the efficiency of EU-decisionmaking|smicln|To allow candidates to run for Commissioner and MEP at the same time.|smicln|To give a newly elected EP greater control over the composition of the Commission"/>
  <p:tag name="VALUES" val="Incorrect|smicln|Incorrect|smicln|Incorrect|smicln|Correct"/>
  <p:tag name="TOTALRESPONSES" val="0"/>
  <p:tag name="ANONYMOUSTEMP" val="False"/>
</p:tagLst>
</file>

<file path=ppt/tags/tag55.xml><?xml version="1.0" encoding="utf-8"?>
<p:tagLst xmlns:a="http://schemas.openxmlformats.org/drawingml/2006/main" xmlns:r="http://schemas.openxmlformats.org/officeDocument/2006/relationships" xmlns:p="http://schemas.openxmlformats.org/presentationml/2006/main">
  <p:tag name="TEXTLENGTH" val="262"/>
  <p:tag name="FONTSIZE" val="32"/>
  <p:tag name="BULLETTYPE" val="ppBulletArabicPeriod"/>
  <p:tag name="ANSWERBULLETS" val="3"/>
  <p:tag name="ANSWERTEXT" val="To allow the EP to appoint the members of the Commission. &#10;To increase the efficiency of EU-decisionmaking.&#10; To allow candidates to run for Commissioner and MEP at the same time.&#10;To give a newly elected EP greater control over the composition of the Commission. "/>
  <p:tag name="OLDNUMANSWERS" val="4"/>
</p:tagLst>
</file>

<file path=ppt/tags/tag5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ddcaf278f4f4ead8bd5cbcf092952d5"/>
  <p:tag name="NUMRESPONSES" val="1"/>
  <p:tag name="CHARTLABELS" val="1"/>
  <p:tag name="CHARTCOLORS" val="0"/>
  <p:tag name="SLIDEGUID" val="2846669CD0634E34ACC98E523FEE75DB"/>
  <p:tag name="SLIDEID" val="2846669CD0634E34ACC98E523FEE75DB"/>
  <p:tag name="SLIDEORDER" val="1"/>
  <p:tag name="SLIDETYPE" val="Q"/>
  <p:tag name="RESPONSESONLY" val="True"/>
  <p:tag name="QUESTIONALIAS" val="3-7 Which of the following powers does the EP not have? "/>
  <p:tag name="TOTALRESPONSES" val="0"/>
  <p:tag name="ANONYMOUSTEMP" val="False"/>
  <p:tag name="ANSWERSALIAS" val="Submit oral and written questions. |smicln|Challenge executive decisions in court.|smicln|Dismiss individual members of the Commission.|smicln|Modify Community legislation.  "/>
  <p:tag name="VALUES" val="Incorrect|smicln|Incorrect|smicln|Correct|smicln|Incorrect"/>
</p:tagLst>
</file>

<file path=ppt/tags/tag57.xml><?xml version="1.0" encoding="utf-8"?>
<p:tagLst xmlns:a="http://schemas.openxmlformats.org/drawingml/2006/main" xmlns:r="http://schemas.openxmlformats.org/officeDocument/2006/relationships" xmlns:p="http://schemas.openxmlformats.org/presentationml/2006/main">
  <p:tag name="TEXTLENGTH" val="154"/>
  <p:tag name="FONTSIZE" val="32"/>
  <p:tag name="BULLETTYPE" val="ppBulletArabicPeriod"/>
  <p:tag name="ANSWERBULLETS" val="3"/>
  <p:tag name="ANSWERTEXT" val="Submit oral and written questions. &#10;Challenge executive decisions in court.&#10; Dismiss individual members of the Commission.&#10;Modify Community legislation.  "/>
  <p:tag name="OLDNUMANSWERS" val="4"/>
</p:tagLst>
</file>

<file path=ppt/tags/tag5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7a41855a84af4abe9cd4ec78365b423b"/>
  <p:tag name="NUMRESPONSES" val="1"/>
  <p:tag name="CHARTLABELS" val="1"/>
  <p:tag name="CHARTCOLORS" val="0"/>
  <p:tag name="SLIDEGUID" val="44954B2D6B9143C285481D8E4AFD37C7"/>
  <p:tag name="SLIDEID" val="44954B2D6B9143C285481D8E4AFD37C7"/>
  <p:tag name="SLIDEORDER" val="1"/>
  <p:tag name="SLIDETYPE" val="Q"/>
  <p:tag name="RESPONSESONLY" val="True"/>
  <p:tag name="QUESTIONALIAS" val="3-8 Which of the statements below about the judges of the Court of Justice is false? "/>
  <p:tag name="ANSWERSALIAS" val="Judges are appointed for a six-year term |smicln|There are as many judges as there are member states |smicln|The European Parliament needs to confirm the nomination of judges by the Council|smicln|Advocates-General assist the Court in making its judgments. "/>
  <p:tag name="VALUES" val="Incorrect|smicln|Incorrect|smicln|Correct|smicln|Incorrect"/>
</p:tagLst>
</file>

<file path=ppt/tags/tag59.xml><?xml version="1.0" encoding="utf-8"?>
<p:tagLst xmlns:a="http://schemas.openxmlformats.org/drawingml/2006/main" xmlns:r="http://schemas.openxmlformats.org/officeDocument/2006/relationships" xmlns:p="http://schemas.openxmlformats.org/presentationml/2006/main">
  <p:tag name="ANSWERBULLETS" val="3"/>
  <p:tag name="TEXTLENGTH" val="236"/>
  <p:tag name="FONTSIZE" val="28"/>
  <p:tag name="BULLETTYPE" val="ppBulletAlphaLCParenRight"/>
  <p:tag name="ANSWERTEXT" val="Judges are appointed for a six-year term &#10;There are as many judges as there are member states &#10;The European Parliament needs to confirm the nomination of judges by the Council&#10;Advocates-General assist the Court in making its judgments. "/>
  <p:tag name="OLDNUMANSWERS" val="4"/>
</p:tagLst>
</file>

<file path=ppt/tags/tag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8419e2f220ef49b58e761d79c2ff1e73"/>
  <p:tag name="NUMRESPONSES" val="1"/>
  <p:tag name="CHARTLABELS" val="1"/>
  <p:tag name="CHARTCOLORS" val="0"/>
  <p:tag name="SLIDEGUID" val="08E8B1144E4A4D40A83595EEA5EC29AE"/>
  <p:tag name="SLIDEID" val="08E8B1144E4A4D40A83595EEA5EC29AE"/>
  <p:tag name="SLIDEORDER" val="1"/>
  <p:tag name="SLIDETYPE" val="Q"/>
  <p:tag name="RESPONSESONLY" val="True"/>
  <p:tag name="QUESTIONALIAS" val="1-2 Which of the following requirements is not part of the Copenhagen Criteria?"/>
  <p:tag name="ANSWERSALIAS" val="A well-functioning market economy |smicln|Stable political institutions that foster democracy and respect human rights|smicln| Adoption of the Euro as a currency upon becoming a member of the EU.  |smicln|The institutional capacity to work toward political, economic and monetary union"/>
  <p:tag name="VALUES" val="Incorrect|smicln|Incorrect|smicln|Correct|smicln|Incorrect"/>
  <p:tag name="TOTALRESPONSES" val="0"/>
  <p:tag name="ANONYMOUSTEMP" val="False"/>
</p:tagLst>
</file>

<file path=ppt/tags/tag6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85bdf0667a9f45cf8e83b52a9ee89c2a"/>
  <p:tag name="NUMRESPONSES" val="1"/>
  <p:tag name="CHARTLABELS" val="1"/>
  <p:tag name="CHARTCOLORS" val="0"/>
  <p:tag name="SLIDEGUID" val="BA384D2816DE4FB7A66F1FDC85D58909"/>
  <p:tag name="SLIDEID" val="BA384D2816DE4FB7A66F1FDC85D58909"/>
  <p:tag name="SLIDEORDER" val="1"/>
  <p:tag name="SLIDETYPE" val="Q"/>
  <p:tag name="RESPONSESONLY" val="True"/>
  <p:tag name="QUESTIONALIAS" val="3-9 In 1996 Denmark, Germany and France brought a case before the Court of Justice in which they challenged the decision of the Commission to include Feta as a product with a protected designation of origin in Regulation 1107/1996. This case is an example of "/>
  <p:tag name="ANSWERSALIAS" val="Action for Annulment|smicln|Infringement procedure |smicln|Reference for a preliminary ruling|smicln|Judicial activism"/>
  <p:tag name="VALUES" val="Correct|smicln|Incorrect|smicln|Incorrect|smicln|Incorrect"/>
</p:tagLst>
</file>

<file path=ppt/tags/tag61.xml><?xml version="1.0" encoding="utf-8"?>
<p:tagLst xmlns:a="http://schemas.openxmlformats.org/drawingml/2006/main" xmlns:r="http://schemas.openxmlformats.org/officeDocument/2006/relationships" xmlns:p="http://schemas.openxmlformats.org/presentationml/2006/main">
  <p:tag name="ANSWERBULLETS" val="3"/>
  <p:tag name="TEXTLENGTH" val="97"/>
  <p:tag name="FONTSIZE" val="28"/>
  <p:tag name="BULLETTYPE" val="ppBulletAlphaLCParenRight"/>
  <p:tag name="ANSWERTEXT" val="Action for Annulment&#10;Infringement procedure &#10;Reference for a preliminary ruling&#10;Judicial activism"/>
  <p:tag name="OLDNUMANSWERS" val="4"/>
</p:tagLst>
</file>

<file path=ppt/tags/tag6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b5ac5f4aedb4cb29a220e574e143541"/>
  <p:tag name="NUMRESPONSES" val="1"/>
  <p:tag name="CHARTLABELS" val="1"/>
  <p:tag name="CHARTCOLORS" val="0"/>
  <p:tag name="SLIDEGUID" val="11A01857303C4A60A85067D051E9AF8D"/>
  <p:tag name="SLIDEID" val="11A01857303C4A60A85067D051E9AF8D"/>
  <p:tag name="SLIDEORDER" val="1"/>
  <p:tag name="SLIDETYPE" val="Q"/>
  <p:tag name="RESPONSESONLY" val="True"/>
  <p:tag name="QUESTIONALIAS" val="3-10 Which of the following labels for national political systems best characterizes the EU as a political system?"/>
  <p:tag name="ANSWERSALIAS" val="Presidential system |smicln|Parliamentary system |smicln|Majoritarian system |smicln|Consensual system "/>
  <p:tag name="VALUES" val="Incorrect|smicln|Incorrect|smicln|Incorrect|smicln|Correct"/>
</p:tagLst>
</file>

<file path=ppt/tags/tag63.xml><?xml version="1.0" encoding="utf-8"?>
<p:tagLst xmlns:a="http://schemas.openxmlformats.org/drawingml/2006/main" xmlns:r="http://schemas.openxmlformats.org/officeDocument/2006/relationships" xmlns:p="http://schemas.openxmlformats.org/presentationml/2006/main">
  <p:tag name="TEXTLENGTH" val="86"/>
  <p:tag name="FONTSIZE" val="32"/>
  <p:tag name="BULLETTYPE" val="ppBulletArabicPeriod"/>
  <p:tag name="ANSWERBULLETS" val="3"/>
  <p:tag name="ANSWERTEXT" val="Presidential system. &#10;Parliamentary system. &#10; Majoritarian system &#10;Consensual system. "/>
  <p:tag name="OLDNUMANSWERS" val="4"/>
</p:tagLst>
</file>

<file path=ppt/tags/tag6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6c197a1040d740e885d732dd5160d651"/>
  <p:tag name="NUMRESPONSES" val="1"/>
  <p:tag name="CHARTLABELS" val="1"/>
  <p:tag name="CHARTCOLORS" val="0"/>
  <p:tag name="SLIDEGUID" val="CD086AED6F9242C79136810D43272FFB"/>
  <p:tag name="SLIDEID" val="CD086AED6F9242C79136810D43272FFB"/>
  <p:tag name="SLIDEORDER" val="1"/>
  <p:tag name="SLIDETYPE" val="Q"/>
  <p:tag name="RESPONSESONLY" val="True"/>
  <p:tag name="QUESTIONALIAS" val="4-1 A Regulation"/>
  <p:tag name="ANSWERSALIAS" val="is not legally binding|smicln|needs to be transposed into member state law|smicln|always concerns individual cases|smicln|is directly applicable in the member states"/>
  <p:tag name="VALUES" val="Incorrect|smicln|Incorrect|smicln|Incorrect|smicln|Correct"/>
</p:tagLst>
</file>

<file path=ppt/tags/tag65.xml><?xml version="1.0" encoding="utf-8"?>
<p:tagLst xmlns:a="http://schemas.openxmlformats.org/drawingml/2006/main" xmlns:r="http://schemas.openxmlformats.org/officeDocument/2006/relationships" xmlns:p="http://schemas.openxmlformats.org/presentationml/2006/main">
  <p:tag name="TEXTLENGTH" val="149"/>
  <p:tag name="FONTSIZE" val="32"/>
  <p:tag name="BULLETTYPE" val="ppBulletArabicPeriod"/>
  <p:tag name="ANSWERBULLETS" val="3"/>
  <p:tag name="ANSWERTEXT" val="is not legally binding.&#10;needs to be transposed into member state law.&#10; always concerns individual cases.&#10;is directly applicable in the member states."/>
  <p:tag name="OLDNUMANSWERS" val="4"/>
</p:tagLst>
</file>

<file path=ppt/tags/tag6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3a8bd642d2a94bb69ff3d0e312d0293c"/>
  <p:tag name="NUMRESPONSES" val="1"/>
  <p:tag name="CHARTLABELS" val="1"/>
  <p:tag name="CHARTCOLORS" val="0"/>
  <p:tag name="SLIDEGUID" val="BDC811B34EF646688D90AC4457FECFF3"/>
  <p:tag name="SLIDEID" val="BDC811B34EF646688D90AC4457FECFF3"/>
  <p:tag name="SLIDEORDER" val="1"/>
  <p:tag name="SLIDETYPE" val="Q"/>
  <p:tag name="RESPONSESONLY" val="True"/>
  <p:tag name="QUESTIONALIAS" val="4-2 Which of the following statements on the Community method of decision-making is correct?"/>
  <p:tag name="ANSWERSALIAS" val="The Community method was only used before the Treaty of Lisbon, when the European Community still existed|smicln|In the Community method, the EU’s supranational institutions play an important role|smicln|In the Community method, member state governments play a central role|smicln|The Community method is used predominantly for sensitive issues"/>
  <p:tag name="VALUES" val="Incorrect|smicln|Correct|smicln|Incorrect|smicln|Incorrect"/>
</p:tagLst>
</file>

<file path=ppt/tags/tag67.xml><?xml version="1.0" encoding="utf-8"?>
<p:tagLst xmlns:a="http://schemas.openxmlformats.org/drawingml/2006/main" xmlns:r="http://schemas.openxmlformats.org/officeDocument/2006/relationships" xmlns:p="http://schemas.openxmlformats.org/presentationml/2006/main">
  <p:tag name="TEXTLENGTH" val="328"/>
  <p:tag name="FONTSIZE" val="32"/>
  <p:tag name="BULLETTYPE" val="ppBulletArabicPeriod"/>
  <p:tag name="ANSWERBULLETS" val="3"/>
  <p:tag name="ANSWERTEXT" val="The Community method was only used before the Treaty of Lisbon, when the European Community still existed.&#10;In the Community method, the EU’s supranational institutions play an important role.&#10; In the Community method, member state governments play a central role.&#10;The Community method is used predominantly for sensitive issues."/>
  <p:tag name="OLDNUMANSWERS" val="4"/>
</p:tagLst>
</file>

<file path=ppt/tags/tag6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461ba0fba1314fa785d7f05c3d25c711"/>
  <p:tag name="NUMRESPONSES" val="1"/>
  <p:tag name="CHARTLABELS" val="1"/>
  <p:tag name="CHARTCOLORS" val="0"/>
  <p:tag name="SLIDEGUID" val="0E6B2F3F2DFB4122A346B42B5C7EA14C"/>
  <p:tag name="SLIDEID" val="0E6B2F3F2DFB4122A346B42B5C7EA14C"/>
  <p:tag name="SLIDEORDER" val="1"/>
  <p:tag name="SLIDETYPE" val="Q"/>
  <p:tag name="RESPONSESONLY" val="True"/>
  <p:tag name="QUESTIONALIAS" val="4-3 At what points during the ordinary legislative procedure can a proposal be rejected?"/>
  <p:tag name="ANSWERSALIAS" val="After the second reading in the EP; when the conciliation committee does not reach agreement within the specified deadlines; and when either the EP or the Council does not approve the outcome of the conciliation procedure within the specified deadlines.|smicln|After the first reading in the Council; after the second reading in the Council; and when either the EP or the Council does not approve the outcome of the conciliation procedure within the specified deadlines.|smicln|After the second reading in the European Parliament or the Council; when the European Commission does not approve amendments made by the Council or the EP; and when either the EP or the Council does not approve the outcome of the conciliation procedure within the specified deadlines.|smicln|When the European Commission does not approve amendments made by the Council or the EP; when the conciliation committee does not reach agreement within the specified deadlines; and when either the EP or the Council does not approve the outcome of the conciliation procedure within the specified deadlines."/>
  <p:tag name="VALUES" val="Correct|smicln|Incorrect|smicln|Incorrect|smicln|Incorrect"/>
</p:tagLst>
</file>

<file path=ppt/tags/tag69.xml><?xml version="1.0" encoding="utf-8"?>
<p:tagLst xmlns:a="http://schemas.openxmlformats.org/drawingml/2006/main" xmlns:r="http://schemas.openxmlformats.org/officeDocument/2006/relationships" xmlns:p="http://schemas.openxmlformats.org/presentationml/2006/main">
  <p:tag name="TEXTLENGTH" val="1055"/>
  <p:tag name="FONTSIZE" val="32"/>
  <p:tag name="BULLETTYPE" val="ppBulletArabicPeriod"/>
  <p:tag name="ANSWERBULLETS" val="3"/>
  <p:tag name="ANSWERTEXT" val="After the second reading in the EP; when the conciliation committee does not reach agreement within the specified deadlines; and when either the EP or the Council does not approve the outcome of the conciliation procedure within the specified deadlines.&#10;After the first reading in the Council; after the second reading in the Council; and when either the EP or the Council does not approve the outcome of the conciliation procedure within the specified deadlines.&#10; After the second reading in the European Parliament or the Council; when the European Commission does not approve amendments made by the Council or the EP; and when either the EP or the Council does not approve the outcome of the conciliation procedure within the specified deadlines.&#10;When the European Commission does not approve amendments made by the Council or the EP; when the conciliation committee does not reach agreement within the specified deadlines; and when either the EP or the Council does not approve the outcome of the conciliation procedure within the specified deadlines."/>
  <p:tag name="OLDNUMANSWERS" val="4"/>
</p:tagLst>
</file>

<file path=ppt/tags/tag7.xml><?xml version="1.0" encoding="utf-8"?>
<p:tagLst xmlns:a="http://schemas.openxmlformats.org/drawingml/2006/main" xmlns:r="http://schemas.openxmlformats.org/officeDocument/2006/relationships" xmlns:p="http://schemas.openxmlformats.org/presentationml/2006/main">
  <p:tag name="ANSWERBULLETS" val="3"/>
  <p:tag name="TEXTLENGTH" val="264"/>
  <p:tag name="FONTSIZE" val="20"/>
  <p:tag name="BULLETTYPE" val="ppBulletArabicPeriod"/>
  <p:tag name="ANSWERTEXT" val="A well-functioning market economy &#10;Stable political institutions that foster democracy and respect human rights&#10; Adoption of the Euro as a currency upon becoming a member of the EU.  &#10;The institutional capacity to work toward political, economic and monetary union"/>
  <p:tag name="OLDNUMANSWERS" val="4"/>
</p:tagLst>
</file>

<file path=ppt/tags/tag7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bc81a80b2d5449028fe8089c99594d95"/>
  <p:tag name="NUMRESPONSES" val="1"/>
  <p:tag name="CHARTLABELS" val="1"/>
  <p:tag name="CHARTCOLORS" val="0"/>
  <p:tag name="SLIDEGUID" val="AE7FB3C80C8F4CD78AE05F82C2B5D1FF"/>
  <p:tag name="SLIDEID" val="AE7FB3C80C8F4CD78AE05F82C2B5D1FF"/>
  <p:tag name="SLIDEORDER" val="1"/>
  <p:tag name="SLIDETYPE" val="Q"/>
  <p:tag name="RESPONSESONLY" val="True"/>
  <p:tag name="QUESTIONALIAS" val="4-4 Which of the following statements about the differences between the first and the second reading in the ordinary legislative procedure is not correct?"/>
  <p:tag name="ANSWERSALIAS" val="In the second reading, an absolute majority of votes in the EP is needed to adopt amendments to the proposal|smicln|In the second reading, the EP cannot adopt completely new amendments to the proposal|smicln|In the second reading, all decisions in the Council of Ministers are taken by unanimity|smicln|In the second reading, time limits apply to decision-making in the EP and the Council"/>
  <p:tag name="VALUES" val="Incorrect|smicln|Incorrect|smicln|Correct|smicln|Incorrect"/>
</p:tagLst>
</file>

<file path=ppt/tags/tag71.xml><?xml version="1.0" encoding="utf-8"?>
<p:tagLst xmlns:a="http://schemas.openxmlformats.org/drawingml/2006/main" xmlns:r="http://schemas.openxmlformats.org/officeDocument/2006/relationships" xmlns:p="http://schemas.openxmlformats.org/presentationml/2006/main">
  <p:tag name="ANSWERBULLETS" val="3"/>
  <p:tag name="TEXTLENGTH" val="367"/>
  <p:tag name="FONTSIZE" val="26"/>
  <p:tag name="BULLETTYPE" val="ppBulletAlphaLCParenRight"/>
  <p:tag name="ANSWERTEXT" val="In the second reading, an absolute majority of votes in the EP is needed to adopt amendments to the proposal&#10;In the second reading, the EP cannot adopt completely new amendments to the proposal&#10;In the second reading, all decisions in the Council of Ministers are taken by unanimity&#10;In the second reading, time limits apply to decision-making in the EP and the Council"/>
  <p:tag name="OLDNUMANSWERS" val="4"/>
</p:tagLst>
</file>

<file path=ppt/tags/tag7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217b452cc10b4e509af2373eebbdff6b"/>
  <p:tag name="NUMRESPONSES" val="1"/>
  <p:tag name="CHARTLABELS" val="1"/>
  <p:tag name="CHARTCOLORS" val="0"/>
  <p:tag name="SLIDEGUID" val="1007F48132494C1CBBF72BE10745213D"/>
  <p:tag name="SLIDEID" val="1007F48132494C1CBBF72BE10745213D"/>
  <p:tag name="SLIDEORDER" val="1"/>
  <p:tag name="SLIDETYPE" val="Q"/>
  <p:tag name="RESPONSESONLY" val="True"/>
  <p:tag name="QUESTIONALIAS" val="4-5 Which of the following statements is a correct statement about informal processes of decision-making under the ordinary legislative procedure?"/>
  <p:tag name="ANSWERSALIAS" val="In practice, the President of the European Commission determines much of the outcome of decision-making procedures.|smicln|Informal processes of decision-making are mainly important during the third reading of the ordinary legislative procedure.|smicln|The conciliation committee is an example of an informal decision-making body.|smicln|Negotiations between the Council and the EP keep often take place before official decisions are taken."/>
  <p:tag name="VALUES" val="Incorrect|smicln|Incorrect|smicln|Incorrect|smicln|Correct"/>
</p:tagLst>
</file>

<file path=ppt/tags/tag73.xml><?xml version="1.0" encoding="utf-8"?>
<p:tagLst xmlns:a="http://schemas.openxmlformats.org/drawingml/2006/main" xmlns:r="http://schemas.openxmlformats.org/officeDocument/2006/relationships" xmlns:p="http://schemas.openxmlformats.org/presentationml/2006/main">
  <p:tag name="ANSWERBULLETS" val="3"/>
  <p:tag name="TEXTLENGTH" val="419"/>
  <p:tag name="FONTSIZE" val="26"/>
  <p:tag name="BULLETTYPE" val="ppBulletAlphaLCParenRight"/>
  <p:tag name="ANSWERTEXT" val="In practice, the President of the European Commission determines much of the outcome of decision-making procedures.&#10;Informal processes of decision-making are mainly important during the third reading of the ordinary legislative procedure.&#10;The conciliation committee is an example of an informal decision-making body.&#10;Negotiations between the Council and the EP keep often take place before official decisions are taken."/>
  <p:tag name="OLDNUMANSWERS" val="4"/>
</p:tagLst>
</file>

<file path=ppt/tags/tag7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fff55e1c79184786a3dcf3cb5d3bb5a9"/>
  <p:tag name="NUMRESPONSES" val="1"/>
  <p:tag name="CHARTLABELS" val="1"/>
  <p:tag name="CHARTCOLORS" val="0"/>
  <p:tag name="SLIDEGUID" val="D8054344821344FC872F0F3DC637A176"/>
  <p:tag name="SLIDEID" val="D8054344821344FC872F0F3DC637A176"/>
  <p:tag name="SLIDEORDER" val="1"/>
  <p:tag name="SLIDETYPE" val="Q"/>
  <p:tag name="RESPONSESONLY" val="True"/>
  <p:tag name="QUESTIONALIAS" val="4-6 For what types of issues is a special legislative procedure, rather than the ordinary legislative procedure, likely to be used?"/>
  <p:tag name="ANSWERSALIAS" val="For issues that raise subsidiarity concerns|smicln|For issues that touch upon national sovereignty|smicln|For issues that do not require democratic legitimation|smicln|For issues that do not require quick decision-making"/>
  <p:tag name="VALUES" val="Incorrect|smicln|Correct|smicln|Incorrect|smicln|Incorrect"/>
</p:tagLst>
</file>

<file path=ppt/tags/tag75.xml><?xml version="1.0" encoding="utf-8"?>
<p:tagLst xmlns:a="http://schemas.openxmlformats.org/drawingml/2006/main" xmlns:r="http://schemas.openxmlformats.org/officeDocument/2006/relationships" xmlns:p="http://schemas.openxmlformats.org/presentationml/2006/main">
  <p:tag name="TEXTLENGTH" val="204"/>
  <p:tag name="FONTSIZE" val="32"/>
  <p:tag name="BULLETTYPE" val="ppBulletArabicPeriod"/>
  <p:tag name="ANSWERBULLETS" val="3"/>
  <p:tag name="ANSWERTEXT" val="For issues that raise subsidiarity concerns.&#10;For issues that touch upon national sovereignty.&#10; For issues that do not require democratic legitimation.&#10;For issues that do not require quick decision-making."/>
  <p:tag name="OLDNUMANSWERS" val="4"/>
</p:tagLst>
</file>

<file path=ppt/tags/tag7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09a7fbcd7e5447eca80d73cdb0829f31"/>
  <p:tag name="NUMRESPONSES" val="1"/>
  <p:tag name="CHARTLABELS" val="1"/>
  <p:tag name="CHARTCOLORS" val="0"/>
  <p:tag name="SLIDEGUID" val="940072BED19946CB954D3694B5777008"/>
  <p:tag name="SLIDEID" val="940072BED19946CB954D3694B5777008"/>
  <p:tag name="SLIDEORDER" val="1"/>
  <p:tag name="SLIDETYPE" val="Q"/>
  <p:tag name="RESPONSESONLY" val="True"/>
  <p:tag name="QUESTIONALIAS" val="4-7 In the Treaty of Lisbon, a new system of qualified majority voting was adopted. Which statement about this new system is correct?"/>
  <p:tag name="ANSWERSALIAS" val="In the new system, proposals can be adopted with the support of less than half of all member states|smicln|In the new system, a decision can be blocked by any group of member states that represents at least 25% of the EU’s population|smicln|In the new system, a proposal is adopted if it is supported by at least 50% of all member states representing at least 50% of the EU population|smicln|In the new system, the voting weight of each member state equals the population size of that member state"/>
  <p:tag name="VALUES" val="Incorrect|smicln|Incorrect|smicln|Incorrect|smicln|Correct"/>
</p:tagLst>
</file>

<file path=ppt/tags/tag77.xml><?xml version="1.0" encoding="utf-8"?>
<p:tagLst xmlns:a="http://schemas.openxmlformats.org/drawingml/2006/main" xmlns:r="http://schemas.openxmlformats.org/officeDocument/2006/relationships" xmlns:p="http://schemas.openxmlformats.org/presentationml/2006/main">
  <p:tag name="TEXTLENGTH" val="481"/>
  <p:tag name="FONTSIZE" val="32"/>
  <p:tag name="BULLETTYPE" val="ppBulletArabicPeriod"/>
  <p:tag name="ANSWERBULLETS" val="3"/>
  <p:tag name="ANSWERTEXT" val="In the new system, proposals can be adopted with the support of less than half of all member states.&#10;In the new system, a decision can be blocked by any group of member states that represents at least 25% of the EU’s population.&#10; In the new system, a proposal is adopted if it is supported by at least 50% of all member states representing at least 50% of the EU population.&#10;In the new system, the voting weight of each member state equals the population size of that member state."/>
  <p:tag name="OLDNUMANSWERS" val="4"/>
</p:tagLst>
</file>

<file path=ppt/tags/tag7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06a7f5f100dd4408b03195d10483c4ec"/>
  <p:tag name="NUMRESPONSES" val="1"/>
  <p:tag name="CHARTLABELS" val="1"/>
  <p:tag name="CHARTCOLORS" val="0"/>
  <p:tag name="SLIDEGUID" val="7A02DDF7D53C46ACAC40D8D0BCC0EB43"/>
  <p:tag name="SLIDEID" val="7A02DDF7D53C46ACAC40D8D0BCC0EB43"/>
  <p:tag name="SLIDEORDER" val="1"/>
  <p:tag name="SLIDETYPE" val="Q"/>
  <p:tag name="RESPONSESONLY" val="True"/>
  <p:tag name="QUESTIONALIAS" val="4-8 The subsidiarity principle, as it is defined in EU law, implies that"/>
  <p:tag name="ANSWERSALIAS" val="EU legislation should delegate tasks to the lowest possible governmental level.|smicln|Municipalities and regions should play an active role in formulating EU policies.|smicln|The EU is only allowed to adopt legislation if the objectives of that legislation can be reached better by the EU than by the member states.|smicln|Member state governments may ignore EU legislation if they believe that it does not fit well into their national policies."/>
  <p:tag name="VALUES" val="Incorrect|smicln|Incorrect|smicln|Correct|smicln|Incorrect"/>
</p:tagLst>
</file>

<file path=ppt/tags/tag79.xml><?xml version="1.0" encoding="utf-8"?>
<p:tagLst xmlns:a="http://schemas.openxmlformats.org/drawingml/2006/main" xmlns:r="http://schemas.openxmlformats.org/officeDocument/2006/relationships" xmlns:p="http://schemas.openxmlformats.org/presentationml/2006/main">
  <p:tag name="TEXTLENGTH" val="426"/>
  <p:tag name="FONTSIZE" val="32"/>
  <p:tag name="BULLETTYPE" val="ppBulletArabicPeriod"/>
  <p:tag name="ANSWERBULLETS" val="3"/>
  <p:tag name="ANSWERTEXT" val="EU legislation should delegate tasks to the lowest possible governmental level.&#10;Municipalities and regions should play an active role in formulating EU policies.&#10; The EU is only allowed to adopt legislation if the objectives of that legislation can be reached better by the EU than by the member states.&#10;Member state governments may ignore EU legislation if they believe that it does not fit well into their national policies."/>
  <p:tag name="OLDNUMANSWERS" val="4"/>
</p:tagLst>
</file>

<file path=ppt/tags/tag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8888cbf7fe5542d9b0bf63e40ad2010c"/>
  <p:tag name="NUMRESPONSES" val="1"/>
  <p:tag name="CHARTLABELS" val="1"/>
  <p:tag name="CHARTCOLORS" val="0"/>
  <p:tag name="SLIDEGUID" val="E016DDDF191246E1BC1AE3EE4741D7F3"/>
  <p:tag name="SLIDEID" val="E016DDDF191246E1BC1AE3EE4741D7F3"/>
  <p:tag name="SLIDEORDER" val="1"/>
  <p:tag name="SLIDETYPE" val="Q"/>
  <p:tag name="RESPONSESONLY" val="True"/>
  <p:tag name="QUESTIONALIAS" val="1-3 Which of the following features distinguishes supranational organizations from intergovernmental organisations? "/>
  <p:tag name="ANSWERSALIAS" val="In intergovernmental organisations member states retain their full sovereignty, whilst in supranational organisations they don’t. |smicln|Supranational organizations only focus on a limited number of policy-areas, while international organisations encompass all policies. |smicln| Supranational organizations are allowed to directly tax the citizens of the member states, whilst intergovernmental organisations are not allowed to do so. |smicln|Intergovernmental organizations only allow national governments as members, whilst supranational organisations can also be formed by regional or local governments. "/>
  <p:tag name="VALUES" val="Correct|smicln|Incorrect|smicln|Incorrect|smicln|Incorrect"/>
  <p:tag name="TOTALRESPONSES" val="0"/>
  <p:tag name="ANONYMOUSTEMP" val="False"/>
</p:tagLst>
</file>

<file path=ppt/tags/tag8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3d52014e3c4248b5aec1cb96cd3d5214"/>
  <p:tag name="NUMRESPONSES" val="1"/>
  <p:tag name="CHARTLABELS" val="1"/>
  <p:tag name="CHARTCOLORS" val="0"/>
  <p:tag name="SLIDEGUID" val="8745A0AD136A4A75BA68D25DE4948396"/>
  <p:tag name="SLIDEID" val="8745A0AD136A4A75BA68D25DE4948396"/>
  <p:tag name="SLIDEORDER" val="1"/>
  <p:tag name="SLIDETYPE" val="Q"/>
  <p:tag name="RESPONSESONLY" val="True"/>
  <p:tag name="QUESTIONALIAS" val="4-9 When does the ‘orange card’ procedure apply under the subsidiarity check?"/>
  <p:tag name="ANSWERSALIAS" val="When more than one quarter of all member state parliaments submit a reasoned opinion against a proposal.|smicln|When more than one third of all member state parliaments submit a reasoned opinion against a proposal.|smicln|When more than half of all member state parliaments submit a reasoned opinion against a proposal.|smicln|When a qualified majority of all member state parliaments submit a reasoned opinion against a proposal."/>
  <p:tag name="VALUES" val="Incorrect|smicln|Incorrect|smicln|Correct|smicln|Incorrect"/>
</p:tagLst>
</file>

<file path=ppt/tags/tag81.xml><?xml version="1.0" encoding="utf-8"?>
<p:tagLst xmlns:a="http://schemas.openxmlformats.org/drawingml/2006/main" xmlns:r="http://schemas.openxmlformats.org/officeDocument/2006/relationships" xmlns:p="http://schemas.openxmlformats.org/presentationml/2006/main">
  <p:tag name="TEXTLENGTH" val="410"/>
  <p:tag name="FONTSIZE" val="32"/>
  <p:tag name="BULLETTYPE" val="ppBulletArabicPeriod"/>
  <p:tag name="ANSWERBULLETS" val="3"/>
  <p:tag name="ANSWERTEXT" val="When more than one quarter of all member state parliaments submit a reasoned opinion against a proposal.&#10;When more than one third or all member state parliaments submit a reasoned opinion against a proposal.&#10; When more than half of all member state parliaments submit a reasoned opinion against a proposal.&#10;When a qualified majority of all member state parliaments submit a reasoned opinion against a proposal."/>
  <p:tag name="OLDNUMANSWERS" val="4"/>
</p:tagLst>
</file>

<file path=ppt/tags/tag8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a44f79e039b241d5ab7e0c8fd55ae83b"/>
  <p:tag name="NUMRESPONSES" val="1"/>
  <p:tag name="CHARTLABELS" val="1"/>
  <p:tag name="CHARTCOLORS" val="0"/>
  <p:tag name="SLIDEGUID" val="0D56C37CCD4444B695EF6B5DFE68D117"/>
  <p:tag name="SLIDEID" val="0D56C37CCD4444B695EF6B5DFE68D117"/>
  <p:tag name="SLIDEORDER" val="1"/>
  <p:tag name="SLIDETYPE" val="Q"/>
  <p:tag name="RESPONSESONLY" val="True"/>
  <p:tag name="QUESTIONALIAS" val="4-10 In which areas is the Open Method of Coordination most widely used?"/>
  <p:tag name="ANSWERSALIAS" val="Economic policy, health, and education.|smicln|Economic policy, environmental policy, and health.|smicln|Environmental policy, gender equality, and education.|smicln|Foreign policy, economic policy, and health."/>
  <p:tag name="VALUES" val="Correct|smicln|Incorrect|smicln|Incorrect|smicln|Incorrect"/>
</p:tagLst>
</file>

<file path=ppt/tags/tag83.xml><?xml version="1.0" encoding="utf-8"?>
<p:tagLst xmlns:a="http://schemas.openxmlformats.org/drawingml/2006/main" xmlns:r="http://schemas.openxmlformats.org/officeDocument/2006/relationships" xmlns:p="http://schemas.openxmlformats.org/presentationml/2006/main">
  <p:tag name="TEXTLENGTH" val="190"/>
  <p:tag name="FONTSIZE" val="32"/>
  <p:tag name="BULLETTYPE" val="ppBulletArabicPeriod"/>
  <p:tag name="ANSWERBULLETS" val="3"/>
  <p:tag name="ANSWERTEXT" val="Economic policy, health, and education.&#10;Economic policy, environmental policy, and health.&#10; Environmental policy, gender equality, and education.&#10;Foreign policy, economic policy, and health."/>
  <p:tag name="OLDNUMANSWERS" val="4"/>
</p:tagLst>
</file>

<file path=ppt/tags/tag8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4a8799f9e4e45b5999432eb50fb42ce"/>
  <p:tag name="NUMRESPONSES" val="1"/>
  <p:tag name="CHARTLABELS" val="1"/>
  <p:tag name="CHARTCOLORS" val="0"/>
  <p:tag name="SLIDEGUID" val="6ACC31B341DB48F3A2D43F4BD267BC09"/>
  <p:tag name="SLIDEID" val="6ACC31B341DB48F3A2D43F4BD267BC09"/>
  <p:tag name="SLIDEORDER" val="1"/>
  <p:tag name="SLIDETYPE" val="Q"/>
  <p:tag name="RESPONSESONLY" val="True"/>
  <p:tag name="QUESTIONALIAS" val="5-1 Which of the following indicators is not a measure of public opinion? "/>
  <p:tag name="ANSWERSALIAS" val="The percentage of people that trust members of the EP. |smicln|The total number of Irish being in favour of the Lisbon Treaty. |smicln|The average support amongst members of the EP for enlarging the EU.   |smicln|The number of Cypriots that do not want Turkey as a new member of the EU. "/>
  <p:tag name="VALUES" val="Incorrect|smicln|Incorrect|smicln|Correct|smicln|Incorrect"/>
</p:tagLst>
</file>

<file path=ppt/tags/tag85.xml><?xml version="1.0" encoding="utf-8"?>
<p:tagLst xmlns:a="http://schemas.openxmlformats.org/drawingml/2006/main" xmlns:r="http://schemas.openxmlformats.org/officeDocument/2006/relationships" xmlns:p="http://schemas.openxmlformats.org/presentationml/2006/main">
  <p:tag name="ANSWERBULLETS" val="3"/>
  <p:tag name="TEXTLENGTH" val="266"/>
  <p:tag name="FONTSIZE" val="28"/>
  <p:tag name="BULLETTYPE" val="ppBulletAlphaLCParenRight"/>
  <p:tag name="ANSWERTEXT" val="The percentage of people that trust members of the EP. &#10;The total number of Irish being in favour of the Lisbon Treaty. &#10;The average support amongst members of the EP for enlarging the EU.   &#10;The number of Cypriots that do not want Turkey as a new member of the EU. "/>
  <p:tag name="OLDNUMANSWERS" val="4"/>
</p:tagLst>
</file>

<file path=ppt/tags/tag8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791b44cbb1914b0f9cc7c8d1e7dd18da"/>
  <p:tag name="NUMRESPONSES" val="1"/>
  <p:tag name="CHARTLABELS" val="1"/>
  <p:tag name="CHARTCOLORS" val="0"/>
  <p:tag name="SLIDEGUID" val="F48EF7446B654CAC9F32D03E2192C9A9"/>
  <p:tag name="SLIDEID" val="F48EF7446B654CAC9F32D03E2192C9A9"/>
  <p:tag name="SLIDEORDER" val="1"/>
  <p:tag name="SLIDETYPE" val="Q"/>
  <p:tag name="RESPONSESONLY" val="True"/>
  <p:tag name="QUESTIONALIAS" val="5-2 Which best characterizes support for the EU? "/>
  <p:tag name="ANSWERSALIAS" val="In all member states support for the EU has steadily declined over the last decades. |smicln|Support for the EU varies both between member states and between different time periods. |smicln|Support for the EU is consistently higher in older member states compared to younger member states.|smicln|In all member states support for the EU has been steadily on the rise over the last decades. "/>
  <p:tag name="VALUES" val="Incorrect|smicln|Correct|smicln|Incorrect|smicln|Incorrect"/>
</p:tagLst>
</file>

<file path=ppt/tags/tag87.xml><?xml version="1.0" encoding="utf-8"?>
<p:tagLst xmlns:a="http://schemas.openxmlformats.org/drawingml/2006/main" xmlns:r="http://schemas.openxmlformats.org/officeDocument/2006/relationships" xmlns:p="http://schemas.openxmlformats.org/presentationml/2006/main">
  <p:tag name="TEXTLENGTH" val="370"/>
  <p:tag name="FONTSIZE" val="32"/>
  <p:tag name="BULLETTYPE" val="ppBulletArabicPeriod"/>
  <p:tag name="ANSWERBULLETS" val="3"/>
  <p:tag name="ANSWERTEXT" val="In all member states support for the EU has steadily declined over the last decades. &#10;Support for the EU varies both between member states and between different time periods. &#10; Support for the EU is consistently higher in older member states compared to younger member states.&#10;In all member states support for the EU has been steadily on the rise over the last decades. "/>
  <p:tag name="OLDNUMANSWERS" val="4"/>
</p:tagLst>
</file>

<file path=ppt/tags/tag8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7bff87ef98e147a78d9779d74f622955"/>
  <p:tag name="NUMRESPONSES" val="1"/>
  <p:tag name="CHARTLABELS" val="1"/>
  <p:tag name="CHARTCOLORS" val="0"/>
  <p:tag name="SLIDEGUID" val="A98D29B2772F4D6190D885D3BBB80A64"/>
  <p:tag name="SLIDEID" val="A98D29B2772F4D6190D885D3BBB80A64"/>
  <p:tag name="SLIDEORDER" val="1"/>
  <p:tag name="SLIDETYPE" val="Q"/>
  <p:tag name="RESPONSESONLY" val="True"/>
  <p:tag name="QUESTIONALIAS" val="5-3 Why is it somewhat puzzling that turn-out for EP elections has shown a steady decline since 1979? "/>
  <p:tag name="ANSWERSALIAS" val="In the same period turn-out for elections at the national level has increased|smicln|In the same period, people’s interest in the EU has increased |smicln|In the same period the number of member states has risen from 9 to 27 |smicln|In the same period the powers of the EP have increased dramatically"/>
  <p:tag name="VALUES" val="Incorrect|smicln|Incorrect|smicln|Incorrect|smicln|Correct"/>
</p:tagLst>
</file>

<file path=ppt/tags/tag89.xml><?xml version="1.0" encoding="utf-8"?>
<p:tagLst xmlns:a="http://schemas.openxmlformats.org/drawingml/2006/main" xmlns:r="http://schemas.openxmlformats.org/officeDocument/2006/relationships" xmlns:p="http://schemas.openxmlformats.org/presentationml/2006/main">
  <p:tag name="TEXTLENGTH" val="282"/>
  <p:tag name="FONTSIZE" val="32"/>
  <p:tag name="BULLETTYPE" val="ppBulletArabicPeriod"/>
  <p:tag name="ANSWERBULLETS" val="3"/>
  <p:tag name="ANSWERTEXT" val="In the same period turn-out for elections at the national level has increased.&#10;In the same period, people’s interest in the EU has increase &#10; In the same period the number of member states has risen from 9 to 27. &#10;In the same period the powers of the EP have increased dramatically."/>
  <p:tag name="OLDNUMANSWERS" val="4"/>
</p:tagLst>
</file>

<file path=ppt/tags/tag9.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588"/>
  <p:tag name="FONTSIZE" val="28"/>
  <p:tag name="BULLETTYPE" val="ppBulletAlphaLCParenRight"/>
  <p:tag name="ANSWERTEXT" val="In intergovernmental organisations member states retain their full sovereignty, whilst in supranational organisations they don’t. &#10;Supranational organizations only focus on a limited number of policy-areas, while international organisations encompass all policies. &#10; Supranational organizations are allowed to directly tax the citizens of the member states, whilst intergovernmental organisations are not allowed to do so. &#10;Intergovernmental organizations only allow national governments as members, whilst supranational organisations can also be formed by regional or local governments. "/>
</p:tagLst>
</file>

<file path=ppt/tags/tag90.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54e0f1ee484d4ac89a537c904c325a02"/>
  <p:tag name="NUMRESPONSES" val="1"/>
  <p:tag name="CHARTLABELS" val="1"/>
  <p:tag name="CHARTCOLORS" val="0"/>
  <p:tag name="SLIDEGUID" val="599ACF60BBFB496CA849AEEFA4B9BA54"/>
  <p:tag name="SLIDEID" val="599ACF60BBFB496CA849AEEFA4B9BA54"/>
  <p:tag name="SLIDEORDER" val="1"/>
  <p:tag name="SLIDETYPE" val="Q"/>
  <p:tag name="RESPONSESONLY" val="True"/>
  <p:tag name="QUESTIONALIAS" val="5-4 Which of the statements below is not correct? "/>
  <p:tag name="ANSWERSALIAS" val="If people support involvement of the EU in areas like taxation and spending, they are also likely to support EU involvement in areas such as environmental protection and fighting terrorism |smicln|Citizens of the old member states are more supportive of accepting new member states than citizens of the new member states|smicln|Catholics are more supportive of the EU than Protestants|smicln|A greater percentage of citizens supports EU involvement in fighting crime than in fighting unemployment"/>
  <p:tag name="VALUES" val="Incorrect|smicln|Correct|smicln|Incorrect|smicln|Incorrect"/>
</p:tagLst>
</file>

<file path=ppt/tags/tag91.xml><?xml version="1.0" encoding="utf-8"?>
<p:tagLst xmlns:a="http://schemas.openxmlformats.org/drawingml/2006/main" xmlns:r="http://schemas.openxmlformats.org/officeDocument/2006/relationships" xmlns:p="http://schemas.openxmlformats.org/presentationml/2006/main">
  <p:tag name="TEXTLENGTH" val="484"/>
  <p:tag name="FONTSIZE" val="32"/>
  <p:tag name="BULLETTYPE" val="ppBulletArabicPeriod"/>
  <p:tag name="ANSWERBULLETS" val="3"/>
  <p:tag name="ANSWERTEXT" val="If people support involvement of the EU in areas like taxation and spending, they are also likely to support EU involvement in areas such as environmental protection and fighting terrorism. &#10;Citizens of the old member states are more supportive of accepting new member states than citizens of the new member states.&#10; Catholics are more more supportive of the EU than catholics.&#10;A greater percentage of citizens supports EU involvement in fighting crime than in fighting unemployment. "/>
  <p:tag name="OLDNUMANSWERS" val="4"/>
</p:tagLst>
</file>

<file path=ppt/tags/tag92.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36fab904658d4f1291c9106613126986"/>
  <p:tag name="NUMRESPONSES" val="1"/>
  <p:tag name="CHARTLABELS" val="1"/>
  <p:tag name="CHARTCOLORS" val="0"/>
  <p:tag name="SLIDEGUID" val="6C65C6C6C7D347F289486301B9DAC1CF"/>
  <p:tag name="SLIDEID" val="6C65C6C6C7D347F289486301B9DAC1CF"/>
  <p:tag name="SLIDEORDER" val="1"/>
  <p:tag name="SLIDETYPE" val="Q"/>
  <p:tag name="RESPONSESONLY" val="True"/>
  <p:tag name="QUESTIONALIAS" val="5-5 Which of the following is not a prediction of second-order national elections theory? "/>
  <p:tag name="ANSWERSALIAS" val="Turn-out at EP elections will be lower than at national elections. |smicln|Votes for parties are primarily determined by EU issues.  |smicln|Governing parties will tend to lose votes in EP elections. |smicln|Smaller parties will win in EP elections.  "/>
  <p:tag name="VALUES" val="Incorrect|smicln|Correct|smicln|Incorrect|smicln|Incorrect"/>
</p:tagLst>
</file>

<file path=ppt/tags/tag93.xml><?xml version="1.0" encoding="utf-8"?>
<p:tagLst xmlns:a="http://schemas.openxmlformats.org/drawingml/2006/main" xmlns:r="http://schemas.openxmlformats.org/officeDocument/2006/relationships" xmlns:p="http://schemas.openxmlformats.org/presentationml/2006/main">
  <p:tag name="TEXTLENGTH" val="231"/>
  <p:tag name="FONTSIZE" val="32"/>
  <p:tag name="BULLETTYPE" val="ppBulletArabicPeriod"/>
  <p:tag name="ANSWERBULLETS" val="3"/>
  <p:tag name="ANSWERTEXT" val="Turn-out at EP elections will be lower than at national elections. &#10;Votes for parties are primarily determined by EU issues.  &#10; Governing parties will tend to lose votes in EP elections. &#10;Smaller parties will win in EP elections.  "/>
  <p:tag name="OLDNUMANSWERS" val="4"/>
</p:tagLst>
</file>

<file path=ppt/tags/tag94.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5526a42bfe914e9db7794e72a0378dfc"/>
  <p:tag name="NUMRESPONSES" val="1"/>
  <p:tag name="CHARTLABELS" val="1"/>
  <p:tag name="CHARTCOLORS" val="0"/>
  <p:tag name="SLIDEGUID" val="DA191C30D1464DA6B0C4620CA56C28A0"/>
  <p:tag name="SLIDEID" val="DA191C30D1464DA6B0C4620CA56C28A0"/>
  <p:tag name="SLIDEORDER" val="1"/>
  <p:tag name="SLIDETYPE" val="Q"/>
  <p:tag name="RESPONSESONLY" val="True"/>
  <p:tag name="QUESTIONALIAS" val="5-6 Which of the following statements about referenda on the EU is correct? "/>
  <p:tag name="ANSWERSALIAS" val="All member states have at least once held a referendum concerning the EU|smicln|Switzerland was on the brink of becoming member of the EU twice, but its accession was vetoed by its population both in 1997 and 2001. |smicln|Because they are formally not binding, governments have tended to fully ignore the outcomes of consultative referenda|smicln|All of the countries that were part of the 2004 enlargement, have sought popular approval of their accession through a referendum  "/>
  <p:tag name="VALUES" val="Incorrect|smicln|Incorrect|smicln|Incorrect|smicln|Correct"/>
</p:tagLst>
</file>

<file path=ppt/tags/tag95.xml><?xml version="1.0" encoding="utf-8"?>
<p:tagLst xmlns:a="http://schemas.openxmlformats.org/drawingml/2006/main" xmlns:r="http://schemas.openxmlformats.org/officeDocument/2006/relationships" xmlns:p="http://schemas.openxmlformats.org/presentationml/2006/main">
  <p:tag name="TEXTLENGTH" val="461"/>
  <p:tag name="FONTSIZE" val="32"/>
  <p:tag name="BULLETTYPE" val="ppBulletArabicPeriod"/>
  <p:tag name="ANSWERBULLETS" val="3"/>
  <p:tag name="ANSWERTEXT" val="All member states have at least once held a referendum concerning the EU. &#10;Switzerland was on the brink of becoming member of the EU twice, but its accession was vetoed by its population both in 1997 and 2001. &#10; Because they are formally not binding, governments have tended to fully ignore the outcomes of consultative referend&#10;All of the countries that were part of the 2004 enlargement, have sought popular approval of their accession through a referendum.  "/>
  <p:tag name="OLDNUMANSWERS" val="4"/>
</p:tagLst>
</file>

<file path=ppt/tags/tag96.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c2f958b203b448f3b675ceb6b6ad5487"/>
  <p:tag name="NUMRESPONSES" val="1"/>
  <p:tag name="CHARTLABELS" val="1"/>
  <p:tag name="CHARTCOLORS" val="0"/>
  <p:tag name="SLIDEGUID" val="3A994ADC1FFE418DA3CE6069C7BE1109"/>
  <p:tag name="SLIDEID" val="3A994ADC1FFE418DA3CE6069C7BE1109"/>
  <p:tag name="SLIDEORDER" val="1"/>
  <p:tag name="SLIDETYPE" val="Q"/>
  <p:tag name="RESPONSESONLY" val="True"/>
  <p:tag name="QUESTIONALIAS" val="5-7 Imagine two member states on the eve of EP elections. In member state A all the parties that take part in national elections also take part in the EP elections. In member state B there is in addition also a new Eurosceptic party taking part. Which of the following predictions will most likely be correct? "/>
  <p:tag name="ANSWERSALIAS" val="Turn-out in member state A will be higher than in member state B|smicln|Turn-out in member state B will be higher than in member state A|smicln|Pro-European parties in member state A will loose relatively more votes than those in member state B|smicln|Pro-European parties in parties in member state B will loose relatively more votes than those in member state A"/>
  <p:tag name="VALUES" val="Incorrect|smicln|Incorrect|smicln|Incorrect|smicln|Correct"/>
</p:tagLst>
</file>

<file path=ppt/tags/tag97.xml><?xml version="1.0" encoding="utf-8"?>
<p:tagLst xmlns:a="http://schemas.openxmlformats.org/drawingml/2006/main" xmlns:r="http://schemas.openxmlformats.org/officeDocument/2006/relationships" xmlns:p="http://schemas.openxmlformats.org/presentationml/2006/main">
  <p:tag name="TEXTLENGTH" val="330"/>
  <p:tag name="FONTSIZE" val="32"/>
  <p:tag name="BULLETTYPE" val="ppBulletArabicPeriod"/>
  <p:tag name="ANSWERBULLETS" val="3"/>
  <p:tag name="ANSWERTEXT" val="Turn-out in member state A will be higher than in member state &#10;Turn-out in member state B will be higher than in member state &#10; The governing parties in member state A will loose relatively more votes than those in member state &#10;The governing parties in member state B will loose relatively more votes than those in member state "/>
  <p:tag name="OLDNUMANSWERS" val="4"/>
</p:tagLst>
</file>

<file path=ppt/tags/tag98.xml><?xml version="1.0" encoding="utf-8"?>
<p:tagLst xmlns:a="http://schemas.openxmlformats.org/drawingml/2006/main" xmlns:r="http://schemas.openxmlformats.org/officeDocument/2006/relationships" xmlns:p="http://schemas.openxmlformats.org/presentationml/2006/main">
  <p:tag name="DEMOGRAPHIC" val="False"/>
  <p:tag name="TEAMASSIGN" val="False"/>
  <p:tag name="SPEEDSCORING" val="False"/>
  <p:tag name="CORRECTPOINTVALUE" val="1"/>
  <p:tag name="INCORRECTPOINTVALUE" val="0"/>
  <p:tag name="ZEROBASED" val="False"/>
  <p:tag name="AUTOADVANCE" val="False"/>
  <p:tag name="DELIMITERS" val="3.1"/>
  <p:tag name="VALUEFORMAT" val="0%"/>
  <p:tag name="QUESTIONID" val="6aa097456d644116a0045276c44176c1"/>
  <p:tag name="NUMRESPONSES" val="1"/>
  <p:tag name="CHARTLABELS" val="1"/>
  <p:tag name="CHARTCOLORS" val="0"/>
  <p:tag name="SLIDEGUID" val="640EE477CF674D4E844B404E246468AB"/>
  <p:tag name="SLIDEID" val="640EE477CF674D4E844B404E246468AB"/>
  <p:tag name="SLIDEORDER" val="1"/>
  <p:tag name="SLIDETYPE" val="Q"/>
  <p:tag name="RESPONSESONLY" val="True"/>
  <p:tag name="QUESTIONALIAS" val="5-8 What is meant by the lack of a European public sphere? "/>
  <p:tag name="ANSWERSALIAS" val="The fact that citizens are not interested in the EU. |smicln|The fact that EU-decision making is often taking place behind closed doors. |smicln|The fact that citizens from different member states have considerably different views on the EU. |smicln|The fact that there is no Europe-wide set of common issues around which the debate on the EU revolves. "/>
  <p:tag name="VALUES" val="Incorrect|smicln|Incorrect|smicln|Incorrect|smicln|Correct"/>
</p:tagLst>
</file>

<file path=ppt/tags/tag99.xml><?xml version="1.0" encoding="utf-8"?>
<p:tagLst xmlns:a="http://schemas.openxmlformats.org/drawingml/2006/main" xmlns:r="http://schemas.openxmlformats.org/officeDocument/2006/relationships" xmlns:p="http://schemas.openxmlformats.org/presentationml/2006/main">
  <p:tag name="ANSWERBULLETS" val="3"/>
  <p:tag name="TEXTLENGTH" val="332"/>
  <p:tag name="FONTSIZE" val="28"/>
  <p:tag name="BULLETTYPE" val="ppBulletAlphaLCParenRight"/>
  <p:tag name="ANSWERTEXT" val="The fact that citizens are not interested in the EU. &#10;The fact that EU-decision making is often taking place behind closed doors. &#10;The fact that citizens from different member states have considerably different views on the EU. &#10;The fact that there is no Europe-wide set of common issues around which the debate on the EU revolves. "/>
  <p:tag name="OLDNUMANSWERS" val="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1295</TotalTime>
  <Words>7549</Words>
  <Application>Microsoft Office PowerPoint</Application>
  <PresentationFormat>On-screen Show (4:3)</PresentationFormat>
  <Paragraphs>1089</Paragraphs>
  <Slides>122</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122</vt:i4>
      </vt:variant>
    </vt:vector>
  </HeadingPairs>
  <TitlesOfParts>
    <vt:vector size="125" baseType="lpstr">
      <vt:lpstr>Calibri</vt:lpstr>
      <vt:lpstr>Arial</vt:lpstr>
      <vt:lpstr>Office Theme</vt:lpstr>
      <vt:lpstr>Clicker Slides for</vt:lpstr>
      <vt:lpstr>Information</vt:lpstr>
      <vt:lpstr>1-1 What has been the major reason that it took until 1973 before Denmark, the UK and Ireland joined the EC? </vt:lpstr>
      <vt:lpstr>1-2 Which of the following requirements is not part of the Copenhagen Criteria?</vt:lpstr>
      <vt:lpstr>1-3 Which of the following features distinguishes supranational organizations from intergovernmental organisations? </vt:lpstr>
      <vt:lpstr>1-4 Which organisation was founded in 1949 to maintain and develop rule of law, human rights and fundamental freedoms? </vt:lpstr>
      <vt:lpstr>1-5 Which important judicial principle was established in the case Van Gend en Loos v. Nederlandse Administratie der Belastingen? </vt:lpstr>
      <vt:lpstr>1-6 Which of the following countries was not part of the 2004 ‘Big Bang’ enlargement? </vt:lpstr>
      <vt:lpstr>1-7 Which of the treaties below is currently no longer in force? </vt:lpstr>
      <vt:lpstr>1-8 Which of the following statements best characterizes the relation between the Treaty of Lisbon and the Constitutional Treaty? </vt:lpstr>
      <vt:lpstr>1-9 Which of the statements below best characterizes the role of treaties in the integration process? </vt:lpstr>
      <vt:lpstr>1-10 What was the major reason for the EU to admit so many Central and Eastern European Countries at the same time?</vt:lpstr>
      <vt:lpstr>2-1 According to the paradigm of pluralism</vt:lpstr>
      <vt:lpstr>2-2 In Chapter 1 it was shown that the European Social Fund was incorporated into the EEC treaty due to pressure from Italy. This is an example of </vt:lpstr>
      <vt:lpstr>2-3 Which of the statements below forms part of the theory of supranational governance?</vt:lpstr>
      <vt:lpstr>2-4 The fact that not all EU-member states recognize Kosovo's independence is an example of:</vt:lpstr>
      <vt:lpstr>2-5 Which of the following insights is not associated with Multi-Level Governance? </vt:lpstr>
      <vt:lpstr>2-6 Which of the statements below best characterizes the Comparative Politics approach to studying the EU. </vt:lpstr>
      <vt:lpstr>2-7 To which approach belongs a study that analyzes the voting behaviour of members of the European Parliament? </vt:lpstr>
      <vt:lpstr>2-8 Which of the features below do functionalism and neo-functionalism share?</vt:lpstr>
      <vt:lpstr>2-9 The notion of path dependency is most commonly associated with: </vt:lpstr>
      <vt:lpstr>2-10 The claim that major decisions in the European Council can only be made if there is prior agreement between the French president and the German chancellor best fits which theory? </vt:lpstr>
      <vt:lpstr>3-1 The primary purpose of the EU’s institutional framework is</vt:lpstr>
      <vt:lpstr>3-2 Which of the following bodies is not an institution?</vt:lpstr>
      <vt:lpstr>3-3 How are decisions to be made in the European Council? </vt:lpstr>
      <vt:lpstr>3-4 Who chairs the meetings of the General Affairs Council? </vt:lpstr>
      <vt:lpstr>3-5 Which is not a task of the European Council? </vt:lpstr>
      <vt:lpstr>3-6 Why have the terms of the Commission and the EP been aligned since 1999? </vt:lpstr>
      <vt:lpstr>3-7 Which of the following powers does the EP not have? </vt:lpstr>
      <vt:lpstr>3-8 Which of the statements below about the judges of the Court of Justice is false? </vt:lpstr>
      <vt:lpstr>3-9 In 1996 Denmark, Germany and France brought a case before the Court of Justice in which they challenged the decision of the Commission to include Feta as a product with a protected designation of origin in Regulation 1107/1996. This case is an example of </vt:lpstr>
      <vt:lpstr>3-10 Which of the following labels for national political systems best characterizes the EU as a political system?</vt:lpstr>
      <vt:lpstr>4-1 A Regulation</vt:lpstr>
      <vt:lpstr>4-2 Which of the following statements on the Community method of decision-making is correct?</vt:lpstr>
      <vt:lpstr>4-3 At what points during the ordinary legislative procedure can a proposal be rejected?</vt:lpstr>
      <vt:lpstr>4-4 Which of the following statements about the differences between the first and the second reading in the ordinary legislative procedure is not correct?</vt:lpstr>
      <vt:lpstr>4-5 Which of the following statements is a correct statement about informal processes of decision-making under the ordinary legislative procedure?</vt:lpstr>
      <vt:lpstr>4-6 For what types of issues is a special legislative procedure, rather than the ordinary legislative procedure, likely to be used?</vt:lpstr>
      <vt:lpstr>4-7 In the Treaty of Lisbon, a new system of qualified majority voting was adopted. Which statement about this new system is correct?</vt:lpstr>
      <vt:lpstr>4-8 The subsidiarity principle, as it is defined in EU law, implies that</vt:lpstr>
      <vt:lpstr>4-9 When does the ‘orange card’ procedure apply under the subsidiarity check?</vt:lpstr>
      <vt:lpstr>4-10 In which areas is the Open Method of Coordination most widely used?</vt:lpstr>
      <vt:lpstr>5-1 Which of the following indicators is not a measure of public opinion? </vt:lpstr>
      <vt:lpstr>5-2 Which best characterizes support for the EU? </vt:lpstr>
      <vt:lpstr>5-3 Why is it somewhat puzzling that turn-out for EP elections has shown a steady decline since 1979? </vt:lpstr>
      <vt:lpstr>5-4 Which of the statements below is not correct? </vt:lpstr>
      <vt:lpstr>5-5 Which of the following is not a prediction of second-order national elections theory? </vt:lpstr>
      <vt:lpstr>5-6 Which of the following statements about referenda on the EU is correct? </vt:lpstr>
      <vt:lpstr>5-7 Imagine two member states on the eve of EP elections. In member state A all the parties that take part in national elections also take part in the EP elections. In member state B there is in addition also a new Eurosceptic party taking part. Which of the following predictions will most likely be correct? </vt:lpstr>
      <vt:lpstr>5-8 What is meant by the lack of a European public sphere? </vt:lpstr>
      <vt:lpstr>5-9 What is the most important predictor of the way people vote in a national referendum on a matter that relates to the EU? </vt:lpstr>
      <vt:lpstr>5-10 Which of the following is not an indicator of the constraining dissensus? </vt:lpstr>
      <vt:lpstr>6-1 What is the main difference between an interest group and a political party?</vt:lpstr>
      <vt:lpstr>6-2 Which of the following statements on interest groups in the EU is correct?</vt:lpstr>
      <vt:lpstr>6-3 The European Automobile Manufacturers’ Association (ACEA) represents the European car industry; the European Consumers’ Organisation (BEUC) represents national consumer organisations in Brussels. What types of interest groups are ACEA and BEUC?</vt:lpstr>
      <vt:lpstr>6-4 Representatives of a major chemicals firm request a meeting with the minister of economic affairs of an EU member state in order to discuss a European Commission proposal on chemicals regulation. What type of lobbying is this?</vt:lpstr>
      <vt:lpstr>6-5 In a corporatist system of interest representation</vt:lpstr>
      <vt:lpstr>6-6 Which of the following statements on interest representation in the EU is correct?</vt:lpstr>
      <vt:lpstr>6-7 Which of the following are examples of corporatist arrangements in the EU?</vt:lpstr>
      <vt:lpstr>6-8 Which of the following statements on interest group strategies in the EU is correct?</vt:lpstr>
      <vt:lpstr>6-9 Which of the following factors does not account for the pattern of political protest at the EU-level?</vt:lpstr>
      <vt:lpstr>6-10 Which of the following statements on the influence of interest groups in the EU is correct?</vt:lpstr>
      <vt:lpstr>7-1 Which three political groups have been represented in the European Parliament and its predecessors since 1953?</vt:lpstr>
      <vt:lpstr>7-2 Which of the political groups listed below has the strongest Eurosceptic ideological orientation?</vt:lpstr>
      <vt:lpstr>7-3 Which of the following statements about political groups in the EP is correct?</vt:lpstr>
      <vt:lpstr>7-4 Since 1979, the cohesion of political groups in the EP</vt:lpstr>
      <vt:lpstr>7-5 Which political cleavage is the most important determinant of voting behaviour in the EP?</vt:lpstr>
      <vt:lpstr>7-6 Which statement about coalition formation among political groups in the EP is correct?</vt:lpstr>
      <vt:lpstr>7-7 Which statement about the development of European political parties is correct?</vt:lpstr>
      <vt:lpstr>7-8 Which two party families are not (yet) organized in an EU-level political party?</vt:lpstr>
      <vt:lpstr>7-9 What role outside the EP do European political parties not perform?</vt:lpstr>
      <vt:lpstr>7-10 Which of the following functions is not performed by European political parties?</vt:lpstr>
      <vt:lpstr>8-1 Which policy area is an example of an area in which the EU is strongly involved?</vt:lpstr>
      <vt:lpstr>8-2 Which policy area is an example of an area in which the EU is weakly involved?</vt:lpstr>
      <vt:lpstr>8-3 Which statement about the revenues of the European Union is correct?</vt:lpstr>
      <vt:lpstr>8-4 Which statement about the EU’s expenditures is correct?</vt:lpstr>
      <vt:lpstr>8-5 Which of the following is an example of positive integration?</vt:lpstr>
      <vt:lpstr>8-6 Which statement about the EU’s regulatory output is correct?</vt:lpstr>
      <vt:lpstr>8-7 Which of the following is not one of the three Europeanization mechanisms discerned by Knill and Lehmkuhl?</vt:lpstr>
      <vt:lpstr>8-8 According to the authors of the book, which of the following statements on the effect of the process of European integration is correct?</vt:lpstr>
      <vt:lpstr>8-9 Which of the following terms is not used to describe the possibility to adopt policies that apply to only part of the member states?</vt:lpstr>
      <vt:lpstr>8-10 Who can submit a proposal for enhanced cooperation outside the field of the Common Foreign and Security Policy?</vt:lpstr>
      <vt:lpstr>9-1 Which statement about agenda-setting is correct?</vt:lpstr>
      <vt:lpstr>9-2 After the issue of global warming had received a lot of media attention as a result of activism by environmental advocates, it became an important issue on the EU agenda. In terms of Cobb, Ross and Ross’ typology, this is an example of:</vt:lpstr>
      <vt:lpstr>9-3 Which of the following statements on agenda-setting in the EU is correct?</vt:lpstr>
      <vt:lpstr>9-4 Suppose an airport company wants the EU to adopt EU-wide standards for maximum noise levels around airports, because it fears that airlines may relocate flights from its airport to airports in member states with lower airport noise standards. What motive for bringing this issue to the EU agenda does the airport company have?</vt:lpstr>
      <vt:lpstr>9-5 What is a typical sequence in EU agenda-setting processes?</vt:lpstr>
      <vt:lpstr>9-6 Which of the following statements on issue framing is correct?</vt:lpstr>
      <vt:lpstr>9-7 What did Elmer Schattschneider mean by his dictum that ‘organization is the mobilization of bias’?</vt:lpstr>
      <vt:lpstr>9-8 In the field of alcohol abuse policy, proponents of EU-wide policies have focused most of their efforts on the Commission’s DG for Health and Consumer Protection. This is an example of:</vt:lpstr>
      <vt:lpstr>9-9 John Kingdon’s theory of agenda-setting discerns three streams of events. Which of the following is not included in one of those streams?</vt:lpstr>
      <vt:lpstr>9-10 Which of the following statements about focusing events is correct?</vt:lpstr>
      <vt:lpstr>10-1 What is the relation between the three types of decision that Peterson discerned and the distinction between ‘high politics’ and ‘low politics’?</vt:lpstr>
      <vt:lpstr>10-2 In terms of Peterson’s typology, what type of decision is a decision to reduce energy use in the EU by 20% in the year 2020?</vt:lpstr>
      <vt:lpstr>10-3 Suppose two member states need to agree on agricultural spending in the EU. Member state A would ideally like EU agricultural spending to be capped at € 40 billion a year, but is willing to accept any outcome up until € 46 billion, while member state B would ideally like agricultural spending to be at least € 50 billion a year but is willing to accept any outcome above € 44 billion. What is the zone of agreement in this example?</vt:lpstr>
      <vt:lpstr>10-4 During Council negotiations on a proposal for a Regulation, the German minister suggests to the Swedish minister that she will support Sweden on another proposal if Sweden supports Germany on this proposal. What type of bargaining tactic is this?</vt:lpstr>
      <vt:lpstr>10-5 What is the main risk involved in challenging an opponent as a bargaining tactic?</vt:lpstr>
      <vt:lpstr>10-6 When is a ‘management of meaning’ tactic particularly useful during negotiations?</vt:lpstr>
      <vt:lpstr>10-7 Which of the following is not a consequence of the large number of veto players in EU decision-making?</vt:lpstr>
      <vt:lpstr>10-8 Which statement on policy networks is correct?</vt:lpstr>
      <vt:lpstr>10-9 Which statement on technocracy in the EU is correct?</vt:lpstr>
      <vt:lpstr>10-10 According to Fritz Scharpf’s analysis, when is a joint-decision trap likely to occur in the EU?</vt:lpstr>
      <vt:lpstr>11-1 Transposition refers to the process of …</vt:lpstr>
      <vt:lpstr>11-2 The actions of the Commission to make Italy comply with the terms of the Waste Framework directive are an example of what Börzel has called: </vt:lpstr>
      <vt:lpstr>11-3 Which of the following Comitology procedures also involves the EP? </vt:lpstr>
      <vt:lpstr>11-4 Which of the following is not a feature of the actual operation of Comitology? </vt:lpstr>
      <vt:lpstr>11-5 Which of the following practices is not reviewed by the Commission within the framework of competition policies? </vt:lpstr>
      <vt:lpstr>11-6 Which of the following problems with the application of EU law is the most difficult to detect for the Commission? </vt:lpstr>
      <vt:lpstr>11-7 If the Commission receives an unsatisfactory answer from a member state after it has sent a letter of formal notice, what is the next formal step it can take? </vt:lpstr>
      <vt:lpstr>11-8 In a post litigation infringement proceeding </vt:lpstr>
      <vt:lpstr>11-9 Which of the following best describes the Meroni-doctrine: </vt:lpstr>
      <vt:lpstr>11-10 Which of the following statements about preliminary rulings is correct?  </vt:lpstr>
      <vt:lpstr>12-1 Which statement about the internal sources of the EU’s institutional and policy development is correct?</vt:lpstr>
      <vt:lpstr>12-2 Which statement about the external sources of the EU’s institutional and policy development is correct?</vt:lpstr>
      <vt:lpstr>12-3 Which statement about the enlargement of the EU is correct?</vt:lpstr>
      <vt:lpstr>12-4 Some politicians have called for stronger accountability of EU agencies vis-à-vis the European Parliament in order to strengthen the democratic credentials of those agencies. This argument draws on the concept of</vt:lpstr>
      <vt:lpstr>12-5 Which of the following findings can be used to support the claim that the EU suffers from a democratic deficit?</vt:lpstr>
      <vt:lpstr>12-6 Which of the following findings can be used to support the claim that the EU conforms to democratic standards?</vt:lpstr>
      <vt:lpstr>12-7 In which of the following regards does the EU resemble a (proto-)state?</vt:lpstr>
      <vt:lpstr>12-9 In which of the following regards does the EU resemble an international organization?</vt:lpstr>
      <vt:lpstr>12-9 The concept of constitutional patriotism means that</vt:lpstr>
      <vt:lpstr>12-10 According to the authors of the book, what conclusion can be drawn on the EU as a political system?</vt:lpstr>
    </vt:vector>
  </TitlesOfParts>
  <Company>Roosevelt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Herman Lelieveldt</dc:creator>
  <cp:lastModifiedBy>Jennifer May</cp:lastModifiedBy>
  <cp:revision>22</cp:revision>
  <dcterms:created xsi:type="dcterms:W3CDTF">2012-08-09T14:04:53Z</dcterms:created>
  <dcterms:modified xsi:type="dcterms:W3CDTF">2012-08-20T10:21:14Z</dcterms:modified>
</cp:coreProperties>
</file>