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handoutMasterIdLst>
    <p:handoutMasterId r:id="rId26"/>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6" d="100"/>
          <a:sy n="106" d="100"/>
        </p:scale>
        <p:origin x="-10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2EDEA66-4270-48BC-A66B-936FF973A489}" type="datetimeFigureOut">
              <a:rPr lang="en-US"/>
              <a:pPr>
                <a:defRPr/>
              </a:pPr>
              <a:t>8/7/2013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E030F5CD-0C51-4C53-88DB-50D551D41BFD}"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EB3399B6-BCF2-46C7-9FA2-C534E20AEE79}" type="datetimeFigureOut">
              <a:rPr lang="en-US"/>
              <a:pPr>
                <a:defRPr/>
              </a:pPr>
              <a:t>8/7/2013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7B6172A-5517-4C23-9621-006CEE3D7AD4}"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Footer Placeholder 4"/>
          <p:cNvSpPr>
            <a:spLocks noGrp="1"/>
          </p:cNvSpPr>
          <p:nvPr>
            <p:ph type="ftr" sz="quarter" idx="10"/>
          </p:nvPr>
        </p:nvSpPr>
        <p:spPr/>
        <p:txBody>
          <a:bodyPr/>
          <a:lstStyle>
            <a:lvl1pPr>
              <a:defRPr baseline="0"/>
            </a:lvl1pPr>
          </a:lstStyle>
          <a:p>
            <a:pPr>
              <a:defRPr/>
            </a:pPr>
            <a:r>
              <a:rPr lang="en-US"/>
              <a:t>Created by Klaus Libertus to accompany Bornstein, </a:t>
            </a:r>
            <a:r>
              <a:rPr lang="en-US" err="1"/>
              <a:t>Arterberry</a:t>
            </a:r>
            <a:r>
              <a:rPr lang="en-US"/>
              <a:t>,  and Lamb: Development in Infancy, 5th edition </a:t>
            </a:r>
          </a:p>
          <a:p>
            <a:pPr>
              <a:defRPr/>
            </a:pPr>
            <a:r>
              <a:rPr lang="en-US"/>
              <a:t>©2014 Psychology Press/Taylor &amp; Francis </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baseline="0"/>
            </a:lvl1pPr>
          </a:lstStyle>
          <a:p>
            <a:pPr>
              <a:defRPr/>
            </a:pPr>
            <a:r>
              <a:rPr lang="en-US"/>
              <a:t>Created by Klaus Libertus to accompany Bornstein, Arterberry,  and Lamb: Development in Infancy, 5th edition  ©2014 Psychology Press/Taylor &amp; Francis </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693AE96B-D171-46F9-9237-87D5699E81F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5" name="Footer Placeholder 4"/>
          <p:cNvSpPr>
            <a:spLocks noGrp="1"/>
          </p:cNvSpPr>
          <p:nvPr>
            <p:ph type="ftr" sz="quarter" idx="11"/>
          </p:nvPr>
        </p:nvSpPr>
        <p:spPr/>
        <p:txBody>
          <a:bodyPr/>
          <a:lstStyle>
            <a:lvl1pPr>
              <a:defRPr baseline="0"/>
            </a:lvl1pPr>
          </a:lstStyle>
          <a:p>
            <a:pPr>
              <a:defRPr/>
            </a:pPr>
            <a:r>
              <a:rPr lang="en-US"/>
              <a:t>Created by Klaus Libertus to accompany Bornstein, Arterberry,  and Lamb: Development in Infancy, 5th edition  ©2014 Psychology Press/Taylor &amp; Francis </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0F151515-B5A9-4322-B320-DFDB6D17F1B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4"/>
          <p:cNvSpPr>
            <a:spLocks noGrp="1"/>
          </p:cNvSpPr>
          <p:nvPr>
            <p:ph type="ftr" sz="quarter" idx="10"/>
          </p:nvPr>
        </p:nvSpPr>
        <p:spPr/>
        <p:txBody>
          <a:bodyPr/>
          <a:lstStyle>
            <a:lvl1pPr>
              <a:defRPr baseline="0"/>
            </a:lvl1pPr>
          </a:lstStyle>
          <a:p>
            <a:pPr>
              <a:defRPr/>
            </a:pPr>
            <a:r>
              <a:rPr lang="en-US"/>
              <a:t>Created by Klaus Libertus to accompany Bornstein, </a:t>
            </a:r>
            <a:r>
              <a:rPr lang="en-US" err="1"/>
              <a:t>Arterberry</a:t>
            </a:r>
            <a:r>
              <a:rPr lang="en-US"/>
              <a:t>,  and Lamb: Development in Infancy, 5th edition </a:t>
            </a:r>
          </a:p>
          <a:p>
            <a:pPr>
              <a:defRPr/>
            </a:pPr>
            <a:r>
              <a:rPr lang="en-US"/>
              <a:t>©2014 Psychology Press/Taylor &amp; Francis </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Footer Placeholder 4"/>
          <p:cNvSpPr>
            <a:spLocks noGrp="1"/>
          </p:cNvSpPr>
          <p:nvPr>
            <p:ph type="ftr" sz="quarter" idx="10"/>
          </p:nvPr>
        </p:nvSpPr>
        <p:spPr/>
        <p:txBody>
          <a:bodyPr/>
          <a:lstStyle>
            <a:lvl1pPr>
              <a:defRPr baseline="0"/>
            </a:lvl1pPr>
          </a:lstStyle>
          <a:p>
            <a:pPr>
              <a:defRPr/>
            </a:pPr>
            <a:r>
              <a:rPr lang="en-US"/>
              <a:t>Created by Klaus Libertus to accompany Bornstein, </a:t>
            </a:r>
            <a:r>
              <a:rPr lang="en-US" err="1"/>
              <a:t>Arterberry</a:t>
            </a:r>
            <a:r>
              <a:rPr lang="en-US"/>
              <a:t>,  and Lamb: Development in Infancy, 5th edition </a:t>
            </a:r>
          </a:p>
          <a:p>
            <a:pPr>
              <a:defRPr/>
            </a:pPr>
            <a:r>
              <a:rPr lang="en-US"/>
              <a:t>©2014 Psychology Press/Taylor &amp; Francis </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0"/>
          </p:nvPr>
        </p:nvSpPr>
        <p:spPr/>
        <p:txBody>
          <a:bodyPr/>
          <a:lstStyle>
            <a:lvl1pPr>
              <a:defRPr baseline="0"/>
            </a:lvl1pPr>
          </a:lstStyle>
          <a:p>
            <a:pPr>
              <a:defRPr/>
            </a:pPr>
            <a:r>
              <a:rPr lang="en-US"/>
              <a:t>Created by Klaus Libertus to accompany Bornstein, </a:t>
            </a:r>
            <a:r>
              <a:rPr lang="en-US" err="1"/>
              <a:t>Arterberry</a:t>
            </a:r>
            <a:r>
              <a:rPr lang="en-US"/>
              <a:t>,  and Lamb: Development in Infancy, 5th edition </a:t>
            </a:r>
          </a:p>
          <a:p>
            <a:pPr>
              <a:defRPr/>
            </a:pPr>
            <a:r>
              <a:rPr lang="en-US"/>
              <a:t>©2014 Psychology Press/Taylor &amp; Francis </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10"/>
          </p:nvPr>
        </p:nvSpPr>
        <p:spPr/>
        <p:txBody>
          <a:bodyPr/>
          <a:lstStyle>
            <a:lvl1pPr>
              <a:defRPr baseline="0"/>
            </a:lvl1pPr>
          </a:lstStyle>
          <a:p>
            <a:pPr>
              <a:defRPr/>
            </a:pPr>
            <a:r>
              <a:rPr lang="en-US"/>
              <a:t>Created by Klaus Libertus to accompany Bornstein, </a:t>
            </a:r>
            <a:r>
              <a:rPr lang="en-US" err="1"/>
              <a:t>Arterberry</a:t>
            </a:r>
            <a:r>
              <a:rPr lang="en-US"/>
              <a:t>,  and Lamb: Development in Infancy, 5th edition </a:t>
            </a:r>
          </a:p>
          <a:p>
            <a:pPr>
              <a:defRPr/>
            </a:pPr>
            <a:r>
              <a:rPr lang="en-US"/>
              <a:t>©2014 Psychology Press/Taylor &amp; Francis </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Footer Placeholder 4"/>
          <p:cNvSpPr>
            <a:spLocks noGrp="1"/>
          </p:cNvSpPr>
          <p:nvPr>
            <p:ph type="ftr" sz="quarter" idx="10"/>
          </p:nvPr>
        </p:nvSpPr>
        <p:spPr/>
        <p:txBody>
          <a:bodyPr/>
          <a:lstStyle>
            <a:lvl1pPr>
              <a:defRPr baseline="0"/>
            </a:lvl1pPr>
          </a:lstStyle>
          <a:p>
            <a:pPr>
              <a:defRPr/>
            </a:pPr>
            <a:r>
              <a:rPr lang="en-US"/>
              <a:t>Created by Klaus Libertus to accompany Bornstein, </a:t>
            </a:r>
            <a:r>
              <a:rPr lang="en-US" err="1"/>
              <a:t>Arterberry</a:t>
            </a:r>
            <a:r>
              <a:rPr lang="en-US"/>
              <a:t>,  and Lamb: Development in Infancy, 5th edition </a:t>
            </a:r>
          </a:p>
          <a:p>
            <a:pPr>
              <a:defRPr/>
            </a:pPr>
            <a:r>
              <a:rPr lang="en-US"/>
              <a:t>©2014 Psychology Press/Taylor &amp; Francis </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baseline="0"/>
            </a:lvl1pPr>
          </a:lstStyle>
          <a:p>
            <a:pPr>
              <a:defRPr/>
            </a:pPr>
            <a:r>
              <a:rPr lang="en-US"/>
              <a:t>Created by Klaus Libertus to accompany Bornstein, </a:t>
            </a:r>
            <a:r>
              <a:rPr lang="en-US" err="1"/>
              <a:t>Arterberry</a:t>
            </a:r>
            <a:r>
              <a:rPr lang="en-US"/>
              <a:t>,  and Lamb: Development in Infancy, 5th edition </a:t>
            </a:r>
          </a:p>
          <a:p>
            <a:pPr>
              <a:defRPr/>
            </a:pPr>
            <a:r>
              <a:rPr lang="en-US"/>
              <a:t>©2014 Psychology Press/Taylor &amp; Francis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baseline="0"/>
            </a:lvl1pPr>
          </a:lstStyle>
          <a:p>
            <a:pPr>
              <a:defRPr/>
            </a:pPr>
            <a:r>
              <a:rPr lang="en-US"/>
              <a:t>Created by Klaus Libertus to accompany Bornstein, Arterberry,  and Lamb: Development in Infancy, 5th edition  ©2014 Psychology Press/Taylor &amp; Francis </a:t>
            </a: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66907E45-B879-4DF4-B0B0-3629A7B43DA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endParaRPr lang="en-US"/>
          </a:p>
        </p:txBody>
      </p:sp>
      <p:sp>
        <p:nvSpPr>
          <p:cNvPr id="6" name="Footer Placeholder 5"/>
          <p:cNvSpPr>
            <a:spLocks noGrp="1"/>
          </p:cNvSpPr>
          <p:nvPr>
            <p:ph type="ftr" sz="quarter" idx="11"/>
          </p:nvPr>
        </p:nvSpPr>
        <p:spPr/>
        <p:txBody>
          <a:bodyPr/>
          <a:lstStyle>
            <a:lvl1pPr>
              <a:defRPr baseline="0"/>
            </a:lvl1pPr>
          </a:lstStyle>
          <a:p>
            <a:pPr>
              <a:defRPr/>
            </a:pPr>
            <a:r>
              <a:rPr lang="en-US"/>
              <a:t>Created by Klaus Libertus to accompany Bornstein, Arterberry,  and Lamb: Development in Infancy, 5th edition  ©2014 Psychology Press/Taylor &amp; Francis </a:t>
            </a: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85AC4A65-B8F6-4236-BF78-8826990A3B9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3"/>
          </p:nvPr>
        </p:nvSpPr>
        <p:spPr>
          <a:xfrm>
            <a:off x="457200" y="6356350"/>
            <a:ext cx="8229600" cy="365125"/>
          </a:xfrm>
          <a:prstGeom prst="rect">
            <a:avLst/>
          </a:prstGeom>
        </p:spPr>
        <p:txBody>
          <a:bodyPr vert="horz" lIns="91440" tIns="45720" rIns="91440" bIns="45720" rtlCol="0" anchor="ctr"/>
          <a:lstStyle>
            <a:lvl1pPr algn="ctr" fontAlgn="auto">
              <a:spcBef>
                <a:spcPts val="0"/>
              </a:spcBef>
              <a:spcAft>
                <a:spcPts val="0"/>
              </a:spcAft>
              <a:defRPr sz="1200" baseline="30000">
                <a:solidFill>
                  <a:schemeClr val="tx1">
                    <a:tint val="75000"/>
                  </a:schemeClr>
                </a:solidFill>
                <a:latin typeface="+mn-lt"/>
                <a:cs typeface="+mn-cs"/>
              </a:defRPr>
            </a:lvl1pPr>
          </a:lstStyle>
          <a:p>
            <a:pPr>
              <a:defRPr/>
            </a:pPr>
            <a:r>
              <a:rPr lang="en-US"/>
              <a:t>Created by Klaus Libertus to accompany Bornstein, </a:t>
            </a:r>
            <a:r>
              <a:rPr lang="en-US" err="1"/>
              <a:t>Arterberry</a:t>
            </a:r>
            <a:r>
              <a:rPr lang="en-US"/>
              <a:t>,  and Lamb: Development in Infancy, 5th edition </a:t>
            </a:r>
          </a:p>
          <a:p>
            <a:pPr>
              <a:defRPr/>
            </a:pPr>
            <a:r>
              <a:rPr lang="en-US"/>
              <a:t>©2014 Psychology Press/Taylor &amp; Francis </a:t>
            </a:r>
          </a:p>
        </p:txBody>
      </p:sp>
      <p:pic>
        <p:nvPicPr>
          <p:cNvPr id="1029" name="Picture 7" descr="image001.png"/>
          <p:cNvPicPr>
            <a:picLocks noChangeAspect="1"/>
          </p:cNvPicPr>
          <p:nvPr userDrawn="1"/>
        </p:nvPicPr>
        <p:blipFill>
          <a:blip r:embed="rId13"/>
          <a:srcRect/>
          <a:stretch>
            <a:fillRect/>
          </a:stretch>
        </p:blipFill>
        <p:spPr bwMode="auto">
          <a:xfrm>
            <a:off x="8529638" y="6196013"/>
            <a:ext cx="600075" cy="647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sldNum="0" hd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p:nvPr>
        </p:nvSpPr>
        <p:spPr/>
        <p:txBody>
          <a:bodyPr/>
          <a:lstStyle/>
          <a:p>
            <a:pPr eaLnBrk="1" hangingPunct="1"/>
            <a:r>
              <a:rPr lang="en-US" smtClean="0"/>
              <a:t>The Many Ecologies of Infancy</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a:buNone/>
              <a:defRPr/>
            </a:pPr>
            <a:r>
              <a:rPr lang="en-US" dirty="0" smtClean="0"/>
              <a:t>Chapter 2</a:t>
            </a:r>
            <a:endParaRPr lang="en-US" dirty="0"/>
          </a:p>
        </p:txBody>
      </p:sp>
      <p:sp>
        <p:nvSpPr>
          <p:cNvPr id="4" name="Footer Placeholder 3"/>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US" sz="4000" smtClean="0"/>
              <a:t>Developing relationships with other children</a:t>
            </a:r>
          </a:p>
        </p:txBody>
      </p:sp>
      <p:sp>
        <p:nvSpPr>
          <p:cNvPr id="24578" name="Content Placeholder 2"/>
          <p:cNvSpPr>
            <a:spLocks noGrp="1"/>
          </p:cNvSpPr>
          <p:nvPr>
            <p:ph idx="1"/>
          </p:nvPr>
        </p:nvSpPr>
        <p:spPr/>
        <p:txBody>
          <a:bodyPr/>
          <a:lstStyle/>
          <a:p>
            <a:pPr eaLnBrk="1" hangingPunct="1">
              <a:lnSpc>
                <a:spcPct val="90000"/>
              </a:lnSpc>
            </a:pPr>
            <a:r>
              <a:rPr lang="en-US" sz="3000" smtClean="0"/>
              <a:t>Development of infant–peer relationships</a:t>
            </a:r>
          </a:p>
          <a:p>
            <a:pPr marL="914400" lvl="1" indent="-514350" eaLnBrk="1" hangingPunct="1">
              <a:lnSpc>
                <a:spcPct val="90000"/>
              </a:lnSpc>
              <a:buFont typeface="Calibri" pitchFamily="34" charset="0"/>
              <a:buAutoNum type="arabicPeriod"/>
            </a:pPr>
            <a:r>
              <a:rPr lang="en-US" sz="2600" smtClean="0"/>
              <a:t>In the first year, social interaction between infants is not frequent, and when it does occur it is not sustained for very long </a:t>
            </a:r>
          </a:p>
          <a:p>
            <a:pPr marL="914400" lvl="1" indent="-514350" eaLnBrk="1" hangingPunct="1">
              <a:lnSpc>
                <a:spcPct val="90000"/>
              </a:lnSpc>
              <a:buFont typeface="Calibri" pitchFamily="34" charset="0"/>
              <a:buAutoNum type="arabicPeriod"/>
            </a:pPr>
            <a:r>
              <a:rPr lang="en-US" sz="2600" smtClean="0"/>
              <a:t>Between 12 and 18 months of age, infants become aware of their feelings and begin to realize that others have feelings as well, leading to increases in empathy and prosocial behavior </a:t>
            </a:r>
          </a:p>
          <a:p>
            <a:pPr marL="914400" lvl="1" indent="-514350" eaLnBrk="1" hangingPunct="1">
              <a:lnSpc>
                <a:spcPct val="90000"/>
              </a:lnSpc>
              <a:buFont typeface="Calibri" pitchFamily="34" charset="0"/>
              <a:buAutoNum type="arabicPeriod"/>
            </a:pPr>
            <a:r>
              <a:rPr lang="en-US" sz="2600" smtClean="0"/>
              <a:t>By 2 years of age, infants observe their peers’ negative emotions carefully and attempt to respond appropriately</a:t>
            </a:r>
          </a:p>
        </p:txBody>
      </p:sp>
      <p:sp>
        <p:nvSpPr>
          <p:cNvPr id="4" name="Footer Placeholder 3"/>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pPr eaLnBrk="1" hangingPunct="1"/>
            <a:r>
              <a:rPr lang="en-US" sz="4000" smtClean="0"/>
              <a:t>Developing relationships with other children</a:t>
            </a:r>
          </a:p>
        </p:txBody>
      </p:sp>
      <p:sp>
        <p:nvSpPr>
          <p:cNvPr id="3" name="Content Placeholder 2"/>
          <p:cNvSpPr>
            <a:spLocks noGrp="1"/>
          </p:cNvSpPr>
          <p:nvPr>
            <p:ph idx="1"/>
          </p:nvPr>
        </p:nvSpPr>
        <p:spPr/>
        <p:txBody>
          <a:bodyPr rtlCol="0">
            <a:normAutofit fontScale="70000" lnSpcReduction="20000"/>
          </a:bodyPr>
          <a:lstStyle/>
          <a:p>
            <a:pPr eaLnBrk="1" fontAlgn="auto" hangingPunct="1">
              <a:spcAft>
                <a:spcPts val="0"/>
              </a:spcAft>
              <a:buFont typeface="Arial"/>
              <a:buChar char="•"/>
              <a:defRPr/>
            </a:pPr>
            <a:r>
              <a:rPr lang="en-US" b="1" dirty="0"/>
              <a:t>Peer sociability</a:t>
            </a:r>
            <a:r>
              <a:rPr lang="en-US" dirty="0"/>
              <a:t>: smiling at peers, initiating play, imitating, and taking toys from peers</a:t>
            </a:r>
          </a:p>
          <a:p>
            <a:pPr eaLnBrk="1" fontAlgn="auto" hangingPunct="1">
              <a:spcAft>
                <a:spcPts val="0"/>
              </a:spcAft>
              <a:buFont typeface="Arial"/>
              <a:buChar char="•"/>
              <a:defRPr/>
            </a:pPr>
            <a:r>
              <a:rPr lang="en-US" b="1" dirty="0"/>
              <a:t>Active peer refusal</a:t>
            </a:r>
            <a:r>
              <a:rPr lang="en-US" dirty="0"/>
              <a:t>: refusing peers’ attempts to play, turning back to peers, and moving away from peers</a:t>
            </a:r>
          </a:p>
          <a:p>
            <a:pPr eaLnBrk="1" fontAlgn="auto" hangingPunct="1">
              <a:spcAft>
                <a:spcPts val="0"/>
              </a:spcAft>
              <a:buFont typeface="Arial"/>
              <a:buChar char="•"/>
              <a:defRPr/>
            </a:pPr>
            <a:r>
              <a:rPr lang="en-US" b="1" dirty="0"/>
              <a:t>Passive peer avoidance</a:t>
            </a:r>
            <a:r>
              <a:rPr lang="en-US" dirty="0"/>
              <a:t>: watching rather than participating, and acting as if he/she does not notice peers’ attempts to initiate play</a:t>
            </a:r>
          </a:p>
          <a:p>
            <a:pPr eaLnBrk="1" fontAlgn="auto" hangingPunct="1">
              <a:spcAft>
                <a:spcPts val="0"/>
              </a:spcAft>
              <a:buFont typeface="Arial"/>
              <a:buChar char="•"/>
              <a:defRPr/>
            </a:pPr>
            <a:r>
              <a:rPr lang="en-US" dirty="0"/>
              <a:t>Negative social behavior in infancy is not necessarily a sign of poor social competence</a:t>
            </a:r>
          </a:p>
          <a:p>
            <a:pPr eaLnBrk="1" fontAlgn="auto" hangingPunct="1">
              <a:spcAft>
                <a:spcPts val="0"/>
              </a:spcAft>
              <a:buFont typeface="Arial"/>
              <a:buChar char="•"/>
              <a:defRPr/>
            </a:pPr>
            <a:r>
              <a:rPr lang="en-US" dirty="0"/>
              <a:t>Infants who experience warm, sensitive parenting and grow up in harmonious families tend to be well adjusted socially, unaggressive, and popular</a:t>
            </a:r>
          </a:p>
          <a:p>
            <a:pPr eaLnBrk="1" fontAlgn="auto" hangingPunct="1">
              <a:spcAft>
                <a:spcPts val="0"/>
              </a:spcAft>
              <a:buFont typeface="Arial"/>
              <a:buChar char="•"/>
              <a:defRPr/>
            </a:pPr>
            <a:r>
              <a:rPr lang="en-US" dirty="0"/>
              <a:t>Caregivers can play a significant role in facilitating infants’ peer </a:t>
            </a:r>
            <a:r>
              <a:rPr lang="en-US" dirty="0" smtClean="0"/>
              <a:t>relationships</a:t>
            </a:r>
            <a:endParaRPr lang="en-US" dirty="0"/>
          </a:p>
        </p:txBody>
      </p:sp>
      <p:sp>
        <p:nvSpPr>
          <p:cNvPr id="4" name="Footer Placeholder 3"/>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rtlCol="0">
            <a:normAutofit/>
          </a:bodyPr>
          <a:lstStyle/>
          <a:p>
            <a:pPr eaLnBrk="1" fontAlgn="auto" hangingPunct="1">
              <a:spcAft>
                <a:spcPts val="0"/>
              </a:spcAft>
              <a:defRPr/>
            </a:pPr>
            <a:r>
              <a:rPr lang="en-US" dirty="0" smtClean="0"/>
              <a:t>NONPARENTAL CARE OF INFANTS</a:t>
            </a:r>
            <a:endParaRPr lang="en-US" dirty="0"/>
          </a:p>
        </p:txBody>
      </p:sp>
      <p:sp>
        <p:nvSpPr>
          <p:cNvPr id="5" name="Text Placeholder 4"/>
          <p:cNvSpPr>
            <a:spLocks noGrp="1"/>
          </p:cNvSpPr>
          <p:nvPr>
            <p:ph type="body" idx="1"/>
          </p:nvPr>
        </p:nvSpPr>
        <p:spPr/>
        <p:txBody>
          <a:bodyPr rtlCol="0">
            <a:normAutofit/>
          </a:bodyPr>
          <a:lstStyle/>
          <a:p>
            <a:pPr eaLnBrk="1" fontAlgn="auto" hangingPunct="1">
              <a:spcAft>
                <a:spcPts val="0"/>
              </a:spcAft>
              <a:buFont typeface="Arial"/>
              <a:buNone/>
              <a:defRPr/>
            </a:pPr>
            <a:endParaRPr lang="en-US"/>
          </a:p>
        </p:txBody>
      </p:sp>
      <p:sp>
        <p:nvSpPr>
          <p:cNvPr id="2" name="Footer Placeholder 1"/>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3"/>
          <p:cNvSpPr>
            <a:spLocks noGrp="1"/>
          </p:cNvSpPr>
          <p:nvPr>
            <p:ph type="title"/>
          </p:nvPr>
        </p:nvSpPr>
        <p:spPr/>
        <p:txBody>
          <a:bodyPr/>
          <a:lstStyle/>
          <a:p>
            <a:pPr eaLnBrk="1" hangingPunct="1"/>
            <a:r>
              <a:rPr lang="en-US" smtClean="0"/>
              <a:t>Nonparental care</a:t>
            </a:r>
          </a:p>
        </p:txBody>
      </p:sp>
      <p:sp>
        <p:nvSpPr>
          <p:cNvPr id="27650" name="Content Placeholder 4"/>
          <p:cNvSpPr>
            <a:spLocks noGrp="1"/>
          </p:cNvSpPr>
          <p:nvPr>
            <p:ph idx="1"/>
          </p:nvPr>
        </p:nvSpPr>
        <p:spPr/>
        <p:txBody>
          <a:bodyPr/>
          <a:lstStyle/>
          <a:p>
            <a:pPr eaLnBrk="1" hangingPunct="1">
              <a:lnSpc>
                <a:spcPct val="80000"/>
              </a:lnSpc>
            </a:pPr>
            <a:r>
              <a:rPr lang="en-US" sz="2700" smtClean="0"/>
              <a:t>e.g., daycare, child care, early childhood education programs, and babysitting</a:t>
            </a:r>
          </a:p>
          <a:p>
            <a:pPr eaLnBrk="1" hangingPunct="1">
              <a:lnSpc>
                <a:spcPct val="80000"/>
              </a:lnSpc>
            </a:pPr>
            <a:r>
              <a:rPr lang="en-US" sz="2700" smtClean="0"/>
              <a:t>here: </a:t>
            </a:r>
            <a:r>
              <a:rPr lang="en-US" sz="2700" b="1" smtClean="0"/>
              <a:t>daycare </a:t>
            </a:r>
            <a:r>
              <a:rPr lang="en-US" sz="2700" smtClean="0"/>
              <a:t>= all nonparental care</a:t>
            </a:r>
          </a:p>
          <a:p>
            <a:pPr eaLnBrk="1" hangingPunct="1">
              <a:lnSpc>
                <a:spcPct val="80000"/>
              </a:lnSpc>
              <a:buFont typeface="Arial" charset="0"/>
              <a:buNone/>
            </a:pPr>
            <a:endParaRPr lang="en-US" sz="2700" smtClean="0"/>
          </a:p>
          <a:p>
            <a:pPr eaLnBrk="1" hangingPunct="1">
              <a:lnSpc>
                <a:spcPct val="80000"/>
              </a:lnSpc>
            </a:pPr>
            <a:r>
              <a:rPr lang="en-US" sz="2700" smtClean="0"/>
              <a:t>Families of higher income are likely to enroll their infants in daycare centers that are of high quality and families in the lowest income brackets are likely to enroll their infants in high-quality federally funded programs such as Head Start.  </a:t>
            </a:r>
          </a:p>
          <a:p>
            <a:pPr eaLnBrk="1" hangingPunct="1">
              <a:lnSpc>
                <a:spcPct val="80000"/>
              </a:lnSpc>
            </a:pPr>
            <a:r>
              <a:rPr lang="en-US" sz="2700" smtClean="0"/>
              <a:t>Working poor- and middle-income families are most likely to have other relatives care for their infant or place infants in low-quality programs.</a:t>
            </a:r>
          </a:p>
          <a:p>
            <a:pPr eaLnBrk="1" hangingPunct="1">
              <a:lnSpc>
                <a:spcPct val="80000"/>
              </a:lnSpc>
            </a:pPr>
            <a:endParaRPr lang="en-US" sz="2700" smtClean="0"/>
          </a:p>
        </p:txBody>
      </p:sp>
      <p:sp>
        <p:nvSpPr>
          <p:cNvPr id="2" name="Footer Placeholder 1"/>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eaLnBrk="1" hangingPunct="1"/>
            <a:r>
              <a:rPr lang="en-US" smtClean="0"/>
              <a:t>Measures of daycare quality</a:t>
            </a:r>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buFont typeface="Arial"/>
              <a:buChar char="•"/>
              <a:defRPr/>
            </a:pPr>
            <a:r>
              <a:rPr lang="en-US" b="1" dirty="0"/>
              <a:t>Structural measures of child care context</a:t>
            </a:r>
            <a:endParaRPr lang="en-US" dirty="0"/>
          </a:p>
          <a:p>
            <a:pPr lvl="1" eaLnBrk="1" fontAlgn="auto" hangingPunct="1">
              <a:spcAft>
                <a:spcPts val="0"/>
              </a:spcAft>
              <a:buFont typeface="Arial"/>
              <a:buChar char="–"/>
              <a:defRPr/>
            </a:pPr>
            <a:r>
              <a:rPr lang="en-US" dirty="0"/>
              <a:t>group size</a:t>
            </a:r>
          </a:p>
          <a:p>
            <a:pPr lvl="1" eaLnBrk="1" fontAlgn="auto" hangingPunct="1">
              <a:spcAft>
                <a:spcPts val="0"/>
              </a:spcAft>
              <a:buFont typeface="Arial"/>
              <a:buChar char="–"/>
              <a:defRPr/>
            </a:pPr>
            <a:r>
              <a:rPr lang="en-US" dirty="0"/>
              <a:t>teacher–child ratios</a:t>
            </a:r>
          </a:p>
          <a:p>
            <a:pPr lvl="1" eaLnBrk="1" fontAlgn="auto" hangingPunct="1">
              <a:spcAft>
                <a:spcPts val="0"/>
              </a:spcAft>
              <a:buFont typeface="Arial"/>
              <a:buChar char="–"/>
              <a:defRPr/>
            </a:pPr>
            <a:r>
              <a:rPr lang="en-US" dirty="0"/>
              <a:t>teacher training </a:t>
            </a:r>
          </a:p>
          <a:p>
            <a:pPr eaLnBrk="1" fontAlgn="auto" hangingPunct="1">
              <a:spcAft>
                <a:spcPts val="0"/>
              </a:spcAft>
              <a:buFont typeface="Arial"/>
              <a:buChar char="•"/>
              <a:defRPr/>
            </a:pPr>
            <a:r>
              <a:rPr lang="en-US" b="1" dirty="0"/>
              <a:t>Process measures of child care context</a:t>
            </a:r>
            <a:endParaRPr lang="en-US" dirty="0"/>
          </a:p>
          <a:p>
            <a:pPr lvl="1" eaLnBrk="1" fontAlgn="auto" hangingPunct="1">
              <a:spcAft>
                <a:spcPts val="0"/>
              </a:spcAft>
              <a:buFont typeface="Arial"/>
              <a:buChar char="–"/>
              <a:defRPr/>
            </a:pPr>
            <a:r>
              <a:rPr lang="en-US" dirty="0"/>
              <a:t>language-reasoning experiences</a:t>
            </a:r>
          </a:p>
          <a:p>
            <a:pPr lvl="1" eaLnBrk="1" fontAlgn="auto" hangingPunct="1">
              <a:spcAft>
                <a:spcPts val="0"/>
              </a:spcAft>
              <a:buFont typeface="Arial"/>
              <a:buChar char="–"/>
              <a:defRPr/>
            </a:pPr>
            <a:r>
              <a:rPr lang="en-US" dirty="0"/>
              <a:t>caregivers’ interactional competence with the children</a:t>
            </a:r>
          </a:p>
          <a:p>
            <a:pPr lvl="1" eaLnBrk="1" fontAlgn="auto" hangingPunct="1">
              <a:spcAft>
                <a:spcPts val="0"/>
              </a:spcAft>
              <a:buFont typeface="Arial"/>
              <a:buChar char="–"/>
              <a:defRPr/>
            </a:pPr>
            <a:r>
              <a:rPr lang="en-US" dirty="0"/>
              <a:t>breadth and diversity of the learning </a:t>
            </a:r>
            <a:r>
              <a:rPr lang="en-US" dirty="0" smtClean="0"/>
              <a:t>curriculum</a:t>
            </a:r>
            <a:endParaRPr lang="en-US" dirty="0"/>
          </a:p>
        </p:txBody>
      </p:sp>
      <p:sp>
        <p:nvSpPr>
          <p:cNvPr id="4" name="Footer Placeholder 3"/>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pPr eaLnBrk="1" hangingPunct="1"/>
            <a:r>
              <a:rPr lang="en-US" smtClean="0"/>
              <a:t>Impacts of daycare on infant stress</a:t>
            </a:r>
          </a:p>
        </p:txBody>
      </p:sp>
      <p:sp>
        <p:nvSpPr>
          <p:cNvPr id="29698" name="Content Placeholder 2"/>
          <p:cNvSpPr>
            <a:spLocks noGrp="1"/>
          </p:cNvSpPr>
          <p:nvPr>
            <p:ph idx="1"/>
          </p:nvPr>
        </p:nvSpPr>
        <p:spPr/>
        <p:txBody>
          <a:bodyPr/>
          <a:lstStyle/>
          <a:p>
            <a:pPr eaLnBrk="1" hangingPunct="1">
              <a:lnSpc>
                <a:spcPct val="90000"/>
              </a:lnSpc>
            </a:pPr>
            <a:r>
              <a:rPr lang="en-US" sz="2700" smtClean="0"/>
              <a:t>Full-day placement in daycare is emotionally and physiologically stressful for most infants</a:t>
            </a:r>
          </a:p>
          <a:p>
            <a:pPr eaLnBrk="1" hangingPunct="1">
              <a:lnSpc>
                <a:spcPct val="90000"/>
              </a:lnSpc>
              <a:buFont typeface="Arial" charset="0"/>
              <a:buNone/>
            </a:pPr>
            <a:endParaRPr lang="en-US" sz="2700" smtClean="0"/>
          </a:p>
          <a:p>
            <a:pPr eaLnBrk="1" hangingPunct="1">
              <a:lnSpc>
                <a:spcPct val="90000"/>
              </a:lnSpc>
            </a:pPr>
            <a:r>
              <a:rPr lang="en-US" sz="2700" smtClean="0"/>
              <a:t>Securely attached toddlers had markedly lower cortisol levels in the daycare centers than insecurely attached toddlers as long as the mothers were also present</a:t>
            </a:r>
          </a:p>
          <a:p>
            <a:pPr eaLnBrk="1" hangingPunct="1">
              <a:lnSpc>
                <a:spcPct val="90000"/>
              </a:lnSpc>
            </a:pPr>
            <a:r>
              <a:rPr lang="en-US" sz="2700" smtClean="0"/>
              <a:t>Cortisol levels were similarly elevated in securely and insecurely attached toddlers when they were separated from the mothers</a:t>
            </a:r>
          </a:p>
          <a:p>
            <a:pPr eaLnBrk="1" hangingPunct="1">
              <a:lnSpc>
                <a:spcPct val="90000"/>
              </a:lnSpc>
              <a:buFont typeface="Symbol" pitchFamily="18" charset="2"/>
              <a:buChar char=""/>
            </a:pPr>
            <a:r>
              <a:rPr lang="en-US" sz="2700" smtClean="0"/>
              <a:t> Secure child–mother relationships buffered some of the stressfulness of entry into daycare </a:t>
            </a:r>
          </a:p>
        </p:txBody>
      </p:sp>
      <p:sp>
        <p:nvSpPr>
          <p:cNvPr id="4" name="Footer Placeholder 3"/>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t>Attachment with </a:t>
            </a:r>
            <a:r>
              <a:rPr lang="en-US" dirty="0" err="1" smtClean="0"/>
              <a:t>nonparental</a:t>
            </a:r>
            <a:r>
              <a:rPr lang="en-US" dirty="0" smtClean="0"/>
              <a:t> caregivers</a:t>
            </a:r>
            <a:endParaRPr lang="en-US" dirty="0"/>
          </a:p>
        </p:txBody>
      </p:sp>
      <p:sp>
        <p:nvSpPr>
          <p:cNvPr id="30722" name="Content Placeholder 2"/>
          <p:cNvSpPr>
            <a:spLocks noGrp="1"/>
          </p:cNvSpPr>
          <p:nvPr>
            <p:ph idx="1"/>
          </p:nvPr>
        </p:nvSpPr>
        <p:spPr/>
        <p:txBody>
          <a:bodyPr/>
          <a:lstStyle/>
          <a:p>
            <a:pPr eaLnBrk="1" hangingPunct="1">
              <a:lnSpc>
                <a:spcPct val="80000"/>
              </a:lnSpc>
            </a:pPr>
            <a:r>
              <a:rPr lang="en-US" sz="2200" smtClean="0"/>
              <a:t>Secure relationships to care providers are less common than secure relationships to mothers or fathers: 60–70% of parent–infant attachments are secure, whereas only 42% of attachments to nonparental care providers are secure</a:t>
            </a:r>
          </a:p>
          <a:p>
            <a:pPr eaLnBrk="1" hangingPunct="1">
              <a:lnSpc>
                <a:spcPct val="80000"/>
              </a:lnSpc>
              <a:buFont typeface="Arial" charset="0"/>
              <a:buNone/>
            </a:pPr>
            <a:r>
              <a:rPr lang="en-US" sz="2200" smtClean="0"/>
              <a:t> </a:t>
            </a:r>
          </a:p>
          <a:p>
            <a:pPr eaLnBrk="1" hangingPunct="1">
              <a:lnSpc>
                <a:spcPct val="80000"/>
              </a:lnSpc>
            </a:pPr>
            <a:r>
              <a:rPr lang="en-US" sz="2200" smtClean="0"/>
              <a:t>No differences in the proportion of secure attachments whether or not infants had experienced nonmaternal care</a:t>
            </a:r>
          </a:p>
          <a:p>
            <a:pPr eaLnBrk="1" hangingPunct="1">
              <a:lnSpc>
                <a:spcPct val="80000"/>
              </a:lnSpc>
              <a:buFont typeface="Arial" charset="0"/>
              <a:buNone/>
            </a:pPr>
            <a:r>
              <a:rPr lang="en-US" sz="2200" smtClean="0"/>
              <a:t> </a:t>
            </a:r>
          </a:p>
          <a:p>
            <a:pPr eaLnBrk="1" hangingPunct="1">
              <a:lnSpc>
                <a:spcPct val="80000"/>
              </a:lnSpc>
            </a:pPr>
            <a:r>
              <a:rPr lang="en-US" sz="2200" smtClean="0"/>
              <a:t>Parent–child interactions at home differ, e.g., parents interact more intensely during shorter time intervals with children who attend daycare</a:t>
            </a:r>
          </a:p>
          <a:p>
            <a:pPr eaLnBrk="1" hangingPunct="1">
              <a:lnSpc>
                <a:spcPct val="80000"/>
              </a:lnSpc>
              <a:buFont typeface="Arial" charset="0"/>
              <a:buNone/>
            </a:pPr>
            <a:endParaRPr lang="en-US" sz="2200" smtClean="0"/>
          </a:p>
          <a:p>
            <a:pPr eaLnBrk="1" hangingPunct="1">
              <a:lnSpc>
                <a:spcPct val="80000"/>
              </a:lnSpc>
              <a:buFont typeface="Symbol" pitchFamily="18" charset="2"/>
              <a:buChar char=""/>
            </a:pPr>
            <a:r>
              <a:rPr lang="en-US" sz="2200" smtClean="0"/>
              <a:t> Parenting continues to shape the quality of child–parent relationships even when children experience daycare</a:t>
            </a:r>
          </a:p>
          <a:p>
            <a:pPr eaLnBrk="1" hangingPunct="1">
              <a:lnSpc>
                <a:spcPct val="80000"/>
              </a:lnSpc>
              <a:buFont typeface="Arial" charset="0"/>
              <a:buNone/>
            </a:pPr>
            <a:endParaRPr lang="en-US" sz="2200" smtClean="0"/>
          </a:p>
          <a:p>
            <a:pPr eaLnBrk="1" hangingPunct="1">
              <a:lnSpc>
                <a:spcPct val="80000"/>
              </a:lnSpc>
            </a:pPr>
            <a:endParaRPr lang="en-US" sz="2200" smtClean="0"/>
          </a:p>
        </p:txBody>
      </p:sp>
      <p:sp>
        <p:nvSpPr>
          <p:cNvPr id="4" name="Footer Placeholder 3"/>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pPr eaLnBrk="1" hangingPunct="1"/>
            <a:r>
              <a:rPr lang="en-US" smtClean="0"/>
              <a:t>Effects of daycare on infants</a:t>
            </a:r>
          </a:p>
        </p:txBody>
      </p:sp>
      <p:sp>
        <p:nvSpPr>
          <p:cNvPr id="31746" name="Content Placeholder 2"/>
          <p:cNvSpPr>
            <a:spLocks noGrp="1"/>
          </p:cNvSpPr>
          <p:nvPr>
            <p:ph idx="1"/>
          </p:nvPr>
        </p:nvSpPr>
        <p:spPr/>
        <p:txBody>
          <a:bodyPr/>
          <a:lstStyle/>
          <a:p>
            <a:pPr eaLnBrk="1" hangingPunct="1"/>
            <a:r>
              <a:rPr lang="en-US" smtClean="0"/>
              <a:t>Infants from low-income families tend to benefit when they attend stimulating daycare settings</a:t>
            </a:r>
          </a:p>
          <a:p>
            <a:pPr eaLnBrk="1" hangingPunct="1"/>
            <a:endParaRPr lang="en-US" smtClean="0"/>
          </a:p>
          <a:p>
            <a:pPr eaLnBrk="1" hangingPunct="1"/>
            <a:r>
              <a:rPr lang="en-US" smtClean="0"/>
              <a:t>Infants from middle- and high-income families do not necessarily benefit from daycare; they may even show detrimental effects </a:t>
            </a:r>
          </a:p>
        </p:txBody>
      </p:sp>
      <p:sp>
        <p:nvSpPr>
          <p:cNvPr id="4" name="Footer Placeholder 3"/>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rtlCol="0">
            <a:normAutofit/>
          </a:bodyPr>
          <a:lstStyle/>
          <a:p>
            <a:pPr eaLnBrk="1" fontAlgn="auto" hangingPunct="1">
              <a:spcAft>
                <a:spcPts val="0"/>
              </a:spcAft>
              <a:defRPr/>
            </a:pPr>
            <a:r>
              <a:rPr lang="en-US" dirty="0"/>
              <a:t>SOCIOECONOMIC CLASS, CULTURE, AND INFANCY</a:t>
            </a:r>
          </a:p>
        </p:txBody>
      </p:sp>
      <p:sp>
        <p:nvSpPr>
          <p:cNvPr id="5" name="Text Placeholder 4"/>
          <p:cNvSpPr>
            <a:spLocks noGrp="1"/>
          </p:cNvSpPr>
          <p:nvPr>
            <p:ph type="body" idx="1"/>
          </p:nvPr>
        </p:nvSpPr>
        <p:spPr/>
        <p:txBody>
          <a:bodyPr rtlCol="0">
            <a:normAutofit/>
          </a:bodyPr>
          <a:lstStyle/>
          <a:p>
            <a:pPr eaLnBrk="1" fontAlgn="auto" hangingPunct="1">
              <a:spcAft>
                <a:spcPts val="0"/>
              </a:spcAft>
              <a:buFont typeface="Arial"/>
              <a:buNone/>
              <a:defRPr/>
            </a:pPr>
            <a:endParaRPr lang="en-US"/>
          </a:p>
        </p:txBody>
      </p:sp>
      <p:sp>
        <p:nvSpPr>
          <p:cNvPr id="2" name="Footer Placeholder 1"/>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3"/>
          <p:cNvSpPr>
            <a:spLocks noGrp="1"/>
          </p:cNvSpPr>
          <p:nvPr>
            <p:ph type="title"/>
          </p:nvPr>
        </p:nvSpPr>
        <p:spPr/>
        <p:txBody>
          <a:bodyPr/>
          <a:lstStyle/>
          <a:p>
            <a:pPr eaLnBrk="1" hangingPunct="1"/>
            <a:r>
              <a:rPr lang="en-US" smtClean="0"/>
              <a:t>Social class</a:t>
            </a:r>
          </a:p>
        </p:txBody>
      </p:sp>
      <p:sp>
        <p:nvSpPr>
          <p:cNvPr id="33794" name="Content Placeholder 4"/>
          <p:cNvSpPr>
            <a:spLocks noGrp="1"/>
          </p:cNvSpPr>
          <p:nvPr>
            <p:ph idx="1"/>
          </p:nvPr>
        </p:nvSpPr>
        <p:spPr/>
        <p:txBody>
          <a:bodyPr/>
          <a:lstStyle/>
          <a:p>
            <a:pPr eaLnBrk="1" hangingPunct="1">
              <a:lnSpc>
                <a:spcPct val="80000"/>
              </a:lnSpc>
            </a:pPr>
            <a:r>
              <a:rPr lang="en-US" sz="2200" smtClean="0"/>
              <a:t>SES = parental education + income + occupation</a:t>
            </a:r>
          </a:p>
          <a:p>
            <a:pPr eaLnBrk="1" hangingPunct="1">
              <a:lnSpc>
                <a:spcPct val="80000"/>
              </a:lnSpc>
              <a:buFont typeface="Arial" charset="0"/>
              <a:buNone/>
            </a:pPr>
            <a:r>
              <a:rPr lang="en-US" sz="2200" smtClean="0"/>
              <a:t> </a:t>
            </a:r>
          </a:p>
          <a:p>
            <a:pPr eaLnBrk="1" hangingPunct="1">
              <a:lnSpc>
                <a:spcPct val="80000"/>
              </a:lnSpc>
            </a:pPr>
            <a:r>
              <a:rPr lang="en-US" sz="2200" smtClean="0"/>
              <a:t>Parents instill values that will maximize their children’s chances of success in the social station in which they are likely to find themselves as mature adults</a:t>
            </a:r>
          </a:p>
          <a:p>
            <a:pPr eaLnBrk="1" hangingPunct="1">
              <a:lnSpc>
                <a:spcPct val="80000"/>
              </a:lnSpc>
            </a:pPr>
            <a:r>
              <a:rPr lang="en-US" sz="2200" smtClean="0"/>
              <a:t>E.g., middle-class mothers encourage their infants to converse and to expand their communicative abilities more than lower-class mothers</a:t>
            </a:r>
          </a:p>
          <a:p>
            <a:pPr eaLnBrk="1" hangingPunct="1">
              <a:lnSpc>
                <a:spcPct val="80000"/>
              </a:lnSpc>
            </a:pPr>
            <a:endParaRPr lang="en-US" sz="2200" smtClean="0"/>
          </a:p>
          <a:p>
            <a:pPr eaLnBrk="1" hangingPunct="1">
              <a:lnSpc>
                <a:spcPct val="80000"/>
              </a:lnSpc>
            </a:pPr>
            <a:r>
              <a:rPr lang="en-US" sz="2200" smtClean="0"/>
              <a:t>Differences across socioeconomic status in maternal and paternal holding, maternal carrying, and paternal caregiving </a:t>
            </a:r>
          </a:p>
          <a:p>
            <a:pPr eaLnBrk="1" hangingPunct="1">
              <a:lnSpc>
                <a:spcPct val="80000"/>
              </a:lnSpc>
            </a:pPr>
            <a:r>
              <a:rPr lang="en-US" sz="2200" smtClean="0"/>
              <a:t>But ethnic differences in maternal availability, affection, caregiving, and stimulation between African-American and European-American parents irrespective of SES</a:t>
            </a:r>
          </a:p>
        </p:txBody>
      </p:sp>
      <p:sp>
        <p:nvSpPr>
          <p:cNvPr id="2" name="Footer Placeholder 1"/>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rtlCol="0">
            <a:normAutofit/>
          </a:bodyPr>
          <a:lstStyle/>
          <a:p>
            <a:pPr eaLnBrk="1" fontAlgn="auto" hangingPunct="1">
              <a:spcAft>
                <a:spcPts val="0"/>
              </a:spcAft>
              <a:defRPr/>
            </a:pPr>
            <a:r>
              <a:rPr lang="en-US" dirty="0"/>
              <a:t>Infant, mother and father</a:t>
            </a:r>
            <a:br>
              <a:rPr lang="en-US" dirty="0"/>
            </a:br>
            <a:endParaRPr lang="en-US" dirty="0"/>
          </a:p>
        </p:txBody>
      </p:sp>
      <p:sp>
        <p:nvSpPr>
          <p:cNvPr id="5" name="Text Placeholder 4"/>
          <p:cNvSpPr>
            <a:spLocks noGrp="1"/>
          </p:cNvSpPr>
          <p:nvPr>
            <p:ph type="body" idx="1"/>
          </p:nvPr>
        </p:nvSpPr>
        <p:spPr/>
        <p:txBody>
          <a:bodyPr rtlCol="0">
            <a:normAutofit/>
          </a:bodyPr>
          <a:lstStyle/>
          <a:p>
            <a:pPr eaLnBrk="1" fontAlgn="auto" hangingPunct="1">
              <a:spcAft>
                <a:spcPts val="0"/>
              </a:spcAft>
              <a:buFont typeface="Arial"/>
              <a:buNone/>
              <a:defRPr/>
            </a:pPr>
            <a:endParaRPr lang="en-US" dirty="0"/>
          </a:p>
        </p:txBody>
      </p:sp>
      <p:sp>
        <p:nvSpPr>
          <p:cNvPr id="2" name="Footer Placeholder 1"/>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pPr eaLnBrk="1" hangingPunct="1"/>
            <a:r>
              <a:rPr lang="en-US" smtClean="0"/>
              <a:t>Culture</a:t>
            </a:r>
          </a:p>
        </p:txBody>
      </p:sp>
      <p:sp>
        <p:nvSpPr>
          <p:cNvPr id="34818" name="Content Placeholder 2"/>
          <p:cNvSpPr>
            <a:spLocks noGrp="1"/>
          </p:cNvSpPr>
          <p:nvPr>
            <p:ph idx="1"/>
          </p:nvPr>
        </p:nvSpPr>
        <p:spPr/>
        <p:txBody>
          <a:bodyPr/>
          <a:lstStyle/>
          <a:p>
            <a:pPr eaLnBrk="1" hangingPunct="1">
              <a:lnSpc>
                <a:spcPct val="90000"/>
              </a:lnSpc>
            </a:pPr>
            <a:r>
              <a:rPr lang="en-US" sz="3000" smtClean="0"/>
              <a:t>Reasons for doing cross-cultural studies</a:t>
            </a:r>
          </a:p>
          <a:p>
            <a:pPr marL="914400" lvl="1" indent="-514350" eaLnBrk="1" hangingPunct="1">
              <a:lnSpc>
                <a:spcPct val="90000"/>
              </a:lnSpc>
              <a:buFont typeface="Calibri" pitchFamily="34" charset="0"/>
              <a:buAutoNum type="arabicPeriod"/>
            </a:pPr>
            <a:r>
              <a:rPr lang="en-US" sz="2600" smtClean="0"/>
              <a:t>People are always curious about development in foreign cultures</a:t>
            </a:r>
          </a:p>
          <a:p>
            <a:pPr marL="914400" lvl="1" indent="-514350" eaLnBrk="1" hangingPunct="1">
              <a:lnSpc>
                <a:spcPct val="90000"/>
              </a:lnSpc>
              <a:buFont typeface="Calibri" pitchFamily="34" charset="0"/>
              <a:buAutoNum type="arabicPeriod"/>
            </a:pPr>
            <a:r>
              <a:rPr lang="en-US" sz="2600" smtClean="0"/>
              <a:t>Documenting the full range of human experience and establishing valid developmental norms</a:t>
            </a:r>
          </a:p>
          <a:p>
            <a:pPr marL="914400" lvl="1" indent="-514350" eaLnBrk="1" hangingPunct="1">
              <a:lnSpc>
                <a:spcPct val="90000"/>
              </a:lnSpc>
              <a:buFont typeface="Calibri" pitchFamily="34" charset="0"/>
              <a:buAutoNum type="arabicPeriod"/>
            </a:pPr>
            <a:r>
              <a:rPr lang="en-US" sz="2600" smtClean="0"/>
              <a:t>Facilitates the quest to understand forces at work in development by exposing variables that are highly influential but may be “invisible” from a monocultural perspective</a:t>
            </a:r>
          </a:p>
          <a:p>
            <a:pPr marL="914400" lvl="1" indent="-514350" eaLnBrk="1" hangingPunct="1">
              <a:lnSpc>
                <a:spcPct val="90000"/>
              </a:lnSpc>
              <a:buFont typeface="Calibri" pitchFamily="34" charset="0"/>
              <a:buAutoNum type="arabicPeriod"/>
            </a:pPr>
            <a:r>
              <a:rPr lang="en-US" sz="2600" smtClean="0"/>
              <a:t>Permits natural tests of the universality of psychological constructs</a:t>
            </a:r>
          </a:p>
          <a:p>
            <a:pPr eaLnBrk="1" hangingPunct="1">
              <a:lnSpc>
                <a:spcPct val="90000"/>
              </a:lnSpc>
            </a:pPr>
            <a:endParaRPr lang="en-US" sz="3000" smtClean="0"/>
          </a:p>
        </p:txBody>
      </p:sp>
      <p:sp>
        <p:nvSpPr>
          <p:cNvPr id="4" name="Footer Placeholder 3"/>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pPr eaLnBrk="1" hangingPunct="1"/>
            <a:r>
              <a:rPr lang="en-US" smtClean="0"/>
              <a:t>Parenting and culture</a:t>
            </a:r>
          </a:p>
        </p:txBody>
      </p:sp>
      <p:sp>
        <p:nvSpPr>
          <p:cNvPr id="35842" name="Content Placeholder 2"/>
          <p:cNvSpPr>
            <a:spLocks noGrp="1"/>
          </p:cNvSpPr>
          <p:nvPr>
            <p:ph idx="1"/>
          </p:nvPr>
        </p:nvSpPr>
        <p:spPr/>
        <p:txBody>
          <a:bodyPr/>
          <a:lstStyle/>
          <a:p>
            <a:pPr eaLnBrk="1" hangingPunct="1">
              <a:lnSpc>
                <a:spcPct val="80000"/>
              </a:lnSpc>
            </a:pPr>
            <a:r>
              <a:rPr lang="en-US" sz="2000" smtClean="0"/>
              <a:t>Parents’ ideas about child development and child rearing contribute to the “continuity of culture” by helping to define culture and the transmission of cultural information across generations</a:t>
            </a:r>
          </a:p>
          <a:p>
            <a:pPr eaLnBrk="1" hangingPunct="1">
              <a:lnSpc>
                <a:spcPct val="80000"/>
              </a:lnSpc>
              <a:buFont typeface="Arial" charset="0"/>
              <a:buNone/>
            </a:pPr>
            <a:endParaRPr lang="en-US" sz="2000" smtClean="0"/>
          </a:p>
          <a:p>
            <a:pPr eaLnBrk="1" hangingPunct="1">
              <a:lnSpc>
                <a:spcPct val="80000"/>
              </a:lnSpc>
            </a:pPr>
            <a:r>
              <a:rPr lang="en-US" sz="2000" smtClean="0"/>
              <a:t>E.g., mothers from individualist cultures (US, Belgium, Italy, Israel) who scored higher on neuroticism (i.e., the tendency to worry a lot, be nervous, emotional, and insecure) reported less competence and satisfaction in parenting, but mothers from collectivist (Japan, Korea, Argentina) cultures who scored higher on neuroticism reported more satisfaction with parenting</a:t>
            </a:r>
          </a:p>
          <a:p>
            <a:pPr eaLnBrk="1" hangingPunct="1">
              <a:lnSpc>
                <a:spcPct val="80000"/>
              </a:lnSpc>
              <a:buFont typeface="Arial" charset="0"/>
              <a:buNone/>
            </a:pPr>
            <a:endParaRPr lang="en-US" sz="2000" smtClean="0"/>
          </a:p>
          <a:p>
            <a:pPr eaLnBrk="1" hangingPunct="1">
              <a:lnSpc>
                <a:spcPct val="80000"/>
              </a:lnSpc>
              <a:buFont typeface="Symbol" pitchFamily="18" charset="2"/>
              <a:buChar char=""/>
            </a:pPr>
            <a:r>
              <a:rPr lang="en-US" sz="2000" smtClean="0"/>
              <a:t>Neuroticism undermines feelings of competence and satisfaction in individualist cultures where independence is valued, but it does not in collectivist cultures because such social sensitivity is a valued trait and thus does not undermine mothers’ satisfaction with parenting</a:t>
            </a:r>
          </a:p>
        </p:txBody>
      </p:sp>
      <p:sp>
        <p:nvSpPr>
          <p:cNvPr id="4" name="Footer Placeholder 3"/>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pPr eaLnBrk="1" hangingPunct="1"/>
            <a:r>
              <a:rPr lang="en-US" smtClean="0"/>
              <a:t>Niches</a:t>
            </a:r>
          </a:p>
        </p:txBody>
      </p:sp>
      <p:sp>
        <p:nvSpPr>
          <p:cNvPr id="36866" name="Content Placeholder 2"/>
          <p:cNvSpPr>
            <a:spLocks noGrp="1"/>
          </p:cNvSpPr>
          <p:nvPr>
            <p:ph idx="1"/>
          </p:nvPr>
        </p:nvSpPr>
        <p:spPr/>
        <p:txBody>
          <a:bodyPr/>
          <a:lstStyle/>
          <a:p>
            <a:pPr eaLnBrk="1" hangingPunct="1"/>
            <a:r>
              <a:rPr lang="en-US" smtClean="0"/>
              <a:t>3 ways in which niches differ</a:t>
            </a:r>
          </a:p>
          <a:p>
            <a:pPr marL="914400" lvl="1" indent="-514350" eaLnBrk="1" hangingPunct="1">
              <a:buFont typeface="Calibri" pitchFamily="34" charset="0"/>
              <a:buAutoNum type="arabicPeriod"/>
            </a:pPr>
            <a:r>
              <a:rPr lang="en-US" smtClean="0"/>
              <a:t>physical circumstances</a:t>
            </a:r>
          </a:p>
          <a:p>
            <a:pPr marL="914400" lvl="1" indent="-514350" eaLnBrk="1" hangingPunct="1">
              <a:buFont typeface="Calibri" pitchFamily="34" charset="0"/>
              <a:buAutoNum type="arabicPeriod"/>
            </a:pPr>
            <a:r>
              <a:rPr lang="en-US" smtClean="0"/>
              <a:t>ideology (i.e., worldview)</a:t>
            </a:r>
          </a:p>
          <a:p>
            <a:pPr marL="914400" lvl="1" indent="-514350" eaLnBrk="1" hangingPunct="1">
              <a:buFont typeface="Calibri" pitchFamily="34" charset="0"/>
              <a:buAutoNum type="arabicPeriod"/>
            </a:pPr>
            <a:r>
              <a:rPr lang="en-US" smtClean="0"/>
              <a:t>customs (e.g., mother–child sleeping arrangements)</a:t>
            </a:r>
          </a:p>
        </p:txBody>
      </p:sp>
      <p:sp>
        <p:nvSpPr>
          <p:cNvPr id="4" name="Footer Placeholder 3"/>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a:t>Cross-cultural differences in motor </a:t>
            </a:r>
            <a:r>
              <a:rPr lang="en-US" dirty="0" smtClean="0"/>
              <a:t>development</a:t>
            </a:r>
            <a:endParaRPr lang="en-US" dirty="0"/>
          </a:p>
        </p:txBody>
      </p:sp>
      <p:sp>
        <p:nvSpPr>
          <p:cNvPr id="37890" name="Content Placeholder 2"/>
          <p:cNvSpPr>
            <a:spLocks noGrp="1"/>
          </p:cNvSpPr>
          <p:nvPr>
            <p:ph idx="1"/>
          </p:nvPr>
        </p:nvSpPr>
        <p:spPr/>
        <p:txBody>
          <a:bodyPr/>
          <a:lstStyle/>
          <a:p>
            <a:pPr eaLnBrk="1" hangingPunct="1">
              <a:lnSpc>
                <a:spcPct val="80000"/>
              </a:lnSpc>
            </a:pPr>
            <a:r>
              <a:rPr lang="en-US" sz="2700" smtClean="0"/>
              <a:t>Hopi infants begin to walk alone late </a:t>
            </a:r>
          </a:p>
          <a:p>
            <a:pPr eaLnBrk="1" hangingPunct="1">
              <a:lnSpc>
                <a:spcPct val="80000"/>
              </a:lnSpc>
            </a:pPr>
            <a:r>
              <a:rPr lang="en-US" sz="2700" smtClean="0"/>
              <a:t>Balinese infants follow a different set of stages on their way to walking</a:t>
            </a:r>
          </a:p>
          <a:p>
            <a:pPr eaLnBrk="1" hangingPunct="1">
              <a:lnSpc>
                <a:spcPct val="80000"/>
              </a:lnSpc>
            </a:pPr>
            <a:r>
              <a:rPr lang="en-US" sz="2700" smtClean="0"/>
              <a:t>African Ganda and Wolof infants tend to be more advanced in sensory, psychological, and motor development than European American age norms </a:t>
            </a:r>
          </a:p>
          <a:p>
            <a:pPr eaLnBrk="1" hangingPunct="1">
              <a:lnSpc>
                <a:spcPct val="80000"/>
              </a:lnSpc>
              <a:buFont typeface="Symbol" pitchFamily="18" charset="2"/>
              <a:buChar char=""/>
            </a:pPr>
            <a:r>
              <a:rPr lang="en-US" sz="2700" smtClean="0"/>
              <a:t>Differences are probably due to differences in child rearing, not genes</a:t>
            </a:r>
          </a:p>
          <a:p>
            <a:pPr eaLnBrk="1" hangingPunct="1">
              <a:lnSpc>
                <a:spcPct val="80000"/>
              </a:lnSpc>
              <a:buFont typeface="Arial" charset="0"/>
              <a:buNone/>
            </a:pPr>
            <a:r>
              <a:rPr lang="en-US" sz="2700" smtClean="0"/>
              <a:t> </a:t>
            </a:r>
          </a:p>
          <a:p>
            <a:pPr eaLnBrk="1" hangingPunct="1">
              <a:lnSpc>
                <a:spcPct val="80000"/>
              </a:lnSpc>
            </a:pPr>
            <a:r>
              <a:rPr lang="en-US" sz="2700" smtClean="0"/>
              <a:t>Immigrant parents’ parenting behaviors may acculturate more quickly or readily than parenting beliefs</a:t>
            </a:r>
          </a:p>
        </p:txBody>
      </p:sp>
      <p:sp>
        <p:nvSpPr>
          <p:cNvPr id="4" name="Footer Placeholder 3"/>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3"/>
          <p:cNvSpPr>
            <a:spLocks noGrp="1"/>
          </p:cNvSpPr>
          <p:nvPr>
            <p:ph type="title"/>
          </p:nvPr>
        </p:nvSpPr>
        <p:spPr/>
        <p:txBody>
          <a:bodyPr/>
          <a:lstStyle/>
          <a:p>
            <a:pPr eaLnBrk="1" hangingPunct="1"/>
            <a:r>
              <a:rPr lang="en-US" smtClean="0"/>
              <a:t>Direct effects – heritability</a:t>
            </a:r>
          </a:p>
        </p:txBody>
      </p:sp>
      <p:sp>
        <p:nvSpPr>
          <p:cNvPr id="17410" name="Content Placeholder 4"/>
          <p:cNvSpPr>
            <a:spLocks noGrp="1"/>
          </p:cNvSpPr>
          <p:nvPr>
            <p:ph idx="1"/>
          </p:nvPr>
        </p:nvSpPr>
        <p:spPr/>
        <p:txBody>
          <a:bodyPr/>
          <a:lstStyle/>
          <a:p>
            <a:pPr eaLnBrk="1" hangingPunct="1">
              <a:lnSpc>
                <a:spcPct val="90000"/>
              </a:lnSpc>
            </a:pPr>
            <a:r>
              <a:rPr lang="en-US" sz="2700" b="1" smtClean="0"/>
              <a:t>Monozygotic </a:t>
            </a:r>
            <a:r>
              <a:rPr lang="en-US" sz="2700" smtClean="0"/>
              <a:t>– twins born from the same egg and fertilized by a single sperm share 100% of genes</a:t>
            </a:r>
          </a:p>
          <a:p>
            <a:pPr eaLnBrk="1" hangingPunct="1">
              <a:lnSpc>
                <a:spcPct val="90000"/>
              </a:lnSpc>
            </a:pPr>
            <a:r>
              <a:rPr lang="en-US" sz="2700" b="1" smtClean="0"/>
              <a:t>Dizygotic </a:t>
            </a:r>
            <a:r>
              <a:rPr lang="en-US" sz="2700" smtClean="0"/>
              <a:t>– twins born from different eggs and fertilized by different sperm</a:t>
            </a:r>
          </a:p>
          <a:p>
            <a:pPr eaLnBrk="1" hangingPunct="1">
              <a:lnSpc>
                <a:spcPct val="90000"/>
              </a:lnSpc>
            </a:pPr>
            <a:r>
              <a:rPr lang="en-US" sz="2700" smtClean="0"/>
              <a:t>Typical twin studies involve comparing the extent to which certain characteristics are shared by </a:t>
            </a:r>
          </a:p>
          <a:p>
            <a:pPr marL="914400" lvl="1" indent="-514350" eaLnBrk="1" hangingPunct="1">
              <a:lnSpc>
                <a:spcPct val="90000"/>
              </a:lnSpc>
              <a:buFont typeface="Calibri" pitchFamily="34" charset="0"/>
              <a:buAutoNum type="arabicPeriod"/>
            </a:pPr>
            <a:r>
              <a:rPr lang="en-US" sz="2400" smtClean="0"/>
              <a:t>monozygotic twins reared together or apart or</a:t>
            </a:r>
          </a:p>
          <a:p>
            <a:pPr marL="914400" lvl="1" indent="-514350" eaLnBrk="1" hangingPunct="1">
              <a:lnSpc>
                <a:spcPct val="90000"/>
              </a:lnSpc>
              <a:buFont typeface="Calibri" pitchFamily="34" charset="0"/>
              <a:buAutoNum type="arabicPeriod"/>
            </a:pPr>
            <a:r>
              <a:rPr lang="en-US" sz="2400" smtClean="0"/>
              <a:t>monozygotic and dizygotic twins</a:t>
            </a:r>
          </a:p>
          <a:p>
            <a:pPr eaLnBrk="1" hangingPunct="1">
              <a:lnSpc>
                <a:spcPct val="90000"/>
              </a:lnSpc>
              <a:buFont typeface="Symbol" pitchFamily="18" charset="2"/>
              <a:buChar char=""/>
            </a:pPr>
            <a:r>
              <a:rPr lang="en-US" sz="2700" smtClean="0"/>
              <a:t> If a characteristic is inherited, identical twins even if reared apart should be more alike, just as identical twins should be more alike than fraternal twins</a:t>
            </a:r>
          </a:p>
          <a:p>
            <a:pPr eaLnBrk="1" hangingPunct="1">
              <a:lnSpc>
                <a:spcPct val="90000"/>
              </a:lnSpc>
              <a:buFont typeface="Arial" charset="0"/>
              <a:buNone/>
            </a:pPr>
            <a:endParaRPr lang="en-US" sz="2700" smtClean="0"/>
          </a:p>
        </p:txBody>
      </p:sp>
      <p:sp>
        <p:nvSpPr>
          <p:cNvPr id="2" name="Footer Placeholder 1"/>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3"/>
          <p:cNvSpPr>
            <a:spLocks noGrp="1"/>
          </p:cNvSpPr>
          <p:nvPr>
            <p:ph type="title"/>
          </p:nvPr>
        </p:nvSpPr>
        <p:spPr/>
        <p:txBody>
          <a:bodyPr/>
          <a:lstStyle/>
          <a:p>
            <a:pPr eaLnBrk="1" hangingPunct="1"/>
            <a:r>
              <a:rPr lang="en-US" smtClean="0"/>
              <a:t>Direct effects – heritability</a:t>
            </a:r>
          </a:p>
        </p:txBody>
      </p:sp>
      <p:sp>
        <p:nvSpPr>
          <p:cNvPr id="18434" name="Content Placeholder 4"/>
          <p:cNvSpPr>
            <a:spLocks noGrp="1"/>
          </p:cNvSpPr>
          <p:nvPr>
            <p:ph idx="1"/>
          </p:nvPr>
        </p:nvSpPr>
        <p:spPr/>
        <p:txBody>
          <a:bodyPr/>
          <a:lstStyle/>
          <a:p>
            <a:pPr eaLnBrk="1" hangingPunct="1"/>
            <a:r>
              <a:rPr lang="en-US" smtClean="0"/>
              <a:t>Adoption studies – if a characteristic is inherited, biological parents and children should be more alike than adoptive parents and children</a:t>
            </a:r>
          </a:p>
          <a:p>
            <a:pPr eaLnBrk="1" hangingPunct="1"/>
            <a:r>
              <a:rPr lang="en-US" b="1" smtClean="0"/>
              <a:t>Epigenesis</a:t>
            </a:r>
            <a:r>
              <a:rPr lang="en-US" smtClean="0"/>
              <a:t> is the developmental process whereby each successive stage of development builds on foundations laid down by preceding stages</a:t>
            </a:r>
          </a:p>
        </p:txBody>
      </p:sp>
      <p:sp>
        <p:nvSpPr>
          <p:cNvPr id="2" name="Footer Placeholder 1"/>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eaLnBrk="1" hangingPunct="1"/>
            <a:r>
              <a:rPr lang="en-US" smtClean="0"/>
              <a:t>Direct effects – parenting</a:t>
            </a:r>
          </a:p>
        </p:txBody>
      </p:sp>
      <p:sp>
        <p:nvSpPr>
          <p:cNvPr id="19458" name="Content Placeholder 2"/>
          <p:cNvSpPr>
            <a:spLocks noGrp="1"/>
          </p:cNvSpPr>
          <p:nvPr>
            <p:ph idx="1"/>
          </p:nvPr>
        </p:nvSpPr>
        <p:spPr/>
        <p:txBody>
          <a:bodyPr/>
          <a:lstStyle/>
          <a:p>
            <a:pPr eaLnBrk="1" hangingPunct="1">
              <a:lnSpc>
                <a:spcPct val="80000"/>
              </a:lnSpc>
            </a:pPr>
            <a:r>
              <a:rPr lang="en-US" sz="2700" smtClean="0"/>
              <a:t>4 major domains of parenting</a:t>
            </a:r>
          </a:p>
          <a:p>
            <a:pPr marL="914400" lvl="1" indent="-514350" eaLnBrk="1" hangingPunct="1">
              <a:lnSpc>
                <a:spcPct val="80000"/>
              </a:lnSpc>
              <a:buFont typeface="Calibri" pitchFamily="34" charset="0"/>
              <a:buAutoNum type="arabicPeriod"/>
            </a:pPr>
            <a:r>
              <a:rPr lang="en-US" sz="2400" smtClean="0"/>
              <a:t>Nurturant caregiving: promoting infants’ basic survival, providing protection, supervision, and sustenance</a:t>
            </a:r>
          </a:p>
          <a:p>
            <a:pPr marL="914400" lvl="1" indent="-514350" eaLnBrk="1" hangingPunct="1">
              <a:lnSpc>
                <a:spcPct val="80000"/>
              </a:lnSpc>
              <a:buFont typeface="Calibri" pitchFamily="34" charset="0"/>
              <a:buAutoNum type="arabicPeriod"/>
            </a:pPr>
            <a:r>
              <a:rPr lang="en-US" sz="2400" smtClean="0"/>
              <a:t>Material caregiving: manner in which parents structure infants’ physical environments, provision of toys and books and restrictions on physical freedom</a:t>
            </a:r>
          </a:p>
          <a:p>
            <a:pPr marL="914400" lvl="1" indent="-514350" eaLnBrk="1" hangingPunct="1">
              <a:lnSpc>
                <a:spcPct val="80000"/>
              </a:lnSpc>
              <a:buFont typeface="Calibri" pitchFamily="34" charset="0"/>
              <a:buAutoNum type="arabicPeriod"/>
            </a:pPr>
            <a:r>
              <a:rPr lang="en-US" sz="2400" smtClean="0"/>
              <a:t>Social caregiving: parental efforts to involve infants in interpersonal exchanges, soothing, touching, smiling, and vocalizing</a:t>
            </a:r>
          </a:p>
          <a:p>
            <a:pPr marL="914400" lvl="1" indent="-514350" eaLnBrk="1" hangingPunct="1">
              <a:lnSpc>
                <a:spcPct val="80000"/>
              </a:lnSpc>
              <a:buFont typeface="Calibri" pitchFamily="34" charset="0"/>
              <a:buAutoNum type="arabicPeriod"/>
            </a:pPr>
            <a:r>
              <a:rPr lang="en-US" sz="2400" smtClean="0"/>
              <a:t>Extradyadic caregiving pertains to how parents facilitate infants’ understanding of the world around them, directing babies’ attention to and interpreting external events, and providing opportunities </a:t>
            </a:r>
          </a:p>
        </p:txBody>
      </p:sp>
      <p:sp>
        <p:nvSpPr>
          <p:cNvPr id="4" name="Footer Placeholder 3"/>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smtClean="0"/>
              <a:t>Direct effects – parenting</a:t>
            </a:r>
          </a:p>
        </p:txBody>
      </p:sp>
      <p:sp>
        <p:nvSpPr>
          <p:cNvPr id="20482" name="Content Placeholder 2"/>
          <p:cNvSpPr>
            <a:spLocks noGrp="1"/>
          </p:cNvSpPr>
          <p:nvPr>
            <p:ph idx="1"/>
          </p:nvPr>
        </p:nvSpPr>
        <p:spPr/>
        <p:txBody>
          <a:bodyPr/>
          <a:lstStyle/>
          <a:p>
            <a:pPr eaLnBrk="1" hangingPunct="1">
              <a:lnSpc>
                <a:spcPct val="90000"/>
              </a:lnSpc>
            </a:pPr>
            <a:r>
              <a:rPr lang="en-US" sz="3000" smtClean="0"/>
              <a:t>2 interactional mechanisms by which parents affect infants</a:t>
            </a:r>
          </a:p>
          <a:p>
            <a:pPr marL="914400" lvl="1" indent="-514350" eaLnBrk="1" hangingPunct="1">
              <a:lnSpc>
                <a:spcPct val="90000"/>
              </a:lnSpc>
              <a:buFont typeface="Calibri" pitchFamily="34" charset="0"/>
              <a:buAutoNum type="arabicPeriod"/>
            </a:pPr>
            <a:r>
              <a:rPr lang="en-US" sz="2600" smtClean="0"/>
              <a:t>Specificity principle: specific forms of parenting at specific times shape specific infant abilities in specific ways: vocabulary level was specifically sensitive to maternal verbal responsiveness and not to how many different words mothers used during mother–infant exchanges</a:t>
            </a:r>
          </a:p>
          <a:p>
            <a:pPr marL="914400" lvl="1" indent="-514350" eaLnBrk="1" hangingPunct="1">
              <a:lnSpc>
                <a:spcPct val="90000"/>
              </a:lnSpc>
              <a:buFont typeface="Calibri" pitchFamily="34" charset="0"/>
              <a:buAutoNum type="arabicPeriod"/>
            </a:pPr>
            <a:r>
              <a:rPr lang="en-US" sz="2600" smtClean="0"/>
              <a:t>Transactional principle: infants shape their experiences with parents just as they are shaped by those experiences</a:t>
            </a:r>
          </a:p>
          <a:p>
            <a:pPr eaLnBrk="1" hangingPunct="1">
              <a:lnSpc>
                <a:spcPct val="90000"/>
              </a:lnSpc>
            </a:pPr>
            <a:endParaRPr lang="en-US" sz="3000" smtClean="0"/>
          </a:p>
        </p:txBody>
      </p:sp>
      <p:sp>
        <p:nvSpPr>
          <p:cNvPr id="4" name="Footer Placeholder 3"/>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pPr eaLnBrk="1" hangingPunct="1"/>
            <a:r>
              <a:rPr lang="en-US" smtClean="0"/>
              <a:t>Indirect effects</a:t>
            </a:r>
          </a:p>
        </p:txBody>
      </p:sp>
      <p:sp>
        <p:nvSpPr>
          <p:cNvPr id="3" name="Content Placeholder 2"/>
          <p:cNvSpPr>
            <a:spLocks noGrp="1"/>
          </p:cNvSpPr>
          <p:nvPr>
            <p:ph idx="1"/>
          </p:nvPr>
        </p:nvSpPr>
        <p:spPr/>
        <p:txBody>
          <a:bodyPr rtlCol="0">
            <a:normAutofit fontScale="92500"/>
          </a:bodyPr>
          <a:lstStyle/>
          <a:p>
            <a:pPr eaLnBrk="1" fontAlgn="auto" hangingPunct="1">
              <a:spcAft>
                <a:spcPts val="0"/>
              </a:spcAft>
              <a:buFont typeface="Arial"/>
              <a:buChar char="•"/>
              <a:defRPr/>
            </a:pPr>
            <a:r>
              <a:rPr lang="en-US" b="1" dirty="0"/>
              <a:t>Attachment – </a:t>
            </a:r>
            <a:r>
              <a:rPr lang="en-US" dirty="0"/>
              <a:t>relationship between infant and caregiver</a:t>
            </a:r>
          </a:p>
          <a:p>
            <a:pPr eaLnBrk="1" fontAlgn="auto" hangingPunct="1">
              <a:spcAft>
                <a:spcPts val="0"/>
              </a:spcAft>
              <a:buFont typeface="Arial"/>
              <a:buChar char="•"/>
              <a:defRPr/>
            </a:pPr>
            <a:r>
              <a:rPr lang="en-US" dirty="0"/>
              <a:t>Indirect effects: e.g., paternal influences on infant development are indirectly mediated through the father’s impact on the mother</a:t>
            </a:r>
          </a:p>
          <a:p>
            <a:pPr eaLnBrk="1" fontAlgn="auto" hangingPunct="1">
              <a:spcAft>
                <a:spcPts val="0"/>
              </a:spcAft>
              <a:buFont typeface="Arial"/>
              <a:buChar char="•"/>
              <a:defRPr/>
            </a:pPr>
            <a:r>
              <a:rPr lang="en-US" dirty="0" smtClean="0"/>
              <a:t>The most </a:t>
            </a:r>
            <a:r>
              <a:rPr lang="en-US" dirty="0"/>
              <a:t>common reason for </a:t>
            </a:r>
            <a:r>
              <a:rPr lang="en-US" b="1" dirty="0"/>
              <a:t>single parenthood </a:t>
            </a:r>
            <a:r>
              <a:rPr lang="en-US" dirty="0"/>
              <a:t>is that an unmarried woman gives birth to an infant conceived either in a romantic relationship or by donor </a:t>
            </a:r>
            <a:r>
              <a:rPr lang="en-US" dirty="0" smtClean="0"/>
              <a:t>insemination</a:t>
            </a:r>
            <a:endParaRPr lang="en-US" dirty="0"/>
          </a:p>
        </p:txBody>
      </p:sp>
      <p:sp>
        <p:nvSpPr>
          <p:cNvPr id="4" name="Footer Placeholder 3"/>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rtlCol="0">
            <a:normAutofit/>
          </a:bodyPr>
          <a:lstStyle/>
          <a:p>
            <a:pPr eaLnBrk="1" fontAlgn="auto" hangingPunct="1">
              <a:spcAft>
                <a:spcPts val="0"/>
              </a:spcAft>
              <a:defRPr/>
            </a:pPr>
            <a:r>
              <a:rPr lang="en-US" dirty="0" smtClean="0"/>
              <a:t>INFANTS, SIBLINGS, PEERS</a:t>
            </a:r>
            <a:endParaRPr lang="en-US" dirty="0"/>
          </a:p>
        </p:txBody>
      </p:sp>
      <p:sp>
        <p:nvSpPr>
          <p:cNvPr id="5" name="Text Placeholder 4"/>
          <p:cNvSpPr>
            <a:spLocks noGrp="1"/>
          </p:cNvSpPr>
          <p:nvPr>
            <p:ph type="body" idx="1"/>
          </p:nvPr>
        </p:nvSpPr>
        <p:spPr/>
        <p:txBody>
          <a:bodyPr rtlCol="0">
            <a:normAutofit/>
          </a:bodyPr>
          <a:lstStyle/>
          <a:p>
            <a:pPr eaLnBrk="1" fontAlgn="auto" hangingPunct="1">
              <a:spcAft>
                <a:spcPts val="0"/>
              </a:spcAft>
              <a:buFont typeface="Arial"/>
              <a:buNone/>
              <a:defRPr/>
            </a:pPr>
            <a:endParaRPr lang="en-US"/>
          </a:p>
        </p:txBody>
      </p:sp>
      <p:sp>
        <p:nvSpPr>
          <p:cNvPr id="2" name="Footer Placeholder 1"/>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3"/>
          <p:cNvSpPr>
            <a:spLocks noGrp="1"/>
          </p:cNvSpPr>
          <p:nvPr>
            <p:ph type="title"/>
          </p:nvPr>
        </p:nvSpPr>
        <p:spPr/>
        <p:txBody>
          <a:bodyPr/>
          <a:lstStyle/>
          <a:p>
            <a:pPr eaLnBrk="1" hangingPunct="1"/>
            <a:r>
              <a:rPr lang="en-US" smtClean="0"/>
              <a:t>Sibling relationships</a:t>
            </a:r>
          </a:p>
        </p:txBody>
      </p:sp>
      <p:sp>
        <p:nvSpPr>
          <p:cNvPr id="23554" name="Content Placeholder 4"/>
          <p:cNvSpPr>
            <a:spLocks noGrp="1"/>
          </p:cNvSpPr>
          <p:nvPr>
            <p:ph idx="1"/>
          </p:nvPr>
        </p:nvSpPr>
        <p:spPr/>
        <p:txBody>
          <a:bodyPr/>
          <a:lstStyle/>
          <a:p>
            <a:pPr eaLnBrk="1" hangingPunct="1"/>
            <a:r>
              <a:rPr lang="en-US" smtClean="0"/>
              <a:t>Siblings in many non-Western, non-industrialized countries assume a major responsibility for childcare</a:t>
            </a:r>
          </a:p>
          <a:p>
            <a:pPr eaLnBrk="1" hangingPunct="1"/>
            <a:r>
              <a:rPr lang="en-US" smtClean="0"/>
              <a:t>Siblings in Western, industrialized countries seldom assume any responsibility for infant caregiving, and sibling relationships appear to incorporate features of both the infant–adult and infant–peer systems</a:t>
            </a:r>
          </a:p>
          <a:p>
            <a:pPr eaLnBrk="1" hangingPunct="1"/>
            <a:endParaRPr lang="en-US" smtClean="0"/>
          </a:p>
        </p:txBody>
      </p:sp>
      <p:sp>
        <p:nvSpPr>
          <p:cNvPr id="2" name="Footer Placeholder 1"/>
          <p:cNvSpPr>
            <a:spLocks noGrp="1"/>
          </p:cNvSpPr>
          <p:nvPr>
            <p:ph type="ftr" sz="quarter" idx="10"/>
          </p:nvPr>
        </p:nvSpPr>
        <p:spPr/>
        <p:txBody>
          <a:bodyPr/>
          <a:lstStyle/>
          <a:p>
            <a:pPr>
              <a:defRPr/>
            </a:pPr>
            <a:r>
              <a:rPr lang="en-US"/>
              <a:t>Created by Klaus Libertus to accompany Bornstein, Arterberry,  and Lamb: Development in Infancy, 5th edition </a:t>
            </a:r>
          </a:p>
          <a:p>
            <a:pPr>
              <a:defRPr/>
            </a:pPr>
            <a:r>
              <a:rPr lang="en-US" baseline="30000"/>
              <a:t>©</a:t>
            </a:r>
            <a:r>
              <a:rPr lang="en-US"/>
              <a:t>2014 Psychology Press/Taylor &amp; Francis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54</TotalTime>
  <Words>1660</Words>
  <Application>Microsoft Macintosh PowerPoint</Application>
  <PresentationFormat>On-screen Show (4:3)</PresentationFormat>
  <Paragraphs>156</Paragraphs>
  <Slides>23</Slides>
  <Notes>0</Notes>
  <HiddenSlides>0</HiddenSlides>
  <MMClips>0</MMClips>
  <ScaleCrop>false</ScaleCrop>
  <HeadingPairs>
    <vt:vector size="6" baseType="variant">
      <vt:variant>
        <vt:lpstr>Fonts Used</vt:lpstr>
      </vt:variant>
      <vt:variant>
        <vt:i4>3</vt:i4>
      </vt:variant>
      <vt:variant>
        <vt:lpstr>Design Template</vt:lpstr>
      </vt:variant>
      <vt:variant>
        <vt:i4>12</vt:i4>
      </vt:variant>
      <vt:variant>
        <vt:lpstr>Slide Titles</vt:lpstr>
      </vt:variant>
      <vt:variant>
        <vt:i4>23</vt:i4>
      </vt:variant>
    </vt:vector>
  </HeadingPairs>
  <TitlesOfParts>
    <vt:vector size="38" baseType="lpstr">
      <vt:lpstr>Arial</vt:lpstr>
      <vt:lpstr>Calibri</vt:lpstr>
      <vt:lpstr>Symbol</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The Many Ecologies of Infancy</vt:lpstr>
      <vt:lpstr>INFANT, MOTHER AND FATHER </vt:lpstr>
      <vt:lpstr>Direct effects – heritability</vt:lpstr>
      <vt:lpstr>Direct effects – heritability</vt:lpstr>
      <vt:lpstr>Direct effects – parenting</vt:lpstr>
      <vt:lpstr>Direct effects – parenting</vt:lpstr>
      <vt:lpstr>Indirect effects</vt:lpstr>
      <vt:lpstr>INFANTS, SIBLINGS, PEERS</vt:lpstr>
      <vt:lpstr>Sibling relationships</vt:lpstr>
      <vt:lpstr>Developing relationships with other children</vt:lpstr>
      <vt:lpstr>Developing relationships with other children</vt:lpstr>
      <vt:lpstr>NONPARENTAL CARE OF INFANTS</vt:lpstr>
      <vt:lpstr>Nonparental care</vt:lpstr>
      <vt:lpstr>Measures of daycare quality</vt:lpstr>
      <vt:lpstr>Impacts of daycare on infant stress</vt:lpstr>
      <vt:lpstr>Attachment with nonparental caregivers</vt:lpstr>
      <vt:lpstr>Effects of daycare on infants</vt:lpstr>
      <vt:lpstr>SOCIOECONOMIC CLASS, CULTURE, AND INFANCY</vt:lpstr>
      <vt:lpstr>Social class</vt:lpstr>
      <vt:lpstr>Culture</vt:lpstr>
      <vt:lpstr>Parenting and culture</vt:lpstr>
      <vt:lpstr>Niches</vt:lpstr>
      <vt:lpstr>Cross-cultural differences in motor development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many ecologies of infancy</dc:title>
  <dc:creator>Melissa Libertus</dc:creator>
  <cp:lastModifiedBy>Brendan</cp:lastModifiedBy>
  <cp:revision>11</cp:revision>
  <dcterms:created xsi:type="dcterms:W3CDTF">2013-06-29T15:20:04Z</dcterms:created>
  <dcterms:modified xsi:type="dcterms:W3CDTF">2013-08-07T17:30:52Z</dcterms:modified>
</cp:coreProperties>
</file>