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6" r:id="rId2"/>
    <p:sldId id="257" r:id="rId3"/>
    <p:sldId id="258" r:id="rId4"/>
    <p:sldId id="259" r:id="rId5"/>
    <p:sldId id="260" r:id="rId6"/>
    <p:sldId id="261" r:id="rId7"/>
    <p:sldId id="262" r:id="rId8"/>
    <p:sldId id="263" r:id="rId9"/>
    <p:sldId id="264" r:id="rId10"/>
    <p:sldId id="284" r:id="rId11"/>
    <p:sldId id="265" r:id="rId12"/>
    <p:sldId id="266" r:id="rId13"/>
    <p:sldId id="268" r:id="rId14"/>
    <p:sldId id="269" r:id="rId15"/>
    <p:sldId id="280" r:id="rId16"/>
    <p:sldId id="271" r:id="rId17"/>
    <p:sldId id="272" r:id="rId18"/>
    <p:sldId id="273" r:id="rId19"/>
    <p:sldId id="281" r:id="rId20"/>
    <p:sldId id="282" r:id="rId21"/>
    <p:sldId id="286" r:id="rId22"/>
    <p:sldId id="287" r:id="rId23"/>
    <p:sldId id="288" r:id="rId24"/>
    <p:sldId id="289" r:id="rId25"/>
    <p:sldId id="278" r:id="rId26"/>
    <p:sldId id="290" r:id="rId27"/>
    <p:sldId id="291"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256" y="-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C29042-027C-CC42-A664-306DEDAED7DE}" type="doc">
      <dgm:prSet loTypeId="urn:microsoft.com/office/officeart/2005/8/layout/venn1" loCatId="" qsTypeId="urn:microsoft.com/office/officeart/2005/8/quickstyle/simple4" qsCatId="simple" csTypeId="urn:microsoft.com/office/officeart/2005/8/colors/accent1_3" csCatId="accent1" phldr="1"/>
      <dgm:spPr/>
    </dgm:pt>
    <dgm:pt modelId="{CCD8F569-B465-4744-B058-89F0E61F25D0}">
      <dgm:prSet phldrT="[Text]"/>
      <dgm:spPr/>
      <dgm:t>
        <a:bodyPr/>
        <a:lstStyle/>
        <a:p>
          <a:r>
            <a:rPr lang="en-US" dirty="0" smtClean="0">
              <a:solidFill>
                <a:srgbClr val="595959"/>
              </a:solidFill>
            </a:rPr>
            <a:t>Helper</a:t>
          </a:r>
          <a:endParaRPr lang="en-US" dirty="0">
            <a:solidFill>
              <a:srgbClr val="595959"/>
            </a:solidFill>
          </a:endParaRPr>
        </a:p>
      </dgm:t>
    </dgm:pt>
    <dgm:pt modelId="{BFBBE10F-BD37-E441-9A9A-34E90E4A45CC}" type="parTrans" cxnId="{535A5B8E-BFA0-0947-A833-51E80731DD09}">
      <dgm:prSet/>
      <dgm:spPr/>
      <dgm:t>
        <a:bodyPr/>
        <a:lstStyle/>
        <a:p>
          <a:endParaRPr lang="en-US"/>
        </a:p>
      </dgm:t>
    </dgm:pt>
    <dgm:pt modelId="{E3879F99-EB3B-5D43-B65A-5C58D6B911AF}" type="sibTrans" cxnId="{535A5B8E-BFA0-0947-A833-51E80731DD09}">
      <dgm:prSet/>
      <dgm:spPr/>
      <dgm:t>
        <a:bodyPr/>
        <a:lstStyle/>
        <a:p>
          <a:endParaRPr lang="en-US"/>
        </a:p>
      </dgm:t>
    </dgm:pt>
    <dgm:pt modelId="{1B45771A-24B9-FF49-8FF1-5E64032D1DE1}">
      <dgm:prSet phldrT="[Text]"/>
      <dgm:spPr/>
      <dgm:t>
        <a:bodyPr/>
        <a:lstStyle/>
        <a:p>
          <a:r>
            <a:rPr lang="en-US" dirty="0" smtClean="0">
              <a:solidFill>
                <a:srgbClr val="595959"/>
              </a:solidFill>
            </a:rPr>
            <a:t>Receiver</a:t>
          </a:r>
          <a:endParaRPr lang="en-US" dirty="0">
            <a:solidFill>
              <a:srgbClr val="595959"/>
            </a:solidFill>
          </a:endParaRPr>
        </a:p>
      </dgm:t>
    </dgm:pt>
    <dgm:pt modelId="{930A230A-819C-2648-BD76-092655801A30}" type="parTrans" cxnId="{A6201EA9-0984-6D4F-B75F-731CCEF72AD8}">
      <dgm:prSet/>
      <dgm:spPr/>
      <dgm:t>
        <a:bodyPr/>
        <a:lstStyle/>
        <a:p>
          <a:endParaRPr lang="en-US"/>
        </a:p>
      </dgm:t>
    </dgm:pt>
    <dgm:pt modelId="{D5EBB26C-7A13-334C-8A39-B2ADD354F819}" type="sibTrans" cxnId="{A6201EA9-0984-6D4F-B75F-731CCEF72AD8}">
      <dgm:prSet/>
      <dgm:spPr/>
      <dgm:t>
        <a:bodyPr/>
        <a:lstStyle/>
        <a:p>
          <a:endParaRPr lang="en-US"/>
        </a:p>
      </dgm:t>
    </dgm:pt>
    <dgm:pt modelId="{C6A950E4-DCD8-CE4D-8F7B-51322AEED7B3}" type="pres">
      <dgm:prSet presAssocID="{5DC29042-027C-CC42-A664-306DEDAED7DE}" presName="compositeShape" presStyleCnt="0">
        <dgm:presLayoutVars>
          <dgm:chMax val="7"/>
          <dgm:dir/>
          <dgm:resizeHandles val="exact"/>
        </dgm:presLayoutVars>
      </dgm:prSet>
      <dgm:spPr/>
    </dgm:pt>
    <dgm:pt modelId="{ECE12C37-A015-0A43-ACFC-C76C05DD9F5E}" type="pres">
      <dgm:prSet presAssocID="{CCD8F569-B465-4744-B058-89F0E61F25D0}" presName="circ1" presStyleLbl="vennNode1" presStyleIdx="0" presStyleCnt="2"/>
      <dgm:spPr/>
      <dgm:t>
        <a:bodyPr/>
        <a:lstStyle/>
        <a:p>
          <a:endParaRPr lang="en-US"/>
        </a:p>
      </dgm:t>
    </dgm:pt>
    <dgm:pt modelId="{4A2AD0A1-790E-6646-A12A-62EA41171DCA}" type="pres">
      <dgm:prSet presAssocID="{CCD8F569-B465-4744-B058-89F0E61F25D0}" presName="circ1Tx" presStyleLbl="revTx" presStyleIdx="0" presStyleCnt="0">
        <dgm:presLayoutVars>
          <dgm:chMax val="0"/>
          <dgm:chPref val="0"/>
          <dgm:bulletEnabled val="1"/>
        </dgm:presLayoutVars>
      </dgm:prSet>
      <dgm:spPr/>
      <dgm:t>
        <a:bodyPr/>
        <a:lstStyle/>
        <a:p>
          <a:endParaRPr lang="en-US"/>
        </a:p>
      </dgm:t>
    </dgm:pt>
    <dgm:pt modelId="{ECAA573C-1DE0-0D41-8E41-C2DC0087EE5F}" type="pres">
      <dgm:prSet presAssocID="{1B45771A-24B9-FF49-8FF1-5E64032D1DE1}" presName="circ2" presStyleLbl="vennNode1" presStyleIdx="1" presStyleCnt="2"/>
      <dgm:spPr/>
      <dgm:t>
        <a:bodyPr/>
        <a:lstStyle/>
        <a:p>
          <a:endParaRPr lang="en-US"/>
        </a:p>
      </dgm:t>
    </dgm:pt>
    <dgm:pt modelId="{6F496D03-25B7-DC47-AB68-9DF8B4C3A218}" type="pres">
      <dgm:prSet presAssocID="{1B45771A-24B9-FF49-8FF1-5E64032D1DE1}" presName="circ2Tx" presStyleLbl="revTx" presStyleIdx="0" presStyleCnt="0">
        <dgm:presLayoutVars>
          <dgm:chMax val="0"/>
          <dgm:chPref val="0"/>
          <dgm:bulletEnabled val="1"/>
        </dgm:presLayoutVars>
      </dgm:prSet>
      <dgm:spPr/>
      <dgm:t>
        <a:bodyPr/>
        <a:lstStyle/>
        <a:p>
          <a:endParaRPr lang="en-US"/>
        </a:p>
      </dgm:t>
    </dgm:pt>
  </dgm:ptLst>
  <dgm:cxnLst>
    <dgm:cxn modelId="{F6A86AFF-A033-754E-B7D9-AEE1970F4C64}" type="presOf" srcId="{CCD8F569-B465-4744-B058-89F0E61F25D0}" destId="{4A2AD0A1-790E-6646-A12A-62EA41171DCA}" srcOrd="1" destOrd="0" presId="urn:microsoft.com/office/officeart/2005/8/layout/venn1"/>
    <dgm:cxn modelId="{535A5B8E-BFA0-0947-A833-51E80731DD09}" srcId="{5DC29042-027C-CC42-A664-306DEDAED7DE}" destId="{CCD8F569-B465-4744-B058-89F0E61F25D0}" srcOrd="0" destOrd="0" parTransId="{BFBBE10F-BD37-E441-9A9A-34E90E4A45CC}" sibTransId="{E3879F99-EB3B-5D43-B65A-5C58D6B911AF}"/>
    <dgm:cxn modelId="{4CE81AB2-3296-3C48-AC24-45C45A179118}" type="presOf" srcId="{1B45771A-24B9-FF49-8FF1-5E64032D1DE1}" destId="{ECAA573C-1DE0-0D41-8E41-C2DC0087EE5F}" srcOrd="0" destOrd="0" presId="urn:microsoft.com/office/officeart/2005/8/layout/venn1"/>
    <dgm:cxn modelId="{CFC8065B-5394-CF45-851B-DBE561C31893}" type="presOf" srcId="{CCD8F569-B465-4744-B058-89F0E61F25D0}" destId="{ECE12C37-A015-0A43-ACFC-C76C05DD9F5E}" srcOrd="0" destOrd="0" presId="urn:microsoft.com/office/officeart/2005/8/layout/venn1"/>
    <dgm:cxn modelId="{30DFA946-2A80-DA45-A677-6CB2D6E7B4CC}" type="presOf" srcId="{1B45771A-24B9-FF49-8FF1-5E64032D1DE1}" destId="{6F496D03-25B7-DC47-AB68-9DF8B4C3A218}" srcOrd="1" destOrd="0" presId="urn:microsoft.com/office/officeart/2005/8/layout/venn1"/>
    <dgm:cxn modelId="{A6201EA9-0984-6D4F-B75F-731CCEF72AD8}" srcId="{5DC29042-027C-CC42-A664-306DEDAED7DE}" destId="{1B45771A-24B9-FF49-8FF1-5E64032D1DE1}" srcOrd="1" destOrd="0" parTransId="{930A230A-819C-2648-BD76-092655801A30}" sibTransId="{D5EBB26C-7A13-334C-8A39-B2ADD354F819}"/>
    <dgm:cxn modelId="{1A0E1D90-FE11-D64C-9F00-41D2C87D9CFA}" type="presOf" srcId="{5DC29042-027C-CC42-A664-306DEDAED7DE}" destId="{C6A950E4-DCD8-CE4D-8F7B-51322AEED7B3}" srcOrd="0" destOrd="0" presId="urn:microsoft.com/office/officeart/2005/8/layout/venn1"/>
    <dgm:cxn modelId="{B09D0DD8-ABF8-9A4C-A799-04A63A7B60EE}" type="presParOf" srcId="{C6A950E4-DCD8-CE4D-8F7B-51322AEED7B3}" destId="{ECE12C37-A015-0A43-ACFC-C76C05DD9F5E}" srcOrd="0" destOrd="0" presId="urn:microsoft.com/office/officeart/2005/8/layout/venn1"/>
    <dgm:cxn modelId="{F460A35A-2D4E-9844-95B2-E9FB0220A838}" type="presParOf" srcId="{C6A950E4-DCD8-CE4D-8F7B-51322AEED7B3}" destId="{4A2AD0A1-790E-6646-A12A-62EA41171DCA}" srcOrd="1" destOrd="0" presId="urn:microsoft.com/office/officeart/2005/8/layout/venn1"/>
    <dgm:cxn modelId="{5BBB3AE8-E1C1-2348-9D74-F88F83559E89}" type="presParOf" srcId="{C6A950E4-DCD8-CE4D-8F7B-51322AEED7B3}" destId="{ECAA573C-1DE0-0D41-8E41-C2DC0087EE5F}" srcOrd="2" destOrd="0" presId="urn:microsoft.com/office/officeart/2005/8/layout/venn1"/>
    <dgm:cxn modelId="{AA5CBA4A-144F-CD48-AA82-43025A4AA2D0}" type="presParOf" srcId="{C6A950E4-DCD8-CE4D-8F7B-51322AEED7B3}" destId="{6F496D03-25B7-DC47-AB68-9DF8B4C3A218}"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E12C37-A015-0A43-ACFC-C76C05DD9F5E}">
      <dsp:nvSpPr>
        <dsp:cNvPr id="0" name=""/>
        <dsp:cNvSpPr/>
      </dsp:nvSpPr>
      <dsp:spPr>
        <a:xfrm>
          <a:off x="428458" y="7632"/>
          <a:ext cx="2790654" cy="2790654"/>
        </a:xfrm>
        <a:prstGeom prst="ellipse">
          <a:avLst/>
        </a:prstGeom>
        <a:gradFill rotWithShape="0">
          <a:gsLst>
            <a:gs pos="0">
              <a:schemeClr val="accent1">
                <a:shade val="80000"/>
                <a:alpha val="50000"/>
                <a:hueOff val="0"/>
                <a:satOff val="0"/>
                <a:lumOff val="0"/>
                <a:alphaOff val="0"/>
                <a:tint val="100000"/>
                <a:shade val="100000"/>
                <a:satMod val="130000"/>
              </a:schemeClr>
            </a:gs>
            <a:gs pos="100000">
              <a:schemeClr val="accent1">
                <a:shade val="80000"/>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lang="en-US" sz="3600" kern="1200" dirty="0" smtClean="0">
              <a:solidFill>
                <a:srgbClr val="595959"/>
              </a:solidFill>
            </a:rPr>
            <a:t>Helper</a:t>
          </a:r>
          <a:endParaRPr lang="en-US" sz="3600" kern="1200" dirty="0">
            <a:solidFill>
              <a:srgbClr val="595959"/>
            </a:solidFill>
          </a:endParaRPr>
        </a:p>
      </dsp:txBody>
      <dsp:txXfrm>
        <a:off x="818144" y="336710"/>
        <a:ext cx="1609026" cy="2132498"/>
      </dsp:txXfrm>
    </dsp:sp>
    <dsp:sp modelId="{ECAA573C-1DE0-0D41-8E41-C2DC0087EE5F}">
      <dsp:nvSpPr>
        <dsp:cNvPr id="0" name=""/>
        <dsp:cNvSpPr/>
      </dsp:nvSpPr>
      <dsp:spPr>
        <a:xfrm>
          <a:off x="2439740" y="7632"/>
          <a:ext cx="2790654" cy="2790654"/>
        </a:xfrm>
        <a:prstGeom prst="ellipse">
          <a:avLst/>
        </a:prstGeom>
        <a:gradFill rotWithShape="0">
          <a:gsLst>
            <a:gs pos="0">
              <a:schemeClr val="accent1">
                <a:shade val="80000"/>
                <a:alpha val="50000"/>
                <a:hueOff val="306246"/>
                <a:satOff val="-4392"/>
                <a:lumOff val="25615"/>
                <a:alphaOff val="0"/>
                <a:tint val="100000"/>
                <a:shade val="100000"/>
                <a:satMod val="130000"/>
              </a:schemeClr>
            </a:gs>
            <a:gs pos="100000">
              <a:schemeClr val="accent1">
                <a:shade val="80000"/>
                <a:alpha val="50000"/>
                <a:hueOff val="306246"/>
                <a:satOff val="-4392"/>
                <a:lumOff val="25615"/>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lang="en-US" sz="3600" kern="1200" dirty="0" smtClean="0">
              <a:solidFill>
                <a:srgbClr val="595959"/>
              </a:solidFill>
            </a:rPr>
            <a:t>Receiver</a:t>
          </a:r>
          <a:endParaRPr lang="en-US" sz="3600" kern="1200" dirty="0">
            <a:solidFill>
              <a:srgbClr val="595959"/>
            </a:solidFill>
          </a:endParaRPr>
        </a:p>
      </dsp:txBody>
      <dsp:txXfrm>
        <a:off x="3231683" y="336710"/>
        <a:ext cx="1609026" cy="213249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AEBAC00-05CF-FE43-B380-C121E9624B45}" type="datetimeFigureOut">
              <a:rPr lang="en-US" smtClean="0"/>
              <a:t>10/2/2013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CACFC2-8A9B-F246-A10F-3F7D838A89A1}" type="slidenum">
              <a:rPr lang="en-US" smtClean="0"/>
              <a:t>‹#›</a:t>
            </a:fld>
            <a:endParaRPr lang="en-US"/>
          </a:p>
        </p:txBody>
      </p:sp>
    </p:spTree>
    <p:extLst>
      <p:ext uri="{BB962C8B-B14F-4D97-AF65-F5344CB8AC3E}">
        <p14:creationId xmlns:p14="http://schemas.microsoft.com/office/powerpoint/2010/main" val="25723701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05D303-B8CC-154A-A83E-8E48A7196242}" type="datetimeFigureOut">
              <a:rPr lang="en-US" smtClean="0"/>
              <a:t>10/2/2013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BAAEF8-55AC-6C46-86D0-CE0A23925A51}" type="slidenum">
              <a:rPr lang="en-US" smtClean="0"/>
              <a:t>‹#›</a:t>
            </a:fld>
            <a:endParaRPr lang="en-US"/>
          </a:p>
        </p:txBody>
      </p:sp>
    </p:spTree>
    <p:extLst>
      <p:ext uri="{BB962C8B-B14F-4D97-AF65-F5344CB8AC3E}">
        <p14:creationId xmlns:p14="http://schemas.microsoft.com/office/powerpoint/2010/main" val="156507123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BEC3802E-3F73-0F4B-B5C6-5B530244E85C}" type="slidenum">
              <a:rPr lang="en-US" sz="1200"/>
              <a:pPr eaLnBrk="1" hangingPunct="1">
                <a:defRPr/>
              </a:pPr>
              <a:t>21</a:t>
            </a:fld>
            <a:endParaRPr lang="en-US" sz="1200"/>
          </a:p>
        </p:txBody>
      </p:sp>
      <p:sp>
        <p:nvSpPr>
          <p:cNvPr id="6146"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E588F28-264A-E34E-8A20-325AA8163489}" type="slidenum">
              <a:rPr lang="en-US"/>
              <a:pPr>
                <a:defRPr/>
              </a:pPr>
              <a:t>22</a:t>
            </a:fld>
            <a:endParaRPr lang="en-US"/>
          </a:p>
        </p:txBody>
      </p:sp>
      <p:sp>
        <p:nvSpPr>
          <p:cNvPr id="4505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05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17988CC7-079F-4ACC-92CE-41EB7CE785C3}" type="slidenum">
              <a:rPr lang="en-US"/>
              <a:pPr/>
              <a:t>23</a:t>
            </a:fld>
            <a:endParaRPr lang="en-US"/>
          </a:p>
        </p:txBody>
      </p:sp>
      <p:sp>
        <p:nvSpPr>
          <p:cNvPr id="4710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710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0ED6C3-0CBA-9F48-A6C5-CD71A2685859}" type="datetime1">
              <a:rPr lang="en-US" smtClean="0"/>
              <a:t>10/2/2013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1720540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EA1CFF-88BD-4C4F-8424-18E158DB2A9F}" type="datetime1">
              <a:rPr lang="en-US" smtClean="0"/>
              <a:t>10/2/2013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327107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504C3C-98EB-CB42-B763-B809DC23489F}" type="datetime1">
              <a:rPr lang="en-US" smtClean="0"/>
              <a:t>10/2/2013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3923575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fld id="{8226D33F-26CA-5F4B-8B64-021EB4BB638F}" type="datetime1">
              <a:rPr lang="en-US" smtClean="0"/>
              <a:t>10/2/2013</a:t>
            </a:fld>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BA8661C4-6E50-9F47-B9F4-C4800D807633}" type="slidenum">
              <a:rPr lang="en-US"/>
              <a:pPr>
                <a:defRPr/>
              </a:pPr>
              <a:t>‹#›</a:t>
            </a:fld>
            <a:endParaRPr lang="en-US"/>
          </a:p>
        </p:txBody>
      </p:sp>
    </p:spTree>
    <p:extLst>
      <p:ext uri="{BB962C8B-B14F-4D97-AF65-F5344CB8AC3E}">
        <p14:creationId xmlns:p14="http://schemas.microsoft.com/office/powerpoint/2010/main" val="575648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65CC08-C00C-3846-9FF3-3A10779C3538}" type="datetime1">
              <a:rPr lang="en-US" smtClean="0"/>
              <a:t>10/2/2013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1078379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316BE4-F43F-844B-87C4-8EF7907D49EE}" type="datetime1">
              <a:rPr lang="en-US" smtClean="0"/>
              <a:t>10/2/2013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3863582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CB57EB-00C7-F945-B907-433234F0D155}" type="datetime1">
              <a:rPr lang="en-US" smtClean="0"/>
              <a:t>10/2/2013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284919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3471A5-F737-EF40-A475-9E6298192543}" type="datetime1">
              <a:rPr lang="en-US" smtClean="0"/>
              <a:t>10/2/2013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3019027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683154-E935-D544-B9F9-2A1FA5892741}" type="datetime1">
              <a:rPr lang="en-US" smtClean="0"/>
              <a:t>10/2/2013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1696030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C14B10-5C3C-5546-829B-E36DCB243190}" type="datetime1">
              <a:rPr lang="en-US" smtClean="0"/>
              <a:t>10/2/2013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1883377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9CD23F-A195-7242-A3F0-C41AA5400335}" type="datetime1">
              <a:rPr lang="en-US" smtClean="0"/>
              <a:t>10/2/2013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362882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AA3FB1-9CEA-9C4F-81AF-2E85B0D52EF6}" type="datetime1">
              <a:rPr lang="en-US" smtClean="0"/>
              <a:t>10/2/2013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1099E6-94A2-D54D-904C-4EDB9904B23A}" type="slidenum">
              <a:rPr lang="en-US" smtClean="0"/>
              <a:t>‹#›</a:t>
            </a:fld>
            <a:endParaRPr lang="en-US"/>
          </a:p>
        </p:txBody>
      </p:sp>
    </p:spTree>
    <p:extLst>
      <p:ext uri="{BB962C8B-B14F-4D97-AF65-F5344CB8AC3E}">
        <p14:creationId xmlns:p14="http://schemas.microsoft.com/office/powerpoint/2010/main" val="1831289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59C493-993C-4043-8141-20960FC41F6D}" type="datetime1">
              <a:rPr lang="en-US" smtClean="0"/>
              <a:t>10/2/2013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1099E6-94A2-D54D-904C-4EDB9904B23A}" type="slidenum">
              <a:rPr lang="en-US" smtClean="0"/>
              <a:t>‹#›</a:t>
            </a:fld>
            <a:endParaRPr lang="en-US"/>
          </a:p>
        </p:txBody>
      </p:sp>
    </p:spTree>
    <p:extLst>
      <p:ext uri="{BB962C8B-B14F-4D97-AF65-F5344CB8AC3E}">
        <p14:creationId xmlns:p14="http://schemas.microsoft.com/office/powerpoint/2010/main" val="3864741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b="1" dirty="0" smtClean="0"/>
              <a:t>Chapter 2: What Is Coaching? </a:t>
            </a:r>
            <a:endParaRPr lang="en-US" sz="4000" b="1" dirty="0"/>
          </a:p>
        </p:txBody>
      </p:sp>
      <p:sp>
        <p:nvSpPr>
          <p:cNvPr id="3" name="Subtitle 2"/>
          <p:cNvSpPr>
            <a:spLocks noGrp="1"/>
          </p:cNvSpPr>
          <p:nvPr>
            <p:ph type="subTitle" idx="1"/>
          </p:nvPr>
        </p:nvSpPr>
        <p:spPr/>
        <p:txBody>
          <a:bodyPr/>
          <a:lstStyle/>
          <a:p>
            <a:r>
              <a:rPr lang="en-US" dirty="0" smtClean="0">
                <a:solidFill>
                  <a:srgbClr val="000000"/>
                </a:solidFill>
              </a:rPr>
              <a:t>Coaching for Change</a:t>
            </a:r>
          </a:p>
        </p:txBody>
      </p:sp>
      <p:sp>
        <p:nvSpPr>
          <p:cNvPr id="4" name="Slide Number Placeholder 3"/>
          <p:cNvSpPr>
            <a:spLocks noGrp="1"/>
          </p:cNvSpPr>
          <p:nvPr>
            <p:ph type="sldNum" sz="quarter" idx="12"/>
          </p:nvPr>
        </p:nvSpPr>
        <p:spPr/>
        <p:txBody>
          <a:bodyPr/>
          <a:lstStyle/>
          <a:p>
            <a:fld id="{BA1099E6-94A2-D54D-904C-4EDB9904B23A}" type="slidenum">
              <a:rPr lang="en-US" smtClean="0"/>
              <a:t>1</a:t>
            </a:fld>
            <a:endParaRPr lang="en-US"/>
          </a:p>
        </p:txBody>
      </p:sp>
      <p:sp>
        <p:nvSpPr>
          <p:cNvPr id="7" name="TextBox 6"/>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28164339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b="1" dirty="0" smtClean="0"/>
              <a:t>So, what is change coaching?</a:t>
            </a:r>
            <a:endParaRPr lang="en-US" sz="3200" b="1" dirty="0"/>
          </a:p>
        </p:txBody>
      </p:sp>
      <p:sp>
        <p:nvSpPr>
          <p:cNvPr id="4" name="Rectangle 3"/>
          <p:cNvSpPr/>
          <p:nvPr/>
        </p:nvSpPr>
        <p:spPr>
          <a:xfrm>
            <a:off x="457198" y="990600"/>
            <a:ext cx="8229601" cy="5015731"/>
          </a:xfrm>
          <a:prstGeom prst="rect">
            <a:avLst/>
          </a:prstGeom>
        </p:spPr>
        <p:txBody>
          <a:bodyPr wrap="square">
            <a:spAutoFit/>
          </a:bodyPr>
          <a:lstStyle/>
          <a:p>
            <a:pPr marL="342900" indent="-342900">
              <a:lnSpc>
                <a:spcPct val="90000"/>
              </a:lnSpc>
              <a:spcBef>
                <a:spcPct val="20000"/>
              </a:spcBef>
              <a:buClr>
                <a:schemeClr val="tx1"/>
              </a:buClr>
              <a:buFont typeface="Wingdings" charset="2"/>
              <a:buChar char="§"/>
            </a:pPr>
            <a:r>
              <a:rPr lang="en-US" sz="2200" b="1" dirty="0" smtClean="0">
                <a:cs typeface="Arial"/>
              </a:rPr>
              <a:t>Helping relationship</a:t>
            </a:r>
          </a:p>
          <a:p>
            <a:pPr marL="342900" indent="-342900">
              <a:lnSpc>
                <a:spcPct val="90000"/>
              </a:lnSpc>
              <a:spcBef>
                <a:spcPct val="20000"/>
              </a:spcBef>
              <a:buClr>
                <a:schemeClr val="tx1"/>
              </a:buClr>
              <a:buFont typeface="Wingdings" charset="2"/>
              <a:buChar char="§"/>
            </a:pPr>
            <a:r>
              <a:rPr lang="en-US" sz="2200" b="1" dirty="0" smtClean="0">
                <a:cs typeface="Arial"/>
              </a:rPr>
              <a:t>Client centered</a:t>
            </a:r>
            <a:r>
              <a:rPr lang="en-US" sz="2200" dirty="0" smtClean="0">
                <a:cs typeface="Arial"/>
              </a:rPr>
              <a:t>, </a:t>
            </a:r>
            <a:r>
              <a:rPr lang="en-US" sz="2200" b="1" dirty="0" smtClean="0">
                <a:cs typeface="Arial"/>
              </a:rPr>
              <a:t>action</a:t>
            </a:r>
            <a:r>
              <a:rPr lang="en-US" sz="2200" dirty="0" smtClean="0">
                <a:cs typeface="Arial"/>
              </a:rPr>
              <a:t> oriented, </a:t>
            </a:r>
            <a:r>
              <a:rPr lang="en-US" sz="2200" b="1" dirty="0" smtClean="0">
                <a:cs typeface="Arial"/>
              </a:rPr>
              <a:t>results</a:t>
            </a:r>
            <a:r>
              <a:rPr lang="en-US" sz="2200" dirty="0" smtClean="0">
                <a:cs typeface="Arial"/>
              </a:rPr>
              <a:t> focused</a:t>
            </a:r>
          </a:p>
          <a:p>
            <a:pPr marL="342900" indent="-342900">
              <a:lnSpc>
                <a:spcPct val="90000"/>
              </a:lnSpc>
              <a:spcBef>
                <a:spcPct val="20000"/>
              </a:spcBef>
              <a:buClr>
                <a:schemeClr val="tx1"/>
              </a:buClr>
              <a:buFont typeface="Wingdings" charset="2"/>
              <a:buChar char="§"/>
            </a:pPr>
            <a:r>
              <a:rPr lang="en-US" sz="2200" dirty="0" smtClean="0">
                <a:cs typeface="Arial"/>
              </a:rPr>
              <a:t>Is </a:t>
            </a:r>
            <a:r>
              <a:rPr lang="en-US" sz="2200" b="1" dirty="0" smtClean="0">
                <a:cs typeface="Arial"/>
              </a:rPr>
              <a:t>grounded in numerous disciplines </a:t>
            </a:r>
            <a:r>
              <a:rPr lang="en-US" sz="2200" dirty="0" smtClean="0">
                <a:cs typeface="Arial"/>
              </a:rPr>
              <a:t>and is an applied behavioral science</a:t>
            </a:r>
          </a:p>
          <a:p>
            <a:pPr marL="342900" indent="-342900">
              <a:lnSpc>
                <a:spcPct val="90000"/>
              </a:lnSpc>
              <a:spcBef>
                <a:spcPct val="20000"/>
              </a:spcBef>
              <a:buClr>
                <a:schemeClr val="tx1"/>
              </a:buClr>
              <a:buFont typeface="Wingdings" charset="2"/>
              <a:buChar char="§"/>
            </a:pPr>
            <a:r>
              <a:rPr lang="en-US" sz="2200" dirty="0" smtClean="0">
                <a:cs typeface="Arial"/>
              </a:rPr>
              <a:t>Involves </a:t>
            </a:r>
            <a:r>
              <a:rPr lang="en-US" sz="2200" b="1" dirty="0" smtClean="0">
                <a:cs typeface="Arial"/>
              </a:rPr>
              <a:t>cognitive, emotional, behavioral, spiritual </a:t>
            </a:r>
            <a:r>
              <a:rPr lang="en-US" sz="2200" dirty="0" smtClean="0">
                <a:cs typeface="Arial"/>
              </a:rPr>
              <a:t>components</a:t>
            </a:r>
          </a:p>
          <a:p>
            <a:pPr marL="342900" indent="-342900">
              <a:lnSpc>
                <a:spcPct val="90000"/>
              </a:lnSpc>
              <a:spcBef>
                <a:spcPts val="500"/>
              </a:spcBef>
              <a:buClr>
                <a:schemeClr val="tx1"/>
              </a:buClr>
              <a:buFont typeface="Wingdings" charset="2"/>
              <a:buChar char="§"/>
            </a:pPr>
            <a:r>
              <a:rPr lang="en-US" sz="2200" dirty="0" smtClean="0">
                <a:cs typeface="Arial"/>
              </a:rPr>
              <a:t>Requires </a:t>
            </a:r>
            <a:r>
              <a:rPr lang="en-US" sz="2200" b="1" dirty="0" smtClean="0">
                <a:cs typeface="Arial"/>
              </a:rPr>
              <a:t>self-awareness</a:t>
            </a:r>
          </a:p>
          <a:p>
            <a:pPr marL="342900" indent="-342900">
              <a:lnSpc>
                <a:spcPct val="90000"/>
              </a:lnSpc>
              <a:spcBef>
                <a:spcPts val="500"/>
              </a:spcBef>
              <a:buClr>
                <a:schemeClr val="tx1"/>
              </a:buClr>
              <a:buFont typeface="Wingdings" charset="2"/>
              <a:buChar char="§"/>
            </a:pPr>
            <a:r>
              <a:rPr lang="en-US" sz="2200" dirty="0" smtClean="0">
                <a:cs typeface="Arial"/>
              </a:rPr>
              <a:t>Is an </a:t>
            </a:r>
            <a:r>
              <a:rPr lang="en-US" sz="2200" b="1" dirty="0" smtClean="0">
                <a:cs typeface="Arial"/>
              </a:rPr>
              <a:t>emerging and evolving</a:t>
            </a:r>
            <a:r>
              <a:rPr lang="en-US" sz="2200" dirty="0" smtClean="0">
                <a:cs typeface="Arial"/>
              </a:rPr>
              <a:t> discipline and profession</a:t>
            </a:r>
          </a:p>
          <a:p>
            <a:pPr marL="342900" indent="-342900">
              <a:lnSpc>
                <a:spcPct val="90000"/>
              </a:lnSpc>
              <a:spcBef>
                <a:spcPts val="500"/>
              </a:spcBef>
              <a:buClr>
                <a:schemeClr val="tx1"/>
              </a:buClr>
              <a:buFont typeface="Wingdings" charset="2"/>
              <a:buChar char="§"/>
            </a:pPr>
            <a:r>
              <a:rPr lang="en-US" sz="2200" b="1" dirty="0" smtClean="0">
                <a:cs typeface="Arial"/>
              </a:rPr>
              <a:t>Helps individuals, teams, and organizations</a:t>
            </a:r>
            <a:r>
              <a:rPr lang="en-US" sz="2200" dirty="0" smtClean="0">
                <a:cs typeface="Arial"/>
              </a:rPr>
              <a:t> prepare for, excel through, and improve from change</a:t>
            </a:r>
          </a:p>
          <a:p>
            <a:pPr marL="342900" indent="-342900">
              <a:lnSpc>
                <a:spcPct val="90000"/>
              </a:lnSpc>
              <a:spcBef>
                <a:spcPts val="500"/>
              </a:spcBef>
              <a:buClr>
                <a:schemeClr val="tx1"/>
              </a:buClr>
              <a:buFont typeface="Wingdings" charset="2"/>
              <a:buChar char="§"/>
            </a:pPr>
            <a:r>
              <a:rPr lang="en-US" sz="2200" dirty="0" smtClean="0">
                <a:cs typeface="Arial"/>
              </a:rPr>
              <a:t>Is a </a:t>
            </a:r>
            <a:r>
              <a:rPr lang="en-US" sz="2200" b="1" dirty="0" smtClean="0">
                <a:cs typeface="Arial"/>
              </a:rPr>
              <a:t>skill, tool, </a:t>
            </a:r>
            <a:r>
              <a:rPr lang="en-US" sz="2200" dirty="0" smtClean="0">
                <a:cs typeface="Arial"/>
              </a:rPr>
              <a:t>and</a:t>
            </a:r>
            <a:r>
              <a:rPr lang="en-US" sz="2200" b="1" dirty="0" smtClean="0">
                <a:cs typeface="Arial"/>
              </a:rPr>
              <a:t> role</a:t>
            </a:r>
          </a:p>
          <a:p>
            <a:pPr marL="342900" indent="-342900">
              <a:lnSpc>
                <a:spcPct val="90000"/>
              </a:lnSpc>
              <a:spcBef>
                <a:spcPts val="500"/>
              </a:spcBef>
              <a:buClr>
                <a:schemeClr val="tx1"/>
              </a:buClr>
              <a:buFont typeface="Wingdings" charset="2"/>
              <a:buChar char="§"/>
            </a:pPr>
            <a:r>
              <a:rPr lang="en-US" sz="2200" dirty="0" smtClean="0">
                <a:cs typeface="Arial"/>
              </a:rPr>
              <a:t>Can be </a:t>
            </a:r>
            <a:r>
              <a:rPr lang="en-US" sz="2200" b="1" dirty="0" smtClean="0">
                <a:cs typeface="Arial"/>
              </a:rPr>
              <a:t>used by leaders at all levels </a:t>
            </a:r>
          </a:p>
          <a:p>
            <a:pPr marL="342900" indent="-342900">
              <a:lnSpc>
                <a:spcPct val="90000"/>
              </a:lnSpc>
              <a:spcBef>
                <a:spcPts val="500"/>
              </a:spcBef>
              <a:buClr>
                <a:schemeClr val="tx1"/>
              </a:buClr>
              <a:buFont typeface="Wingdings" charset="2"/>
              <a:buChar char="§"/>
            </a:pPr>
            <a:r>
              <a:rPr lang="en-US" sz="2200" dirty="0" smtClean="0">
                <a:cs typeface="Arial"/>
              </a:rPr>
              <a:t>Can be </a:t>
            </a:r>
            <a:r>
              <a:rPr lang="en-US" sz="2200" b="1" dirty="0" smtClean="0">
                <a:cs typeface="Arial"/>
              </a:rPr>
              <a:t>taught and competencies developed</a:t>
            </a:r>
          </a:p>
          <a:p>
            <a:pPr marL="342900" indent="-342900">
              <a:lnSpc>
                <a:spcPct val="90000"/>
              </a:lnSpc>
              <a:spcBef>
                <a:spcPts val="500"/>
              </a:spcBef>
              <a:buClr>
                <a:schemeClr val="tx1"/>
              </a:buClr>
              <a:buFont typeface="Wingdings" charset="2"/>
              <a:buChar char="§"/>
            </a:pPr>
            <a:r>
              <a:rPr lang="en-US" sz="2200" dirty="0" smtClean="0">
                <a:cs typeface="Arial"/>
              </a:rPr>
              <a:t>Focused on change: </a:t>
            </a:r>
            <a:r>
              <a:rPr lang="en-US" sz="2200" b="1" dirty="0" smtClean="0">
                <a:cs typeface="Arial"/>
              </a:rPr>
              <a:t>performance, development, </a:t>
            </a:r>
            <a:r>
              <a:rPr lang="en-US" sz="2200" dirty="0" smtClean="0">
                <a:cs typeface="Arial"/>
              </a:rPr>
              <a:t>and/or </a:t>
            </a:r>
            <a:r>
              <a:rPr lang="en-US" sz="2200" b="1" dirty="0" smtClean="0">
                <a:cs typeface="Arial"/>
              </a:rPr>
              <a:t>transformation</a:t>
            </a:r>
          </a:p>
        </p:txBody>
      </p:sp>
      <p:sp>
        <p:nvSpPr>
          <p:cNvPr id="3" name="Slide Number Placeholder 2"/>
          <p:cNvSpPr>
            <a:spLocks noGrp="1"/>
          </p:cNvSpPr>
          <p:nvPr>
            <p:ph type="sldNum" sz="quarter" idx="12"/>
          </p:nvPr>
        </p:nvSpPr>
        <p:spPr/>
        <p:txBody>
          <a:bodyPr/>
          <a:lstStyle/>
          <a:p>
            <a:pPr>
              <a:defRPr/>
            </a:pPr>
            <a:fld id="{BA8661C4-6E50-9F47-B9F4-C4800D807633}" type="slidenum">
              <a:rPr lang="en-US" smtClean="0"/>
              <a:pPr>
                <a:defRPr/>
              </a:pPr>
              <a:t>10</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1037756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Key Characteristics of Coaching</a:t>
            </a:r>
            <a:endParaRPr lang="en-US" sz="3200" b="1" dirty="0"/>
          </a:p>
        </p:txBody>
      </p:sp>
      <p:sp>
        <p:nvSpPr>
          <p:cNvPr id="3" name="Content Placeholder 2"/>
          <p:cNvSpPr>
            <a:spLocks noGrp="1"/>
          </p:cNvSpPr>
          <p:nvPr>
            <p:ph idx="1"/>
          </p:nvPr>
        </p:nvSpPr>
        <p:spPr/>
        <p:txBody>
          <a:bodyPr/>
          <a:lstStyle/>
          <a:p>
            <a:pPr lvl="0"/>
            <a:r>
              <a:rPr lang="en-US" sz="2400" dirty="0"/>
              <a:t>Engaging in a discovery process</a:t>
            </a:r>
          </a:p>
          <a:p>
            <a:pPr lvl="0"/>
            <a:r>
              <a:rPr lang="en-US" sz="2400" dirty="0"/>
              <a:t>Establishing an environment where individuals and groups can learn and develop</a:t>
            </a:r>
          </a:p>
          <a:p>
            <a:pPr lvl="0"/>
            <a:r>
              <a:rPr lang="en-US" sz="2400" dirty="0"/>
              <a:t>Using a repeatable process</a:t>
            </a:r>
          </a:p>
          <a:p>
            <a:pPr lvl="0"/>
            <a:r>
              <a:rPr lang="en-US" sz="2400" dirty="0"/>
              <a:t>Investing in behavioral change that is sustainable and can evolve</a:t>
            </a:r>
          </a:p>
          <a:p>
            <a:pPr lvl="0"/>
            <a:r>
              <a:rPr lang="en-US" sz="2400" dirty="0"/>
              <a:t>Developing potential/growth</a:t>
            </a:r>
          </a:p>
          <a:p>
            <a:endParaRPr lang="en-US" dirty="0"/>
          </a:p>
        </p:txBody>
      </p:sp>
      <p:sp>
        <p:nvSpPr>
          <p:cNvPr id="4" name="Slide Number Placeholder 3"/>
          <p:cNvSpPr>
            <a:spLocks noGrp="1"/>
          </p:cNvSpPr>
          <p:nvPr>
            <p:ph type="sldNum" sz="quarter" idx="12"/>
          </p:nvPr>
        </p:nvSpPr>
        <p:spPr/>
        <p:txBody>
          <a:bodyPr/>
          <a:lstStyle/>
          <a:p>
            <a:fld id="{BA1099E6-94A2-D54D-904C-4EDB9904B23A}" type="slidenum">
              <a:rPr lang="en-US" smtClean="0"/>
              <a:t>11</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893155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Some Benefits of Coaching</a:t>
            </a:r>
            <a:endParaRPr lang="en-US" sz="3200" b="1" dirty="0"/>
          </a:p>
        </p:txBody>
      </p:sp>
      <p:sp>
        <p:nvSpPr>
          <p:cNvPr id="3" name="Content Placeholder 2"/>
          <p:cNvSpPr>
            <a:spLocks noGrp="1"/>
          </p:cNvSpPr>
          <p:nvPr>
            <p:ph idx="1"/>
          </p:nvPr>
        </p:nvSpPr>
        <p:spPr/>
        <p:txBody>
          <a:bodyPr>
            <a:normAutofit/>
          </a:bodyPr>
          <a:lstStyle/>
          <a:p>
            <a:pPr lvl="0"/>
            <a:r>
              <a:rPr lang="en-US" sz="2600" dirty="0" smtClean="0"/>
              <a:t>Improves </a:t>
            </a:r>
            <a:r>
              <a:rPr lang="en-US" sz="2600" dirty="0"/>
              <a:t>virtual team performance (</a:t>
            </a:r>
            <a:r>
              <a:rPr lang="en-US" sz="2600" dirty="0" err="1"/>
              <a:t>Derosa</a:t>
            </a:r>
            <a:r>
              <a:rPr lang="en-US" sz="2600" dirty="0"/>
              <a:t> &amp; </a:t>
            </a:r>
            <a:r>
              <a:rPr lang="en-US" sz="2600" dirty="0" err="1"/>
              <a:t>Lepsinger</a:t>
            </a:r>
            <a:r>
              <a:rPr lang="en-US" sz="2600" dirty="0"/>
              <a:t>, 2010)</a:t>
            </a:r>
          </a:p>
          <a:p>
            <a:pPr lvl="0"/>
            <a:r>
              <a:rPr lang="en-US" sz="2600" dirty="0"/>
              <a:t>Improves executive productivity, quality, organizational strength, customer service, and shareholder value; six times ROI (McGovern, </a:t>
            </a:r>
            <a:r>
              <a:rPr lang="en-US" sz="2600" dirty="0" err="1"/>
              <a:t>Lindermann</a:t>
            </a:r>
            <a:r>
              <a:rPr lang="en-US" sz="2600" dirty="0"/>
              <a:t>, </a:t>
            </a:r>
            <a:r>
              <a:rPr lang="en-US" sz="2600" dirty="0" err="1"/>
              <a:t>Bergara</a:t>
            </a:r>
            <a:r>
              <a:rPr lang="en-US" sz="2600" dirty="0"/>
              <a:t>, Murphy, Barker, &amp; </a:t>
            </a:r>
            <a:r>
              <a:rPr lang="en-US" sz="2600" dirty="0" err="1"/>
              <a:t>Warrenfeltz</a:t>
            </a:r>
            <a:r>
              <a:rPr lang="en-US" sz="2600" dirty="0"/>
              <a:t>, 2001)</a:t>
            </a:r>
          </a:p>
          <a:p>
            <a:pPr lvl="0"/>
            <a:r>
              <a:rPr lang="en-US" sz="2600" dirty="0"/>
              <a:t>Is a critical role managers/supervisors must play (</a:t>
            </a:r>
            <a:r>
              <a:rPr lang="en-US" sz="2600" dirty="0" smtClean="0"/>
              <a:t>80% ranked </a:t>
            </a:r>
            <a:r>
              <a:rPr lang="en-US" sz="2600" dirty="0"/>
              <a:t>as extremely or very important) in times of change (</a:t>
            </a:r>
            <a:r>
              <a:rPr lang="en-US" sz="2600" dirty="0" err="1"/>
              <a:t>Creasey</a:t>
            </a:r>
            <a:r>
              <a:rPr lang="en-US" sz="2600" dirty="0"/>
              <a:t> &amp; Hiatt, 2009)</a:t>
            </a:r>
          </a:p>
          <a:p>
            <a:endParaRPr lang="en-US" dirty="0"/>
          </a:p>
        </p:txBody>
      </p:sp>
      <p:sp>
        <p:nvSpPr>
          <p:cNvPr id="4" name="Slide Number Placeholder 3"/>
          <p:cNvSpPr>
            <a:spLocks noGrp="1"/>
          </p:cNvSpPr>
          <p:nvPr>
            <p:ph type="sldNum" sz="quarter" idx="12"/>
          </p:nvPr>
        </p:nvSpPr>
        <p:spPr/>
        <p:txBody>
          <a:bodyPr/>
          <a:lstStyle/>
          <a:p>
            <a:fld id="{BA1099E6-94A2-D54D-904C-4EDB9904B23A}" type="slidenum">
              <a:rPr lang="en-US" smtClean="0"/>
              <a:t>12</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648399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What Is Change Coaching Used For?</a:t>
            </a:r>
            <a:endParaRPr lang="en-US" sz="3200" dirty="0"/>
          </a:p>
        </p:txBody>
      </p:sp>
      <p:sp>
        <p:nvSpPr>
          <p:cNvPr id="3" name="Content Placeholder 2"/>
          <p:cNvSpPr>
            <a:spLocks noGrp="1"/>
          </p:cNvSpPr>
          <p:nvPr>
            <p:ph idx="1"/>
          </p:nvPr>
        </p:nvSpPr>
        <p:spPr/>
        <p:txBody>
          <a:bodyPr>
            <a:normAutofit/>
          </a:bodyPr>
          <a:lstStyle/>
          <a:p>
            <a:pPr lvl="0"/>
            <a:r>
              <a:rPr lang="en-US" sz="2600" b="1" dirty="0"/>
              <a:t>Performing. </a:t>
            </a:r>
            <a:r>
              <a:rPr lang="en-US" sz="2600" dirty="0"/>
              <a:t>Coaching focuses on refining skills and actions for performance in a particular context.</a:t>
            </a:r>
          </a:p>
          <a:p>
            <a:pPr lvl="0"/>
            <a:r>
              <a:rPr lang="en-US" sz="2600" b="1" dirty="0"/>
              <a:t>Developing. </a:t>
            </a:r>
            <a:r>
              <a:rPr lang="en-US" sz="2600" dirty="0"/>
              <a:t>Coaching focuses on changing thinking, feelings, and </a:t>
            </a:r>
            <a:r>
              <a:rPr lang="en-US" sz="2600" dirty="0" smtClean="0"/>
              <a:t>actions, </a:t>
            </a:r>
            <a:r>
              <a:rPr lang="en-US" sz="2600" dirty="0"/>
              <a:t>as well as learning (gaining knowledge in one or more contexts) to improve experience and success in a variety of contexts.</a:t>
            </a:r>
          </a:p>
          <a:p>
            <a:pPr lvl="0"/>
            <a:r>
              <a:rPr lang="en-US" sz="2600" b="1" dirty="0"/>
              <a:t>Transforming</a:t>
            </a:r>
            <a:r>
              <a:rPr lang="en-US" sz="2600" dirty="0"/>
              <a:t>. Coaching focuses on the whole person in a wide range of contexts.</a:t>
            </a:r>
          </a:p>
          <a:p>
            <a:endParaRPr lang="en-US" dirty="0"/>
          </a:p>
        </p:txBody>
      </p:sp>
      <p:sp>
        <p:nvSpPr>
          <p:cNvPr id="4" name="Slide Number Placeholder 3"/>
          <p:cNvSpPr>
            <a:spLocks noGrp="1"/>
          </p:cNvSpPr>
          <p:nvPr>
            <p:ph type="sldNum" sz="quarter" idx="12"/>
          </p:nvPr>
        </p:nvSpPr>
        <p:spPr/>
        <p:txBody>
          <a:bodyPr/>
          <a:lstStyle/>
          <a:p>
            <a:fld id="{BA1099E6-94A2-D54D-904C-4EDB9904B23A}" type="slidenum">
              <a:rPr lang="en-US" smtClean="0"/>
              <a:t>13</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1176918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1" dirty="0" smtClean="0"/>
              <a:t>Examples of Coaching Agendas</a:t>
            </a:r>
            <a:endParaRPr lang="en-US" sz="3200" b="1" dirty="0"/>
          </a:p>
        </p:txBody>
      </p:sp>
      <p:sp>
        <p:nvSpPr>
          <p:cNvPr id="3" name="Content Placeholder 2"/>
          <p:cNvSpPr>
            <a:spLocks noGrp="1"/>
          </p:cNvSpPr>
          <p:nvPr>
            <p:ph sz="half" idx="1"/>
          </p:nvPr>
        </p:nvSpPr>
        <p:spPr>
          <a:xfrm>
            <a:off x="457200" y="1600200"/>
            <a:ext cx="4038600" cy="4829490"/>
          </a:xfrm>
        </p:spPr>
        <p:txBody>
          <a:bodyPr>
            <a:normAutofit fontScale="55000" lnSpcReduction="20000"/>
          </a:bodyPr>
          <a:lstStyle/>
          <a:p>
            <a:pPr lvl="0"/>
            <a:r>
              <a:rPr lang="en-US" sz="3300" dirty="0"/>
              <a:t>Building relationships</a:t>
            </a:r>
          </a:p>
          <a:p>
            <a:pPr lvl="0"/>
            <a:r>
              <a:rPr lang="en-US" sz="3300" dirty="0"/>
              <a:t>Communication skills</a:t>
            </a:r>
          </a:p>
          <a:p>
            <a:pPr lvl="0"/>
            <a:r>
              <a:rPr lang="en-US" sz="3300" dirty="0"/>
              <a:t>Developing self</a:t>
            </a:r>
          </a:p>
          <a:p>
            <a:pPr lvl="0"/>
            <a:r>
              <a:rPr lang="en-US" sz="3300" dirty="0"/>
              <a:t>Career advancement</a:t>
            </a:r>
          </a:p>
          <a:p>
            <a:pPr lvl="0"/>
            <a:r>
              <a:rPr lang="en-US" sz="3300" dirty="0"/>
              <a:t>Executive presence</a:t>
            </a:r>
          </a:p>
          <a:p>
            <a:pPr lvl="0"/>
            <a:r>
              <a:rPr lang="en-US" sz="3300" dirty="0"/>
              <a:t>Internal visibility/image</a:t>
            </a:r>
          </a:p>
          <a:p>
            <a:pPr lvl="0"/>
            <a:r>
              <a:rPr lang="en-US" sz="3300" dirty="0"/>
              <a:t>Listening skills</a:t>
            </a:r>
          </a:p>
          <a:p>
            <a:pPr lvl="0"/>
            <a:r>
              <a:rPr lang="en-US" sz="3300" dirty="0"/>
              <a:t>Self-awareness/self-</a:t>
            </a:r>
            <a:r>
              <a:rPr lang="en-US" sz="3300" dirty="0" smtClean="0"/>
              <a:t>reflection</a:t>
            </a:r>
          </a:p>
          <a:p>
            <a:pPr lvl="0"/>
            <a:r>
              <a:rPr lang="en-US" sz="3300" dirty="0"/>
              <a:t>Skill development</a:t>
            </a:r>
          </a:p>
          <a:p>
            <a:pPr lvl="0"/>
            <a:r>
              <a:rPr lang="en-US" sz="3300" dirty="0"/>
              <a:t>Career development</a:t>
            </a:r>
          </a:p>
          <a:p>
            <a:pPr lvl="0"/>
            <a:r>
              <a:rPr lang="en-US" sz="3300" dirty="0"/>
              <a:t>Job/career transition and onboarding</a:t>
            </a:r>
          </a:p>
          <a:p>
            <a:pPr lvl="0"/>
            <a:r>
              <a:rPr lang="en-US" sz="3300" dirty="0"/>
              <a:t>Performance improvement</a:t>
            </a:r>
          </a:p>
          <a:p>
            <a:pPr lvl="0"/>
            <a:r>
              <a:rPr lang="en-US" sz="3300" dirty="0"/>
              <a:t>Personal development</a:t>
            </a:r>
          </a:p>
          <a:p>
            <a:pPr lvl="0"/>
            <a:r>
              <a:rPr lang="en-US" sz="3300" dirty="0"/>
              <a:t>Relationship improvement/enhancement</a:t>
            </a:r>
          </a:p>
          <a:p>
            <a:pPr lvl="0"/>
            <a:r>
              <a:rPr lang="en-US" sz="3300" dirty="0"/>
              <a:t>Teambuilding</a:t>
            </a:r>
          </a:p>
          <a:p>
            <a:pPr lvl="0"/>
            <a:r>
              <a:rPr lang="en-US" sz="3300" dirty="0"/>
              <a:t>Conflict resolution</a:t>
            </a:r>
          </a:p>
          <a:p>
            <a:pPr lvl="0"/>
            <a:endParaRPr lang="en-US" dirty="0"/>
          </a:p>
          <a:p>
            <a:pPr lvl="0"/>
            <a:endParaRPr lang="en-US" dirty="0"/>
          </a:p>
          <a:p>
            <a:endParaRPr lang="en-US" dirty="0"/>
          </a:p>
        </p:txBody>
      </p:sp>
      <p:sp>
        <p:nvSpPr>
          <p:cNvPr id="9" name="Content Placeholder 8"/>
          <p:cNvSpPr>
            <a:spLocks noGrp="1"/>
          </p:cNvSpPr>
          <p:nvPr>
            <p:ph sz="half" idx="2"/>
          </p:nvPr>
        </p:nvSpPr>
        <p:spPr/>
        <p:txBody>
          <a:bodyPr>
            <a:normAutofit fontScale="55000" lnSpcReduction="20000"/>
          </a:bodyPr>
          <a:lstStyle/>
          <a:p>
            <a:pPr lvl="0"/>
            <a:r>
              <a:rPr lang="en-US" sz="3300" dirty="0" smtClean="0"/>
              <a:t>Executive presence</a:t>
            </a:r>
          </a:p>
          <a:p>
            <a:pPr lvl="0"/>
            <a:r>
              <a:rPr lang="en-US" sz="3300" dirty="0" smtClean="0"/>
              <a:t>Leadership development</a:t>
            </a:r>
          </a:p>
          <a:p>
            <a:pPr lvl="0"/>
            <a:r>
              <a:rPr lang="en-US" sz="3300" dirty="0" smtClean="0"/>
              <a:t>Innovation and creativity</a:t>
            </a:r>
          </a:p>
          <a:p>
            <a:pPr lvl="0"/>
            <a:r>
              <a:rPr lang="en-US" sz="3300" dirty="0" smtClean="0"/>
              <a:t>Employee morale and motivation</a:t>
            </a:r>
          </a:p>
          <a:p>
            <a:pPr lvl="0"/>
            <a:r>
              <a:rPr lang="en-US" sz="3300" dirty="0" smtClean="0"/>
              <a:t>Retention and job satisfaction</a:t>
            </a:r>
          </a:p>
          <a:p>
            <a:pPr lvl="0"/>
            <a:r>
              <a:rPr lang="en-US" sz="3300" dirty="0" smtClean="0"/>
              <a:t>Personal growth</a:t>
            </a:r>
          </a:p>
          <a:p>
            <a:pPr lvl="0"/>
            <a:r>
              <a:rPr lang="en-US" sz="3300" dirty="0" smtClean="0"/>
              <a:t>Interpersonal </a:t>
            </a:r>
            <a:r>
              <a:rPr lang="en-US" sz="3300" dirty="0"/>
              <a:t>skills</a:t>
            </a:r>
          </a:p>
          <a:p>
            <a:pPr lvl="0"/>
            <a:r>
              <a:rPr lang="en-US" sz="3300" dirty="0"/>
              <a:t>Stress management</a:t>
            </a:r>
          </a:p>
          <a:p>
            <a:pPr lvl="0"/>
            <a:r>
              <a:rPr lang="en-US" sz="3300" dirty="0"/>
              <a:t>Strategic thinking</a:t>
            </a:r>
          </a:p>
          <a:p>
            <a:pPr lvl="0"/>
            <a:r>
              <a:rPr lang="en-US" sz="3300" dirty="0"/>
              <a:t>Time management</a:t>
            </a:r>
          </a:p>
          <a:p>
            <a:pPr lvl="0"/>
            <a:r>
              <a:rPr lang="en-US" sz="3300" dirty="0"/>
              <a:t>Staffing</a:t>
            </a:r>
          </a:p>
          <a:p>
            <a:pPr lvl="0"/>
            <a:r>
              <a:rPr lang="en-US" sz="3300" dirty="0"/>
              <a:t>Management style</a:t>
            </a:r>
          </a:p>
          <a:p>
            <a:pPr lvl="0"/>
            <a:r>
              <a:rPr lang="en-US" sz="3300" dirty="0"/>
              <a:t>Leadership</a:t>
            </a:r>
          </a:p>
          <a:p>
            <a:pPr lvl="0"/>
            <a:r>
              <a:rPr lang="en-US" sz="3300" dirty="0"/>
              <a:t>Communication</a:t>
            </a:r>
          </a:p>
          <a:p>
            <a:pPr lvl="0"/>
            <a:r>
              <a:rPr lang="en-US" sz="3300" dirty="0"/>
              <a:t>Adaptability/versatility</a:t>
            </a:r>
          </a:p>
          <a:p>
            <a:pPr lvl="0"/>
            <a:r>
              <a:rPr lang="en-US" sz="3300" dirty="0"/>
              <a:t>Motivation </a:t>
            </a:r>
          </a:p>
          <a:p>
            <a:endParaRPr lang="en-US" dirty="0"/>
          </a:p>
        </p:txBody>
      </p:sp>
      <p:sp>
        <p:nvSpPr>
          <p:cNvPr id="2" name="Slide Number Placeholder 1"/>
          <p:cNvSpPr>
            <a:spLocks noGrp="1"/>
          </p:cNvSpPr>
          <p:nvPr>
            <p:ph type="sldNum" sz="quarter" idx="12"/>
          </p:nvPr>
        </p:nvSpPr>
        <p:spPr/>
        <p:txBody>
          <a:bodyPr/>
          <a:lstStyle/>
          <a:p>
            <a:fld id="{BA1099E6-94A2-D54D-904C-4EDB9904B23A}" type="slidenum">
              <a:rPr lang="en-US" smtClean="0"/>
              <a:t>14</a:t>
            </a:fld>
            <a:endParaRPr lang="en-US"/>
          </a:p>
        </p:txBody>
      </p:sp>
      <p:sp>
        <p:nvSpPr>
          <p:cNvPr id="6" name="TextBox 5"/>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991730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31060"/>
            <a:ext cx="8229600" cy="1600200"/>
          </a:xfrm>
        </p:spPr>
        <p:txBody>
          <a:bodyPr>
            <a:normAutofit/>
          </a:bodyPr>
          <a:lstStyle/>
          <a:p>
            <a:r>
              <a:rPr lang="en-US" sz="3200" b="1" dirty="0" smtClean="0"/>
              <a:t>Focus of Coaching</a:t>
            </a:r>
            <a:endParaRPr lang="en-US" sz="32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67619580"/>
              </p:ext>
            </p:extLst>
          </p:nvPr>
        </p:nvGraphicFramePr>
        <p:xfrm>
          <a:off x="457200" y="1234441"/>
          <a:ext cx="8534400" cy="4297680"/>
        </p:xfrm>
        <a:graphic>
          <a:graphicData uri="http://schemas.openxmlformats.org/drawingml/2006/table">
            <a:tbl>
              <a:tblPr firstRow="1" bandRow="1">
                <a:tableStyleId>{5C22544A-7EE6-4342-B048-85BDC9FD1C3A}</a:tableStyleId>
              </a:tblPr>
              <a:tblGrid>
                <a:gridCol w="1676400"/>
                <a:gridCol w="6858000"/>
              </a:tblGrid>
              <a:tr h="370840">
                <a:tc>
                  <a:txBody>
                    <a:bodyPr/>
                    <a:lstStyle/>
                    <a:p>
                      <a:pPr algn="ctr"/>
                      <a:r>
                        <a:rPr lang="en-US" sz="2400" dirty="0" smtClean="0"/>
                        <a:t>Focus</a:t>
                      </a:r>
                      <a:endParaRPr lang="en-US" sz="2400" dirty="0"/>
                    </a:p>
                  </a:txBody>
                  <a:tcPr/>
                </a:tc>
                <a:tc>
                  <a:txBody>
                    <a:bodyPr/>
                    <a:lstStyle/>
                    <a:p>
                      <a:pPr algn="ctr"/>
                      <a:r>
                        <a:rPr lang="en-US" sz="2400" dirty="0" smtClean="0"/>
                        <a:t>Examples</a:t>
                      </a:r>
                      <a:endParaRPr lang="en-US" sz="2400" dirty="0"/>
                    </a:p>
                  </a:txBody>
                  <a:tcPr/>
                </a:tc>
              </a:tr>
              <a:tr h="370840">
                <a:tc>
                  <a:txBody>
                    <a:bodyPr/>
                    <a:lstStyle/>
                    <a:p>
                      <a:r>
                        <a:rPr lang="en-US" b="1" dirty="0" smtClean="0"/>
                        <a:t>Performing</a:t>
                      </a:r>
                      <a:endParaRPr lang="en-US" b="1" dirty="0"/>
                    </a:p>
                  </a:txBody>
                  <a:tcPr/>
                </a:tc>
                <a:tc>
                  <a:txBody>
                    <a:bodyPr/>
                    <a:lstStyle/>
                    <a:p>
                      <a:pPr marL="285750" indent="-285750">
                        <a:buFont typeface="Arial"/>
                        <a:buChar char="•"/>
                      </a:pPr>
                      <a:r>
                        <a:rPr lang="en-US" dirty="0" smtClean="0"/>
                        <a:t>Applying knowledge and skills to achieve a desired result (e.g., sales)</a:t>
                      </a:r>
                    </a:p>
                    <a:p>
                      <a:pPr marL="285750" indent="-285750">
                        <a:buFont typeface="Arial"/>
                        <a:buChar char="•"/>
                      </a:pPr>
                      <a:r>
                        <a:rPr lang="en-US" dirty="0" smtClean="0"/>
                        <a:t>Acting on a plan, making decisions, and following through (accountability)</a:t>
                      </a:r>
                    </a:p>
                  </a:txBody>
                  <a:tcPr/>
                </a:tc>
              </a:tr>
              <a:tr h="370840">
                <a:tc>
                  <a:txBody>
                    <a:bodyPr/>
                    <a:lstStyle/>
                    <a:p>
                      <a:r>
                        <a:rPr lang="en-US" b="1" dirty="0" smtClean="0"/>
                        <a:t>Developing</a:t>
                      </a:r>
                      <a:endParaRPr lang="en-US" b="1" dirty="0"/>
                    </a:p>
                  </a:txBody>
                  <a:tcPr/>
                </a:tc>
                <a:tc>
                  <a:txBody>
                    <a:bodyPr/>
                    <a:lstStyle/>
                    <a:p>
                      <a:pPr marL="285750" indent="-285750">
                        <a:buFont typeface="Arial"/>
                        <a:buChar char="•"/>
                      </a:pPr>
                      <a:r>
                        <a:rPr lang="en-US" dirty="0" smtClean="0"/>
                        <a:t>Gaining self-awareness of strengths</a:t>
                      </a:r>
                    </a:p>
                    <a:p>
                      <a:pPr marL="285750" indent="-285750">
                        <a:buFont typeface="Arial"/>
                        <a:buChar char="•"/>
                      </a:pPr>
                      <a:r>
                        <a:rPr lang="en-US" dirty="0" smtClean="0"/>
                        <a:t>Acquiring knowledge about a barrier to performance</a:t>
                      </a:r>
                    </a:p>
                    <a:p>
                      <a:pPr marL="285750" indent="-285750">
                        <a:buFont typeface="Arial"/>
                        <a:buChar char="•"/>
                      </a:pPr>
                      <a:r>
                        <a:rPr lang="en-US" dirty="0" smtClean="0"/>
                        <a:t>Developing a skill</a:t>
                      </a:r>
                    </a:p>
                    <a:p>
                      <a:pPr marL="285750" indent="-285750">
                        <a:buFont typeface="Arial"/>
                        <a:buChar char="•"/>
                      </a:pPr>
                      <a:r>
                        <a:rPr lang="en-US" dirty="0" smtClean="0"/>
                        <a:t>Creating an action plan and building supportive relationships required to</a:t>
                      </a:r>
                      <a:r>
                        <a:rPr lang="en-US" baseline="0" dirty="0" smtClean="0"/>
                        <a:t> </a:t>
                      </a:r>
                      <a:r>
                        <a:rPr lang="en-US" dirty="0" smtClean="0"/>
                        <a:t>implement a course of action</a:t>
                      </a:r>
                    </a:p>
                    <a:p>
                      <a:pPr marL="285750" indent="-285750">
                        <a:buFont typeface="Arial"/>
                        <a:buChar char="•"/>
                      </a:pPr>
                      <a:r>
                        <a:rPr lang="en-US" dirty="0" smtClean="0"/>
                        <a:t>Moving to a new level of human development</a:t>
                      </a:r>
                    </a:p>
                  </a:txBody>
                  <a:tcPr/>
                </a:tc>
              </a:tr>
              <a:tr h="370840">
                <a:tc>
                  <a:txBody>
                    <a:bodyPr/>
                    <a:lstStyle/>
                    <a:p>
                      <a:r>
                        <a:rPr lang="en-US" b="1" dirty="0" smtClean="0"/>
                        <a:t>Transforming</a:t>
                      </a:r>
                      <a:endParaRPr lang="en-US" b="1" dirty="0"/>
                    </a:p>
                  </a:txBody>
                  <a:tcPr/>
                </a:tc>
                <a:tc>
                  <a:txBody>
                    <a:bodyPr/>
                    <a:lstStyle/>
                    <a:p>
                      <a:pPr marL="285750" indent="-285750">
                        <a:buFont typeface="Arial"/>
                        <a:buChar char="•"/>
                      </a:pPr>
                      <a:r>
                        <a:rPr lang="en-US" dirty="0" smtClean="0"/>
                        <a:t>Shifting professional and career focus</a:t>
                      </a:r>
                    </a:p>
                    <a:p>
                      <a:pPr marL="285750" indent="-285750">
                        <a:buFont typeface="Arial"/>
                        <a:buChar char="•"/>
                      </a:pPr>
                      <a:r>
                        <a:rPr lang="en-US" dirty="0" smtClean="0"/>
                        <a:t>Transitioning from one level of responsibility to another (e.g., supervisor to</a:t>
                      </a:r>
                      <a:r>
                        <a:rPr lang="en-US" baseline="0" dirty="0" smtClean="0"/>
                        <a:t> </a:t>
                      </a:r>
                      <a:r>
                        <a:rPr lang="en-US" dirty="0" smtClean="0"/>
                        <a:t>manager, or senior leader to executive)</a:t>
                      </a:r>
                    </a:p>
                    <a:p>
                      <a:pPr marL="285750" indent="-285750">
                        <a:buFont typeface="Arial"/>
                        <a:buChar char="•"/>
                      </a:pPr>
                      <a:r>
                        <a:rPr lang="en-US" dirty="0" smtClean="0"/>
                        <a:t>Focusing intentionally, creating a legacy and a desired future</a:t>
                      </a:r>
                    </a:p>
                  </a:txBody>
                  <a:tcPr/>
                </a:tc>
              </a:tr>
            </a:tbl>
          </a:graphicData>
        </a:graphic>
      </p:graphicFrame>
      <p:sp>
        <p:nvSpPr>
          <p:cNvPr id="2" name="Slide Number Placeholder 1"/>
          <p:cNvSpPr>
            <a:spLocks noGrp="1"/>
          </p:cNvSpPr>
          <p:nvPr>
            <p:ph type="sldNum" sz="quarter" idx="12"/>
          </p:nvPr>
        </p:nvSpPr>
        <p:spPr/>
        <p:txBody>
          <a:bodyPr/>
          <a:lstStyle/>
          <a:p>
            <a:fld id="{BA1099E6-94A2-D54D-904C-4EDB9904B23A}" type="slidenum">
              <a:rPr lang="en-US" smtClean="0"/>
              <a:t>15</a:t>
            </a:fld>
            <a:endParaRPr lang="en-US"/>
          </a:p>
        </p:txBody>
      </p:sp>
      <p:sp>
        <p:nvSpPr>
          <p:cNvPr id="6" name="TextBox 5"/>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623482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Primary Areas of Executive Change</a:t>
            </a:r>
            <a:endParaRPr lang="en-US" sz="3200" b="1" dirty="0"/>
          </a:p>
        </p:txBody>
      </p:sp>
      <p:sp>
        <p:nvSpPr>
          <p:cNvPr id="3" name="Content Placeholder 2"/>
          <p:cNvSpPr>
            <a:spLocks noGrp="1"/>
          </p:cNvSpPr>
          <p:nvPr>
            <p:ph idx="1"/>
          </p:nvPr>
        </p:nvSpPr>
        <p:spPr>
          <a:xfrm>
            <a:off x="457200" y="1205497"/>
            <a:ext cx="8686800" cy="4525963"/>
          </a:xfrm>
        </p:spPr>
        <p:txBody>
          <a:bodyPr>
            <a:noAutofit/>
          </a:bodyPr>
          <a:lstStyle/>
          <a:p>
            <a:pPr marL="0" indent="0">
              <a:buNone/>
            </a:pPr>
            <a:r>
              <a:rPr lang="en-US" sz="1800" b="1" dirty="0"/>
              <a:t>Effective people management</a:t>
            </a:r>
            <a:endParaRPr lang="en-US" sz="1800" dirty="0"/>
          </a:p>
          <a:p>
            <a:pPr lvl="0"/>
            <a:r>
              <a:rPr lang="en-US" sz="1800" dirty="0"/>
              <a:t>Increased insights into how colleagues perceive one’s actions and decisions </a:t>
            </a:r>
          </a:p>
          <a:p>
            <a:pPr lvl="0"/>
            <a:r>
              <a:rPr lang="en-US" sz="1800" dirty="0"/>
              <a:t>Better self-awareness and understanding of one’s personal strengths</a:t>
            </a:r>
          </a:p>
          <a:p>
            <a:pPr lvl="0"/>
            <a:r>
              <a:rPr lang="en-US" sz="1800" dirty="0"/>
              <a:t>Better results managing one’s direct reports and internal customers</a:t>
            </a:r>
          </a:p>
          <a:p>
            <a:pPr marL="0" indent="0">
              <a:buNone/>
            </a:pPr>
            <a:r>
              <a:rPr lang="en-US" sz="1800" b="1" dirty="0"/>
              <a:t>Better relationships with managers</a:t>
            </a:r>
            <a:endParaRPr lang="en-US" sz="1800" dirty="0"/>
          </a:p>
          <a:p>
            <a:pPr lvl="0"/>
            <a:r>
              <a:rPr lang="en-US" sz="1800" dirty="0" smtClean="0"/>
              <a:t>More-productive </a:t>
            </a:r>
            <a:r>
              <a:rPr lang="en-US" sz="1800" dirty="0"/>
              <a:t>relationships with better communication and feedback </a:t>
            </a:r>
          </a:p>
          <a:p>
            <a:pPr marL="0" indent="0">
              <a:buNone/>
            </a:pPr>
            <a:r>
              <a:rPr lang="en-US" sz="1800" b="1" dirty="0"/>
              <a:t>Improved goal-setting and prioritization</a:t>
            </a:r>
            <a:endParaRPr lang="en-US" sz="1800" dirty="0"/>
          </a:p>
          <a:p>
            <a:pPr lvl="0"/>
            <a:r>
              <a:rPr lang="en-US" sz="1800" dirty="0"/>
              <a:t>Ability to define performance goals</a:t>
            </a:r>
          </a:p>
          <a:p>
            <a:pPr lvl="0"/>
            <a:r>
              <a:rPr lang="en-US" sz="1800" dirty="0"/>
              <a:t>Ability to define business objectives with direct reports</a:t>
            </a:r>
          </a:p>
          <a:p>
            <a:pPr lvl="0"/>
            <a:r>
              <a:rPr lang="en-US" sz="1800" dirty="0"/>
              <a:t>Gained insights into the business drivers of decisions and their impact on others</a:t>
            </a:r>
          </a:p>
          <a:p>
            <a:pPr marL="0" indent="0">
              <a:buNone/>
            </a:pPr>
            <a:r>
              <a:rPr lang="en-US" sz="1800" b="1" dirty="0"/>
              <a:t>Increased engagement and productivity</a:t>
            </a:r>
            <a:endParaRPr lang="en-US" sz="1800" dirty="0"/>
          </a:p>
          <a:p>
            <a:pPr lvl="0"/>
            <a:r>
              <a:rPr lang="en-US" sz="1800" dirty="0"/>
              <a:t>Better able to adapt to the work environment and more productive and more satisfied</a:t>
            </a:r>
          </a:p>
          <a:p>
            <a:pPr marL="0" indent="0">
              <a:buNone/>
            </a:pPr>
            <a:r>
              <a:rPr lang="en-US" sz="1800" b="1" dirty="0" smtClean="0"/>
              <a:t>More-effective </a:t>
            </a:r>
            <a:r>
              <a:rPr lang="en-US" sz="1800" b="1" dirty="0"/>
              <a:t>dialogue and communication</a:t>
            </a:r>
            <a:endParaRPr lang="en-US" sz="1800" dirty="0"/>
          </a:p>
          <a:p>
            <a:pPr lvl="0"/>
            <a:r>
              <a:rPr lang="en-US" sz="1800" dirty="0"/>
              <a:t>Increased partnership and open dialogue between managers and executives</a:t>
            </a:r>
          </a:p>
          <a:p>
            <a:pPr marL="0" indent="0">
              <a:buNone/>
            </a:pPr>
            <a:r>
              <a:rPr lang="en-US" sz="1600" dirty="0" smtClean="0"/>
              <a:t>					(</a:t>
            </a:r>
            <a:r>
              <a:rPr lang="en-US" sz="1600" dirty="0" err="1" smtClean="0"/>
              <a:t>Kombarakaran</a:t>
            </a:r>
            <a:r>
              <a:rPr lang="en-US" sz="1600" dirty="0"/>
              <a:t>, Yang, Baker, and </a:t>
            </a:r>
            <a:r>
              <a:rPr lang="en-US" sz="1600" dirty="0" err="1" smtClean="0"/>
              <a:t>Fernandes</a:t>
            </a:r>
            <a:r>
              <a:rPr lang="en-US" sz="1600" dirty="0" smtClean="0"/>
              <a:t>, 2008</a:t>
            </a:r>
            <a:r>
              <a:rPr lang="en-US" sz="1600" dirty="0"/>
              <a:t>)</a:t>
            </a:r>
          </a:p>
        </p:txBody>
      </p:sp>
      <p:sp>
        <p:nvSpPr>
          <p:cNvPr id="4" name="Slide Number Placeholder 3"/>
          <p:cNvSpPr>
            <a:spLocks noGrp="1"/>
          </p:cNvSpPr>
          <p:nvPr>
            <p:ph type="sldNum" sz="quarter" idx="12"/>
          </p:nvPr>
        </p:nvSpPr>
        <p:spPr/>
        <p:txBody>
          <a:bodyPr/>
          <a:lstStyle/>
          <a:p>
            <a:fld id="{BA1099E6-94A2-D54D-904C-4EDB9904B23A}" type="slidenum">
              <a:rPr lang="en-US" smtClean="0"/>
              <a:t>16</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2733121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Benefits Sought</a:t>
            </a:r>
            <a:endParaRPr lang="en-US" sz="3200" b="1" dirty="0"/>
          </a:p>
        </p:txBody>
      </p:sp>
      <p:sp>
        <p:nvSpPr>
          <p:cNvPr id="3" name="Content Placeholder 2"/>
          <p:cNvSpPr>
            <a:spLocks noGrp="1"/>
          </p:cNvSpPr>
          <p:nvPr>
            <p:ph idx="1"/>
          </p:nvPr>
        </p:nvSpPr>
        <p:spPr>
          <a:xfrm>
            <a:off x="457200" y="1184116"/>
            <a:ext cx="8229600" cy="4988688"/>
          </a:xfrm>
        </p:spPr>
        <p:txBody>
          <a:bodyPr>
            <a:normAutofit fontScale="40000" lnSpcReduction="20000"/>
          </a:bodyPr>
          <a:lstStyle/>
          <a:p>
            <a:pPr lvl="0"/>
            <a:r>
              <a:rPr lang="en-US" sz="4500" dirty="0"/>
              <a:t>Increase productivity </a:t>
            </a:r>
          </a:p>
          <a:p>
            <a:pPr lvl="0"/>
            <a:r>
              <a:rPr lang="en-US" sz="4500" dirty="0"/>
              <a:t>Improve quality</a:t>
            </a:r>
          </a:p>
          <a:p>
            <a:pPr lvl="0"/>
            <a:r>
              <a:rPr lang="en-US" sz="4500" dirty="0"/>
              <a:t>Improve customer service</a:t>
            </a:r>
          </a:p>
          <a:p>
            <a:pPr lvl="0"/>
            <a:r>
              <a:rPr lang="en-US" sz="4500" dirty="0"/>
              <a:t>Reduce customer complaints</a:t>
            </a:r>
          </a:p>
          <a:p>
            <a:pPr lvl="0"/>
            <a:r>
              <a:rPr lang="en-US" sz="4500" dirty="0"/>
              <a:t>Retain leaders</a:t>
            </a:r>
          </a:p>
          <a:p>
            <a:pPr lvl="0"/>
            <a:r>
              <a:rPr lang="en-US" sz="4500" dirty="0"/>
              <a:t>Reduce costs </a:t>
            </a:r>
          </a:p>
          <a:p>
            <a:pPr lvl="0"/>
            <a:r>
              <a:rPr lang="en-US" sz="4500" dirty="0"/>
              <a:t>Increase bottom-line profitability</a:t>
            </a:r>
          </a:p>
          <a:p>
            <a:pPr lvl="0"/>
            <a:r>
              <a:rPr lang="en-US" sz="4500" dirty="0"/>
              <a:t>Improve working relationships with direct reports, immediate supervisor, peers</a:t>
            </a:r>
          </a:p>
          <a:p>
            <a:pPr lvl="0"/>
            <a:r>
              <a:rPr lang="en-US" sz="4500" dirty="0"/>
              <a:t>Improve teamwork</a:t>
            </a:r>
          </a:p>
          <a:p>
            <a:pPr lvl="0"/>
            <a:r>
              <a:rPr lang="en-US" sz="4500" dirty="0"/>
              <a:t>Improve job satisfaction</a:t>
            </a:r>
          </a:p>
          <a:p>
            <a:pPr lvl="0"/>
            <a:r>
              <a:rPr lang="en-US" sz="4500" dirty="0"/>
              <a:t>Develop to the next level of leadership</a:t>
            </a:r>
          </a:p>
          <a:p>
            <a:pPr lvl="0"/>
            <a:r>
              <a:rPr lang="en-US" sz="4500" dirty="0"/>
              <a:t>Improve individual and/or team performance</a:t>
            </a:r>
          </a:p>
          <a:p>
            <a:pPr lvl="0"/>
            <a:r>
              <a:rPr lang="en-US" sz="4500" dirty="0"/>
              <a:t>Improve working relationships</a:t>
            </a:r>
          </a:p>
          <a:p>
            <a:pPr lvl="0"/>
            <a:r>
              <a:rPr lang="en-US" sz="4500" dirty="0"/>
              <a:t>Gain new and different perspectives on business issues</a:t>
            </a:r>
          </a:p>
          <a:p>
            <a:pPr lvl="0"/>
            <a:r>
              <a:rPr lang="en-US" sz="4500" dirty="0"/>
              <a:t>Support learning and development efforts</a:t>
            </a:r>
          </a:p>
          <a:p>
            <a:pPr lvl="0"/>
            <a:r>
              <a:rPr lang="en-US" sz="4500" dirty="0"/>
              <a:t>Address derailing behaviors</a:t>
            </a:r>
          </a:p>
          <a:p>
            <a:pPr lvl="0"/>
            <a:r>
              <a:rPr lang="en-US" sz="4500" dirty="0"/>
              <a:t>Enhance career planning, decisions, and development</a:t>
            </a:r>
          </a:p>
          <a:p>
            <a:endParaRPr lang="en-US" dirty="0"/>
          </a:p>
        </p:txBody>
      </p:sp>
      <p:sp>
        <p:nvSpPr>
          <p:cNvPr id="4" name="Slide Number Placeholder 3"/>
          <p:cNvSpPr>
            <a:spLocks noGrp="1"/>
          </p:cNvSpPr>
          <p:nvPr>
            <p:ph type="sldNum" sz="quarter" idx="12"/>
          </p:nvPr>
        </p:nvSpPr>
        <p:spPr/>
        <p:txBody>
          <a:bodyPr/>
          <a:lstStyle/>
          <a:p>
            <a:fld id="{BA1099E6-94A2-D54D-904C-4EDB9904B23A}" type="slidenum">
              <a:rPr lang="en-US" smtClean="0"/>
              <a:t>17</a:t>
            </a:fld>
            <a:endParaRPr lang="en-US" dirty="0"/>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3281456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Helping Relationship</a:t>
            </a:r>
            <a:endParaRPr lang="en-US" sz="3200" b="1" dirty="0"/>
          </a:p>
        </p:txBody>
      </p:sp>
      <p:sp>
        <p:nvSpPr>
          <p:cNvPr id="3" name="Content Placeholder 2"/>
          <p:cNvSpPr>
            <a:spLocks noGrp="1"/>
          </p:cNvSpPr>
          <p:nvPr>
            <p:ph idx="1"/>
          </p:nvPr>
        </p:nvSpPr>
        <p:spPr>
          <a:xfrm>
            <a:off x="457200" y="1600200"/>
            <a:ext cx="8229600" cy="4930269"/>
          </a:xfrm>
        </p:spPr>
        <p:txBody>
          <a:bodyPr>
            <a:normAutofit fontScale="47500" lnSpcReduction="20000"/>
          </a:bodyPr>
          <a:lstStyle/>
          <a:p>
            <a:pPr marL="0" indent="0">
              <a:buNone/>
            </a:pPr>
            <a:r>
              <a:rPr lang="en-US" sz="4200" dirty="0"/>
              <a:t>If I can create a relationship characterized on my part:</a:t>
            </a:r>
          </a:p>
          <a:p>
            <a:pPr marL="0" indent="0">
              <a:buNone/>
            </a:pPr>
            <a:r>
              <a:rPr lang="en-US" sz="4200" dirty="0"/>
              <a:t>…by a genuineness and transparency, in which I </a:t>
            </a:r>
            <a:r>
              <a:rPr lang="en-US" sz="4200" dirty="0" smtClean="0"/>
              <a:t>share my </a:t>
            </a:r>
            <a:r>
              <a:rPr lang="en-US" sz="4200" dirty="0"/>
              <a:t>real feelings; </a:t>
            </a:r>
          </a:p>
          <a:p>
            <a:pPr marL="0" indent="0">
              <a:buNone/>
            </a:pPr>
            <a:r>
              <a:rPr lang="en-US" sz="4200" dirty="0"/>
              <a:t>…by a warm acceptance of and prizing of the other person as a separate individual;</a:t>
            </a:r>
          </a:p>
          <a:p>
            <a:pPr marL="0" indent="0">
              <a:buNone/>
            </a:pPr>
            <a:r>
              <a:rPr lang="en-US" sz="4200" dirty="0"/>
              <a:t>…by a sensitive ability to see his world and himself as he sees them;</a:t>
            </a:r>
          </a:p>
          <a:p>
            <a:pPr marL="0" indent="0">
              <a:buNone/>
            </a:pPr>
            <a:r>
              <a:rPr lang="en-US" sz="4200" dirty="0"/>
              <a:t>Then the other individual in the relationship:</a:t>
            </a:r>
          </a:p>
          <a:p>
            <a:pPr marL="0" indent="0">
              <a:buNone/>
            </a:pPr>
            <a:r>
              <a:rPr lang="en-US" sz="4200" dirty="0"/>
              <a:t>…will experience and understand aspects of himself which previously he has repressed;</a:t>
            </a:r>
          </a:p>
          <a:p>
            <a:pPr marL="0" indent="0">
              <a:buNone/>
            </a:pPr>
            <a:r>
              <a:rPr lang="en-US" sz="4200" dirty="0"/>
              <a:t>…will find himself  becoming better integrated, more able to function effectively;</a:t>
            </a:r>
          </a:p>
          <a:p>
            <a:pPr marL="0" indent="0">
              <a:buNone/>
            </a:pPr>
            <a:r>
              <a:rPr lang="en-US" sz="4200" dirty="0"/>
              <a:t>…will become more similar to the person he would like to be;</a:t>
            </a:r>
          </a:p>
          <a:p>
            <a:pPr marL="0" indent="0">
              <a:buNone/>
            </a:pPr>
            <a:r>
              <a:rPr lang="en-US" sz="4200" dirty="0"/>
              <a:t>…will be more self-directing and self-confident;</a:t>
            </a:r>
          </a:p>
          <a:p>
            <a:pPr marL="0" indent="0">
              <a:buNone/>
            </a:pPr>
            <a:r>
              <a:rPr lang="en-US" sz="4200" dirty="0"/>
              <a:t>…will be more of a person, more unique and more self-expressive; </a:t>
            </a:r>
          </a:p>
          <a:p>
            <a:pPr marL="0" indent="0">
              <a:buNone/>
            </a:pPr>
            <a:r>
              <a:rPr lang="en-US" sz="4200" dirty="0"/>
              <a:t>…will be more understanding, more </a:t>
            </a:r>
            <a:r>
              <a:rPr lang="en-US" sz="4200" dirty="0" smtClean="0"/>
              <a:t>accepting </a:t>
            </a:r>
            <a:r>
              <a:rPr lang="en-US" sz="4200" dirty="0"/>
              <a:t>of others;</a:t>
            </a:r>
          </a:p>
          <a:p>
            <a:pPr marL="0" indent="0">
              <a:buNone/>
            </a:pPr>
            <a:r>
              <a:rPr lang="en-US" sz="4200" dirty="0"/>
              <a:t>…will be able to cope with the problems of life more adequately and more comfortably</a:t>
            </a:r>
            <a:r>
              <a:rPr lang="en-US" sz="4200" dirty="0" smtClean="0"/>
              <a:t>.</a:t>
            </a:r>
          </a:p>
          <a:p>
            <a:pPr marL="0" indent="0">
              <a:buNone/>
            </a:pPr>
            <a:r>
              <a:rPr lang="en-US" dirty="0"/>
              <a:t>	</a:t>
            </a:r>
            <a:r>
              <a:rPr lang="en-US" dirty="0" smtClean="0"/>
              <a:t>			 (Rogers, 1989, pp</a:t>
            </a:r>
            <a:r>
              <a:rPr lang="en-US" dirty="0"/>
              <a:t>. 37–38)</a:t>
            </a:r>
          </a:p>
          <a:p>
            <a:pPr marL="0" indent="0">
              <a:buNone/>
            </a:pPr>
            <a:endParaRPr lang="en-US" dirty="0"/>
          </a:p>
        </p:txBody>
      </p:sp>
      <p:sp>
        <p:nvSpPr>
          <p:cNvPr id="4" name="Slide Number Placeholder 3"/>
          <p:cNvSpPr>
            <a:spLocks noGrp="1"/>
          </p:cNvSpPr>
          <p:nvPr>
            <p:ph type="sldNum" sz="quarter" idx="12"/>
          </p:nvPr>
        </p:nvSpPr>
        <p:spPr/>
        <p:txBody>
          <a:bodyPr/>
          <a:lstStyle/>
          <a:p>
            <a:fld id="{BA1099E6-94A2-D54D-904C-4EDB9904B23A}" type="slidenum">
              <a:rPr lang="en-US" smtClean="0"/>
              <a:t>18</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1801808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457200" y="-470968"/>
            <a:ext cx="8229600" cy="1600200"/>
          </a:xfrm>
        </p:spPr>
        <p:txBody>
          <a:bodyPr>
            <a:normAutofit/>
          </a:bodyPr>
          <a:lstStyle/>
          <a:p>
            <a:pPr eaLnBrk="1" hangingPunct="1"/>
            <a:r>
              <a:rPr lang="en-US" sz="3200" b="1" dirty="0" smtClean="0"/>
              <a:t>Helping Relationships</a:t>
            </a:r>
            <a:endParaRPr lang="en-US" sz="3200" b="1"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642884696"/>
              </p:ext>
            </p:extLst>
          </p:nvPr>
        </p:nvGraphicFramePr>
        <p:xfrm>
          <a:off x="304800" y="838200"/>
          <a:ext cx="8534400" cy="5217332"/>
        </p:xfrm>
        <a:graphic>
          <a:graphicData uri="http://schemas.openxmlformats.org/drawingml/2006/table">
            <a:tbl>
              <a:tblPr firstRow="1" bandRow="1">
                <a:tableStyleId>{5C22544A-7EE6-4342-B048-85BDC9FD1C3A}</a:tableStyleId>
              </a:tblPr>
              <a:tblGrid>
                <a:gridCol w="1706880"/>
                <a:gridCol w="1706880"/>
                <a:gridCol w="1706880"/>
                <a:gridCol w="1706880"/>
                <a:gridCol w="1706880"/>
              </a:tblGrid>
              <a:tr h="370868">
                <a:tc>
                  <a:txBody>
                    <a:bodyPr/>
                    <a:lstStyle/>
                    <a:p>
                      <a:endParaRPr lang="en-US" sz="1800" dirty="0"/>
                    </a:p>
                  </a:txBody>
                  <a:tcPr marT="45723" marB="45723"/>
                </a:tc>
                <a:tc>
                  <a:txBody>
                    <a:bodyPr/>
                    <a:lstStyle/>
                    <a:p>
                      <a:pPr algn="ctr"/>
                      <a:r>
                        <a:rPr lang="en-US" sz="1800" dirty="0" smtClean="0"/>
                        <a:t>Consulting</a:t>
                      </a:r>
                      <a:endParaRPr lang="en-US" sz="1800" dirty="0"/>
                    </a:p>
                  </a:txBody>
                  <a:tcPr marT="45723" marB="45723"/>
                </a:tc>
                <a:tc>
                  <a:txBody>
                    <a:bodyPr/>
                    <a:lstStyle/>
                    <a:p>
                      <a:pPr algn="ctr"/>
                      <a:r>
                        <a:rPr lang="en-US" sz="1800" dirty="0" smtClean="0"/>
                        <a:t>Mentoring</a:t>
                      </a:r>
                      <a:endParaRPr lang="en-US" sz="1800" dirty="0"/>
                    </a:p>
                  </a:txBody>
                  <a:tcPr marT="45723" marB="45723"/>
                </a:tc>
                <a:tc>
                  <a:txBody>
                    <a:bodyPr/>
                    <a:lstStyle/>
                    <a:p>
                      <a:pPr algn="ctr"/>
                      <a:r>
                        <a:rPr lang="en-US" sz="1800" dirty="0" smtClean="0"/>
                        <a:t>Therapy</a:t>
                      </a:r>
                      <a:endParaRPr lang="en-US" sz="1800" dirty="0"/>
                    </a:p>
                  </a:txBody>
                  <a:tcPr marT="45723" marB="45723"/>
                </a:tc>
                <a:tc>
                  <a:txBody>
                    <a:bodyPr/>
                    <a:lstStyle/>
                    <a:p>
                      <a:pPr algn="ctr"/>
                      <a:r>
                        <a:rPr lang="en-US" sz="1800" dirty="0" smtClean="0"/>
                        <a:t>Coaching</a:t>
                      </a:r>
                      <a:endParaRPr lang="en-US" sz="1800" dirty="0"/>
                    </a:p>
                  </a:txBody>
                  <a:tcPr marT="45723" marB="45723"/>
                </a:tc>
              </a:tr>
              <a:tr h="579164">
                <a:tc>
                  <a:txBody>
                    <a:bodyPr/>
                    <a:lstStyle/>
                    <a:p>
                      <a:r>
                        <a:rPr lang="en-US" sz="1600" b="1" dirty="0" smtClean="0"/>
                        <a:t>Person Being Helped</a:t>
                      </a:r>
                      <a:endParaRPr lang="en-US" sz="1600" b="1" dirty="0"/>
                    </a:p>
                  </a:txBody>
                  <a:tcPr marT="45723" marB="45723"/>
                </a:tc>
                <a:tc>
                  <a:txBody>
                    <a:bodyPr/>
                    <a:lstStyle/>
                    <a:p>
                      <a:r>
                        <a:rPr lang="en-US" sz="1600" dirty="0" smtClean="0">
                          <a:solidFill>
                            <a:srgbClr val="000000"/>
                          </a:solidFill>
                        </a:rPr>
                        <a:t>Client:</a:t>
                      </a:r>
                      <a:r>
                        <a:rPr lang="en-US" sz="1600" baseline="0" dirty="0" smtClean="0">
                          <a:solidFill>
                            <a:srgbClr val="000000"/>
                          </a:solidFill>
                        </a:rPr>
                        <a:t> individual, sponsors, and/or organization</a:t>
                      </a:r>
                      <a:endParaRPr lang="en-US" sz="1600" dirty="0">
                        <a:solidFill>
                          <a:srgbClr val="000000"/>
                        </a:solidFill>
                      </a:endParaRPr>
                    </a:p>
                  </a:txBody>
                  <a:tcPr marT="45723" marB="45723"/>
                </a:tc>
                <a:tc>
                  <a:txBody>
                    <a:bodyPr/>
                    <a:lstStyle/>
                    <a:p>
                      <a:r>
                        <a:rPr lang="en-US" sz="1600" dirty="0" smtClean="0">
                          <a:solidFill>
                            <a:srgbClr val="000000"/>
                          </a:solidFill>
                        </a:rPr>
                        <a:t>Protégé </a:t>
                      </a:r>
                      <a:endParaRPr lang="en-US" sz="1600" dirty="0">
                        <a:solidFill>
                          <a:srgbClr val="000000"/>
                        </a:solidFill>
                      </a:endParaRPr>
                    </a:p>
                  </a:txBody>
                  <a:tcPr marT="45723" marB="45723"/>
                </a:tc>
                <a:tc>
                  <a:txBody>
                    <a:bodyPr/>
                    <a:lstStyle/>
                    <a:p>
                      <a:r>
                        <a:rPr lang="en-US" sz="1600" dirty="0" smtClean="0">
                          <a:solidFill>
                            <a:srgbClr val="000000"/>
                          </a:solidFill>
                        </a:rPr>
                        <a:t>Client: individual</a:t>
                      </a:r>
                      <a:r>
                        <a:rPr lang="en-US" sz="1600" baseline="0" dirty="0" smtClean="0">
                          <a:solidFill>
                            <a:srgbClr val="000000"/>
                          </a:solidFill>
                        </a:rPr>
                        <a:t>, group, family</a:t>
                      </a:r>
                      <a:endParaRPr lang="en-US" sz="1600" dirty="0">
                        <a:solidFill>
                          <a:srgbClr val="000000"/>
                        </a:solidFill>
                      </a:endParaRPr>
                    </a:p>
                  </a:txBody>
                  <a:tcPr marT="45723" marB="45723"/>
                </a:tc>
                <a:tc>
                  <a:txBody>
                    <a:bodyPr/>
                    <a:lstStyle/>
                    <a:p>
                      <a:r>
                        <a:rPr lang="en-US" sz="1600" dirty="0" smtClean="0">
                          <a:solidFill>
                            <a:srgbClr val="000000"/>
                          </a:solidFill>
                        </a:rPr>
                        <a:t>Client: individual,</a:t>
                      </a:r>
                      <a:r>
                        <a:rPr lang="en-US" sz="1600" baseline="0" dirty="0" smtClean="0">
                          <a:solidFill>
                            <a:srgbClr val="000000"/>
                          </a:solidFill>
                        </a:rPr>
                        <a:t> t</a:t>
                      </a:r>
                      <a:r>
                        <a:rPr lang="en-US" sz="1600" dirty="0" smtClean="0">
                          <a:solidFill>
                            <a:srgbClr val="000000"/>
                          </a:solidFill>
                        </a:rPr>
                        <a:t>eam</a:t>
                      </a:r>
                      <a:endParaRPr lang="en-US" sz="1600" dirty="0">
                        <a:solidFill>
                          <a:srgbClr val="000000"/>
                        </a:solidFill>
                      </a:endParaRPr>
                    </a:p>
                  </a:txBody>
                  <a:tcPr marT="45723" marB="45723"/>
                </a:tc>
              </a:tr>
              <a:tr h="823023">
                <a:tc>
                  <a:txBody>
                    <a:bodyPr/>
                    <a:lstStyle/>
                    <a:p>
                      <a:r>
                        <a:rPr lang="en-US" sz="1600" b="1" dirty="0" smtClean="0"/>
                        <a:t>Helper</a:t>
                      </a:r>
                      <a:endParaRPr lang="en-US" sz="1600" b="1" dirty="0"/>
                    </a:p>
                  </a:txBody>
                  <a:tcPr marT="45723" marB="45723"/>
                </a:tc>
                <a:tc>
                  <a:txBody>
                    <a:bodyPr/>
                    <a:lstStyle/>
                    <a:p>
                      <a:r>
                        <a:rPr lang="en-US" sz="1600" dirty="0" smtClean="0">
                          <a:solidFill>
                            <a:srgbClr val="000000"/>
                          </a:solidFill>
                        </a:rPr>
                        <a:t>Consultant</a:t>
                      </a:r>
                      <a:endParaRPr lang="en-US" sz="1600" dirty="0">
                        <a:solidFill>
                          <a:srgbClr val="000000"/>
                        </a:solidFill>
                      </a:endParaRPr>
                    </a:p>
                  </a:txBody>
                  <a:tcPr marT="45723" marB="45723"/>
                </a:tc>
                <a:tc>
                  <a:txBody>
                    <a:bodyPr/>
                    <a:lstStyle/>
                    <a:p>
                      <a:r>
                        <a:rPr lang="en-US" sz="1600" dirty="0" smtClean="0">
                          <a:solidFill>
                            <a:srgbClr val="000000"/>
                          </a:solidFill>
                        </a:rPr>
                        <a:t>Mentor</a:t>
                      </a:r>
                      <a:endParaRPr lang="en-US" sz="1600" dirty="0">
                        <a:solidFill>
                          <a:srgbClr val="000000"/>
                        </a:solidFill>
                      </a:endParaRPr>
                    </a:p>
                  </a:txBody>
                  <a:tcPr marT="45723" marB="45723"/>
                </a:tc>
                <a:tc>
                  <a:txBody>
                    <a:bodyPr/>
                    <a:lstStyle/>
                    <a:p>
                      <a:r>
                        <a:rPr lang="en-US" sz="1600" dirty="0" smtClean="0">
                          <a:solidFill>
                            <a:srgbClr val="000000"/>
                          </a:solidFill>
                        </a:rPr>
                        <a:t>Therapist</a:t>
                      </a:r>
                      <a:r>
                        <a:rPr lang="en-US" sz="1600" baseline="0" dirty="0" smtClean="0">
                          <a:solidFill>
                            <a:srgbClr val="000000"/>
                          </a:solidFill>
                        </a:rPr>
                        <a:t> or counselor</a:t>
                      </a:r>
                      <a:endParaRPr lang="en-US" sz="1600" dirty="0">
                        <a:solidFill>
                          <a:srgbClr val="000000"/>
                        </a:solidFill>
                      </a:endParaRPr>
                    </a:p>
                  </a:txBody>
                  <a:tcPr marT="45723" marB="45723"/>
                </a:tc>
                <a:tc>
                  <a:txBody>
                    <a:bodyPr/>
                    <a:lstStyle/>
                    <a:p>
                      <a:r>
                        <a:rPr lang="en-US" sz="1600" dirty="0" smtClean="0">
                          <a:solidFill>
                            <a:srgbClr val="000000"/>
                          </a:solidFill>
                        </a:rPr>
                        <a:t>Coach</a:t>
                      </a:r>
                      <a:r>
                        <a:rPr lang="en-US" sz="1600" baseline="0" dirty="0" smtClean="0">
                          <a:solidFill>
                            <a:srgbClr val="000000"/>
                          </a:solidFill>
                        </a:rPr>
                        <a:t> or person using coaching process and skills</a:t>
                      </a:r>
                      <a:endParaRPr lang="en-US" sz="1600" dirty="0">
                        <a:solidFill>
                          <a:srgbClr val="000000"/>
                        </a:solidFill>
                      </a:endParaRPr>
                    </a:p>
                  </a:txBody>
                  <a:tcPr marT="45723" marB="45723"/>
                </a:tc>
              </a:tr>
              <a:tr h="823023">
                <a:tc>
                  <a:txBody>
                    <a:bodyPr/>
                    <a:lstStyle/>
                    <a:p>
                      <a:r>
                        <a:rPr lang="en-US" sz="1600" b="1" dirty="0" smtClean="0"/>
                        <a:t>Focus of Attention</a:t>
                      </a:r>
                      <a:endParaRPr lang="en-US" sz="1600" b="1" dirty="0"/>
                    </a:p>
                  </a:txBody>
                  <a:tcPr marT="45723" marB="45723"/>
                </a:tc>
                <a:tc>
                  <a:txBody>
                    <a:bodyPr/>
                    <a:lstStyle/>
                    <a:p>
                      <a:r>
                        <a:rPr lang="en-US" sz="1600" dirty="0" smtClean="0">
                          <a:solidFill>
                            <a:srgbClr val="000000"/>
                          </a:solidFill>
                        </a:rPr>
                        <a:t>Group, team, organizational System</a:t>
                      </a:r>
                      <a:endParaRPr lang="en-US" sz="1600" dirty="0">
                        <a:solidFill>
                          <a:srgbClr val="000000"/>
                        </a:solidFill>
                      </a:endParaRPr>
                    </a:p>
                  </a:txBody>
                  <a:tcPr marT="45723" marB="45723"/>
                </a:tc>
                <a:tc>
                  <a:txBody>
                    <a:bodyPr/>
                    <a:lstStyle/>
                    <a:p>
                      <a:r>
                        <a:rPr lang="en-US" sz="1600" dirty="0" smtClean="0">
                          <a:solidFill>
                            <a:srgbClr val="000000"/>
                          </a:solidFill>
                        </a:rPr>
                        <a:t>Individual</a:t>
                      </a:r>
                      <a:endParaRPr lang="en-US" sz="1600" dirty="0">
                        <a:solidFill>
                          <a:srgbClr val="000000"/>
                        </a:solidFill>
                      </a:endParaRPr>
                    </a:p>
                  </a:txBody>
                  <a:tcPr marT="45723" marB="45723"/>
                </a:tc>
                <a:tc>
                  <a:txBody>
                    <a:bodyPr/>
                    <a:lstStyle/>
                    <a:p>
                      <a:r>
                        <a:rPr lang="en-US" sz="1600" dirty="0" smtClean="0">
                          <a:solidFill>
                            <a:srgbClr val="000000"/>
                          </a:solidFill>
                        </a:rPr>
                        <a:t>Individual,</a:t>
                      </a:r>
                      <a:r>
                        <a:rPr lang="en-US" sz="1600" baseline="0" dirty="0" smtClean="0">
                          <a:solidFill>
                            <a:srgbClr val="000000"/>
                          </a:solidFill>
                        </a:rPr>
                        <a:t> group</a:t>
                      </a:r>
                      <a:endParaRPr lang="en-US" sz="1600" dirty="0">
                        <a:solidFill>
                          <a:srgbClr val="000000"/>
                        </a:solidFill>
                      </a:endParaRPr>
                    </a:p>
                  </a:txBody>
                  <a:tcPr marT="45723" marB="45723"/>
                </a:tc>
                <a:tc>
                  <a:txBody>
                    <a:bodyPr/>
                    <a:lstStyle/>
                    <a:p>
                      <a:r>
                        <a:rPr lang="en-US" sz="1600" dirty="0" smtClean="0">
                          <a:solidFill>
                            <a:srgbClr val="000000"/>
                          </a:solidFill>
                        </a:rPr>
                        <a:t>Individual,</a:t>
                      </a:r>
                      <a:r>
                        <a:rPr lang="en-US" sz="1600" baseline="0" dirty="0" smtClean="0">
                          <a:solidFill>
                            <a:srgbClr val="000000"/>
                          </a:solidFill>
                        </a:rPr>
                        <a:t> group, team</a:t>
                      </a:r>
                      <a:endParaRPr lang="en-US" sz="1600" dirty="0">
                        <a:solidFill>
                          <a:srgbClr val="000000"/>
                        </a:solidFill>
                      </a:endParaRPr>
                    </a:p>
                  </a:txBody>
                  <a:tcPr marT="45723" marB="45723"/>
                </a:tc>
              </a:tr>
              <a:tr h="1066882">
                <a:tc>
                  <a:txBody>
                    <a:bodyPr/>
                    <a:lstStyle/>
                    <a:p>
                      <a:r>
                        <a:rPr lang="en-US" sz="1600" b="1" dirty="0" smtClean="0"/>
                        <a:t>Expertise</a:t>
                      </a:r>
                      <a:endParaRPr lang="en-US" sz="1600" b="1" dirty="0"/>
                    </a:p>
                  </a:txBody>
                  <a:tcPr marT="45723" marB="45723"/>
                </a:tc>
                <a:tc>
                  <a:txBody>
                    <a:bodyPr/>
                    <a:lstStyle/>
                    <a:p>
                      <a:r>
                        <a:rPr lang="en-US" sz="1600" dirty="0" smtClean="0">
                          <a:solidFill>
                            <a:srgbClr val="000000"/>
                          </a:solidFill>
                        </a:rPr>
                        <a:t>Content and/or process</a:t>
                      </a:r>
                      <a:endParaRPr lang="en-US" sz="1600" dirty="0">
                        <a:solidFill>
                          <a:srgbClr val="000000"/>
                        </a:solidFill>
                      </a:endParaRPr>
                    </a:p>
                  </a:txBody>
                  <a:tcPr marT="45723" marB="45723"/>
                </a:tc>
                <a:tc>
                  <a:txBody>
                    <a:bodyPr/>
                    <a:lstStyle/>
                    <a:p>
                      <a:r>
                        <a:rPr lang="en-US" sz="1600" dirty="0" smtClean="0">
                          <a:solidFill>
                            <a:srgbClr val="000000"/>
                          </a:solidFill>
                        </a:rPr>
                        <a:t>Organizational culture; resources; career progress; job; personal experience</a:t>
                      </a:r>
                      <a:endParaRPr lang="en-US" sz="1600" dirty="0">
                        <a:solidFill>
                          <a:srgbClr val="000000"/>
                        </a:solidFill>
                      </a:endParaRPr>
                    </a:p>
                  </a:txBody>
                  <a:tcPr marT="45723" marB="45723"/>
                </a:tc>
                <a:tc>
                  <a:txBody>
                    <a:bodyPr/>
                    <a:lstStyle/>
                    <a:p>
                      <a:r>
                        <a:rPr lang="en-US" sz="1600" dirty="0" smtClean="0">
                          <a:solidFill>
                            <a:srgbClr val="000000"/>
                          </a:solidFill>
                        </a:rPr>
                        <a:t>Psychological</a:t>
                      </a:r>
                      <a:r>
                        <a:rPr lang="en-US" sz="1600" baseline="0" dirty="0" smtClean="0">
                          <a:solidFill>
                            <a:srgbClr val="000000"/>
                          </a:solidFill>
                        </a:rPr>
                        <a:t> framework, process</a:t>
                      </a:r>
                      <a:endParaRPr lang="en-US" sz="1600" dirty="0">
                        <a:solidFill>
                          <a:srgbClr val="000000"/>
                        </a:solidFill>
                      </a:endParaRPr>
                    </a:p>
                  </a:txBody>
                  <a:tcPr marT="45723" marB="45723"/>
                </a:tc>
                <a:tc>
                  <a:txBody>
                    <a:bodyPr/>
                    <a:lstStyle/>
                    <a:p>
                      <a:r>
                        <a:rPr lang="en-US" sz="1600" dirty="0" smtClean="0">
                          <a:solidFill>
                            <a:srgbClr val="000000"/>
                          </a:solidFill>
                        </a:rPr>
                        <a:t>Process</a:t>
                      </a:r>
                      <a:r>
                        <a:rPr lang="en-US" sz="1600" baseline="0" dirty="0" smtClean="0">
                          <a:solidFill>
                            <a:srgbClr val="000000"/>
                          </a:solidFill>
                        </a:rPr>
                        <a:t> &amp; sometimes content knowledge/expertise</a:t>
                      </a:r>
                      <a:endParaRPr lang="en-US" sz="1600" dirty="0">
                        <a:solidFill>
                          <a:srgbClr val="000000"/>
                        </a:solidFill>
                      </a:endParaRPr>
                    </a:p>
                  </a:txBody>
                  <a:tcPr marT="45723" marB="45723"/>
                </a:tc>
              </a:tr>
              <a:tr h="370868">
                <a:tc>
                  <a:txBody>
                    <a:bodyPr/>
                    <a:lstStyle/>
                    <a:p>
                      <a:r>
                        <a:rPr lang="en-US" sz="1600" b="1" dirty="0" smtClean="0"/>
                        <a:t>Formality</a:t>
                      </a:r>
                      <a:endParaRPr lang="en-US" sz="1600" b="1" dirty="0"/>
                    </a:p>
                  </a:txBody>
                  <a:tcPr marT="45723" marB="45723"/>
                </a:tc>
                <a:tc>
                  <a:txBody>
                    <a:bodyPr/>
                    <a:lstStyle/>
                    <a:p>
                      <a:r>
                        <a:rPr lang="en-US" sz="1600" dirty="0" smtClean="0">
                          <a:solidFill>
                            <a:srgbClr val="000000"/>
                          </a:solidFill>
                        </a:rPr>
                        <a:t>Formal,</a:t>
                      </a:r>
                      <a:r>
                        <a:rPr lang="en-US" sz="1600" baseline="0" dirty="0" smtClean="0">
                          <a:solidFill>
                            <a:srgbClr val="000000"/>
                          </a:solidFill>
                        </a:rPr>
                        <a:t> structured</a:t>
                      </a:r>
                      <a:endParaRPr lang="en-US" sz="1600" dirty="0">
                        <a:solidFill>
                          <a:srgbClr val="000000"/>
                        </a:solidFill>
                      </a:endParaRPr>
                    </a:p>
                  </a:txBody>
                  <a:tcPr marT="45723" marB="45723"/>
                </a:tc>
                <a:tc>
                  <a:txBody>
                    <a:bodyPr/>
                    <a:lstStyle/>
                    <a:p>
                      <a:r>
                        <a:rPr lang="en-US" sz="1600" dirty="0" smtClean="0">
                          <a:solidFill>
                            <a:srgbClr val="000000"/>
                          </a:solidFill>
                        </a:rPr>
                        <a:t>Informal or formal; structured or unstructured</a:t>
                      </a:r>
                      <a:endParaRPr lang="en-US" sz="1600" dirty="0">
                        <a:solidFill>
                          <a:srgbClr val="000000"/>
                        </a:solidFill>
                      </a:endParaRPr>
                    </a:p>
                  </a:txBody>
                  <a:tcPr marT="45723" marB="45723"/>
                </a:tc>
                <a:tc>
                  <a:txBody>
                    <a:bodyPr/>
                    <a:lstStyle/>
                    <a:p>
                      <a:r>
                        <a:rPr lang="en-US" sz="1600" dirty="0" smtClean="0">
                          <a:solidFill>
                            <a:srgbClr val="000000"/>
                          </a:solidFill>
                        </a:rPr>
                        <a:t>Formal, structured</a:t>
                      </a:r>
                      <a:endParaRPr lang="en-US" sz="1600" dirty="0">
                        <a:solidFill>
                          <a:srgbClr val="000000"/>
                        </a:solidFill>
                      </a:endParaRPr>
                    </a:p>
                  </a:txBody>
                  <a:tcPr marT="45723" marB="45723"/>
                </a:tc>
                <a:tc>
                  <a:txBody>
                    <a:bodyPr/>
                    <a:lstStyle/>
                    <a:p>
                      <a:r>
                        <a:rPr lang="en-US" sz="1600" dirty="0" smtClean="0">
                          <a:solidFill>
                            <a:srgbClr val="000000"/>
                          </a:solidFill>
                        </a:rPr>
                        <a:t>Informal</a:t>
                      </a:r>
                      <a:r>
                        <a:rPr lang="en-US" sz="1600" baseline="0" dirty="0" smtClean="0">
                          <a:solidFill>
                            <a:srgbClr val="000000"/>
                          </a:solidFill>
                        </a:rPr>
                        <a:t> or formal; structured or unstructured</a:t>
                      </a:r>
                      <a:endParaRPr lang="en-US" sz="1600" dirty="0">
                        <a:solidFill>
                          <a:srgbClr val="000000"/>
                        </a:solidFill>
                      </a:endParaRPr>
                    </a:p>
                  </a:txBody>
                  <a:tcPr marT="45723" marB="45723"/>
                </a:tc>
              </a:tr>
            </a:tbl>
          </a:graphicData>
        </a:graphic>
      </p:graphicFrame>
      <p:sp>
        <p:nvSpPr>
          <p:cNvPr id="3" name="Slide Number Placeholder 2"/>
          <p:cNvSpPr>
            <a:spLocks noGrp="1"/>
          </p:cNvSpPr>
          <p:nvPr>
            <p:ph type="sldNum" sz="quarter" idx="12"/>
          </p:nvPr>
        </p:nvSpPr>
        <p:spPr/>
        <p:txBody>
          <a:bodyPr/>
          <a:lstStyle/>
          <a:p>
            <a:fld id="{BA1099E6-94A2-D54D-904C-4EDB9904B23A}" type="slidenum">
              <a:rPr lang="en-US" smtClean="0"/>
              <a:t>19</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25058724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Focus</a:t>
            </a:r>
            <a:endParaRPr lang="en-US" sz="3200" b="1" dirty="0"/>
          </a:p>
        </p:txBody>
      </p:sp>
      <p:sp>
        <p:nvSpPr>
          <p:cNvPr id="3" name="Content Placeholder 2"/>
          <p:cNvSpPr>
            <a:spLocks noGrp="1"/>
          </p:cNvSpPr>
          <p:nvPr>
            <p:ph idx="1"/>
          </p:nvPr>
        </p:nvSpPr>
        <p:spPr/>
        <p:txBody>
          <a:bodyPr>
            <a:normAutofit/>
          </a:bodyPr>
          <a:lstStyle/>
          <a:p>
            <a:pPr lvl="0"/>
            <a:r>
              <a:rPr lang="en-US" sz="2400" dirty="0"/>
              <a:t>What is coaching?</a:t>
            </a:r>
          </a:p>
          <a:p>
            <a:pPr lvl="0"/>
            <a:r>
              <a:rPr lang="en-US" sz="2400" dirty="0"/>
              <a:t>In what ways is coaching used as an intervention?</a:t>
            </a:r>
          </a:p>
          <a:p>
            <a:pPr lvl="0"/>
            <a:r>
              <a:rPr lang="en-US" sz="2400" dirty="0"/>
              <a:t>How is coaching distinct from, yet related to, other professional helping relationships?</a:t>
            </a:r>
          </a:p>
          <a:p>
            <a:pPr lvl="0"/>
            <a:r>
              <a:rPr lang="en-US" sz="2400" dirty="0"/>
              <a:t>How has coaching evolved as a discipline?</a:t>
            </a:r>
          </a:p>
          <a:p>
            <a:pPr lvl="0"/>
            <a:r>
              <a:rPr lang="en-US" sz="2400" dirty="0"/>
              <a:t>How is coaching evolving as a profession</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A1099E6-94A2-D54D-904C-4EDB9904B23A}" type="slidenum">
              <a:rPr lang="en-US" smtClean="0"/>
              <a:t>2</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826756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457200" y="-262524"/>
            <a:ext cx="8229600" cy="1600200"/>
          </a:xfrm>
        </p:spPr>
        <p:txBody>
          <a:bodyPr>
            <a:normAutofit/>
          </a:bodyPr>
          <a:lstStyle/>
          <a:p>
            <a:pPr eaLnBrk="1" hangingPunct="1"/>
            <a:r>
              <a:rPr lang="en-US" sz="3200" b="1" dirty="0" smtClean="0"/>
              <a:t>Helping Relationships </a:t>
            </a:r>
            <a:r>
              <a:rPr lang="en-US" sz="2400" b="1" dirty="0" smtClean="0"/>
              <a:t>(continued)</a:t>
            </a:r>
            <a:endParaRPr lang="en-US" sz="3200" b="1"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4289703762"/>
              </p:ext>
            </p:extLst>
          </p:nvPr>
        </p:nvGraphicFramePr>
        <p:xfrm>
          <a:off x="228600" y="1143000"/>
          <a:ext cx="8686800" cy="5309006"/>
        </p:xfrm>
        <a:graphic>
          <a:graphicData uri="http://schemas.openxmlformats.org/drawingml/2006/table">
            <a:tbl>
              <a:tblPr firstRow="1" bandRow="1">
                <a:tableStyleId>{5C22544A-7EE6-4342-B048-85BDC9FD1C3A}</a:tableStyleId>
              </a:tblPr>
              <a:tblGrid>
                <a:gridCol w="1600200"/>
                <a:gridCol w="1630965"/>
                <a:gridCol w="1818545"/>
                <a:gridCol w="1818545"/>
                <a:gridCol w="1818545"/>
              </a:tblGrid>
              <a:tr h="370868">
                <a:tc>
                  <a:txBody>
                    <a:bodyPr/>
                    <a:lstStyle/>
                    <a:p>
                      <a:endParaRPr lang="en-US" sz="1800" dirty="0"/>
                    </a:p>
                  </a:txBody>
                  <a:tcPr marT="45723" marB="45723"/>
                </a:tc>
                <a:tc>
                  <a:txBody>
                    <a:bodyPr/>
                    <a:lstStyle/>
                    <a:p>
                      <a:pPr algn="ctr"/>
                      <a:r>
                        <a:rPr lang="en-US" sz="1800" dirty="0" smtClean="0"/>
                        <a:t>Consulting</a:t>
                      </a:r>
                      <a:endParaRPr lang="en-US" sz="1800" dirty="0"/>
                    </a:p>
                  </a:txBody>
                  <a:tcPr marT="45723" marB="45723"/>
                </a:tc>
                <a:tc>
                  <a:txBody>
                    <a:bodyPr/>
                    <a:lstStyle/>
                    <a:p>
                      <a:pPr algn="ctr"/>
                      <a:r>
                        <a:rPr lang="en-US" sz="1800" dirty="0" smtClean="0"/>
                        <a:t>Mentoring</a:t>
                      </a:r>
                      <a:endParaRPr lang="en-US" sz="1800" dirty="0"/>
                    </a:p>
                  </a:txBody>
                  <a:tcPr marT="45723" marB="45723"/>
                </a:tc>
                <a:tc>
                  <a:txBody>
                    <a:bodyPr/>
                    <a:lstStyle/>
                    <a:p>
                      <a:pPr algn="ctr"/>
                      <a:r>
                        <a:rPr lang="en-US" sz="1800" dirty="0" smtClean="0"/>
                        <a:t>Therapy</a:t>
                      </a:r>
                      <a:endParaRPr lang="en-US" sz="1800" dirty="0"/>
                    </a:p>
                  </a:txBody>
                  <a:tcPr marT="45723" marB="45723"/>
                </a:tc>
                <a:tc>
                  <a:txBody>
                    <a:bodyPr/>
                    <a:lstStyle/>
                    <a:p>
                      <a:pPr algn="ctr"/>
                      <a:r>
                        <a:rPr lang="en-US" sz="1800" dirty="0" smtClean="0"/>
                        <a:t>Coaching</a:t>
                      </a:r>
                      <a:endParaRPr lang="en-US" sz="1800" dirty="0"/>
                    </a:p>
                  </a:txBody>
                  <a:tcPr marT="45723" marB="45723"/>
                </a:tc>
              </a:tr>
              <a:tr h="579164">
                <a:tc>
                  <a:txBody>
                    <a:bodyPr/>
                    <a:lstStyle/>
                    <a:p>
                      <a:r>
                        <a:rPr lang="en-US" sz="1600" b="1" dirty="0" smtClean="0"/>
                        <a:t>Remediation</a:t>
                      </a:r>
                      <a:endParaRPr lang="en-US" sz="1600" b="1" dirty="0"/>
                    </a:p>
                  </a:txBody>
                  <a:tcPr marT="45723" marB="45723"/>
                </a:tc>
                <a:tc>
                  <a:txBody>
                    <a:bodyPr/>
                    <a:lstStyle/>
                    <a:p>
                      <a:r>
                        <a:rPr lang="en-US" sz="1600" dirty="0" smtClean="0">
                          <a:solidFill>
                            <a:srgbClr val="000000"/>
                          </a:solidFill>
                        </a:rPr>
                        <a:t>Frequently</a:t>
                      </a:r>
                      <a:endParaRPr lang="en-US" sz="1600" dirty="0">
                        <a:solidFill>
                          <a:srgbClr val="000000"/>
                        </a:solidFill>
                      </a:endParaRPr>
                    </a:p>
                  </a:txBody>
                  <a:tcPr marT="45723" marB="45723"/>
                </a:tc>
                <a:tc>
                  <a:txBody>
                    <a:bodyPr/>
                    <a:lstStyle/>
                    <a:p>
                      <a:r>
                        <a:rPr lang="en-US" sz="1600" dirty="0" smtClean="0">
                          <a:solidFill>
                            <a:srgbClr val="000000"/>
                          </a:solidFill>
                        </a:rPr>
                        <a:t>No</a:t>
                      </a:r>
                      <a:endParaRPr lang="en-US" sz="1600" dirty="0">
                        <a:solidFill>
                          <a:srgbClr val="000000"/>
                        </a:solidFill>
                      </a:endParaRPr>
                    </a:p>
                  </a:txBody>
                  <a:tcPr marT="45723" marB="45723"/>
                </a:tc>
                <a:tc>
                  <a:txBody>
                    <a:bodyPr/>
                    <a:lstStyle/>
                    <a:p>
                      <a:r>
                        <a:rPr lang="en-US" sz="1600" dirty="0" smtClean="0">
                          <a:solidFill>
                            <a:srgbClr val="000000"/>
                          </a:solidFill>
                        </a:rPr>
                        <a:t>Usually</a:t>
                      </a:r>
                      <a:endParaRPr lang="en-US" sz="1600" dirty="0">
                        <a:solidFill>
                          <a:srgbClr val="000000"/>
                        </a:solidFill>
                      </a:endParaRPr>
                    </a:p>
                  </a:txBody>
                  <a:tcPr marT="45723" marB="45723"/>
                </a:tc>
                <a:tc>
                  <a:txBody>
                    <a:bodyPr/>
                    <a:lstStyle/>
                    <a:p>
                      <a:r>
                        <a:rPr lang="en-US" sz="1600" dirty="0" smtClean="0">
                          <a:solidFill>
                            <a:srgbClr val="000000"/>
                          </a:solidFill>
                        </a:rPr>
                        <a:t>Infrequently</a:t>
                      </a:r>
                      <a:endParaRPr lang="en-US" sz="1600" dirty="0">
                        <a:solidFill>
                          <a:srgbClr val="000000"/>
                        </a:solidFill>
                      </a:endParaRPr>
                    </a:p>
                  </a:txBody>
                  <a:tcPr marT="45723" marB="45723"/>
                </a:tc>
              </a:tr>
              <a:tr h="823023">
                <a:tc>
                  <a:txBody>
                    <a:bodyPr/>
                    <a:lstStyle/>
                    <a:p>
                      <a:r>
                        <a:rPr lang="en-US" sz="1600" b="1" dirty="0" smtClean="0"/>
                        <a:t>Assessment</a:t>
                      </a:r>
                      <a:endParaRPr lang="en-US" sz="1600" b="1" dirty="0"/>
                    </a:p>
                  </a:txBody>
                  <a:tcPr marT="45723" marB="45723"/>
                </a:tc>
                <a:tc>
                  <a:txBody>
                    <a:bodyPr/>
                    <a:lstStyle/>
                    <a:p>
                      <a:r>
                        <a:rPr lang="en-US" sz="1600" dirty="0" smtClean="0">
                          <a:solidFill>
                            <a:srgbClr val="000000"/>
                          </a:solidFill>
                        </a:rPr>
                        <a:t>Diagnostic</a:t>
                      </a:r>
                      <a:endParaRPr lang="en-US" sz="1600" dirty="0">
                        <a:solidFill>
                          <a:srgbClr val="000000"/>
                        </a:solidFill>
                      </a:endParaRPr>
                    </a:p>
                  </a:txBody>
                  <a:tcPr marT="45723" marB="45723"/>
                </a:tc>
                <a:tc>
                  <a:txBody>
                    <a:bodyPr/>
                    <a:lstStyle/>
                    <a:p>
                      <a:r>
                        <a:rPr lang="en-US" sz="1600" dirty="0" smtClean="0">
                          <a:solidFill>
                            <a:srgbClr val="000000"/>
                          </a:solidFill>
                        </a:rPr>
                        <a:t>Current and future</a:t>
                      </a:r>
                      <a:endParaRPr lang="en-US" sz="1600" dirty="0">
                        <a:solidFill>
                          <a:srgbClr val="000000"/>
                        </a:solidFill>
                      </a:endParaRPr>
                    </a:p>
                  </a:txBody>
                  <a:tcPr marT="45723" marB="45723"/>
                </a:tc>
                <a:tc>
                  <a:txBody>
                    <a:bodyPr/>
                    <a:lstStyle/>
                    <a:p>
                      <a:r>
                        <a:rPr lang="en-US" sz="1600" dirty="0" smtClean="0">
                          <a:solidFill>
                            <a:srgbClr val="000000"/>
                          </a:solidFill>
                        </a:rPr>
                        <a:t>Diagnostic; psycho-social history;</a:t>
                      </a:r>
                      <a:r>
                        <a:rPr lang="en-US" sz="1600" baseline="0" dirty="0" smtClean="0">
                          <a:solidFill>
                            <a:srgbClr val="000000"/>
                          </a:solidFill>
                        </a:rPr>
                        <a:t> pathology</a:t>
                      </a:r>
                      <a:endParaRPr lang="en-US" sz="1600" dirty="0">
                        <a:solidFill>
                          <a:srgbClr val="000000"/>
                        </a:solidFill>
                      </a:endParaRPr>
                    </a:p>
                  </a:txBody>
                  <a:tcPr marT="45723" marB="45723"/>
                </a:tc>
                <a:tc>
                  <a:txBody>
                    <a:bodyPr/>
                    <a:lstStyle/>
                    <a:p>
                      <a:r>
                        <a:rPr lang="en-US" sz="1600" dirty="0" smtClean="0">
                          <a:solidFill>
                            <a:srgbClr val="000000"/>
                          </a:solidFill>
                        </a:rPr>
                        <a:t>Awareness</a:t>
                      </a:r>
                      <a:r>
                        <a:rPr lang="en-US" sz="1600" baseline="0" dirty="0" smtClean="0">
                          <a:solidFill>
                            <a:srgbClr val="000000"/>
                          </a:solidFill>
                        </a:rPr>
                        <a:t> and progress</a:t>
                      </a:r>
                      <a:endParaRPr lang="en-US" sz="1600" dirty="0">
                        <a:solidFill>
                          <a:srgbClr val="000000"/>
                        </a:solidFill>
                      </a:endParaRPr>
                    </a:p>
                  </a:txBody>
                  <a:tcPr marT="45723" marB="45723"/>
                </a:tc>
              </a:tr>
              <a:tr h="823023">
                <a:tc>
                  <a:txBody>
                    <a:bodyPr/>
                    <a:lstStyle/>
                    <a:p>
                      <a:r>
                        <a:rPr lang="en-US" sz="1600" b="1" dirty="0" smtClean="0"/>
                        <a:t>Frame of Reference</a:t>
                      </a:r>
                      <a:endParaRPr lang="en-US" sz="1600" b="1" dirty="0"/>
                    </a:p>
                  </a:txBody>
                  <a:tcPr marT="45723" marB="45723"/>
                </a:tc>
                <a:tc>
                  <a:txBody>
                    <a:bodyPr/>
                    <a:lstStyle/>
                    <a:p>
                      <a:r>
                        <a:rPr lang="en-US" sz="1600" dirty="0" smtClean="0">
                          <a:solidFill>
                            <a:srgbClr val="000000"/>
                          </a:solidFill>
                        </a:rPr>
                        <a:t>Past, present and/or future</a:t>
                      </a:r>
                      <a:endParaRPr lang="en-US" sz="1600" dirty="0">
                        <a:solidFill>
                          <a:srgbClr val="000000"/>
                        </a:solidFill>
                      </a:endParaRPr>
                    </a:p>
                  </a:txBody>
                  <a:tcPr marT="45723" marB="45723"/>
                </a:tc>
                <a:tc>
                  <a:txBody>
                    <a:bodyPr/>
                    <a:lstStyle/>
                    <a:p>
                      <a:r>
                        <a:rPr lang="en-US" sz="1600" dirty="0" smtClean="0">
                          <a:solidFill>
                            <a:srgbClr val="000000"/>
                          </a:solidFill>
                        </a:rPr>
                        <a:t>Past, present, and future</a:t>
                      </a:r>
                      <a:endParaRPr lang="en-US" sz="1600" dirty="0">
                        <a:solidFill>
                          <a:srgbClr val="000000"/>
                        </a:solidFill>
                      </a:endParaRPr>
                    </a:p>
                  </a:txBody>
                  <a:tcPr marT="45723" marB="45723"/>
                </a:tc>
                <a:tc>
                  <a:txBody>
                    <a:bodyPr/>
                    <a:lstStyle/>
                    <a:p>
                      <a:r>
                        <a:rPr lang="en-US" sz="1600" dirty="0" smtClean="0">
                          <a:solidFill>
                            <a:srgbClr val="000000"/>
                          </a:solidFill>
                        </a:rPr>
                        <a:t>Past</a:t>
                      </a:r>
                      <a:r>
                        <a:rPr lang="en-US" sz="1600" baseline="0" dirty="0" smtClean="0">
                          <a:solidFill>
                            <a:srgbClr val="000000"/>
                          </a:solidFill>
                        </a:rPr>
                        <a:t> and/or</a:t>
                      </a:r>
                      <a:r>
                        <a:rPr lang="en-US" sz="1600" dirty="0" smtClean="0">
                          <a:solidFill>
                            <a:srgbClr val="000000"/>
                          </a:solidFill>
                        </a:rPr>
                        <a:t> present,</a:t>
                      </a:r>
                      <a:r>
                        <a:rPr lang="en-US" sz="1600" baseline="0" dirty="0" smtClean="0">
                          <a:solidFill>
                            <a:srgbClr val="000000"/>
                          </a:solidFill>
                        </a:rPr>
                        <a:t> and future</a:t>
                      </a:r>
                      <a:endParaRPr lang="en-US" sz="1600" dirty="0">
                        <a:solidFill>
                          <a:srgbClr val="000000"/>
                        </a:solidFill>
                      </a:endParaRPr>
                    </a:p>
                  </a:txBody>
                  <a:tcPr marT="45723" marB="45723"/>
                </a:tc>
                <a:tc>
                  <a:txBody>
                    <a:bodyPr/>
                    <a:lstStyle/>
                    <a:p>
                      <a:r>
                        <a:rPr lang="en-US" sz="1600" dirty="0" smtClean="0">
                          <a:solidFill>
                            <a:srgbClr val="000000"/>
                          </a:solidFill>
                        </a:rPr>
                        <a:t>Present and future</a:t>
                      </a:r>
                      <a:endParaRPr lang="en-US" sz="1600" dirty="0">
                        <a:solidFill>
                          <a:srgbClr val="000000"/>
                        </a:solidFill>
                      </a:endParaRPr>
                    </a:p>
                  </a:txBody>
                  <a:tcPr marT="45723" marB="45723"/>
                </a:tc>
              </a:tr>
              <a:tr h="823023">
                <a:tc>
                  <a:txBody>
                    <a:bodyPr/>
                    <a:lstStyle/>
                    <a:p>
                      <a:r>
                        <a:rPr lang="en-US" sz="1600" b="1" dirty="0" smtClean="0"/>
                        <a:t>Terms</a:t>
                      </a:r>
                      <a:endParaRPr lang="en-US" sz="1600" b="1" dirty="0"/>
                    </a:p>
                  </a:txBody>
                  <a:tcPr marT="45723" marB="45723"/>
                </a:tc>
                <a:tc>
                  <a:txBody>
                    <a:bodyPr/>
                    <a:lstStyle/>
                    <a:p>
                      <a:r>
                        <a:rPr lang="en-US" sz="1600" dirty="0" smtClean="0">
                          <a:solidFill>
                            <a:srgbClr val="000000"/>
                          </a:solidFill>
                        </a:rPr>
                        <a:t>Contract</a:t>
                      </a:r>
                      <a:endParaRPr lang="en-US" sz="1600" dirty="0">
                        <a:solidFill>
                          <a:srgbClr val="000000"/>
                        </a:solidFill>
                      </a:endParaRPr>
                    </a:p>
                  </a:txBody>
                  <a:tcPr marT="45723" marB="45723"/>
                </a:tc>
                <a:tc>
                  <a:txBody>
                    <a:bodyPr/>
                    <a:lstStyle/>
                    <a:p>
                      <a:r>
                        <a:rPr lang="en-US" sz="1600" dirty="0" smtClean="0">
                          <a:solidFill>
                            <a:srgbClr val="000000"/>
                          </a:solidFill>
                        </a:rPr>
                        <a:t>Agreement (formal or informal)</a:t>
                      </a:r>
                      <a:endParaRPr lang="en-US" sz="1600" dirty="0">
                        <a:solidFill>
                          <a:srgbClr val="000000"/>
                        </a:solidFill>
                      </a:endParaRPr>
                    </a:p>
                  </a:txBody>
                  <a:tcPr marT="45723" marB="45723"/>
                </a:tc>
                <a:tc>
                  <a:txBody>
                    <a:bodyPr/>
                    <a:lstStyle/>
                    <a:p>
                      <a:r>
                        <a:rPr lang="en-US" sz="1600" dirty="0" smtClean="0">
                          <a:solidFill>
                            <a:srgbClr val="000000"/>
                          </a:solidFill>
                        </a:rPr>
                        <a:t>Treatment plan</a:t>
                      </a:r>
                      <a:endParaRPr lang="en-US" sz="1600" dirty="0">
                        <a:solidFill>
                          <a:srgbClr val="000000"/>
                        </a:solidFill>
                      </a:endParaRPr>
                    </a:p>
                  </a:txBody>
                  <a:tcPr marT="45723" marB="45723"/>
                </a:tc>
                <a:tc>
                  <a:txBody>
                    <a:bodyPr/>
                    <a:lstStyle/>
                    <a:p>
                      <a:r>
                        <a:rPr lang="en-US" sz="1600" dirty="0" smtClean="0">
                          <a:solidFill>
                            <a:srgbClr val="000000"/>
                          </a:solidFill>
                        </a:rPr>
                        <a:t>Contract</a:t>
                      </a:r>
                      <a:r>
                        <a:rPr lang="en-US" sz="1600" baseline="0" dirty="0" smtClean="0">
                          <a:solidFill>
                            <a:srgbClr val="000000"/>
                          </a:solidFill>
                        </a:rPr>
                        <a:t> or agreement</a:t>
                      </a:r>
                      <a:endParaRPr lang="en-US" sz="1600" dirty="0">
                        <a:solidFill>
                          <a:srgbClr val="000000"/>
                        </a:solidFill>
                      </a:endParaRPr>
                    </a:p>
                  </a:txBody>
                  <a:tcPr marT="45723" marB="45723"/>
                </a:tc>
              </a:tr>
              <a:tr h="823023">
                <a:tc>
                  <a:txBody>
                    <a:bodyPr/>
                    <a:lstStyle/>
                    <a:p>
                      <a:r>
                        <a:rPr lang="en-US" sz="1600" b="1" dirty="0" smtClean="0"/>
                        <a:t>Credential</a:t>
                      </a:r>
                      <a:endParaRPr lang="en-US" sz="1600" b="1" dirty="0"/>
                    </a:p>
                  </a:txBody>
                  <a:tcPr marT="45723" marB="45723"/>
                </a:tc>
                <a:tc>
                  <a:txBody>
                    <a:bodyPr/>
                    <a:lstStyle/>
                    <a:p>
                      <a:r>
                        <a:rPr lang="en-US" sz="1600" baseline="0" dirty="0" smtClean="0">
                          <a:solidFill>
                            <a:srgbClr val="000000"/>
                          </a:solidFill>
                        </a:rPr>
                        <a:t>Not required</a:t>
                      </a:r>
                      <a:endParaRPr lang="en-US" sz="1600" dirty="0">
                        <a:solidFill>
                          <a:srgbClr val="000000"/>
                        </a:solidFill>
                      </a:endParaRPr>
                    </a:p>
                  </a:txBody>
                  <a:tcPr marT="45723" marB="45723"/>
                </a:tc>
                <a:tc>
                  <a:txBody>
                    <a:bodyPr/>
                    <a:lstStyle/>
                    <a:p>
                      <a:r>
                        <a:rPr lang="en-US" sz="1600" dirty="0" smtClean="0">
                          <a:solidFill>
                            <a:srgbClr val="000000"/>
                          </a:solidFill>
                        </a:rPr>
                        <a:t>Not required</a:t>
                      </a:r>
                      <a:endParaRPr lang="en-US" sz="1600" dirty="0">
                        <a:solidFill>
                          <a:srgbClr val="000000"/>
                        </a:solidFill>
                      </a:endParaRPr>
                    </a:p>
                  </a:txBody>
                  <a:tcPr marT="45723" marB="45723"/>
                </a:tc>
                <a:tc>
                  <a:txBody>
                    <a:bodyPr/>
                    <a:lstStyle/>
                    <a:p>
                      <a:r>
                        <a:rPr lang="en-US" sz="1600" dirty="0" smtClean="0">
                          <a:solidFill>
                            <a:srgbClr val="000000"/>
                          </a:solidFill>
                        </a:rPr>
                        <a:t>Required</a:t>
                      </a:r>
                      <a:endParaRPr lang="en-US" sz="1600" dirty="0">
                        <a:solidFill>
                          <a:srgbClr val="000000"/>
                        </a:solidFill>
                      </a:endParaRPr>
                    </a:p>
                  </a:txBody>
                  <a:tcPr marT="45723" marB="45723"/>
                </a:tc>
                <a:tc>
                  <a:txBody>
                    <a:bodyPr/>
                    <a:lstStyle/>
                    <a:p>
                      <a:r>
                        <a:rPr lang="en-US" sz="1600" baseline="0" dirty="0" smtClean="0">
                          <a:solidFill>
                            <a:srgbClr val="000000"/>
                          </a:solidFill>
                        </a:rPr>
                        <a:t>Not required</a:t>
                      </a:r>
                      <a:endParaRPr lang="en-US" sz="1600" dirty="0">
                        <a:solidFill>
                          <a:srgbClr val="000000"/>
                        </a:solidFill>
                      </a:endParaRPr>
                    </a:p>
                  </a:txBody>
                  <a:tcPr marT="45723" marB="45723"/>
                </a:tc>
              </a:tr>
              <a:tr h="1066882">
                <a:tc>
                  <a:txBody>
                    <a:bodyPr/>
                    <a:lstStyle/>
                    <a:p>
                      <a:r>
                        <a:rPr lang="en-US" sz="1600" b="1" dirty="0" smtClean="0"/>
                        <a:t>Remuneration</a:t>
                      </a:r>
                      <a:endParaRPr lang="en-US" sz="1600" b="1" dirty="0"/>
                    </a:p>
                  </a:txBody>
                  <a:tcPr marT="45723" marB="45723"/>
                </a:tc>
                <a:tc>
                  <a:txBody>
                    <a:bodyPr/>
                    <a:lstStyle/>
                    <a:p>
                      <a:r>
                        <a:rPr lang="en-US" sz="1600" dirty="0" smtClean="0">
                          <a:solidFill>
                            <a:srgbClr val="000000"/>
                          </a:solidFill>
                        </a:rPr>
                        <a:t>Sponsoring</a:t>
                      </a:r>
                      <a:r>
                        <a:rPr lang="en-US" sz="1600" baseline="0" dirty="0" smtClean="0">
                          <a:solidFill>
                            <a:srgbClr val="000000"/>
                          </a:solidFill>
                        </a:rPr>
                        <a:t> organization</a:t>
                      </a:r>
                      <a:endParaRPr lang="en-US" sz="1600" dirty="0">
                        <a:solidFill>
                          <a:srgbClr val="000000"/>
                        </a:solidFill>
                      </a:endParaRPr>
                    </a:p>
                  </a:txBody>
                  <a:tcPr marT="45723" marB="45723"/>
                </a:tc>
                <a:tc>
                  <a:txBody>
                    <a:bodyPr/>
                    <a:lstStyle/>
                    <a:p>
                      <a:r>
                        <a:rPr lang="en-US" sz="1600" dirty="0" smtClean="0">
                          <a:solidFill>
                            <a:srgbClr val="000000"/>
                          </a:solidFill>
                        </a:rPr>
                        <a:t>Organization or voluntary</a:t>
                      </a:r>
                      <a:endParaRPr lang="en-US" sz="1600" dirty="0">
                        <a:solidFill>
                          <a:srgbClr val="000000"/>
                        </a:solidFill>
                      </a:endParaRPr>
                    </a:p>
                  </a:txBody>
                  <a:tcPr marT="45723" marB="45723"/>
                </a:tc>
                <a:tc>
                  <a:txBody>
                    <a:bodyPr/>
                    <a:lstStyle/>
                    <a:p>
                      <a:r>
                        <a:rPr lang="en-US" sz="1600" dirty="0" smtClean="0">
                          <a:solidFill>
                            <a:srgbClr val="000000"/>
                          </a:solidFill>
                        </a:rPr>
                        <a:t>Individual or third party</a:t>
                      </a:r>
                      <a:endParaRPr lang="en-US" sz="1600" dirty="0">
                        <a:solidFill>
                          <a:srgbClr val="000000"/>
                        </a:solidFill>
                      </a:endParaRPr>
                    </a:p>
                  </a:txBody>
                  <a:tcPr marT="45723" marB="45723"/>
                </a:tc>
                <a:tc>
                  <a:txBody>
                    <a:bodyPr/>
                    <a:lstStyle/>
                    <a:p>
                      <a:r>
                        <a:rPr lang="en-US" sz="1600" dirty="0" smtClean="0">
                          <a:solidFill>
                            <a:srgbClr val="000000"/>
                          </a:solidFill>
                        </a:rPr>
                        <a:t>Individual</a:t>
                      </a:r>
                      <a:r>
                        <a:rPr lang="en-US" sz="1600" baseline="0" dirty="0" smtClean="0">
                          <a:solidFill>
                            <a:srgbClr val="000000"/>
                          </a:solidFill>
                        </a:rPr>
                        <a:t> or organization</a:t>
                      </a:r>
                      <a:endParaRPr lang="en-US" sz="1600" dirty="0">
                        <a:solidFill>
                          <a:srgbClr val="000000"/>
                        </a:solidFill>
                      </a:endParaRPr>
                    </a:p>
                  </a:txBody>
                  <a:tcPr marT="45723" marB="45723"/>
                </a:tc>
              </a:tr>
            </a:tbl>
          </a:graphicData>
        </a:graphic>
      </p:graphicFrame>
      <p:sp>
        <p:nvSpPr>
          <p:cNvPr id="3" name="Slide Number Placeholder 2"/>
          <p:cNvSpPr>
            <a:spLocks noGrp="1"/>
          </p:cNvSpPr>
          <p:nvPr>
            <p:ph type="sldNum" sz="quarter" idx="12"/>
          </p:nvPr>
        </p:nvSpPr>
        <p:spPr/>
        <p:txBody>
          <a:bodyPr/>
          <a:lstStyle/>
          <a:p>
            <a:fld id="{BA1099E6-94A2-D54D-904C-4EDB9904B23A}" type="slidenum">
              <a:rPr lang="en-US" smtClean="0"/>
              <a:t>20</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19753843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rtlCol="0">
            <a:normAutofit/>
          </a:bodyPr>
          <a:lstStyle/>
          <a:p>
            <a:pPr eaLnBrk="1" fontAlgn="auto" hangingPunct="1">
              <a:spcAft>
                <a:spcPts val="0"/>
              </a:spcAft>
              <a:defRPr/>
            </a:pPr>
            <a:r>
              <a:rPr lang="en-US" sz="3200" b="1" dirty="0">
                <a:ea typeface="+mj-ea"/>
                <a:cs typeface="+mj-cs"/>
              </a:rPr>
              <a:t>Helping Requires…</a:t>
            </a:r>
          </a:p>
        </p:txBody>
      </p:sp>
      <p:graphicFrame>
        <p:nvGraphicFramePr>
          <p:cNvPr id="3" name="Content Placeholder 2"/>
          <p:cNvGraphicFramePr>
            <a:graphicFrameLocks noGrp="1"/>
          </p:cNvGraphicFramePr>
          <p:nvPr>
            <p:ph idx="1"/>
          </p:nvPr>
        </p:nvGraphicFramePr>
        <p:xfrm>
          <a:off x="1656346" y="2299481"/>
          <a:ext cx="5658854" cy="28059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2"/>
          </p:nvPr>
        </p:nvSpPr>
        <p:spPr/>
        <p:txBody>
          <a:bodyPr/>
          <a:lstStyle/>
          <a:p>
            <a:fld id="{BA1099E6-94A2-D54D-904C-4EDB9904B23A}" type="slidenum">
              <a:rPr lang="en-US" smtClean="0"/>
              <a:t>21</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4867206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pPr eaLnBrk="1" hangingPunct="1"/>
            <a:r>
              <a:rPr lang="en-US" sz="3200" b="1" dirty="0"/>
              <a:t>Some Potential Traps</a:t>
            </a:r>
          </a:p>
        </p:txBody>
      </p:sp>
      <p:sp>
        <p:nvSpPr>
          <p:cNvPr id="2" name="Text Placeholder 1"/>
          <p:cNvSpPr>
            <a:spLocks noGrp="1"/>
          </p:cNvSpPr>
          <p:nvPr>
            <p:ph type="body" idx="1"/>
          </p:nvPr>
        </p:nvSpPr>
        <p:spPr>
          <a:xfrm>
            <a:off x="1066800" y="1417638"/>
            <a:ext cx="3565525" cy="877887"/>
          </a:xfrm>
        </p:spPr>
        <p:txBody>
          <a:bodyPr rtlCol="0"/>
          <a:lstStyle/>
          <a:p>
            <a:pPr marL="457200" indent="-457200" algn="ctr" eaLnBrk="1" fontAlgn="auto" hangingPunct="1">
              <a:spcBef>
                <a:spcPct val="20000"/>
              </a:spcBef>
              <a:spcAft>
                <a:spcPts val="0"/>
              </a:spcAft>
              <a:buFont typeface="Wingdings 2" pitchFamily="18" charset="2"/>
              <a:buNone/>
              <a:defRPr/>
            </a:pPr>
            <a:r>
              <a:rPr lang="en-US" b="1" i="1" dirty="0">
                <a:ea typeface="+mn-ea"/>
                <a:cs typeface="+mn-cs"/>
              </a:rPr>
              <a:t>Helper</a:t>
            </a:r>
          </a:p>
        </p:txBody>
      </p:sp>
      <p:sp>
        <p:nvSpPr>
          <p:cNvPr id="3" name="Content Placeholder 2"/>
          <p:cNvSpPr>
            <a:spLocks noGrp="1"/>
          </p:cNvSpPr>
          <p:nvPr>
            <p:ph sz="half" idx="2"/>
          </p:nvPr>
        </p:nvSpPr>
        <p:spPr>
          <a:xfrm>
            <a:off x="762000" y="2357333"/>
            <a:ext cx="3870325" cy="3211512"/>
          </a:xfrm>
          <a:prstGeom prst="rect">
            <a:avLst/>
          </a:prstGeom>
        </p:spPr>
        <p:txBody>
          <a:bodyPr rtlCol="0">
            <a:noAutofit/>
          </a:bodyPr>
          <a:lstStyle/>
          <a:p>
            <a:pPr eaLnBrk="1" fontAlgn="auto" hangingPunct="1">
              <a:spcBef>
                <a:spcPts val="600"/>
              </a:spcBef>
              <a:spcAft>
                <a:spcPts val="0"/>
              </a:spcAft>
              <a:buFont typeface="Wingdings" charset="2"/>
              <a:buChar char="§"/>
              <a:defRPr/>
            </a:pPr>
            <a:r>
              <a:rPr lang="en-US" sz="2200" dirty="0">
                <a:solidFill>
                  <a:srgbClr val="000000"/>
                </a:solidFill>
                <a:ea typeface="+mn-ea"/>
                <a:cs typeface="+mn-cs"/>
              </a:rPr>
              <a:t>Dispensing wisdom prematurely</a:t>
            </a:r>
          </a:p>
          <a:p>
            <a:pPr eaLnBrk="1" fontAlgn="auto" hangingPunct="1">
              <a:spcBef>
                <a:spcPts val="600"/>
              </a:spcBef>
              <a:spcAft>
                <a:spcPts val="0"/>
              </a:spcAft>
              <a:buFont typeface="Wingdings" charset="2"/>
              <a:buChar char="§"/>
              <a:defRPr/>
            </a:pPr>
            <a:r>
              <a:rPr lang="en-US" sz="2200" dirty="0">
                <a:solidFill>
                  <a:srgbClr val="000000"/>
                </a:solidFill>
                <a:ea typeface="+mn-ea"/>
                <a:cs typeface="+mn-cs"/>
              </a:rPr>
              <a:t>Meeting defensiveness with more pressure</a:t>
            </a:r>
          </a:p>
          <a:p>
            <a:pPr eaLnBrk="1" fontAlgn="auto" hangingPunct="1">
              <a:spcBef>
                <a:spcPts val="600"/>
              </a:spcBef>
              <a:spcAft>
                <a:spcPts val="0"/>
              </a:spcAft>
              <a:buFont typeface="Wingdings" charset="2"/>
              <a:buChar char="§"/>
              <a:defRPr/>
            </a:pPr>
            <a:r>
              <a:rPr lang="en-US" sz="2200" dirty="0">
                <a:solidFill>
                  <a:srgbClr val="000000"/>
                </a:solidFill>
                <a:ea typeface="+mn-ea"/>
                <a:cs typeface="+mn-cs"/>
              </a:rPr>
              <a:t>Accepting the problem and over-reacting to the dependence</a:t>
            </a:r>
          </a:p>
          <a:p>
            <a:pPr eaLnBrk="1" fontAlgn="auto" hangingPunct="1">
              <a:spcBef>
                <a:spcPts val="600"/>
              </a:spcBef>
              <a:spcAft>
                <a:spcPts val="0"/>
              </a:spcAft>
              <a:buFont typeface="Wingdings" charset="2"/>
              <a:buChar char="§"/>
              <a:defRPr/>
            </a:pPr>
            <a:r>
              <a:rPr lang="en-US" sz="2200" dirty="0">
                <a:solidFill>
                  <a:srgbClr val="000000"/>
                </a:solidFill>
                <a:ea typeface="+mn-ea"/>
                <a:cs typeface="+mn-cs"/>
              </a:rPr>
              <a:t>Giving support and reassurance</a:t>
            </a:r>
          </a:p>
          <a:p>
            <a:pPr eaLnBrk="1" fontAlgn="auto" hangingPunct="1">
              <a:spcBef>
                <a:spcPts val="600"/>
              </a:spcBef>
              <a:spcAft>
                <a:spcPts val="0"/>
              </a:spcAft>
              <a:buFont typeface="Wingdings" charset="2"/>
              <a:buChar char="§"/>
              <a:defRPr/>
            </a:pPr>
            <a:r>
              <a:rPr lang="en-US" sz="2200" dirty="0">
                <a:solidFill>
                  <a:srgbClr val="000000"/>
                </a:solidFill>
                <a:ea typeface="+mn-ea"/>
                <a:cs typeface="+mn-cs"/>
              </a:rPr>
              <a:t>Resisting taking on the helper </a:t>
            </a:r>
            <a:r>
              <a:rPr lang="en-US" sz="2200" dirty="0" smtClean="0">
                <a:solidFill>
                  <a:srgbClr val="000000"/>
                </a:solidFill>
                <a:ea typeface="+mn-ea"/>
                <a:cs typeface="+mn-cs"/>
              </a:rPr>
              <a:t>role</a:t>
            </a:r>
            <a:endParaRPr lang="en-US" sz="2200" dirty="0">
              <a:solidFill>
                <a:srgbClr val="000000"/>
              </a:solidFill>
              <a:ea typeface="+mn-ea"/>
              <a:cs typeface="+mn-cs"/>
            </a:endParaRPr>
          </a:p>
        </p:txBody>
      </p:sp>
      <p:sp>
        <p:nvSpPr>
          <p:cNvPr id="40964" name="Text Placeholder 3"/>
          <p:cNvSpPr>
            <a:spLocks noGrp="1"/>
          </p:cNvSpPr>
          <p:nvPr>
            <p:ph type="body" sz="quarter" idx="3"/>
          </p:nvPr>
        </p:nvSpPr>
        <p:spPr>
          <a:xfrm>
            <a:off x="5181600" y="1450681"/>
            <a:ext cx="3565525" cy="877887"/>
          </a:xfrm>
        </p:spPr>
        <p:txBody>
          <a:bodyPr/>
          <a:lstStyle/>
          <a:p>
            <a:pPr marL="457200" indent="-457200" algn="ctr" eaLnBrk="1" hangingPunct="1">
              <a:spcBef>
                <a:spcPct val="20000"/>
              </a:spcBef>
            </a:pPr>
            <a:r>
              <a:rPr lang="en-US" b="1" i="1" dirty="0">
                <a:solidFill>
                  <a:srgbClr val="504539"/>
                </a:solidFill>
              </a:rPr>
              <a:t>Receiver of Help</a:t>
            </a:r>
          </a:p>
        </p:txBody>
      </p:sp>
      <p:sp>
        <p:nvSpPr>
          <p:cNvPr id="5" name="Content Placeholder 4"/>
          <p:cNvSpPr>
            <a:spLocks noGrp="1"/>
          </p:cNvSpPr>
          <p:nvPr>
            <p:ph sz="quarter" idx="4"/>
          </p:nvPr>
        </p:nvSpPr>
        <p:spPr>
          <a:xfrm>
            <a:off x="5148263" y="2370843"/>
            <a:ext cx="3565525" cy="3762375"/>
          </a:xfrm>
          <a:prstGeom prst="rect">
            <a:avLst/>
          </a:prstGeom>
        </p:spPr>
        <p:txBody>
          <a:bodyPr rtlCol="0">
            <a:normAutofit fontScale="85000" lnSpcReduction="10000"/>
          </a:bodyPr>
          <a:lstStyle/>
          <a:p>
            <a:pPr eaLnBrk="1" fontAlgn="auto" hangingPunct="1">
              <a:spcBef>
                <a:spcPts val="600"/>
              </a:spcBef>
              <a:spcAft>
                <a:spcPts val="0"/>
              </a:spcAft>
              <a:buFont typeface="Wingdings" charset="2"/>
              <a:buChar char="§"/>
              <a:defRPr/>
            </a:pPr>
            <a:r>
              <a:rPr lang="en-US" sz="2600" dirty="0">
                <a:solidFill>
                  <a:srgbClr val="000000"/>
                </a:solidFill>
                <a:ea typeface="+mn-ea"/>
                <a:cs typeface="+mn-cs"/>
              </a:rPr>
              <a:t>Initial mistrust</a:t>
            </a:r>
          </a:p>
          <a:p>
            <a:pPr eaLnBrk="1" fontAlgn="auto" hangingPunct="1">
              <a:spcBef>
                <a:spcPts val="600"/>
              </a:spcBef>
              <a:spcAft>
                <a:spcPts val="0"/>
              </a:spcAft>
              <a:buFont typeface="Wingdings" charset="2"/>
              <a:buChar char="§"/>
              <a:defRPr/>
            </a:pPr>
            <a:r>
              <a:rPr lang="en-US" sz="2600" dirty="0">
                <a:solidFill>
                  <a:srgbClr val="000000"/>
                </a:solidFill>
                <a:ea typeface="+mn-ea"/>
                <a:cs typeface="+mn-cs"/>
              </a:rPr>
              <a:t>Relief</a:t>
            </a:r>
          </a:p>
          <a:p>
            <a:pPr eaLnBrk="1" fontAlgn="auto" hangingPunct="1">
              <a:spcBef>
                <a:spcPts val="600"/>
              </a:spcBef>
              <a:spcAft>
                <a:spcPts val="0"/>
              </a:spcAft>
              <a:buFont typeface="Wingdings" charset="2"/>
              <a:buChar char="§"/>
              <a:defRPr/>
            </a:pPr>
            <a:r>
              <a:rPr lang="en-US" sz="2600" dirty="0">
                <a:solidFill>
                  <a:srgbClr val="000000"/>
                </a:solidFill>
                <a:ea typeface="+mn-ea"/>
                <a:cs typeface="+mn-cs"/>
              </a:rPr>
              <a:t>Looking for attention, reassurance and/or validation instead of help</a:t>
            </a:r>
          </a:p>
          <a:p>
            <a:pPr eaLnBrk="1" fontAlgn="auto" hangingPunct="1">
              <a:spcBef>
                <a:spcPts val="600"/>
              </a:spcBef>
              <a:spcAft>
                <a:spcPts val="0"/>
              </a:spcAft>
              <a:buFont typeface="Wingdings" charset="2"/>
              <a:buChar char="§"/>
              <a:defRPr/>
            </a:pPr>
            <a:r>
              <a:rPr lang="en-US" sz="2600" dirty="0">
                <a:solidFill>
                  <a:srgbClr val="000000"/>
                </a:solidFill>
                <a:ea typeface="+mn-ea"/>
                <a:cs typeface="+mn-cs"/>
              </a:rPr>
              <a:t>Resentment and defensiveness</a:t>
            </a:r>
          </a:p>
          <a:p>
            <a:pPr eaLnBrk="1" fontAlgn="auto" hangingPunct="1">
              <a:spcBef>
                <a:spcPts val="600"/>
              </a:spcBef>
              <a:spcAft>
                <a:spcPts val="0"/>
              </a:spcAft>
              <a:buFont typeface="Wingdings" charset="2"/>
              <a:buChar char="§"/>
              <a:defRPr/>
            </a:pPr>
            <a:r>
              <a:rPr lang="en-US" sz="2600" dirty="0">
                <a:solidFill>
                  <a:srgbClr val="000000"/>
                </a:solidFill>
                <a:ea typeface="+mn-ea"/>
                <a:cs typeface="+mn-cs"/>
              </a:rPr>
              <a:t>Stereotyping, unrealistic expectations, and transference of perceptions</a:t>
            </a:r>
          </a:p>
          <a:p>
            <a:pPr marL="457200" indent="-457200" eaLnBrk="1" fontAlgn="auto" hangingPunct="1">
              <a:spcBef>
                <a:spcPct val="20000"/>
              </a:spcBef>
              <a:spcAft>
                <a:spcPts val="0"/>
              </a:spcAft>
              <a:buFont typeface="Wingdings 2" pitchFamily="18" charset="2"/>
              <a:buChar char=""/>
              <a:defRPr/>
            </a:pPr>
            <a:endParaRPr lang="en-US" b="1" dirty="0">
              <a:solidFill>
                <a:schemeClr val="tx1">
                  <a:lumMod val="65000"/>
                  <a:lumOff val="35000"/>
                </a:schemeClr>
              </a:solidFill>
              <a:ea typeface="+mn-ea"/>
              <a:cs typeface="+mn-cs"/>
            </a:endParaRPr>
          </a:p>
          <a:p>
            <a:pPr eaLnBrk="1" fontAlgn="auto" hangingPunct="1">
              <a:spcAft>
                <a:spcPts val="0"/>
              </a:spcAft>
              <a:buFont typeface="Wingdings 2" pitchFamily="18" charset="2"/>
              <a:buChar char=""/>
              <a:defRPr/>
            </a:pPr>
            <a:endParaRPr lang="en-US" dirty="0">
              <a:solidFill>
                <a:schemeClr val="tx1">
                  <a:lumMod val="65000"/>
                  <a:lumOff val="35000"/>
                </a:schemeClr>
              </a:solidFill>
              <a:ea typeface="+mn-ea"/>
              <a:cs typeface="+mn-cs"/>
            </a:endParaRPr>
          </a:p>
        </p:txBody>
      </p:sp>
      <p:sp>
        <p:nvSpPr>
          <p:cNvPr id="44037" name="Text Box 5"/>
          <p:cNvSpPr txBox="1">
            <a:spLocks noChangeArrowheads="1"/>
          </p:cNvSpPr>
          <p:nvPr/>
        </p:nvSpPr>
        <p:spPr bwMode="auto">
          <a:xfrm>
            <a:off x="7299325" y="6248400"/>
            <a:ext cx="13366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cs typeface="+mn-cs"/>
              </a:rPr>
              <a:t>(Schein, 2009)</a:t>
            </a:r>
          </a:p>
        </p:txBody>
      </p:sp>
      <p:sp>
        <p:nvSpPr>
          <p:cNvPr id="4" name="Slide Number Placeholder 3"/>
          <p:cNvSpPr>
            <a:spLocks noGrp="1"/>
          </p:cNvSpPr>
          <p:nvPr>
            <p:ph type="sldNum" sz="quarter" idx="12"/>
          </p:nvPr>
        </p:nvSpPr>
        <p:spPr/>
        <p:txBody>
          <a:bodyPr/>
          <a:lstStyle/>
          <a:p>
            <a:fld id="{BA1099E6-94A2-D54D-904C-4EDB9904B23A}" type="slidenum">
              <a:rPr lang="en-US" smtClean="0"/>
              <a:t>22</a:t>
            </a:fld>
            <a:endParaRPr lang="en-US"/>
          </a:p>
        </p:txBody>
      </p:sp>
      <p:sp>
        <p:nvSpPr>
          <p:cNvPr id="9" name="TextBox 8"/>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21333803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normAutofit/>
          </a:bodyPr>
          <a:lstStyle/>
          <a:p>
            <a:pPr eaLnBrk="1" hangingPunct="1"/>
            <a:r>
              <a:rPr lang="en-US" sz="3200" b="1" dirty="0" smtClean="0">
                <a:ea typeface="ＭＳ Ｐゴシック" charset="-128"/>
              </a:rPr>
              <a:t>Roles Helper Can Choose</a:t>
            </a:r>
          </a:p>
        </p:txBody>
      </p:sp>
      <p:sp>
        <p:nvSpPr>
          <p:cNvPr id="39938" name="Rectangle 3"/>
          <p:cNvSpPr>
            <a:spLocks noGrp="1" noChangeArrowheads="1"/>
          </p:cNvSpPr>
          <p:nvPr>
            <p:ph idx="1"/>
          </p:nvPr>
        </p:nvSpPr>
        <p:spPr>
          <a:xfrm>
            <a:off x="457200" y="1798637"/>
            <a:ext cx="8229600" cy="4525963"/>
          </a:xfrm>
        </p:spPr>
        <p:txBody>
          <a:bodyPr/>
          <a:lstStyle/>
          <a:p>
            <a:pPr eaLnBrk="1" hangingPunct="1">
              <a:spcBef>
                <a:spcPct val="0"/>
              </a:spcBef>
              <a:spcAft>
                <a:spcPts val="1200"/>
              </a:spcAft>
              <a:buFont typeface="Wingdings" charset="2"/>
              <a:buChar char="§"/>
            </a:pPr>
            <a:r>
              <a:rPr lang="en-US" sz="2400" dirty="0" smtClean="0">
                <a:solidFill>
                  <a:srgbClr val="000000"/>
                </a:solidFill>
                <a:ea typeface="ＭＳ Ｐゴシック" charset="-128"/>
              </a:rPr>
              <a:t>Expert—“Sage on the stage”</a:t>
            </a:r>
          </a:p>
          <a:p>
            <a:pPr eaLnBrk="1" hangingPunct="1">
              <a:spcBef>
                <a:spcPct val="0"/>
              </a:spcBef>
              <a:spcAft>
                <a:spcPts val="1200"/>
              </a:spcAft>
              <a:buFont typeface="Wingdings" charset="2"/>
              <a:buChar char="§"/>
            </a:pPr>
            <a:r>
              <a:rPr lang="en-US" sz="2400" dirty="0" smtClean="0">
                <a:solidFill>
                  <a:srgbClr val="000000"/>
                </a:solidFill>
                <a:ea typeface="ＭＳ Ｐゴシック" charset="-128"/>
              </a:rPr>
              <a:t>Doctor—“Diagnostician and Healer/Fixer”</a:t>
            </a:r>
          </a:p>
          <a:p>
            <a:pPr eaLnBrk="1" hangingPunct="1">
              <a:spcBef>
                <a:spcPct val="0"/>
              </a:spcBef>
              <a:spcAft>
                <a:spcPts val="1200"/>
              </a:spcAft>
              <a:buFont typeface="Wingdings" charset="2"/>
              <a:buChar char="§"/>
            </a:pPr>
            <a:r>
              <a:rPr lang="en-US" sz="2400" b="1" dirty="0" smtClean="0">
                <a:solidFill>
                  <a:srgbClr val="000000"/>
                </a:solidFill>
                <a:ea typeface="ＭＳ Ｐゴシック" charset="-128"/>
              </a:rPr>
              <a:t>Process Consultant—“Guide on the side”</a:t>
            </a:r>
          </a:p>
        </p:txBody>
      </p:sp>
      <p:sp>
        <p:nvSpPr>
          <p:cNvPr id="46084" name="Text Box 4"/>
          <p:cNvSpPr txBox="1">
            <a:spLocks noChangeArrowheads="1"/>
          </p:cNvSpPr>
          <p:nvPr/>
        </p:nvSpPr>
        <p:spPr bwMode="auto">
          <a:xfrm>
            <a:off x="7299325" y="6248400"/>
            <a:ext cx="13366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rPr>
              <a:t>(Schein, 2009)</a:t>
            </a:r>
          </a:p>
        </p:txBody>
      </p:sp>
      <p:sp>
        <p:nvSpPr>
          <p:cNvPr id="2" name="Slide Number Placeholder 1"/>
          <p:cNvSpPr>
            <a:spLocks noGrp="1"/>
          </p:cNvSpPr>
          <p:nvPr>
            <p:ph type="sldNum" sz="quarter" idx="12"/>
          </p:nvPr>
        </p:nvSpPr>
        <p:spPr/>
        <p:txBody>
          <a:bodyPr/>
          <a:lstStyle/>
          <a:p>
            <a:fld id="{BA1099E6-94A2-D54D-904C-4EDB9904B23A}" type="slidenum">
              <a:rPr lang="en-US" smtClean="0"/>
              <a:t>23</a:t>
            </a:fld>
            <a:endParaRPr lang="en-US"/>
          </a:p>
        </p:txBody>
      </p:sp>
      <p:sp>
        <p:nvSpPr>
          <p:cNvPr id="6" name="TextBox 5"/>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16643583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The Nature of Coaching</a:t>
            </a:r>
            <a:endParaRPr lang="en-US" sz="3200" b="1" dirty="0"/>
          </a:p>
        </p:txBody>
      </p:sp>
      <p:sp>
        <p:nvSpPr>
          <p:cNvPr id="3" name="Content Placeholder 2"/>
          <p:cNvSpPr>
            <a:spLocks noGrp="1"/>
          </p:cNvSpPr>
          <p:nvPr>
            <p:ph idx="1"/>
          </p:nvPr>
        </p:nvSpPr>
        <p:spPr/>
        <p:txBody>
          <a:bodyPr>
            <a:normAutofit/>
          </a:bodyPr>
          <a:lstStyle/>
          <a:p>
            <a:r>
              <a:rPr lang="en-US" sz="2400" dirty="0" smtClean="0"/>
              <a:t>Competence and a Role</a:t>
            </a:r>
          </a:p>
          <a:p>
            <a:r>
              <a:rPr lang="en-US" sz="2400" dirty="0" smtClean="0"/>
              <a:t>Profession or Professional</a:t>
            </a:r>
            <a:endParaRPr lang="en-US" sz="2400" dirty="0"/>
          </a:p>
        </p:txBody>
      </p:sp>
      <p:sp>
        <p:nvSpPr>
          <p:cNvPr id="4" name="Slide Number Placeholder 3"/>
          <p:cNvSpPr>
            <a:spLocks noGrp="1"/>
          </p:cNvSpPr>
          <p:nvPr>
            <p:ph type="sldNum" sz="quarter" idx="12"/>
          </p:nvPr>
        </p:nvSpPr>
        <p:spPr/>
        <p:txBody>
          <a:bodyPr/>
          <a:lstStyle/>
          <a:p>
            <a:fld id="{BA1099E6-94A2-D54D-904C-4EDB9904B23A}" type="slidenum">
              <a:rPr lang="en-US" smtClean="0"/>
              <a:t>24</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1965993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Continuum of Helping Relationships</a:t>
            </a:r>
            <a:endParaRPr lang="en-US" sz="3200" b="1" dirty="0"/>
          </a:p>
        </p:txBody>
      </p:sp>
      <p:sp>
        <p:nvSpPr>
          <p:cNvPr id="6" name="TextBox 5"/>
          <p:cNvSpPr txBox="1"/>
          <p:nvPr/>
        </p:nvSpPr>
        <p:spPr>
          <a:xfrm>
            <a:off x="6889168" y="6426426"/>
            <a:ext cx="1113406" cy="369332"/>
          </a:xfrm>
          <a:prstGeom prst="rect">
            <a:avLst/>
          </a:prstGeom>
          <a:noFill/>
        </p:spPr>
        <p:txBody>
          <a:bodyPr wrap="none" rtlCol="0">
            <a:spAutoFit/>
          </a:bodyPr>
          <a:lstStyle/>
          <a:p>
            <a:r>
              <a:rPr lang="en-US" dirty="0" smtClean="0"/>
              <a:t>Figure 2.1 </a:t>
            </a:r>
            <a:endParaRPr lang="en-US" dirty="0"/>
          </a:p>
        </p:txBody>
      </p:sp>
      <p:sp>
        <p:nvSpPr>
          <p:cNvPr id="3" name="Slide Number Placeholder 2"/>
          <p:cNvSpPr>
            <a:spLocks noGrp="1"/>
          </p:cNvSpPr>
          <p:nvPr>
            <p:ph type="sldNum" sz="quarter" idx="12"/>
          </p:nvPr>
        </p:nvSpPr>
        <p:spPr/>
        <p:txBody>
          <a:bodyPr/>
          <a:lstStyle/>
          <a:p>
            <a:fld id="{BA1099E6-94A2-D54D-904C-4EDB9904B23A}" type="slidenum">
              <a:rPr lang="en-US" smtClean="0"/>
              <a:t>25</a:t>
            </a:fld>
            <a:endParaRPr lang="en-US"/>
          </a:p>
        </p:txBody>
      </p:sp>
      <p:sp>
        <p:nvSpPr>
          <p:cNvPr id="7" name="TextBox 6"/>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grpSp>
        <p:nvGrpSpPr>
          <p:cNvPr id="4" name="Group 4"/>
          <p:cNvGrpSpPr>
            <a:grpSpLocks noChangeAspect="1"/>
          </p:cNvGrpSpPr>
          <p:nvPr/>
        </p:nvGrpSpPr>
        <p:grpSpPr bwMode="auto">
          <a:xfrm>
            <a:off x="1031875" y="1560513"/>
            <a:ext cx="6970713" cy="4360862"/>
            <a:chOff x="650" y="983"/>
            <a:chExt cx="4391" cy="2747"/>
          </a:xfrm>
        </p:grpSpPr>
        <p:sp>
          <p:nvSpPr>
            <p:cNvPr id="8" name="AutoShape 3"/>
            <p:cNvSpPr>
              <a:spLocks noChangeAspect="1" noChangeArrowheads="1" noTextEdit="1"/>
            </p:cNvSpPr>
            <p:nvPr/>
          </p:nvSpPr>
          <p:spPr bwMode="auto">
            <a:xfrm>
              <a:off x="650" y="983"/>
              <a:ext cx="4391" cy="2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9" name="Group 205"/>
            <p:cNvGrpSpPr>
              <a:grpSpLocks/>
            </p:cNvGrpSpPr>
            <p:nvPr/>
          </p:nvGrpSpPr>
          <p:grpSpPr bwMode="auto">
            <a:xfrm>
              <a:off x="718" y="1481"/>
              <a:ext cx="4198" cy="2237"/>
              <a:chOff x="718" y="1481"/>
              <a:chExt cx="4198" cy="2237"/>
            </a:xfrm>
          </p:grpSpPr>
          <p:sp>
            <p:nvSpPr>
              <p:cNvPr id="505" name="Freeform 5"/>
              <p:cNvSpPr>
                <a:spLocks/>
              </p:cNvSpPr>
              <p:nvPr/>
            </p:nvSpPr>
            <p:spPr bwMode="auto">
              <a:xfrm>
                <a:off x="747" y="1512"/>
                <a:ext cx="4128" cy="530"/>
              </a:xfrm>
              <a:custGeom>
                <a:avLst/>
                <a:gdLst>
                  <a:gd name="T0" fmla="*/ 0 w 4673"/>
                  <a:gd name="T1" fmla="*/ 71 h 600"/>
                  <a:gd name="T2" fmla="*/ 0 w 4673"/>
                  <a:gd name="T3" fmla="*/ 71 h 600"/>
                  <a:gd name="T4" fmla="*/ 0 w 4673"/>
                  <a:gd name="T5" fmla="*/ 495 h 600"/>
                  <a:gd name="T6" fmla="*/ 106 w 4673"/>
                  <a:gd name="T7" fmla="*/ 600 h 600"/>
                  <a:gd name="T8" fmla="*/ 4581 w 4673"/>
                  <a:gd name="T9" fmla="*/ 600 h 600"/>
                  <a:gd name="T10" fmla="*/ 4673 w 4673"/>
                  <a:gd name="T11" fmla="*/ 547 h 600"/>
                  <a:gd name="T12" fmla="*/ 27 w 4673"/>
                  <a:gd name="T13" fmla="*/ 0 h 600"/>
                  <a:gd name="T14" fmla="*/ 0 w 4673"/>
                  <a:gd name="T15" fmla="*/ 71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3" h="600">
                    <a:moveTo>
                      <a:pt x="0" y="71"/>
                    </a:moveTo>
                    <a:lnTo>
                      <a:pt x="0" y="71"/>
                    </a:lnTo>
                    <a:lnTo>
                      <a:pt x="0" y="495"/>
                    </a:lnTo>
                    <a:cubicBezTo>
                      <a:pt x="0" y="553"/>
                      <a:pt x="47" y="600"/>
                      <a:pt x="106" y="600"/>
                    </a:cubicBezTo>
                    <a:lnTo>
                      <a:pt x="4581" y="600"/>
                    </a:lnTo>
                    <a:cubicBezTo>
                      <a:pt x="4620" y="600"/>
                      <a:pt x="4655" y="579"/>
                      <a:pt x="4673" y="547"/>
                    </a:cubicBezTo>
                    <a:lnTo>
                      <a:pt x="27" y="0"/>
                    </a:lnTo>
                    <a:cubicBezTo>
                      <a:pt x="10" y="19"/>
                      <a:pt x="0" y="44"/>
                      <a:pt x="0" y="71"/>
                    </a:cubicBezTo>
                    <a:close/>
                  </a:path>
                </a:pathLst>
              </a:custGeom>
              <a:solidFill>
                <a:srgbClr val="254B8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6" name="Freeform 6"/>
              <p:cNvSpPr>
                <a:spLocks/>
              </p:cNvSpPr>
              <p:nvPr/>
            </p:nvSpPr>
            <p:spPr bwMode="auto">
              <a:xfrm>
                <a:off x="747" y="1512"/>
                <a:ext cx="4128" cy="530"/>
              </a:xfrm>
              <a:custGeom>
                <a:avLst/>
                <a:gdLst>
                  <a:gd name="T0" fmla="*/ 0 w 4673"/>
                  <a:gd name="T1" fmla="*/ 71 h 600"/>
                  <a:gd name="T2" fmla="*/ 0 w 4673"/>
                  <a:gd name="T3" fmla="*/ 71 h 600"/>
                  <a:gd name="T4" fmla="*/ 0 w 4673"/>
                  <a:gd name="T5" fmla="*/ 495 h 600"/>
                  <a:gd name="T6" fmla="*/ 106 w 4673"/>
                  <a:gd name="T7" fmla="*/ 600 h 600"/>
                  <a:gd name="T8" fmla="*/ 4581 w 4673"/>
                  <a:gd name="T9" fmla="*/ 600 h 600"/>
                  <a:gd name="T10" fmla="*/ 4673 w 4673"/>
                  <a:gd name="T11" fmla="*/ 547 h 600"/>
                  <a:gd name="T12" fmla="*/ 27 w 4673"/>
                  <a:gd name="T13" fmla="*/ 0 h 600"/>
                  <a:gd name="T14" fmla="*/ 0 w 4673"/>
                  <a:gd name="T15" fmla="*/ 71 h 600"/>
                  <a:gd name="T16" fmla="*/ 0 w 4673"/>
                  <a:gd name="T17" fmla="*/ 71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3" h="600">
                    <a:moveTo>
                      <a:pt x="0" y="71"/>
                    </a:moveTo>
                    <a:lnTo>
                      <a:pt x="0" y="71"/>
                    </a:lnTo>
                    <a:lnTo>
                      <a:pt x="0" y="495"/>
                    </a:lnTo>
                    <a:cubicBezTo>
                      <a:pt x="0" y="553"/>
                      <a:pt x="47" y="600"/>
                      <a:pt x="106" y="600"/>
                    </a:cubicBezTo>
                    <a:lnTo>
                      <a:pt x="4581" y="600"/>
                    </a:lnTo>
                    <a:cubicBezTo>
                      <a:pt x="4620" y="600"/>
                      <a:pt x="4655" y="579"/>
                      <a:pt x="4673" y="547"/>
                    </a:cubicBezTo>
                    <a:lnTo>
                      <a:pt x="27" y="0"/>
                    </a:lnTo>
                    <a:cubicBezTo>
                      <a:pt x="10" y="19"/>
                      <a:pt x="0" y="44"/>
                      <a:pt x="0" y="71"/>
                    </a:cubicBezTo>
                    <a:lnTo>
                      <a:pt x="0" y="71"/>
                    </a:lnTo>
                    <a:close/>
                  </a:path>
                </a:pathLst>
              </a:custGeom>
              <a:noFill/>
              <a:ln w="14288" cap="flat">
                <a:solidFill>
                  <a:srgbClr val="C03D4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7" name="Freeform 7"/>
              <p:cNvSpPr>
                <a:spLocks/>
              </p:cNvSpPr>
              <p:nvPr/>
            </p:nvSpPr>
            <p:spPr bwMode="auto">
              <a:xfrm>
                <a:off x="771" y="1481"/>
                <a:ext cx="4116" cy="515"/>
              </a:xfrm>
              <a:custGeom>
                <a:avLst/>
                <a:gdLst>
                  <a:gd name="T0" fmla="*/ 4660 w 4660"/>
                  <a:gd name="T1" fmla="*/ 106 h 582"/>
                  <a:gd name="T2" fmla="*/ 4660 w 4660"/>
                  <a:gd name="T3" fmla="*/ 106 h 582"/>
                  <a:gd name="T4" fmla="*/ 4554 w 4660"/>
                  <a:gd name="T5" fmla="*/ 0 h 582"/>
                  <a:gd name="T6" fmla="*/ 79 w 4660"/>
                  <a:gd name="T7" fmla="*/ 0 h 582"/>
                  <a:gd name="T8" fmla="*/ 0 w 4660"/>
                  <a:gd name="T9" fmla="*/ 35 h 582"/>
                  <a:gd name="T10" fmla="*/ 4646 w 4660"/>
                  <a:gd name="T11" fmla="*/ 582 h 582"/>
                  <a:gd name="T12" fmla="*/ 4660 w 4660"/>
                  <a:gd name="T13" fmla="*/ 530 h 582"/>
                  <a:gd name="T14" fmla="*/ 4660 w 4660"/>
                  <a:gd name="T15" fmla="*/ 106 h 5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0" h="582">
                    <a:moveTo>
                      <a:pt x="4660" y="106"/>
                    </a:moveTo>
                    <a:lnTo>
                      <a:pt x="4660" y="106"/>
                    </a:lnTo>
                    <a:cubicBezTo>
                      <a:pt x="4660" y="47"/>
                      <a:pt x="4612" y="0"/>
                      <a:pt x="4554" y="0"/>
                    </a:cubicBezTo>
                    <a:lnTo>
                      <a:pt x="79" y="0"/>
                    </a:lnTo>
                    <a:cubicBezTo>
                      <a:pt x="48" y="0"/>
                      <a:pt x="20" y="14"/>
                      <a:pt x="0" y="35"/>
                    </a:cubicBezTo>
                    <a:lnTo>
                      <a:pt x="4646" y="582"/>
                    </a:lnTo>
                    <a:cubicBezTo>
                      <a:pt x="4655" y="566"/>
                      <a:pt x="4660" y="549"/>
                      <a:pt x="4660" y="530"/>
                    </a:cubicBezTo>
                    <a:lnTo>
                      <a:pt x="4660" y="106"/>
                    </a:lnTo>
                    <a:close/>
                  </a:path>
                </a:pathLst>
              </a:custGeom>
              <a:solidFill>
                <a:srgbClr val="DD5657"/>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8" name="Freeform 8"/>
              <p:cNvSpPr>
                <a:spLocks/>
              </p:cNvSpPr>
              <p:nvPr/>
            </p:nvSpPr>
            <p:spPr bwMode="auto">
              <a:xfrm>
                <a:off x="771" y="1481"/>
                <a:ext cx="4116" cy="515"/>
              </a:xfrm>
              <a:custGeom>
                <a:avLst/>
                <a:gdLst>
                  <a:gd name="T0" fmla="*/ 4660 w 4660"/>
                  <a:gd name="T1" fmla="*/ 106 h 582"/>
                  <a:gd name="T2" fmla="*/ 4660 w 4660"/>
                  <a:gd name="T3" fmla="*/ 106 h 582"/>
                  <a:gd name="T4" fmla="*/ 4554 w 4660"/>
                  <a:gd name="T5" fmla="*/ 0 h 582"/>
                  <a:gd name="T6" fmla="*/ 79 w 4660"/>
                  <a:gd name="T7" fmla="*/ 0 h 582"/>
                  <a:gd name="T8" fmla="*/ 0 w 4660"/>
                  <a:gd name="T9" fmla="*/ 35 h 582"/>
                  <a:gd name="T10" fmla="*/ 4646 w 4660"/>
                  <a:gd name="T11" fmla="*/ 582 h 582"/>
                  <a:gd name="T12" fmla="*/ 4660 w 4660"/>
                  <a:gd name="T13" fmla="*/ 530 h 582"/>
                  <a:gd name="T14" fmla="*/ 4660 w 4660"/>
                  <a:gd name="T15" fmla="*/ 106 h 582"/>
                  <a:gd name="T16" fmla="*/ 4660 w 4660"/>
                  <a:gd name="T17" fmla="*/ 10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60" h="582">
                    <a:moveTo>
                      <a:pt x="4660" y="106"/>
                    </a:moveTo>
                    <a:lnTo>
                      <a:pt x="4660" y="106"/>
                    </a:lnTo>
                    <a:cubicBezTo>
                      <a:pt x="4660" y="47"/>
                      <a:pt x="4612" y="0"/>
                      <a:pt x="4554" y="0"/>
                    </a:cubicBezTo>
                    <a:lnTo>
                      <a:pt x="79" y="0"/>
                    </a:lnTo>
                    <a:cubicBezTo>
                      <a:pt x="48" y="0"/>
                      <a:pt x="20" y="14"/>
                      <a:pt x="0" y="35"/>
                    </a:cubicBezTo>
                    <a:lnTo>
                      <a:pt x="4646" y="582"/>
                    </a:lnTo>
                    <a:cubicBezTo>
                      <a:pt x="4655" y="566"/>
                      <a:pt x="4660" y="549"/>
                      <a:pt x="4660" y="530"/>
                    </a:cubicBezTo>
                    <a:lnTo>
                      <a:pt x="4660" y="106"/>
                    </a:lnTo>
                    <a:lnTo>
                      <a:pt x="4660" y="106"/>
                    </a:lnTo>
                    <a:close/>
                  </a:path>
                </a:pathLst>
              </a:custGeom>
              <a:noFill/>
              <a:ln w="14288" cap="flat">
                <a:solidFill>
                  <a:srgbClr val="C03D4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9" name="Freeform 9"/>
              <p:cNvSpPr>
                <a:spLocks/>
              </p:cNvSpPr>
              <p:nvPr/>
            </p:nvSpPr>
            <p:spPr bwMode="auto">
              <a:xfrm>
                <a:off x="824" y="2526"/>
                <a:ext cx="3985" cy="0"/>
              </a:xfrm>
              <a:custGeom>
                <a:avLst/>
                <a:gdLst>
                  <a:gd name="T0" fmla="*/ 0 w 4512"/>
                  <a:gd name="T1" fmla="*/ 0 w 4512"/>
                  <a:gd name="T2" fmla="*/ 4512 w 4512"/>
                </a:gdLst>
                <a:ahLst/>
                <a:cxnLst>
                  <a:cxn ang="0">
                    <a:pos x="T0" y="0"/>
                  </a:cxn>
                  <a:cxn ang="0">
                    <a:pos x="T1" y="0"/>
                  </a:cxn>
                  <a:cxn ang="0">
                    <a:pos x="T2" y="0"/>
                  </a:cxn>
                </a:cxnLst>
                <a:rect l="0" t="0" r="r" b="b"/>
                <a:pathLst>
                  <a:path w="4512">
                    <a:moveTo>
                      <a:pt x="0" y="0"/>
                    </a:moveTo>
                    <a:lnTo>
                      <a:pt x="0" y="0"/>
                    </a:lnTo>
                    <a:lnTo>
                      <a:pt x="4512" y="0"/>
                    </a:lnTo>
                  </a:path>
                </a:pathLst>
              </a:custGeom>
              <a:noFill/>
              <a:ln w="55563" cap="flat">
                <a:solidFill>
                  <a:srgbClr val="C03D4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0" name="Freeform 10"/>
              <p:cNvSpPr>
                <a:spLocks/>
              </p:cNvSpPr>
              <p:nvPr/>
            </p:nvSpPr>
            <p:spPr bwMode="auto">
              <a:xfrm>
                <a:off x="4741" y="2474"/>
                <a:ext cx="175" cy="105"/>
              </a:xfrm>
              <a:custGeom>
                <a:avLst/>
                <a:gdLst>
                  <a:gd name="T0" fmla="*/ 95 w 199"/>
                  <a:gd name="T1" fmla="*/ 35 h 118"/>
                  <a:gd name="T2" fmla="*/ 95 w 199"/>
                  <a:gd name="T3" fmla="*/ 35 h 118"/>
                  <a:gd name="T4" fmla="*/ 0 w 199"/>
                  <a:gd name="T5" fmla="*/ 0 h 118"/>
                  <a:gd name="T6" fmla="*/ 0 w 199"/>
                  <a:gd name="T7" fmla="*/ 118 h 118"/>
                  <a:gd name="T8" fmla="*/ 95 w 199"/>
                  <a:gd name="T9" fmla="*/ 83 h 118"/>
                  <a:gd name="T10" fmla="*/ 199 w 199"/>
                  <a:gd name="T11" fmla="*/ 59 h 118"/>
                  <a:gd name="T12" fmla="*/ 95 w 199"/>
                  <a:gd name="T13" fmla="*/ 35 h 118"/>
                </a:gdLst>
                <a:ahLst/>
                <a:cxnLst>
                  <a:cxn ang="0">
                    <a:pos x="T0" y="T1"/>
                  </a:cxn>
                  <a:cxn ang="0">
                    <a:pos x="T2" y="T3"/>
                  </a:cxn>
                  <a:cxn ang="0">
                    <a:pos x="T4" y="T5"/>
                  </a:cxn>
                  <a:cxn ang="0">
                    <a:pos x="T6" y="T7"/>
                  </a:cxn>
                  <a:cxn ang="0">
                    <a:pos x="T8" y="T9"/>
                  </a:cxn>
                  <a:cxn ang="0">
                    <a:pos x="T10" y="T11"/>
                  </a:cxn>
                  <a:cxn ang="0">
                    <a:pos x="T12" y="T13"/>
                  </a:cxn>
                </a:cxnLst>
                <a:rect l="0" t="0" r="r" b="b"/>
                <a:pathLst>
                  <a:path w="199" h="118">
                    <a:moveTo>
                      <a:pt x="95" y="35"/>
                    </a:moveTo>
                    <a:lnTo>
                      <a:pt x="95" y="35"/>
                    </a:lnTo>
                    <a:cubicBezTo>
                      <a:pt x="56" y="23"/>
                      <a:pt x="31" y="12"/>
                      <a:pt x="0" y="0"/>
                    </a:cubicBezTo>
                    <a:lnTo>
                      <a:pt x="0" y="118"/>
                    </a:lnTo>
                    <a:cubicBezTo>
                      <a:pt x="11" y="113"/>
                      <a:pt x="56" y="95"/>
                      <a:pt x="95" y="83"/>
                    </a:cubicBezTo>
                    <a:cubicBezTo>
                      <a:pt x="137" y="71"/>
                      <a:pt x="174" y="62"/>
                      <a:pt x="199" y="59"/>
                    </a:cubicBezTo>
                    <a:cubicBezTo>
                      <a:pt x="174" y="56"/>
                      <a:pt x="137" y="47"/>
                      <a:pt x="95" y="35"/>
                    </a:cubicBezTo>
                    <a:close/>
                  </a:path>
                </a:pathLst>
              </a:custGeom>
              <a:solidFill>
                <a:srgbClr val="C03D47"/>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1" name="Freeform 11"/>
              <p:cNvSpPr>
                <a:spLocks/>
              </p:cNvSpPr>
              <p:nvPr/>
            </p:nvSpPr>
            <p:spPr bwMode="auto">
              <a:xfrm>
                <a:off x="718" y="2474"/>
                <a:ext cx="175" cy="105"/>
              </a:xfrm>
              <a:custGeom>
                <a:avLst/>
                <a:gdLst>
                  <a:gd name="T0" fmla="*/ 103 w 198"/>
                  <a:gd name="T1" fmla="*/ 83 h 118"/>
                  <a:gd name="T2" fmla="*/ 103 w 198"/>
                  <a:gd name="T3" fmla="*/ 83 h 118"/>
                  <a:gd name="T4" fmla="*/ 198 w 198"/>
                  <a:gd name="T5" fmla="*/ 118 h 118"/>
                  <a:gd name="T6" fmla="*/ 198 w 198"/>
                  <a:gd name="T7" fmla="*/ 0 h 118"/>
                  <a:gd name="T8" fmla="*/ 103 w 198"/>
                  <a:gd name="T9" fmla="*/ 35 h 118"/>
                  <a:gd name="T10" fmla="*/ 0 w 198"/>
                  <a:gd name="T11" fmla="*/ 59 h 118"/>
                  <a:gd name="T12" fmla="*/ 103 w 198"/>
                  <a:gd name="T13" fmla="*/ 83 h 118"/>
                </a:gdLst>
                <a:ahLst/>
                <a:cxnLst>
                  <a:cxn ang="0">
                    <a:pos x="T0" y="T1"/>
                  </a:cxn>
                  <a:cxn ang="0">
                    <a:pos x="T2" y="T3"/>
                  </a:cxn>
                  <a:cxn ang="0">
                    <a:pos x="T4" y="T5"/>
                  </a:cxn>
                  <a:cxn ang="0">
                    <a:pos x="T6" y="T7"/>
                  </a:cxn>
                  <a:cxn ang="0">
                    <a:pos x="T8" y="T9"/>
                  </a:cxn>
                  <a:cxn ang="0">
                    <a:pos x="T10" y="T11"/>
                  </a:cxn>
                  <a:cxn ang="0">
                    <a:pos x="T12" y="T13"/>
                  </a:cxn>
                </a:cxnLst>
                <a:rect l="0" t="0" r="r" b="b"/>
                <a:pathLst>
                  <a:path w="198" h="118">
                    <a:moveTo>
                      <a:pt x="103" y="83"/>
                    </a:moveTo>
                    <a:lnTo>
                      <a:pt x="103" y="83"/>
                    </a:lnTo>
                    <a:cubicBezTo>
                      <a:pt x="142" y="95"/>
                      <a:pt x="167" y="106"/>
                      <a:pt x="198" y="118"/>
                    </a:cubicBezTo>
                    <a:lnTo>
                      <a:pt x="198" y="0"/>
                    </a:lnTo>
                    <a:cubicBezTo>
                      <a:pt x="187" y="5"/>
                      <a:pt x="142" y="23"/>
                      <a:pt x="103" y="35"/>
                    </a:cubicBezTo>
                    <a:cubicBezTo>
                      <a:pt x="62" y="47"/>
                      <a:pt x="24" y="56"/>
                      <a:pt x="0" y="59"/>
                    </a:cubicBezTo>
                    <a:cubicBezTo>
                      <a:pt x="24" y="62"/>
                      <a:pt x="62" y="71"/>
                      <a:pt x="103" y="83"/>
                    </a:cubicBezTo>
                    <a:close/>
                  </a:path>
                </a:pathLst>
              </a:custGeom>
              <a:solidFill>
                <a:srgbClr val="C03D47"/>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2" name="Freeform 12"/>
              <p:cNvSpPr>
                <a:spLocks/>
              </p:cNvSpPr>
              <p:nvPr/>
            </p:nvSpPr>
            <p:spPr bwMode="auto">
              <a:xfrm>
                <a:off x="753" y="2134"/>
                <a:ext cx="55" cy="67"/>
              </a:xfrm>
              <a:custGeom>
                <a:avLst/>
                <a:gdLst>
                  <a:gd name="T0" fmla="*/ 47 w 62"/>
                  <a:gd name="T1" fmla="*/ 53 h 76"/>
                  <a:gd name="T2" fmla="*/ 47 w 62"/>
                  <a:gd name="T3" fmla="*/ 53 h 76"/>
                  <a:gd name="T4" fmla="*/ 47 w 62"/>
                  <a:gd name="T5" fmla="*/ 53 h 76"/>
                  <a:gd name="T6" fmla="*/ 17 w 62"/>
                  <a:gd name="T7" fmla="*/ 0 h 76"/>
                  <a:gd name="T8" fmla="*/ 0 w 62"/>
                  <a:gd name="T9" fmla="*/ 0 h 76"/>
                  <a:gd name="T10" fmla="*/ 0 w 62"/>
                  <a:gd name="T11" fmla="*/ 76 h 76"/>
                  <a:gd name="T12" fmla="*/ 15 w 62"/>
                  <a:gd name="T13" fmla="*/ 76 h 76"/>
                  <a:gd name="T14" fmla="*/ 15 w 62"/>
                  <a:gd name="T15" fmla="*/ 22 h 76"/>
                  <a:gd name="T16" fmla="*/ 15 w 62"/>
                  <a:gd name="T17" fmla="*/ 22 h 76"/>
                  <a:gd name="T18" fmla="*/ 46 w 62"/>
                  <a:gd name="T19" fmla="*/ 76 h 76"/>
                  <a:gd name="T20" fmla="*/ 62 w 62"/>
                  <a:gd name="T21" fmla="*/ 76 h 76"/>
                  <a:gd name="T22" fmla="*/ 62 w 62"/>
                  <a:gd name="T23" fmla="*/ 0 h 76"/>
                  <a:gd name="T24" fmla="*/ 47 w 62"/>
                  <a:gd name="T25" fmla="*/ 0 h 76"/>
                  <a:gd name="T26" fmla="*/ 47 w 62"/>
                  <a:gd name="T27" fmla="*/ 5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76">
                    <a:moveTo>
                      <a:pt x="47" y="53"/>
                    </a:moveTo>
                    <a:lnTo>
                      <a:pt x="47" y="53"/>
                    </a:lnTo>
                    <a:lnTo>
                      <a:pt x="47" y="53"/>
                    </a:lnTo>
                    <a:lnTo>
                      <a:pt x="17" y="0"/>
                    </a:lnTo>
                    <a:lnTo>
                      <a:pt x="0" y="0"/>
                    </a:lnTo>
                    <a:lnTo>
                      <a:pt x="0" y="76"/>
                    </a:lnTo>
                    <a:lnTo>
                      <a:pt x="15" y="76"/>
                    </a:lnTo>
                    <a:lnTo>
                      <a:pt x="15" y="22"/>
                    </a:lnTo>
                    <a:lnTo>
                      <a:pt x="15" y="22"/>
                    </a:lnTo>
                    <a:lnTo>
                      <a:pt x="46" y="76"/>
                    </a:lnTo>
                    <a:lnTo>
                      <a:pt x="62" y="76"/>
                    </a:lnTo>
                    <a:lnTo>
                      <a:pt x="62" y="0"/>
                    </a:lnTo>
                    <a:lnTo>
                      <a:pt x="47" y="0"/>
                    </a:lnTo>
                    <a:lnTo>
                      <a:pt x="47" y="5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3" name="Freeform 13"/>
              <p:cNvSpPr>
                <a:spLocks noEditPoints="1"/>
              </p:cNvSpPr>
              <p:nvPr/>
            </p:nvSpPr>
            <p:spPr bwMode="auto">
              <a:xfrm>
                <a:off x="819" y="2150"/>
                <a:ext cx="50" cy="52"/>
              </a:xfrm>
              <a:custGeom>
                <a:avLst/>
                <a:gdLst>
                  <a:gd name="T0" fmla="*/ 57 w 57"/>
                  <a:gd name="T1" fmla="*/ 30 h 59"/>
                  <a:gd name="T2" fmla="*/ 57 w 57"/>
                  <a:gd name="T3" fmla="*/ 30 h 59"/>
                  <a:gd name="T4" fmla="*/ 28 w 57"/>
                  <a:gd name="T5" fmla="*/ 0 h 59"/>
                  <a:gd name="T6" fmla="*/ 0 w 57"/>
                  <a:gd name="T7" fmla="*/ 30 h 59"/>
                  <a:gd name="T8" fmla="*/ 28 w 57"/>
                  <a:gd name="T9" fmla="*/ 59 h 59"/>
                  <a:gd name="T10" fmla="*/ 57 w 57"/>
                  <a:gd name="T11" fmla="*/ 30 h 59"/>
                  <a:gd name="T12" fmla="*/ 42 w 57"/>
                  <a:gd name="T13" fmla="*/ 30 h 59"/>
                  <a:gd name="T14" fmla="*/ 42 w 57"/>
                  <a:gd name="T15" fmla="*/ 30 h 59"/>
                  <a:gd name="T16" fmla="*/ 28 w 57"/>
                  <a:gd name="T17" fmla="*/ 47 h 59"/>
                  <a:gd name="T18" fmla="*/ 15 w 57"/>
                  <a:gd name="T19" fmla="*/ 30 h 59"/>
                  <a:gd name="T20" fmla="*/ 28 w 57"/>
                  <a:gd name="T21" fmla="*/ 12 h 59"/>
                  <a:gd name="T22" fmla="*/ 42 w 57"/>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59">
                    <a:moveTo>
                      <a:pt x="57" y="30"/>
                    </a:moveTo>
                    <a:lnTo>
                      <a:pt x="57" y="30"/>
                    </a:lnTo>
                    <a:cubicBezTo>
                      <a:pt x="57" y="9"/>
                      <a:pt x="44" y="0"/>
                      <a:pt x="28" y="0"/>
                    </a:cubicBezTo>
                    <a:cubicBezTo>
                      <a:pt x="13" y="0"/>
                      <a:pt x="0" y="9"/>
                      <a:pt x="0" y="30"/>
                    </a:cubicBezTo>
                    <a:cubicBezTo>
                      <a:pt x="0" y="50"/>
                      <a:pt x="13" y="59"/>
                      <a:pt x="28" y="59"/>
                    </a:cubicBezTo>
                    <a:cubicBezTo>
                      <a:pt x="44" y="59"/>
                      <a:pt x="57" y="50"/>
                      <a:pt x="57" y="30"/>
                    </a:cubicBezTo>
                    <a:close/>
                    <a:moveTo>
                      <a:pt x="42" y="30"/>
                    </a:moveTo>
                    <a:lnTo>
                      <a:pt x="42" y="30"/>
                    </a:lnTo>
                    <a:cubicBezTo>
                      <a:pt x="42" y="37"/>
                      <a:pt x="40" y="47"/>
                      <a:pt x="28" y="47"/>
                    </a:cubicBezTo>
                    <a:cubicBezTo>
                      <a:pt x="17" y="47"/>
                      <a:pt x="15" y="37"/>
                      <a:pt x="15" y="30"/>
                    </a:cubicBezTo>
                    <a:cubicBezTo>
                      <a:pt x="15" y="22"/>
                      <a:pt x="17" y="12"/>
                      <a:pt x="28" y="12"/>
                    </a:cubicBezTo>
                    <a:cubicBezTo>
                      <a:pt x="40" y="12"/>
                      <a:pt x="42" y="22"/>
                      <a:pt x="42"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4" name="Freeform 14"/>
              <p:cNvSpPr>
                <a:spLocks/>
              </p:cNvSpPr>
              <p:nvPr/>
            </p:nvSpPr>
            <p:spPr bwMode="auto">
              <a:xfrm>
                <a:off x="879" y="2150"/>
                <a:ext cx="45" cy="51"/>
              </a:xfrm>
              <a:custGeom>
                <a:avLst/>
                <a:gdLst>
                  <a:gd name="T0" fmla="*/ 51 w 51"/>
                  <a:gd name="T1" fmla="*/ 19 h 58"/>
                  <a:gd name="T2" fmla="*/ 51 w 51"/>
                  <a:gd name="T3" fmla="*/ 19 h 58"/>
                  <a:gd name="T4" fmla="*/ 31 w 51"/>
                  <a:gd name="T5" fmla="*/ 0 h 58"/>
                  <a:gd name="T6" fmla="*/ 14 w 51"/>
                  <a:gd name="T7" fmla="*/ 10 h 58"/>
                  <a:gd name="T8" fmla="*/ 14 w 51"/>
                  <a:gd name="T9" fmla="*/ 10 h 58"/>
                  <a:gd name="T10" fmla="*/ 14 w 51"/>
                  <a:gd name="T11" fmla="*/ 1 h 58"/>
                  <a:gd name="T12" fmla="*/ 0 w 51"/>
                  <a:gd name="T13" fmla="*/ 1 h 58"/>
                  <a:gd name="T14" fmla="*/ 0 w 51"/>
                  <a:gd name="T15" fmla="*/ 58 h 58"/>
                  <a:gd name="T16" fmla="*/ 15 w 51"/>
                  <a:gd name="T17" fmla="*/ 58 h 58"/>
                  <a:gd name="T18" fmla="*/ 15 w 51"/>
                  <a:gd name="T19" fmla="*/ 25 h 58"/>
                  <a:gd name="T20" fmla="*/ 27 w 51"/>
                  <a:gd name="T21" fmla="*/ 12 h 58"/>
                  <a:gd name="T22" fmla="*/ 36 w 51"/>
                  <a:gd name="T23" fmla="*/ 24 h 58"/>
                  <a:gd name="T24" fmla="*/ 36 w 51"/>
                  <a:gd name="T25" fmla="*/ 58 h 58"/>
                  <a:gd name="T26" fmla="*/ 51 w 51"/>
                  <a:gd name="T27" fmla="*/ 58 h 58"/>
                  <a:gd name="T28" fmla="*/ 51 w 51"/>
                  <a:gd name="T2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58">
                    <a:moveTo>
                      <a:pt x="51" y="19"/>
                    </a:moveTo>
                    <a:lnTo>
                      <a:pt x="51" y="19"/>
                    </a:lnTo>
                    <a:cubicBezTo>
                      <a:pt x="51" y="6"/>
                      <a:pt x="42" y="0"/>
                      <a:pt x="31" y="0"/>
                    </a:cubicBezTo>
                    <a:cubicBezTo>
                      <a:pt x="21" y="0"/>
                      <a:pt x="16" y="6"/>
                      <a:pt x="14" y="10"/>
                    </a:cubicBezTo>
                    <a:lnTo>
                      <a:pt x="14" y="10"/>
                    </a:lnTo>
                    <a:lnTo>
                      <a:pt x="14" y="1"/>
                    </a:lnTo>
                    <a:lnTo>
                      <a:pt x="0" y="1"/>
                    </a:lnTo>
                    <a:lnTo>
                      <a:pt x="0" y="58"/>
                    </a:lnTo>
                    <a:lnTo>
                      <a:pt x="15" y="58"/>
                    </a:lnTo>
                    <a:lnTo>
                      <a:pt x="15" y="25"/>
                    </a:lnTo>
                    <a:cubicBezTo>
                      <a:pt x="15" y="17"/>
                      <a:pt x="20" y="12"/>
                      <a:pt x="27" y="12"/>
                    </a:cubicBezTo>
                    <a:cubicBezTo>
                      <a:pt x="36" y="12"/>
                      <a:pt x="36" y="19"/>
                      <a:pt x="36" y="24"/>
                    </a:cubicBezTo>
                    <a:lnTo>
                      <a:pt x="36" y="58"/>
                    </a:lnTo>
                    <a:lnTo>
                      <a:pt x="51" y="58"/>
                    </a:lnTo>
                    <a:lnTo>
                      <a:pt x="51"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5" name="Freeform 15"/>
              <p:cNvSpPr>
                <a:spLocks noEditPoints="1"/>
              </p:cNvSpPr>
              <p:nvPr/>
            </p:nvSpPr>
            <p:spPr bwMode="auto">
              <a:xfrm>
                <a:off x="934" y="2134"/>
                <a:ext cx="48" cy="68"/>
              </a:xfrm>
              <a:custGeom>
                <a:avLst/>
                <a:gdLst>
                  <a:gd name="T0" fmla="*/ 55 w 55"/>
                  <a:gd name="T1" fmla="*/ 0 h 77"/>
                  <a:gd name="T2" fmla="*/ 55 w 55"/>
                  <a:gd name="T3" fmla="*/ 0 h 77"/>
                  <a:gd name="T4" fmla="*/ 40 w 55"/>
                  <a:gd name="T5" fmla="*/ 0 h 77"/>
                  <a:gd name="T6" fmla="*/ 40 w 55"/>
                  <a:gd name="T7" fmla="*/ 27 h 77"/>
                  <a:gd name="T8" fmla="*/ 40 w 55"/>
                  <a:gd name="T9" fmla="*/ 27 h 77"/>
                  <a:gd name="T10" fmla="*/ 23 w 55"/>
                  <a:gd name="T11" fmla="*/ 18 h 77"/>
                  <a:gd name="T12" fmla="*/ 0 w 55"/>
                  <a:gd name="T13" fmla="*/ 47 h 77"/>
                  <a:gd name="T14" fmla="*/ 24 w 55"/>
                  <a:gd name="T15" fmla="*/ 77 h 77"/>
                  <a:gd name="T16" fmla="*/ 40 w 55"/>
                  <a:gd name="T17" fmla="*/ 69 h 77"/>
                  <a:gd name="T18" fmla="*/ 40 w 55"/>
                  <a:gd name="T19" fmla="*/ 69 h 77"/>
                  <a:gd name="T20" fmla="*/ 40 w 55"/>
                  <a:gd name="T21" fmla="*/ 76 h 77"/>
                  <a:gd name="T22" fmla="*/ 55 w 55"/>
                  <a:gd name="T23" fmla="*/ 76 h 77"/>
                  <a:gd name="T24" fmla="*/ 55 w 55"/>
                  <a:gd name="T25" fmla="*/ 0 h 77"/>
                  <a:gd name="T26" fmla="*/ 15 w 55"/>
                  <a:gd name="T27" fmla="*/ 48 h 77"/>
                  <a:gd name="T28" fmla="*/ 15 w 55"/>
                  <a:gd name="T29" fmla="*/ 48 h 77"/>
                  <a:gd name="T30" fmla="*/ 28 w 55"/>
                  <a:gd name="T31" fmla="*/ 31 h 77"/>
                  <a:gd name="T32" fmla="*/ 41 w 55"/>
                  <a:gd name="T33" fmla="*/ 49 h 77"/>
                  <a:gd name="T34" fmla="*/ 27 w 55"/>
                  <a:gd name="T35" fmla="*/ 65 h 77"/>
                  <a:gd name="T36" fmla="*/ 15 w 55"/>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 h="77">
                    <a:moveTo>
                      <a:pt x="55" y="0"/>
                    </a:moveTo>
                    <a:lnTo>
                      <a:pt x="55" y="0"/>
                    </a:lnTo>
                    <a:lnTo>
                      <a:pt x="40" y="0"/>
                    </a:lnTo>
                    <a:lnTo>
                      <a:pt x="40" y="27"/>
                    </a:lnTo>
                    <a:lnTo>
                      <a:pt x="40" y="27"/>
                    </a:lnTo>
                    <a:cubicBezTo>
                      <a:pt x="37" y="23"/>
                      <a:pt x="33" y="18"/>
                      <a:pt x="23" y="18"/>
                    </a:cubicBezTo>
                    <a:cubicBezTo>
                      <a:pt x="11" y="18"/>
                      <a:pt x="0" y="27"/>
                      <a:pt x="0" y="47"/>
                    </a:cubicBezTo>
                    <a:cubicBezTo>
                      <a:pt x="0" y="62"/>
                      <a:pt x="7" y="77"/>
                      <a:pt x="24" y="77"/>
                    </a:cubicBezTo>
                    <a:cubicBezTo>
                      <a:pt x="30" y="77"/>
                      <a:pt x="36" y="75"/>
                      <a:pt x="40" y="69"/>
                    </a:cubicBezTo>
                    <a:lnTo>
                      <a:pt x="40" y="69"/>
                    </a:lnTo>
                    <a:lnTo>
                      <a:pt x="40" y="76"/>
                    </a:lnTo>
                    <a:lnTo>
                      <a:pt x="55" y="76"/>
                    </a:lnTo>
                    <a:lnTo>
                      <a:pt x="55" y="0"/>
                    </a:lnTo>
                    <a:close/>
                    <a:moveTo>
                      <a:pt x="15" y="48"/>
                    </a:moveTo>
                    <a:lnTo>
                      <a:pt x="15" y="48"/>
                    </a:lnTo>
                    <a:cubicBezTo>
                      <a:pt x="15" y="39"/>
                      <a:pt x="18" y="31"/>
                      <a:pt x="28" y="31"/>
                    </a:cubicBezTo>
                    <a:cubicBezTo>
                      <a:pt x="38" y="31"/>
                      <a:pt x="41" y="40"/>
                      <a:pt x="41" y="49"/>
                    </a:cubicBezTo>
                    <a:cubicBezTo>
                      <a:pt x="41" y="57"/>
                      <a:pt x="37" y="65"/>
                      <a:pt x="27" y="65"/>
                    </a:cubicBezTo>
                    <a:cubicBezTo>
                      <a:pt x="18" y="65"/>
                      <a:pt x="15" y="55"/>
                      <a:pt x="15"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6" name="Freeform 16"/>
              <p:cNvSpPr>
                <a:spLocks noEditPoints="1"/>
              </p:cNvSpPr>
              <p:nvPr/>
            </p:nvSpPr>
            <p:spPr bwMode="auto">
              <a:xfrm>
                <a:off x="994" y="2133"/>
                <a:ext cx="14" cy="68"/>
              </a:xfrm>
              <a:custGeom>
                <a:avLst/>
                <a:gdLst>
                  <a:gd name="T0" fmla="*/ 0 w 15"/>
                  <a:gd name="T1" fmla="*/ 20 h 77"/>
                  <a:gd name="T2" fmla="*/ 0 w 15"/>
                  <a:gd name="T3" fmla="*/ 20 h 77"/>
                  <a:gd name="T4" fmla="*/ 0 w 15"/>
                  <a:gd name="T5" fmla="*/ 77 h 77"/>
                  <a:gd name="T6" fmla="*/ 15 w 15"/>
                  <a:gd name="T7" fmla="*/ 77 h 77"/>
                  <a:gd name="T8" fmla="*/ 15 w 15"/>
                  <a:gd name="T9" fmla="*/ 20 h 77"/>
                  <a:gd name="T10" fmla="*/ 0 w 15"/>
                  <a:gd name="T11" fmla="*/ 20 h 77"/>
                  <a:gd name="T12" fmla="*/ 15 w 15"/>
                  <a:gd name="T13" fmla="*/ 0 h 77"/>
                  <a:gd name="T14" fmla="*/ 15 w 15"/>
                  <a:gd name="T15" fmla="*/ 0 h 77"/>
                  <a:gd name="T16" fmla="*/ 0 w 15"/>
                  <a:gd name="T17" fmla="*/ 0 h 77"/>
                  <a:gd name="T18" fmla="*/ 0 w 15"/>
                  <a:gd name="T19" fmla="*/ 14 h 77"/>
                  <a:gd name="T20" fmla="*/ 15 w 15"/>
                  <a:gd name="T21" fmla="*/ 14 h 77"/>
                  <a:gd name="T22" fmla="*/ 15 w 15"/>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7">
                    <a:moveTo>
                      <a:pt x="0" y="20"/>
                    </a:moveTo>
                    <a:lnTo>
                      <a:pt x="0" y="20"/>
                    </a:lnTo>
                    <a:lnTo>
                      <a:pt x="0" y="77"/>
                    </a:lnTo>
                    <a:lnTo>
                      <a:pt x="15" y="77"/>
                    </a:lnTo>
                    <a:lnTo>
                      <a:pt x="15" y="20"/>
                    </a:lnTo>
                    <a:lnTo>
                      <a:pt x="0" y="20"/>
                    </a:lnTo>
                    <a:close/>
                    <a:moveTo>
                      <a:pt x="15" y="0"/>
                    </a:moveTo>
                    <a:lnTo>
                      <a:pt x="15" y="0"/>
                    </a:lnTo>
                    <a:lnTo>
                      <a:pt x="0" y="0"/>
                    </a:lnTo>
                    <a:lnTo>
                      <a:pt x="0" y="14"/>
                    </a:lnTo>
                    <a:lnTo>
                      <a:pt x="15" y="14"/>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7" name="Freeform 17"/>
              <p:cNvSpPr>
                <a:spLocks/>
              </p:cNvSpPr>
              <p:nvPr/>
            </p:nvSpPr>
            <p:spPr bwMode="auto">
              <a:xfrm>
                <a:off x="1020" y="2150"/>
                <a:ext cx="29" cy="51"/>
              </a:xfrm>
              <a:custGeom>
                <a:avLst/>
                <a:gdLst>
                  <a:gd name="T0" fmla="*/ 0 w 33"/>
                  <a:gd name="T1" fmla="*/ 58 h 58"/>
                  <a:gd name="T2" fmla="*/ 0 w 33"/>
                  <a:gd name="T3" fmla="*/ 58 h 58"/>
                  <a:gd name="T4" fmla="*/ 15 w 33"/>
                  <a:gd name="T5" fmla="*/ 58 h 58"/>
                  <a:gd name="T6" fmla="*/ 15 w 33"/>
                  <a:gd name="T7" fmla="*/ 28 h 58"/>
                  <a:gd name="T8" fmla="*/ 28 w 33"/>
                  <a:gd name="T9" fmla="*/ 15 h 58"/>
                  <a:gd name="T10" fmla="*/ 33 w 33"/>
                  <a:gd name="T11" fmla="*/ 15 h 58"/>
                  <a:gd name="T12" fmla="*/ 33 w 33"/>
                  <a:gd name="T13" fmla="*/ 0 h 58"/>
                  <a:gd name="T14" fmla="*/ 30 w 33"/>
                  <a:gd name="T15" fmla="*/ 0 h 58"/>
                  <a:gd name="T16" fmla="*/ 14 w 33"/>
                  <a:gd name="T17" fmla="*/ 11 h 58"/>
                  <a:gd name="T18" fmla="*/ 14 w 33"/>
                  <a:gd name="T19" fmla="*/ 11 h 58"/>
                  <a:gd name="T20" fmla="*/ 14 w 33"/>
                  <a:gd name="T21" fmla="*/ 1 h 58"/>
                  <a:gd name="T22" fmla="*/ 0 w 33"/>
                  <a:gd name="T23" fmla="*/ 1 h 58"/>
                  <a:gd name="T24" fmla="*/ 0 w 33"/>
                  <a:gd name="T2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0" y="58"/>
                    </a:moveTo>
                    <a:lnTo>
                      <a:pt x="0" y="58"/>
                    </a:lnTo>
                    <a:lnTo>
                      <a:pt x="15" y="58"/>
                    </a:lnTo>
                    <a:lnTo>
                      <a:pt x="15" y="28"/>
                    </a:lnTo>
                    <a:cubicBezTo>
                      <a:pt x="15" y="22"/>
                      <a:pt x="17" y="15"/>
                      <a:pt x="28" y="15"/>
                    </a:cubicBezTo>
                    <a:cubicBezTo>
                      <a:pt x="30" y="15"/>
                      <a:pt x="31" y="15"/>
                      <a:pt x="33" y="15"/>
                    </a:cubicBezTo>
                    <a:lnTo>
                      <a:pt x="33" y="0"/>
                    </a:lnTo>
                    <a:cubicBezTo>
                      <a:pt x="32" y="0"/>
                      <a:pt x="31" y="0"/>
                      <a:pt x="30" y="0"/>
                    </a:cubicBezTo>
                    <a:cubicBezTo>
                      <a:pt x="21" y="0"/>
                      <a:pt x="17" y="5"/>
                      <a:pt x="14" y="11"/>
                    </a:cubicBezTo>
                    <a:lnTo>
                      <a:pt x="14" y="11"/>
                    </a:lnTo>
                    <a:lnTo>
                      <a:pt x="14" y="1"/>
                    </a:lnTo>
                    <a:lnTo>
                      <a:pt x="0" y="1"/>
                    </a:lnTo>
                    <a:lnTo>
                      <a:pt x="0" y="5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8" name="Freeform 18"/>
              <p:cNvSpPr>
                <a:spLocks noEditPoints="1"/>
              </p:cNvSpPr>
              <p:nvPr/>
            </p:nvSpPr>
            <p:spPr bwMode="auto">
              <a:xfrm>
                <a:off x="1053" y="2150"/>
                <a:ext cx="47" cy="52"/>
              </a:xfrm>
              <a:custGeom>
                <a:avLst/>
                <a:gdLst>
                  <a:gd name="T0" fmla="*/ 38 w 54"/>
                  <a:gd name="T1" fmla="*/ 41 h 59"/>
                  <a:gd name="T2" fmla="*/ 38 w 54"/>
                  <a:gd name="T3" fmla="*/ 41 h 59"/>
                  <a:gd name="T4" fmla="*/ 28 w 54"/>
                  <a:gd name="T5" fmla="*/ 47 h 59"/>
                  <a:gd name="T6" fmla="*/ 15 w 54"/>
                  <a:gd name="T7" fmla="*/ 34 h 59"/>
                  <a:gd name="T8" fmla="*/ 54 w 54"/>
                  <a:gd name="T9" fmla="*/ 34 h 59"/>
                  <a:gd name="T10" fmla="*/ 54 w 54"/>
                  <a:gd name="T11" fmla="*/ 31 h 59"/>
                  <a:gd name="T12" fmla="*/ 27 w 54"/>
                  <a:gd name="T13" fmla="*/ 0 h 59"/>
                  <a:gd name="T14" fmla="*/ 0 w 54"/>
                  <a:gd name="T15" fmla="*/ 28 h 59"/>
                  <a:gd name="T16" fmla="*/ 28 w 54"/>
                  <a:gd name="T17" fmla="*/ 59 h 59"/>
                  <a:gd name="T18" fmla="*/ 53 w 54"/>
                  <a:gd name="T19" fmla="*/ 41 h 59"/>
                  <a:gd name="T20" fmla="*/ 38 w 54"/>
                  <a:gd name="T21" fmla="*/ 41 h 59"/>
                  <a:gd name="T22" fmla="*/ 15 w 54"/>
                  <a:gd name="T23" fmla="*/ 24 h 59"/>
                  <a:gd name="T24" fmla="*/ 15 w 54"/>
                  <a:gd name="T25" fmla="*/ 24 h 59"/>
                  <a:gd name="T26" fmla="*/ 27 w 54"/>
                  <a:gd name="T27" fmla="*/ 12 h 59"/>
                  <a:gd name="T28" fmla="*/ 38 w 54"/>
                  <a:gd name="T29" fmla="*/ 24 h 59"/>
                  <a:gd name="T30" fmla="*/ 15 w 54"/>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9">
                    <a:moveTo>
                      <a:pt x="38" y="41"/>
                    </a:moveTo>
                    <a:lnTo>
                      <a:pt x="38" y="41"/>
                    </a:lnTo>
                    <a:cubicBezTo>
                      <a:pt x="37" y="45"/>
                      <a:pt x="32" y="47"/>
                      <a:pt x="28" y="47"/>
                    </a:cubicBezTo>
                    <a:cubicBezTo>
                      <a:pt x="16" y="47"/>
                      <a:pt x="15" y="38"/>
                      <a:pt x="15" y="34"/>
                    </a:cubicBezTo>
                    <a:lnTo>
                      <a:pt x="54" y="34"/>
                    </a:lnTo>
                    <a:lnTo>
                      <a:pt x="54" y="31"/>
                    </a:lnTo>
                    <a:cubicBezTo>
                      <a:pt x="54" y="5"/>
                      <a:pt x="38" y="0"/>
                      <a:pt x="27" y="0"/>
                    </a:cubicBezTo>
                    <a:cubicBezTo>
                      <a:pt x="2" y="0"/>
                      <a:pt x="0" y="22"/>
                      <a:pt x="0" y="28"/>
                    </a:cubicBezTo>
                    <a:cubicBezTo>
                      <a:pt x="0" y="52"/>
                      <a:pt x="12" y="59"/>
                      <a:pt x="28" y="59"/>
                    </a:cubicBezTo>
                    <a:cubicBezTo>
                      <a:pt x="38" y="59"/>
                      <a:pt x="49" y="55"/>
                      <a:pt x="53" y="41"/>
                    </a:cubicBezTo>
                    <a:lnTo>
                      <a:pt x="38" y="41"/>
                    </a:lnTo>
                    <a:close/>
                    <a:moveTo>
                      <a:pt x="15" y="24"/>
                    </a:moveTo>
                    <a:lnTo>
                      <a:pt x="15" y="24"/>
                    </a:lnTo>
                    <a:cubicBezTo>
                      <a:pt x="16" y="17"/>
                      <a:pt x="20" y="12"/>
                      <a:pt x="27" y="12"/>
                    </a:cubicBezTo>
                    <a:cubicBezTo>
                      <a:pt x="32" y="12"/>
                      <a:pt x="38"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9" name="Freeform 19"/>
              <p:cNvSpPr>
                <a:spLocks/>
              </p:cNvSpPr>
              <p:nvPr/>
            </p:nvSpPr>
            <p:spPr bwMode="auto">
              <a:xfrm>
                <a:off x="1107" y="2150"/>
                <a:ext cx="46" cy="52"/>
              </a:xfrm>
              <a:custGeom>
                <a:avLst/>
                <a:gdLst>
                  <a:gd name="T0" fmla="*/ 36 w 52"/>
                  <a:gd name="T1" fmla="*/ 37 h 59"/>
                  <a:gd name="T2" fmla="*/ 36 w 52"/>
                  <a:gd name="T3" fmla="*/ 37 h 59"/>
                  <a:gd name="T4" fmla="*/ 26 w 52"/>
                  <a:gd name="T5" fmla="*/ 47 h 59"/>
                  <a:gd name="T6" fmla="*/ 15 w 52"/>
                  <a:gd name="T7" fmla="*/ 29 h 59"/>
                  <a:gd name="T8" fmla="*/ 27 w 52"/>
                  <a:gd name="T9" fmla="*/ 12 h 59"/>
                  <a:gd name="T10" fmla="*/ 36 w 52"/>
                  <a:gd name="T11" fmla="*/ 22 h 59"/>
                  <a:gd name="T12" fmla="*/ 52 w 52"/>
                  <a:gd name="T13" fmla="*/ 22 h 59"/>
                  <a:gd name="T14" fmla="*/ 27 w 52"/>
                  <a:gd name="T15" fmla="*/ 0 h 59"/>
                  <a:gd name="T16" fmla="*/ 0 w 52"/>
                  <a:gd name="T17" fmla="*/ 31 h 59"/>
                  <a:gd name="T18" fmla="*/ 26 w 52"/>
                  <a:gd name="T19" fmla="*/ 59 h 59"/>
                  <a:gd name="T20" fmla="*/ 51 w 52"/>
                  <a:gd name="T21" fmla="*/ 37 h 59"/>
                  <a:gd name="T22" fmla="*/ 36 w 52"/>
                  <a:gd name="T23"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9">
                    <a:moveTo>
                      <a:pt x="36" y="37"/>
                    </a:moveTo>
                    <a:lnTo>
                      <a:pt x="36" y="37"/>
                    </a:lnTo>
                    <a:cubicBezTo>
                      <a:pt x="36" y="40"/>
                      <a:pt x="34" y="47"/>
                      <a:pt x="26" y="47"/>
                    </a:cubicBezTo>
                    <a:cubicBezTo>
                      <a:pt x="15" y="47"/>
                      <a:pt x="15" y="35"/>
                      <a:pt x="15" y="29"/>
                    </a:cubicBezTo>
                    <a:cubicBezTo>
                      <a:pt x="15" y="22"/>
                      <a:pt x="17" y="12"/>
                      <a:pt x="27" y="12"/>
                    </a:cubicBezTo>
                    <a:cubicBezTo>
                      <a:pt x="33" y="12"/>
                      <a:pt x="36" y="18"/>
                      <a:pt x="36" y="22"/>
                    </a:cubicBezTo>
                    <a:lnTo>
                      <a:pt x="52" y="22"/>
                    </a:lnTo>
                    <a:cubicBezTo>
                      <a:pt x="50" y="4"/>
                      <a:pt x="35" y="0"/>
                      <a:pt x="27" y="0"/>
                    </a:cubicBezTo>
                    <a:cubicBezTo>
                      <a:pt x="8" y="0"/>
                      <a:pt x="0" y="13"/>
                      <a:pt x="0" y="31"/>
                    </a:cubicBezTo>
                    <a:cubicBezTo>
                      <a:pt x="0" y="43"/>
                      <a:pt x="4" y="59"/>
                      <a:pt x="26" y="59"/>
                    </a:cubicBezTo>
                    <a:cubicBezTo>
                      <a:pt x="46" y="59"/>
                      <a:pt x="51" y="43"/>
                      <a:pt x="51" y="37"/>
                    </a:cubicBezTo>
                    <a:lnTo>
                      <a:pt x="36" y="3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0" name="Freeform 20"/>
              <p:cNvSpPr>
                <a:spLocks/>
              </p:cNvSpPr>
              <p:nvPr/>
            </p:nvSpPr>
            <p:spPr bwMode="auto">
              <a:xfrm>
                <a:off x="1156" y="2138"/>
                <a:ext cx="28" cy="63"/>
              </a:xfrm>
              <a:custGeom>
                <a:avLst/>
                <a:gdLst>
                  <a:gd name="T0" fmla="*/ 23 w 32"/>
                  <a:gd name="T1" fmla="*/ 0 h 72"/>
                  <a:gd name="T2" fmla="*/ 23 w 32"/>
                  <a:gd name="T3" fmla="*/ 0 h 72"/>
                  <a:gd name="T4" fmla="*/ 8 w 32"/>
                  <a:gd name="T5" fmla="*/ 0 h 72"/>
                  <a:gd name="T6" fmla="*/ 8 w 32"/>
                  <a:gd name="T7" fmla="*/ 15 h 72"/>
                  <a:gd name="T8" fmla="*/ 0 w 32"/>
                  <a:gd name="T9" fmla="*/ 15 h 72"/>
                  <a:gd name="T10" fmla="*/ 0 w 32"/>
                  <a:gd name="T11" fmla="*/ 26 h 72"/>
                  <a:gd name="T12" fmla="*/ 8 w 32"/>
                  <a:gd name="T13" fmla="*/ 26 h 72"/>
                  <a:gd name="T14" fmla="*/ 8 w 32"/>
                  <a:gd name="T15" fmla="*/ 60 h 72"/>
                  <a:gd name="T16" fmla="*/ 23 w 32"/>
                  <a:gd name="T17" fmla="*/ 72 h 72"/>
                  <a:gd name="T18" fmla="*/ 25 w 32"/>
                  <a:gd name="T19" fmla="*/ 72 h 72"/>
                  <a:gd name="T20" fmla="*/ 32 w 32"/>
                  <a:gd name="T21" fmla="*/ 72 h 72"/>
                  <a:gd name="T22" fmla="*/ 32 w 32"/>
                  <a:gd name="T23" fmla="*/ 61 h 72"/>
                  <a:gd name="T24" fmla="*/ 29 w 32"/>
                  <a:gd name="T25" fmla="*/ 61 h 72"/>
                  <a:gd name="T26" fmla="*/ 23 w 32"/>
                  <a:gd name="T27" fmla="*/ 57 h 72"/>
                  <a:gd name="T28" fmla="*/ 23 w 32"/>
                  <a:gd name="T29" fmla="*/ 26 h 72"/>
                  <a:gd name="T30" fmla="*/ 32 w 32"/>
                  <a:gd name="T31" fmla="*/ 26 h 72"/>
                  <a:gd name="T32" fmla="*/ 32 w 32"/>
                  <a:gd name="T33" fmla="*/ 15 h 72"/>
                  <a:gd name="T34" fmla="*/ 23 w 32"/>
                  <a:gd name="T35" fmla="*/ 15 h 72"/>
                  <a:gd name="T36" fmla="*/ 23 w 32"/>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72">
                    <a:moveTo>
                      <a:pt x="23" y="0"/>
                    </a:moveTo>
                    <a:lnTo>
                      <a:pt x="23" y="0"/>
                    </a:lnTo>
                    <a:lnTo>
                      <a:pt x="8" y="0"/>
                    </a:lnTo>
                    <a:lnTo>
                      <a:pt x="8" y="15"/>
                    </a:lnTo>
                    <a:lnTo>
                      <a:pt x="0" y="15"/>
                    </a:lnTo>
                    <a:lnTo>
                      <a:pt x="0" y="26"/>
                    </a:lnTo>
                    <a:lnTo>
                      <a:pt x="8" y="26"/>
                    </a:lnTo>
                    <a:lnTo>
                      <a:pt x="8" y="60"/>
                    </a:lnTo>
                    <a:cubicBezTo>
                      <a:pt x="8" y="68"/>
                      <a:pt x="10" y="72"/>
                      <a:pt x="23" y="72"/>
                    </a:cubicBezTo>
                    <a:lnTo>
                      <a:pt x="25" y="72"/>
                    </a:lnTo>
                    <a:cubicBezTo>
                      <a:pt x="27" y="72"/>
                      <a:pt x="30" y="72"/>
                      <a:pt x="32" y="72"/>
                    </a:cubicBezTo>
                    <a:lnTo>
                      <a:pt x="32" y="61"/>
                    </a:lnTo>
                    <a:cubicBezTo>
                      <a:pt x="31" y="61"/>
                      <a:pt x="30" y="61"/>
                      <a:pt x="29" y="61"/>
                    </a:cubicBezTo>
                    <a:cubicBezTo>
                      <a:pt x="23" y="61"/>
                      <a:pt x="23" y="60"/>
                      <a:pt x="23" y="57"/>
                    </a:cubicBezTo>
                    <a:lnTo>
                      <a:pt x="23" y="26"/>
                    </a:lnTo>
                    <a:lnTo>
                      <a:pt x="32" y="26"/>
                    </a:lnTo>
                    <a:lnTo>
                      <a:pt x="32" y="15"/>
                    </a:lnTo>
                    <a:lnTo>
                      <a:pt x="23" y="15"/>
                    </a:lnTo>
                    <a:lnTo>
                      <a:pt x="2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1" name="Freeform 21"/>
              <p:cNvSpPr>
                <a:spLocks noEditPoints="1"/>
              </p:cNvSpPr>
              <p:nvPr/>
            </p:nvSpPr>
            <p:spPr bwMode="auto">
              <a:xfrm>
                <a:off x="1193" y="2133"/>
                <a:ext cx="13" cy="68"/>
              </a:xfrm>
              <a:custGeom>
                <a:avLst/>
                <a:gdLst>
                  <a:gd name="T0" fmla="*/ 0 w 15"/>
                  <a:gd name="T1" fmla="*/ 20 h 77"/>
                  <a:gd name="T2" fmla="*/ 0 w 15"/>
                  <a:gd name="T3" fmla="*/ 20 h 77"/>
                  <a:gd name="T4" fmla="*/ 0 w 15"/>
                  <a:gd name="T5" fmla="*/ 77 h 77"/>
                  <a:gd name="T6" fmla="*/ 15 w 15"/>
                  <a:gd name="T7" fmla="*/ 77 h 77"/>
                  <a:gd name="T8" fmla="*/ 15 w 15"/>
                  <a:gd name="T9" fmla="*/ 20 h 77"/>
                  <a:gd name="T10" fmla="*/ 0 w 15"/>
                  <a:gd name="T11" fmla="*/ 20 h 77"/>
                  <a:gd name="T12" fmla="*/ 15 w 15"/>
                  <a:gd name="T13" fmla="*/ 0 h 77"/>
                  <a:gd name="T14" fmla="*/ 15 w 15"/>
                  <a:gd name="T15" fmla="*/ 0 h 77"/>
                  <a:gd name="T16" fmla="*/ 0 w 15"/>
                  <a:gd name="T17" fmla="*/ 0 h 77"/>
                  <a:gd name="T18" fmla="*/ 0 w 15"/>
                  <a:gd name="T19" fmla="*/ 14 h 77"/>
                  <a:gd name="T20" fmla="*/ 15 w 15"/>
                  <a:gd name="T21" fmla="*/ 14 h 77"/>
                  <a:gd name="T22" fmla="*/ 15 w 15"/>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7">
                    <a:moveTo>
                      <a:pt x="0" y="20"/>
                    </a:moveTo>
                    <a:lnTo>
                      <a:pt x="0" y="20"/>
                    </a:lnTo>
                    <a:lnTo>
                      <a:pt x="0" y="77"/>
                    </a:lnTo>
                    <a:lnTo>
                      <a:pt x="15" y="77"/>
                    </a:lnTo>
                    <a:lnTo>
                      <a:pt x="15" y="20"/>
                    </a:lnTo>
                    <a:lnTo>
                      <a:pt x="0" y="20"/>
                    </a:lnTo>
                    <a:close/>
                    <a:moveTo>
                      <a:pt x="15" y="0"/>
                    </a:moveTo>
                    <a:lnTo>
                      <a:pt x="15" y="0"/>
                    </a:lnTo>
                    <a:lnTo>
                      <a:pt x="0" y="0"/>
                    </a:lnTo>
                    <a:lnTo>
                      <a:pt x="0" y="14"/>
                    </a:lnTo>
                    <a:lnTo>
                      <a:pt x="15" y="14"/>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2" name="Freeform 22"/>
              <p:cNvSpPr>
                <a:spLocks/>
              </p:cNvSpPr>
              <p:nvPr/>
            </p:nvSpPr>
            <p:spPr bwMode="auto">
              <a:xfrm>
                <a:off x="1214" y="2151"/>
                <a:ext cx="50" cy="50"/>
              </a:xfrm>
              <a:custGeom>
                <a:avLst/>
                <a:gdLst>
                  <a:gd name="T0" fmla="*/ 56 w 56"/>
                  <a:gd name="T1" fmla="*/ 0 h 57"/>
                  <a:gd name="T2" fmla="*/ 56 w 56"/>
                  <a:gd name="T3" fmla="*/ 0 h 57"/>
                  <a:gd name="T4" fmla="*/ 40 w 56"/>
                  <a:gd name="T5" fmla="*/ 0 h 57"/>
                  <a:gd name="T6" fmla="*/ 28 w 56"/>
                  <a:gd name="T7" fmla="*/ 42 h 57"/>
                  <a:gd name="T8" fmla="*/ 28 w 56"/>
                  <a:gd name="T9" fmla="*/ 42 h 57"/>
                  <a:gd name="T10" fmla="*/ 16 w 56"/>
                  <a:gd name="T11" fmla="*/ 0 h 57"/>
                  <a:gd name="T12" fmla="*/ 0 w 56"/>
                  <a:gd name="T13" fmla="*/ 0 h 57"/>
                  <a:gd name="T14" fmla="*/ 20 w 56"/>
                  <a:gd name="T15" fmla="*/ 57 h 57"/>
                  <a:gd name="T16" fmla="*/ 36 w 56"/>
                  <a:gd name="T17" fmla="*/ 57 h 57"/>
                  <a:gd name="T18" fmla="*/ 56 w 56"/>
                  <a:gd name="T1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7">
                    <a:moveTo>
                      <a:pt x="56" y="0"/>
                    </a:moveTo>
                    <a:lnTo>
                      <a:pt x="56" y="0"/>
                    </a:lnTo>
                    <a:lnTo>
                      <a:pt x="40" y="0"/>
                    </a:lnTo>
                    <a:lnTo>
                      <a:pt x="28" y="42"/>
                    </a:lnTo>
                    <a:lnTo>
                      <a:pt x="28" y="42"/>
                    </a:lnTo>
                    <a:lnTo>
                      <a:pt x="16" y="0"/>
                    </a:lnTo>
                    <a:lnTo>
                      <a:pt x="0" y="0"/>
                    </a:lnTo>
                    <a:lnTo>
                      <a:pt x="20" y="57"/>
                    </a:lnTo>
                    <a:lnTo>
                      <a:pt x="36" y="57"/>
                    </a:lnTo>
                    <a:lnTo>
                      <a:pt x="5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3" name="Freeform 23"/>
              <p:cNvSpPr>
                <a:spLocks noEditPoints="1"/>
              </p:cNvSpPr>
              <p:nvPr/>
            </p:nvSpPr>
            <p:spPr bwMode="auto">
              <a:xfrm>
                <a:off x="1267" y="2150"/>
                <a:ext cx="48" cy="52"/>
              </a:xfrm>
              <a:custGeom>
                <a:avLst/>
                <a:gdLst>
                  <a:gd name="T0" fmla="*/ 38 w 54"/>
                  <a:gd name="T1" fmla="*/ 41 h 59"/>
                  <a:gd name="T2" fmla="*/ 38 w 54"/>
                  <a:gd name="T3" fmla="*/ 41 h 59"/>
                  <a:gd name="T4" fmla="*/ 28 w 54"/>
                  <a:gd name="T5" fmla="*/ 47 h 59"/>
                  <a:gd name="T6" fmla="*/ 15 w 54"/>
                  <a:gd name="T7" fmla="*/ 34 h 59"/>
                  <a:gd name="T8" fmla="*/ 54 w 54"/>
                  <a:gd name="T9" fmla="*/ 34 h 59"/>
                  <a:gd name="T10" fmla="*/ 54 w 54"/>
                  <a:gd name="T11" fmla="*/ 31 h 59"/>
                  <a:gd name="T12" fmla="*/ 27 w 54"/>
                  <a:gd name="T13" fmla="*/ 0 h 59"/>
                  <a:gd name="T14" fmla="*/ 0 w 54"/>
                  <a:gd name="T15" fmla="*/ 28 h 59"/>
                  <a:gd name="T16" fmla="*/ 28 w 54"/>
                  <a:gd name="T17" fmla="*/ 59 h 59"/>
                  <a:gd name="T18" fmla="*/ 53 w 54"/>
                  <a:gd name="T19" fmla="*/ 41 h 59"/>
                  <a:gd name="T20" fmla="*/ 38 w 54"/>
                  <a:gd name="T21" fmla="*/ 41 h 59"/>
                  <a:gd name="T22" fmla="*/ 15 w 54"/>
                  <a:gd name="T23" fmla="*/ 24 h 59"/>
                  <a:gd name="T24" fmla="*/ 15 w 54"/>
                  <a:gd name="T25" fmla="*/ 24 h 59"/>
                  <a:gd name="T26" fmla="*/ 27 w 54"/>
                  <a:gd name="T27" fmla="*/ 12 h 59"/>
                  <a:gd name="T28" fmla="*/ 38 w 54"/>
                  <a:gd name="T29" fmla="*/ 24 h 59"/>
                  <a:gd name="T30" fmla="*/ 15 w 54"/>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9">
                    <a:moveTo>
                      <a:pt x="38" y="41"/>
                    </a:moveTo>
                    <a:lnTo>
                      <a:pt x="38" y="41"/>
                    </a:lnTo>
                    <a:cubicBezTo>
                      <a:pt x="37" y="45"/>
                      <a:pt x="32" y="47"/>
                      <a:pt x="28" y="47"/>
                    </a:cubicBezTo>
                    <a:cubicBezTo>
                      <a:pt x="16" y="47"/>
                      <a:pt x="15" y="38"/>
                      <a:pt x="15" y="34"/>
                    </a:cubicBezTo>
                    <a:lnTo>
                      <a:pt x="54" y="34"/>
                    </a:lnTo>
                    <a:lnTo>
                      <a:pt x="54" y="31"/>
                    </a:lnTo>
                    <a:cubicBezTo>
                      <a:pt x="54" y="5"/>
                      <a:pt x="38" y="0"/>
                      <a:pt x="27" y="0"/>
                    </a:cubicBezTo>
                    <a:cubicBezTo>
                      <a:pt x="3" y="0"/>
                      <a:pt x="0" y="22"/>
                      <a:pt x="0" y="28"/>
                    </a:cubicBezTo>
                    <a:cubicBezTo>
                      <a:pt x="0" y="52"/>
                      <a:pt x="12" y="59"/>
                      <a:pt x="28" y="59"/>
                    </a:cubicBezTo>
                    <a:cubicBezTo>
                      <a:pt x="38" y="59"/>
                      <a:pt x="49" y="55"/>
                      <a:pt x="53" y="41"/>
                    </a:cubicBezTo>
                    <a:lnTo>
                      <a:pt x="38" y="41"/>
                    </a:lnTo>
                    <a:close/>
                    <a:moveTo>
                      <a:pt x="15" y="24"/>
                    </a:moveTo>
                    <a:lnTo>
                      <a:pt x="15" y="24"/>
                    </a:lnTo>
                    <a:cubicBezTo>
                      <a:pt x="16" y="17"/>
                      <a:pt x="20" y="12"/>
                      <a:pt x="27" y="12"/>
                    </a:cubicBezTo>
                    <a:cubicBezTo>
                      <a:pt x="32" y="12"/>
                      <a:pt x="38"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4" name="Freeform 24"/>
              <p:cNvSpPr>
                <a:spLocks/>
              </p:cNvSpPr>
              <p:nvPr/>
            </p:nvSpPr>
            <p:spPr bwMode="auto">
              <a:xfrm>
                <a:off x="752" y="2246"/>
                <a:ext cx="59" cy="70"/>
              </a:xfrm>
              <a:custGeom>
                <a:avLst/>
                <a:gdLst>
                  <a:gd name="T0" fmla="*/ 67 w 67"/>
                  <a:gd name="T1" fmla="*/ 27 h 80"/>
                  <a:gd name="T2" fmla="*/ 67 w 67"/>
                  <a:gd name="T3" fmla="*/ 27 h 80"/>
                  <a:gd name="T4" fmla="*/ 35 w 67"/>
                  <a:gd name="T5" fmla="*/ 0 h 80"/>
                  <a:gd name="T6" fmla="*/ 0 w 67"/>
                  <a:gd name="T7" fmla="*/ 40 h 80"/>
                  <a:gd name="T8" fmla="*/ 34 w 67"/>
                  <a:gd name="T9" fmla="*/ 80 h 80"/>
                  <a:gd name="T10" fmla="*/ 67 w 67"/>
                  <a:gd name="T11" fmla="*/ 52 h 80"/>
                  <a:gd name="T12" fmla="*/ 52 w 67"/>
                  <a:gd name="T13" fmla="*/ 52 h 80"/>
                  <a:gd name="T14" fmla="*/ 35 w 67"/>
                  <a:gd name="T15" fmla="*/ 66 h 80"/>
                  <a:gd name="T16" fmla="*/ 16 w 67"/>
                  <a:gd name="T17" fmla="*/ 40 h 80"/>
                  <a:gd name="T18" fmla="*/ 35 w 67"/>
                  <a:gd name="T19" fmla="*/ 13 h 80"/>
                  <a:gd name="T20" fmla="*/ 52 w 67"/>
                  <a:gd name="T21" fmla="*/ 27 h 80"/>
                  <a:gd name="T22" fmla="*/ 67 w 67"/>
                  <a:gd name="T23" fmla="*/ 2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80">
                    <a:moveTo>
                      <a:pt x="67" y="27"/>
                    </a:moveTo>
                    <a:lnTo>
                      <a:pt x="67" y="27"/>
                    </a:lnTo>
                    <a:cubicBezTo>
                      <a:pt x="67" y="15"/>
                      <a:pt x="57" y="0"/>
                      <a:pt x="35" y="0"/>
                    </a:cubicBezTo>
                    <a:cubicBezTo>
                      <a:pt x="15" y="0"/>
                      <a:pt x="0" y="13"/>
                      <a:pt x="0" y="40"/>
                    </a:cubicBezTo>
                    <a:cubicBezTo>
                      <a:pt x="0" y="66"/>
                      <a:pt x="14" y="80"/>
                      <a:pt x="34" y="80"/>
                    </a:cubicBezTo>
                    <a:cubicBezTo>
                      <a:pt x="53" y="80"/>
                      <a:pt x="64" y="68"/>
                      <a:pt x="67" y="52"/>
                    </a:cubicBezTo>
                    <a:lnTo>
                      <a:pt x="52" y="52"/>
                    </a:lnTo>
                    <a:cubicBezTo>
                      <a:pt x="50" y="61"/>
                      <a:pt x="44" y="66"/>
                      <a:pt x="35" y="66"/>
                    </a:cubicBezTo>
                    <a:cubicBezTo>
                      <a:pt x="21" y="66"/>
                      <a:pt x="16" y="54"/>
                      <a:pt x="16" y="40"/>
                    </a:cubicBezTo>
                    <a:cubicBezTo>
                      <a:pt x="16" y="19"/>
                      <a:pt x="27" y="13"/>
                      <a:pt x="35" y="13"/>
                    </a:cubicBezTo>
                    <a:cubicBezTo>
                      <a:pt x="48" y="13"/>
                      <a:pt x="50" y="22"/>
                      <a:pt x="52" y="27"/>
                    </a:cubicBezTo>
                    <a:lnTo>
                      <a:pt x="67" y="2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5" name="Freeform 25"/>
              <p:cNvSpPr>
                <a:spLocks/>
              </p:cNvSpPr>
              <p:nvPr/>
            </p:nvSpPr>
            <p:spPr bwMode="auto">
              <a:xfrm>
                <a:off x="821" y="2247"/>
                <a:ext cx="14" cy="67"/>
              </a:xfrm>
              <a:custGeom>
                <a:avLst/>
                <a:gdLst>
                  <a:gd name="T0" fmla="*/ 15 w 15"/>
                  <a:gd name="T1" fmla="*/ 0 h 76"/>
                  <a:gd name="T2" fmla="*/ 15 w 15"/>
                  <a:gd name="T3" fmla="*/ 0 h 76"/>
                  <a:gd name="T4" fmla="*/ 0 w 15"/>
                  <a:gd name="T5" fmla="*/ 0 h 76"/>
                  <a:gd name="T6" fmla="*/ 0 w 15"/>
                  <a:gd name="T7" fmla="*/ 76 h 76"/>
                  <a:gd name="T8" fmla="*/ 15 w 15"/>
                  <a:gd name="T9" fmla="*/ 76 h 76"/>
                  <a:gd name="T10" fmla="*/ 15 w 15"/>
                  <a:gd name="T11" fmla="*/ 0 h 76"/>
                </a:gdLst>
                <a:ahLst/>
                <a:cxnLst>
                  <a:cxn ang="0">
                    <a:pos x="T0" y="T1"/>
                  </a:cxn>
                  <a:cxn ang="0">
                    <a:pos x="T2" y="T3"/>
                  </a:cxn>
                  <a:cxn ang="0">
                    <a:pos x="T4" y="T5"/>
                  </a:cxn>
                  <a:cxn ang="0">
                    <a:pos x="T6" y="T7"/>
                  </a:cxn>
                  <a:cxn ang="0">
                    <a:pos x="T8" y="T9"/>
                  </a:cxn>
                  <a:cxn ang="0">
                    <a:pos x="T10" y="T11"/>
                  </a:cxn>
                </a:cxnLst>
                <a:rect l="0" t="0" r="r" b="b"/>
                <a:pathLst>
                  <a:path w="15" h="76">
                    <a:moveTo>
                      <a:pt x="15" y="0"/>
                    </a:moveTo>
                    <a:lnTo>
                      <a:pt x="15" y="0"/>
                    </a:lnTo>
                    <a:lnTo>
                      <a:pt x="0" y="0"/>
                    </a:lnTo>
                    <a:lnTo>
                      <a:pt x="0" y="76"/>
                    </a:lnTo>
                    <a:lnTo>
                      <a:pt x="15" y="76"/>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6" name="Freeform 26"/>
              <p:cNvSpPr>
                <a:spLocks noEditPoints="1"/>
              </p:cNvSpPr>
              <p:nvPr/>
            </p:nvSpPr>
            <p:spPr bwMode="auto">
              <a:xfrm>
                <a:off x="848" y="2246"/>
                <a:ext cx="13" cy="68"/>
              </a:xfrm>
              <a:custGeom>
                <a:avLst/>
                <a:gdLst>
                  <a:gd name="T0" fmla="*/ 0 w 15"/>
                  <a:gd name="T1" fmla="*/ 20 h 77"/>
                  <a:gd name="T2" fmla="*/ 0 w 15"/>
                  <a:gd name="T3" fmla="*/ 20 h 77"/>
                  <a:gd name="T4" fmla="*/ 0 w 15"/>
                  <a:gd name="T5" fmla="*/ 77 h 77"/>
                  <a:gd name="T6" fmla="*/ 15 w 15"/>
                  <a:gd name="T7" fmla="*/ 77 h 77"/>
                  <a:gd name="T8" fmla="*/ 15 w 15"/>
                  <a:gd name="T9" fmla="*/ 20 h 77"/>
                  <a:gd name="T10" fmla="*/ 0 w 15"/>
                  <a:gd name="T11" fmla="*/ 20 h 77"/>
                  <a:gd name="T12" fmla="*/ 15 w 15"/>
                  <a:gd name="T13" fmla="*/ 0 h 77"/>
                  <a:gd name="T14" fmla="*/ 15 w 15"/>
                  <a:gd name="T15" fmla="*/ 0 h 77"/>
                  <a:gd name="T16" fmla="*/ 0 w 15"/>
                  <a:gd name="T17" fmla="*/ 0 h 77"/>
                  <a:gd name="T18" fmla="*/ 0 w 15"/>
                  <a:gd name="T19" fmla="*/ 14 h 77"/>
                  <a:gd name="T20" fmla="*/ 15 w 15"/>
                  <a:gd name="T21" fmla="*/ 14 h 77"/>
                  <a:gd name="T22" fmla="*/ 15 w 15"/>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7">
                    <a:moveTo>
                      <a:pt x="0" y="20"/>
                    </a:moveTo>
                    <a:lnTo>
                      <a:pt x="0" y="20"/>
                    </a:lnTo>
                    <a:lnTo>
                      <a:pt x="0" y="77"/>
                    </a:lnTo>
                    <a:lnTo>
                      <a:pt x="15" y="77"/>
                    </a:lnTo>
                    <a:lnTo>
                      <a:pt x="15" y="20"/>
                    </a:lnTo>
                    <a:lnTo>
                      <a:pt x="0" y="20"/>
                    </a:lnTo>
                    <a:close/>
                    <a:moveTo>
                      <a:pt x="15" y="0"/>
                    </a:moveTo>
                    <a:lnTo>
                      <a:pt x="15" y="0"/>
                    </a:lnTo>
                    <a:lnTo>
                      <a:pt x="0" y="0"/>
                    </a:lnTo>
                    <a:lnTo>
                      <a:pt x="0" y="14"/>
                    </a:lnTo>
                    <a:lnTo>
                      <a:pt x="15" y="14"/>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7" name="Freeform 27"/>
              <p:cNvSpPr>
                <a:spLocks noEditPoints="1"/>
              </p:cNvSpPr>
              <p:nvPr/>
            </p:nvSpPr>
            <p:spPr bwMode="auto">
              <a:xfrm>
                <a:off x="870" y="2263"/>
                <a:ext cx="47" cy="52"/>
              </a:xfrm>
              <a:custGeom>
                <a:avLst/>
                <a:gdLst>
                  <a:gd name="T0" fmla="*/ 37 w 53"/>
                  <a:gd name="T1" fmla="*/ 41 h 59"/>
                  <a:gd name="T2" fmla="*/ 37 w 53"/>
                  <a:gd name="T3" fmla="*/ 41 h 59"/>
                  <a:gd name="T4" fmla="*/ 28 w 53"/>
                  <a:gd name="T5" fmla="*/ 47 h 59"/>
                  <a:gd name="T6" fmla="*/ 15 w 53"/>
                  <a:gd name="T7" fmla="*/ 34 h 59"/>
                  <a:gd name="T8" fmla="*/ 53 w 53"/>
                  <a:gd name="T9" fmla="*/ 34 h 59"/>
                  <a:gd name="T10" fmla="*/ 53 w 53"/>
                  <a:gd name="T11" fmla="*/ 31 h 59"/>
                  <a:gd name="T12" fmla="*/ 27 w 53"/>
                  <a:gd name="T13" fmla="*/ 0 h 59"/>
                  <a:gd name="T14" fmla="*/ 0 w 53"/>
                  <a:gd name="T15" fmla="*/ 28 h 59"/>
                  <a:gd name="T16" fmla="*/ 28 w 53"/>
                  <a:gd name="T17" fmla="*/ 59 h 59"/>
                  <a:gd name="T18" fmla="*/ 53 w 53"/>
                  <a:gd name="T19" fmla="*/ 41 h 59"/>
                  <a:gd name="T20" fmla="*/ 37 w 53"/>
                  <a:gd name="T21" fmla="*/ 41 h 59"/>
                  <a:gd name="T22" fmla="*/ 15 w 53"/>
                  <a:gd name="T23" fmla="*/ 24 h 59"/>
                  <a:gd name="T24" fmla="*/ 15 w 53"/>
                  <a:gd name="T25" fmla="*/ 24 h 59"/>
                  <a:gd name="T26" fmla="*/ 27 w 53"/>
                  <a:gd name="T27" fmla="*/ 12 h 59"/>
                  <a:gd name="T28" fmla="*/ 38 w 53"/>
                  <a:gd name="T29" fmla="*/ 24 h 59"/>
                  <a:gd name="T30" fmla="*/ 15 w 53"/>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9">
                    <a:moveTo>
                      <a:pt x="37" y="41"/>
                    </a:moveTo>
                    <a:lnTo>
                      <a:pt x="37" y="41"/>
                    </a:lnTo>
                    <a:cubicBezTo>
                      <a:pt x="36" y="45"/>
                      <a:pt x="32" y="47"/>
                      <a:pt x="28" y="47"/>
                    </a:cubicBezTo>
                    <a:cubicBezTo>
                      <a:pt x="16" y="47"/>
                      <a:pt x="15" y="38"/>
                      <a:pt x="15" y="34"/>
                    </a:cubicBezTo>
                    <a:lnTo>
                      <a:pt x="53" y="34"/>
                    </a:lnTo>
                    <a:lnTo>
                      <a:pt x="53" y="31"/>
                    </a:lnTo>
                    <a:cubicBezTo>
                      <a:pt x="53" y="5"/>
                      <a:pt x="38" y="0"/>
                      <a:pt x="27" y="0"/>
                    </a:cubicBezTo>
                    <a:cubicBezTo>
                      <a:pt x="2" y="0"/>
                      <a:pt x="0" y="22"/>
                      <a:pt x="0" y="28"/>
                    </a:cubicBezTo>
                    <a:cubicBezTo>
                      <a:pt x="0" y="52"/>
                      <a:pt x="12" y="59"/>
                      <a:pt x="28" y="59"/>
                    </a:cubicBezTo>
                    <a:cubicBezTo>
                      <a:pt x="37" y="59"/>
                      <a:pt x="49" y="55"/>
                      <a:pt x="53" y="41"/>
                    </a:cubicBezTo>
                    <a:lnTo>
                      <a:pt x="37" y="41"/>
                    </a:lnTo>
                    <a:close/>
                    <a:moveTo>
                      <a:pt x="15" y="24"/>
                    </a:moveTo>
                    <a:lnTo>
                      <a:pt x="15" y="24"/>
                    </a:lnTo>
                    <a:cubicBezTo>
                      <a:pt x="16" y="17"/>
                      <a:pt x="20" y="12"/>
                      <a:pt x="27" y="12"/>
                    </a:cubicBezTo>
                    <a:cubicBezTo>
                      <a:pt x="31"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8" name="Freeform 28"/>
              <p:cNvSpPr>
                <a:spLocks/>
              </p:cNvSpPr>
              <p:nvPr/>
            </p:nvSpPr>
            <p:spPr bwMode="auto">
              <a:xfrm>
                <a:off x="926" y="2263"/>
                <a:ext cx="45" cy="51"/>
              </a:xfrm>
              <a:custGeom>
                <a:avLst/>
                <a:gdLst>
                  <a:gd name="T0" fmla="*/ 51 w 51"/>
                  <a:gd name="T1" fmla="*/ 19 h 58"/>
                  <a:gd name="T2" fmla="*/ 51 w 51"/>
                  <a:gd name="T3" fmla="*/ 19 h 58"/>
                  <a:gd name="T4" fmla="*/ 32 w 51"/>
                  <a:gd name="T5" fmla="*/ 0 h 58"/>
                  <a:gd name="T6" fmla="*/ 15 w 51"/>
                  <a:gd name="T7" fmla="*/ 10 h 58"/>
                  <a:gd name="T8" fmla="*/ 15 w 51"/>
                  <a:gd name="T9" fmla="*/ 10 h 58"/>
                  <a:gd name="T10" fmla="*/ 15 w 51"/>
                  <a:gd name="T11" fmla="*/ 1 h 58"/>
                  <a:gd name="T12" fmla="*/ 0 w 51"/>
                  <a:gd name="T13" fmla="*/ 1 h 58"/>
                  <a:gd name="T14" fmla="*/ 0 w 51"/>
                  <a:gd name="T15" fmla="*/ 58 h 58"/>
                  <a:gd name="T16" fmla="*/ 15 w 51"/>
                  <a:gd name="T17" fmla="*/ 58 h 58"/>
                  <a:gd name="T18" fmla="*/ 15 w 51"/>
                  <a:gd name="T19" fmla="*/ 25 h 58"/>
                  <a:gd name="T20" fmla="*/ 27 w 51"/>
                  <a:gd name="T21" fmla="*/ 12 h 58"/>
                  <a:gd name="T22" fmla="*/ 37 w 51"/>
                  <a:gd name="T23" fmla="*/ 24 h 58"/>
                  <a:gd name="T24" fmla="*/ 37 w 51"/>
                  <a:gd name="T25" fmla="*/ 58 h 58"/>
                  <a:gd name="T26" fmla="*/ 51 w 51"/>
                  <a:gd name="T27" fmla="*/ 58 h 58"/>
                  <a:gd name="T28" fmla="*/ 51 w 51"/>
                  <a:gd name="T2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58">
                    <a:moveTo>
                      <a:pt x="51" y="19"/>
                    </a:moveTo>
                    <a:lnTo>
                      <a:pt x="51" y="19"/>
                    </a:lnTo>
                    <a:cubicBezTo>
                      <a:pt x="51" y="6"/>
                      <a:pt x="43" y="0"/>
                      <a:pt x="32" y="0"/>
                    </a:cubicBezTo>
                    <a:cubicBezTo>
                      <a:pt x="21" y="0"/>
                      <a:pt x="17" y="6"/>
                      <a:pt x="15" y="10"/>
                    </a:cubicBezTo>
                    <a:lnTo>
                      <a:pt x="15" y="10"/>
                    </a:lnTo>
                    <a:lnTo>
                      <a:pt x="15" y="1"/>
                    </a:lnTo>
                    <a:lnTo>
                      <a:pt x="0" y="1"/>
                    </a:lnTo>
                    <a:lnTo>
                      <a:pt x="0" y="58"/>
                    </a:lnTo>
                    <a:lnTo>
                      <a:pt x="15" y="58"/>
                    </a:lnTo>
                    <a:lnTo>
                      <a:pt x="15" y="25"/>
                    </a:lnTo>
                    <a:cubicBezTo>
                      <a:pt x="15" y="17"/>
                      <a:pt x="20" y="12"/>
                      <a:pt x="27" y="12"/>
                    </a:cubicBezTo>
                    <a:cubicBezTo>
                      <a:pt x="36" y="12"/>
                      <a:pt x="37" y="19"/>
                      <a:pt x="37" y="24"/>
                    </a:cubicBezTo>
                    <a:lnTo>
                      <a:pt x="37" y="58"/>
                    </a:lnTo>
                    <a:lnTo>
                      <a:pt x="51" y="58"/>
                    </a:lnTo>
                    <a:lnTo>
                      <a:pt x="51"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9" name="Freeform 29"/>
              <p:cNvSpPr>
                <a:spLocks/>
              </p:cNvSpPr>
              <p:nvPr/>
            </p:nvSpPr>
            <p:spPr bwMode="auto">
              <a:xfrm>
                <a:off x="979" y="2251"/>
                <a:ext cx="28" cy="63"/>
              </a:xfrm>
              <a:custGeom>
                <a:avLst/>
                <a:gdLst>
                  <a:gd name="T0" fmla="*/ 22 w 32"/>
                  <a:gd name="T1" fmla="*/ 0 h 72"/>
                  <a:gd name="T2" fmla="*/ 22 w 32"/>
                  <a:gd name="T3" fmla="*/ 0 h 72"/>
                  <a:gd name="T4" fmla="*/ 7 w 32"/>
                  <a:gd name="T5" fmla="*/ 0 h 72"/>
                  <a:gd name="T6" fmla="*/ 7 w 32"/>
                  <a:gd name="T7" fmla="*/ 15 h 72"/>
                  <a:gd name="T8" fmla="*/ 0 w 32"/>
                  <a:gd name="T9" fmla="*/ 15 h 72"/>
                  <a:gd name="T10" fmla="*/ 0 w 32"/>
                  <a:gd name="T11" fmla="*/ 26 h 72"/>
                  <a:gd name="T12" fmla="*/ 7 w 32"/>
                  <a:gd name="T13" fmla="*/ 26 h 72"/>
                  <a:gd name="T14" fmla="*/ 7 w 32"/>
                  <a:gd name="T15" fmla="*/ 60 h 72"/>
                  <a:gd name="T16" fmla="*/ 23 w 32"/>
                  <a:gd name="T17" fmla="*/ 72 h 72"/>
                  <a:gd name="T18" fmla="*/ 25 w 32"/>
                  <a:gd name="T19" fmla="*/ 72 h 72"/>
                  <a:gd name="T20" fmla="*/ 32 w 32"/>
                  <a:gd name="T21" fmla="*/ 72 h 72"/>
                  <a:gd name="T22" fmla="*/ 32 w 32"/>
                  <a:gd name="T23" fmla="*/ 61 h 72"/>
                  <a:gd name="T24" fmla="*/ 28 w 32"/>
                  <a:gd name="T25" fmla="*/ 61 h 72"/>
                  <a:gd name="T26" fmla="*/ 22 w 32"/>
                  <a:gd name="T27" fmla="*/ 57 h 72"/>
                  <a:gd name="T28" fmla="*/ 22 w 32"/>
                  <a:gd name="T29" fmla="*/ 26 h 72"/>
                  <a:gd name="T30" fmla="*/ 32 w 32"/>
                  <a:gd name="T31" fmla="*/ 26 h 72"/>
                  <a:gd name="T32" fmla="*/ 32 w 32"/>
                  <a:gd name="T33" fmla="*/ 15 h 72"/>
                  <a:gd name="T34" fmla="*/ 22 w 32"/>
                  <a:gd name="T35" fmla="*/ 15 h 72"/>
                  <a:gd name="T36" fmla="*/ 22 w 32"/>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72">
                    <a:moveTo>
                      <a:pt x="22" y="0"/>
                    </a:moveTo>
                    <a:lnTo>
                      <a:pt x="22" y="0"/>
                    </a:lnTo>
                    <a:lnTo>
                      <a:pt x="7" y="0"/>
                    </a:lnTo>
                    <a:lnTo>
                      <a:pt x="7" y="15"/>
                    </a:lnTo>
                    <a:lnTo>
                      <a:pt x="0" y="15"/>
                    </a:lnTo>
                    <a:lnTo>
                      <a:pt x="0" y="26"/>
                    </a:lnTo>
                    <a:lnTo>
                      <a:pt x="7" y="26"/>
                    </a:lnTo>
                    <a:lnTo>
                      <a:pt x="7" y="60"/>
                    </a:lnTo>
                    <a:cubicBezTo>
                      <a:pt x="7" y="68"/>
                      <a:pt x="10" y="72"/>
                      <a:pt x="23" y="72"/>
                    </a:cubicBezTo>
                    <a:lnTo>
                      <a:pt x="25" y="72"/>
                    </a:lnTo>
                    <a:cubicBezTo>
                      <a:pt x="27" y="72"/>
                      <a:pt x="29" y="72"/>
                      <a:pt x="32" y="72"/>
                    </a:cubicBezTo>
                    <a:lnTo>
                      <a:pt x="32" y="61"/>
                    </a:lnTo>
                    <a:cubicBezTo>
                      <a:pt x="30" y="61"/>
                      <a:pt x="29" y="61"/>
                      <a:pt x="28" y="61"/>
                    </a:cubicBezTo>
                    <a:cubicBezTo>
                      <a:pt x="22" y="61"/>
                      <a:pt x="22" y="60"/>
                      <a:pt x="22" y="57"/>
                    </a:cubicBezTo>
                    <a:lnTo>
                      <a:pt x="22" y="26"/>
                    </a:lnTo>
                    <a:lnTo>
                      <a:pt x="32" y="26"/>
                    </a:lnTo>
                    <a:lnTo>
                      <a:pt x="32" y="15"/>
                    </a:lnTo>
                    <a:lnTo>
                      <a:pt x="22" y="15"/>
                    </a:lnTo>
                    <a:lnTo>
                      <a:pt x="2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0" name="Freeform 30"/>
              <p:cNvSpPr>
                <a:spLocks/>
              </p:cNvSpPr>
              <p:nvPr/>
            </p:nvSpPr>
            <p:spPr bwMode="auto">
              <a:xfrm>
                <a:off x="1011" y="2282"/>
                <a:ext cx="27" cy="12"/>
              </a:xfrm>
              <a:custGeom>
                <a:avLst/>
                <a:gdLst>
                  <a:gd name="T0" fmla="*/ 30 w 30"/>
                  <a:gd name="T1" fmla="*/ 0 h 14"/>
                  <a:gd name="T2" fmla="*/ 30 w 30"/>
                  <a:gd name="T3" fmla="*/ 0 h 14"/>
                  <a:gd name="T4" fmla="*/ 0 w 30"/>
                  <a:gd name="T5" fmla="*/ 0 h 14"/>
                  <a:gd name="T6" fmla="*/ 0 w 30"/>
                  <a:gd name="T7" fmla="*/ 14 h 14"/>
                  <a:gd name="T8" fmla="*/ 30 w 30"/>
                  <a:gd name="T9" fmla="*/ 14 h 14"/>
                  <a:gd name="T10" fmla="*/ 30 w 30"/>
                  <a:gd name="T11" fmla="*/ 0 h 14"/>
                </a:gdLst>
                <a:ahLst/>
                <a:cxnLst>
                  <a:cxn ang="0">
                    <a:pos x="T0" y="T1"/>
                  </a:cxn>
                  <a:cxn ang="0">
                    <a:pos x="T2" y="T3"/>
                  </a:cxn>
                  <a:cxn ang="0">
                    <a:pos x="T4" y="T5"/>
                  </a:cxn>
                  <a:cxn ang="0">
                    <a:pos x="T6" y="T7"/>
                  </a:cxn>
                  <a:cxn ang="0">
                    <a:pos x="T8" y="T9"/>
                  </a:cxn>
                  <a:cxn ang="0">
                    <a:pos x="T10" y="T11"/>
                  </a:cxn>
                </a:cxnLst>
                <a:rect l="0" t="0" r="r" b="b"/>
                <a:pathLst>
                  <a:path w="30" h="14">
                    <a:moveTo>
                      <a:pt x="30" y="0"/>
                    </a:moveTo>
                    <a:lnTo>
                      <a:pt x="30" y="0"/>
                    </a:lnTo>
                    <a:lnTo>
                      <a:pt x="0" y="0"/>
                    </a:lnTo>
                    <a:lnTo>
                      <a:pt x="0" y="14"/>
                    </a:lnTo>
                    <a:lnTo>
                      <a:pt x="30" y="14"/>
                    </a:lnTo>
                    <a:lnTo>
                      <a:pt x="3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1" name="Freeform 31"/>
              <p:cNvSpPr>
                <a:spLocks/>
              </p:cNvSpPr>
              <p:nvPr/>
            </p:nvSpPr>
            <p:spPr bwMode="auto">
              <a:xfrm>
                <a:off x="1043" y="2263"/>
                <a:ext cx="46" cy="52"/>
              </a:xfrm>
              <a:custGeom>
                <a:avLst/>
                <a:gdLst>
                  <a:gd name="T0" fmla="*/ 37 w 52"/>
                  <a:gd name="T1" fmla="*/ 37 h 59"/>
                  <a:gd name="T2" fmla="*/ 37 w 52"/>
                  <a:gd name="T3" fmla="*/ 37 h 59"/>
                  <a:gd name="T4" fmla="*/ 27 w 52"/>
                  <a:gd name="T5" fmla="*/ 47 h 59"/>
                  <a:gd name="T6" fmla="*/ 16 w 52"/>
                  <a:gd name="T7" fmla="*/ 29 h 59"/>
                  <a:gd name="T8" fmla="*/ 27 w 52"/>
                  <a:gd name="T9" fmla="*/ 12 h 59"/>
                  <a:gd name="T10" fmla="*/ 37 w 52"/>
                  <a:gd name="T11" fmla="*/ 22 h 59"/>
                  <a:gd name="T12" fmla="*/ 52 w 52"/>
                  <a:gd name="T13" fmla="*/ 22 h 59"/>
                  <a:gd name="T14" fmla="*/ 27 w 52"/>
                  <a:gd name="T15" fmla="*/ 0 h 59"/>
                  <a:gd name="T16" fmla="*/ 0 w 52"/>
                  <a:gd name="T17" fmla="*/ 31 h 59"/>
                  <a:gd name="T18" fmla="*/ 26 w 52"/>
                  <a:gd name="T19" fmla="*/ 59 h 59"/>
                  <a:gd name="T20" fmla="*/ 52 w 52"/>
                  <a:gd name="T21" fmla="*/ 37 h 59"/>
                  <a:gd name="T22" fmla="*/ 37 w 52"/>
                  <a:gd name="T23"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9">
                    <a:moveTo>
                      <a:pt x="37" y="37"/>
                    </a:moveTo>
                    <a:lnTo>
                      <a:pt x="37" y="37"/>
                    </a:lnTo>
                    <a:cubicBezTo>
                      <a:pt x="37" y="40"/>
                      <a:pt x="35" y="47"/>
                      <a:pt x="27" y="47"/>
                    </a:cubicBezTo>
                    <a:cubicBezTo>
                      <a:pt x="16" y="47"/>
                      <a:pt x="16" y="35"/>
                      <a:pt x="16" y="29"/>
                    </a:cubicBezTo>
                    <a:cubicBezTo>
                      <a:pt x="16" y="22"/>
                      <a:pt x="18" y="12"/>
                      <a:pt x="27" y="12"/>
                    </a:cubicBezTo>
                    <a:cubicBezTo>
                      <a:pt x="34" y="12"/>
                      <a:pt x="37" y="18"/>
                      <a:pt x="37" y="22"/>
                    </a:cubicBezTo>
                    <a:lnTo>
                      <a:pt x="52" y="22"/>
                    </a:lnTo>
                    <a:cubicBezTo>
                      <a:pt x="51" y="4"/>
                      <a:pt x="36" y="0"/>
                      <a:pt x="27" y="0"/>
                    </a:cubicBezTo>
                    <a:cubicBezTo>
                      <a:pt x="8" y="0"/>
                      <a:pt x="0" y="13"/>
                      <a:pt x="0" y="31"/>
                    </a:cubicBezTo>
                    <a:cubicBezTo>
                      <a:pt x="0" y="43"/>
                      <a:pt x="5" y="59"/>
                      <a:pt x="26" y="59"/>
                    </a:cubicBezTo>
                    <a:cubicBezTo>
                      <a:pt x="47" y="59"/>
                      <a:pt x="52" y="43"/>
                      <a:pt x="52" y="37"/>
                    </a:cubicBezTo>
                    <a:lnTo>
                      <a:pt x="37" y="3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2" name="Freeform 32"/>
              <p:cNvSpPr>
                <a:spLocks noEditPoints="1"/>
              </p:cNvSpPr>
              <p:nvPr/>
            </p:nvSpPr>
            <p:spPr bwMode="auto">
              <a:xfrm>
                <a:off x="1095" y="2263"/>
                <a:ext cx="47" cy="52"/>
              </a:xfrm>
              <a:custGeom>
                <a:avLst/>
                <a:gdLst>
                  <a:gd name="T0" fmla="*/ 37 w 53"/>
                  <a:gd name="T1" fmla="*/ 41 h 59"/>
                  <a:gd name="T2" fmla="*/ 37 w 53"/>
                  <a:gd name="T3" fmla="*/ 41 h 59"/>
                  <a:gd name="T4" fmla="*/ 28 w 53"/>
                  <a:gd name="T5" fmla="*/ 47 h 59"/>
                  <a:gd name="T6" fmla="*/ 14 w 53"/>
                  <a:gd name="T7" fmla="*/ 34 h 59"/>
                  <a:gd name="T8" fmla="*/ 53 w 53"/>
                  <a:gd name="T9" fmla="*/ 34 h 59"/>
                  <a:gd name="T10" fmla="*/ 53 w 53"/>
                  <a:gd name="T11" fmla="*/ 31 h 59"/>
                  <a:gd name="T12" fmla="*/ 27 w 53"/>
                  <a:gd name="T13" fmla="*/ 0 h 59"/>
                  <a:gd name="T14" fmla="*/ 0 w 53"/>
                  <a:gd name="T15" fmla="*/ 28 h 59"/>
                  <a:gd name="T16" fmla="*/ 28 w 53"/>
                  <a:gd name="T17" fmla="*/ 59 h 59"/>
                  <a:gd name="T18" fmla="*/ 52 w 53"/>
                  <a:gd name="T19" fmla="*/ 41 h 59"/>
                  <a:gd name="T20" fmla="*/ 37 w 53"/>
                  <a:gd name="T21" fmla="*/ 41 h 59"/>
                  <a:gd name="T22" fmla="*/ 15 w 53"/>
                  <a:gd name="T23" fmla="*/ 24 h 59"/>
                  <a:gd name="T24" fmla="*/ 15 w 53"/>
                  <a:gd name="T25" fmla="*/ 24 h 59"/>
                  <a:gd name="T26" fmla="*/ 26 w 53"/>
                  <a:gd name="T27" fmla="*/ 12 h 59"/>
                  <a:gd name="T28" fmla="*/ 38 w 53"/>
                  <a:gd name="T29" fmla="*/ 24 h 59"/>
                  <a:gd name="T30" fmla="*/ 15 w 53"/>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9">
                    <a:moveTo>
                      <a:pt x="37" y="41"/>
                    </a:moveTo>
                    <a:lnTo>
                      <a:pt x="37" y="41"/>
                    </a:lnTo>
                    <a:cubicBezTo>
                      <a:pt x="36" y="45"/>
                      <a:pt x="32" y="47"/>
                      <a:pt x="28" y="47"/>
                    </a:cubicBezTo>
                    <a:cubicBezTo>
                      <a:pt x="16" y="47"/>
                      <a:pt x="15" y="38"/>
                      <a:pt x="14" y="34"/>
                    </a:cubicBezTo>
                    <a:lnTo>
                      <a:pt x="53" y="34"/>
                    </a:lnTo>
                    <a:lnTo>
                      <a:pt x="53" y="31"/>
                    </a:lnTo>
                    <a:cubicBezTo>
                      <a:pt x="53" y="5"/>
                      <a:pt x="38" y="0"/>
                      <a:pt x="27" y="0"/>
                    </a:cubicBezTo>
                    <a:cubicBezTo>
                      <a:pt x="2" y="0"/>
                      <a:pt x="0" y="22"/>
                      <a:pt x="0" y="28"/>
                    </a:cubicBezTo>
                    <a:cubicBezTo>
                      <a:pt x="0" y="52"/>
                      <a:pt x="12" y="59"/>
                      <a:pt x="28" y="59"/>
                    </a:cubicBezTo>
                    <a:cubicBezTo>
                      <a:pt x="37" y="59"/>
                      <a:pt x="49" y="55"/>
                      <a:pt x="52" y="41"/>
                    </a:cubicBezTo>
                    <a:lnTo>
                      <a:pt x="37" y="41"/>
                    </a:lnTo>
                    <a:close/>
                    <a:moveTo>
                      <a:pt x="15" y="24"/>
                    </a:moveTo>
                    <a:lnTo>
                      <a:pt x="15" y="24"/>
                    </a:lnTo>
                    <a:cubicBezTo>
                      <a:pt x="16" y="17"/>
                      <a:pt x="19" y="12"/>
                      <a:pt x="26" y="12"/>
                    </a:cubicBezTo>
                    <a:cubicBezTo>
                      <a:pt x="31"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3" name="Freeform 33"/>
              <p:cNvSpPr>
                <a:spLocks/>
              </p:cNvSpPr>
              <p:nvPr/>
            </p:nvSpPr>
            <p:spPr bwMode="auto">
              <a:xfrm>
                <a:off x="1151" y="2263"/>
                <a:ext cx="45" cy="51"/>
              </a:xfrm>
              <a:custGeom>
                <a:avLst/>
                <a:gdLst>
                  <a:gd name="T0" fmla="*/ 51 w 51"/>
                  <a:gd name="T1" fmla="*/ 19 h 58"/>
                  <a:gd name="T2" fmla="*/ 51 w 51"/>
                  <a:gd name="T3" fmla="*/ 19 h 58"/>
                  <a:gd name="T4" fmla="*/ 32 w 51"/>
                  <a:gd name="T5" fmla="*/ 0 h 58"/>
                  <a:gd name="T6" fmla="*/ 15 w 51"/>
                  <a:gd name="T7" fmla="*/ 10 h 58"/>
                  <a:gd name="T8" fmla="*/ 15 w 51"/>
                  <a:gd name="T9" fmla="*/ 10 h 58"/>
                  <a:gd name="T10" fmla="*/ 15 w 51"/>
                  <a:gd name="T11" fmla="*/ 1 h 58"/>
                  <a:gd name="T12" fmla="*/ 0 w 51"/>
                  <a:gd name="T13" fmla="*/ 1 h 58"/>
                  <a:gd name="T14" fmla="*/ 0 w 51"/>
                  <a:gd name="T15" fmla="*/ 58 h 58"/>
                  <a:gd name="T16" fmla="*/ 15 w 51"/>
                  <a:gd name="T17" fmla="*/ 58 h 58"/>
                  <a:gd name="T18" fmla="*/ 15 w 51"/>
                  <a:gd name="T19" fmla="*/ 25 h 58"/>
                  <a:gd name="T20" fmla="*/ 27 w 51"/>
                  <a:gd name="T21" fmla="*/ 12 h 58"/>
                  <a:gd name="T22" fmla="*/ 36 w 51"/>
                  <a:gd name="T23" fmla="*/ 24 h 58"/>
                  <a:gd name="T24" fmla="*/ 36 w 51"/>
                  <a:gd name="T25" fmla="*/ 58 h 58"/>
                  <a:gd name="T26" fmla="*/ 51 w 51"/>
                  <a:gd name="T27" fmla="*/ 58 h 58"/>
                  <a:gd name="T28" fmla="*/ 51 w 51"/>
                  <a:gd name="T2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58">
                    <a:moveTo>
                      <a:pt x="51" y="19"/>
                    </a:moveTo>
                    <a:lnTo>
                      <a:pt x="51" y="19"/>
                    </a:lnTo>
                    <a:cubicBezTo>
                      <a:pt x="51" y="6"/>
                      <a:pt x="43" y="0"/>
                      <a:pt x="32" y="0"/>
                    </a:cubicBezTo>
                    <a:cubicBezTo>
                      <a:pt x="21" y="0"/>
                      <a:pt x="17" y="6"/>
                      <a:pt x="15" y="10"/>
                    </a:cubicBezTo>
                    <a:lnTo>
                      <a:pt x="15" y="10"/>
                    </a:lnTo>
                    <a:lnTo>
                      <a:pt x="15" y="1"/>
                    </a:lnTo>
                    <a:lnTo>
                      <a:pt x="0" y="1"/>
                    </a:lnTo>
                    <a:lnTo>
                      <a:pt x="0" y="58"/>
                    </a:lnTo>
                    <a:lnTo>
                      <a:pt x="15" y="58"/>
                    </a:lnTo>
                    <a:lnTo>
                      <a:pt x="15" y="25"/>
                    </a:lnTo>
                    <a:cubicBezTo>
                      <a:pt x="15" y="17"/>
                      <a:pt x="20" y="12"/>
                      <a:pt x="27" y="12"/>
                    </a:cubicBezTo>
                    <a:cubicBezTo>
                      <a:pt x="36" y="12"/>
                      <a:pt x="36" y="19"/>
                      <a:pt x="36" y="24"/>
                    </a:cubicBezTo>
                    <a:lnTo>
                      <a:pt x="36" y="58"/>
                    </a:lnTo>
                    <a:lnTo>
                      <a:pt x="51" y="58"/>
                    </a:lnTo>
                    <a:lnTo>
                      <a:pt x="51"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4" name="Freeform 34"/>
              <p:cNvSpPr>
                <a:spLocks/>
              </p:cNvSpPr>
              <p:nvPr/>
            </p:nvSpPr>
            <p:spPr bwMode="auto">
              <a:xfrm>
                <a:off x="1204" y="2251"/>
                <a:ext cx="27" cy="63"/>
              </a:xfrm>
              <a:custGeom>
                <a:avLst/>
                <a:gdLst>
                  <a:gd name="T0" fmla="*/ 22 w 31"/>
                  <a:gd name="T1" fmla="*/ 0 h 72"/>
                  <a:gd name="T2" fmla="*/ 22 w 31"/>
                  <a:gd name="T3" fmla="*/ 0 h 72"/>
                  <a:gd name="T4" fmla="*/ 7 w 31"/>
                  <a:gd name="T5" fmla="*/ 0 h 72"/>
                  <a:gd name="T6" fmla="*/ 7 w 31"/>
                  <a:gd name="T7" fmla="*/ 15 h 72"/>
                  <a:gd name="T8" fmla="*/ 0 w 31"/>
                  <a:gd name="T9" fmla="*/ 15 h 72"/>
                  <a:gd name="T10" fmla="*/ 0 w 31"/>
                  <a:gd name="T11" fmla="*/ 26 h 72"/>
                  <a:gd name="T12" fmla="*/ 7 w 31"/>
                  <a:gd name="T13" fmla="*/ 26 h 72"/>
                  <a:gd name="T14" fmla="*/ 7 w 31"/>
                  <a:gd name="T15" fmla="*/ 60 h 72"/>
                  <a:gd name="T16" fmla="*/ 22 w 31"/>
                  <a:gd name="T17" fmla="*/ 72 h 72"/>
                  <a:gd name="T18" fmla="*/ 24 w 31"/>
                  <a:gd name="T19" fmla="*/ 72 h 72"/>
                  <a:gd name="T20" fmla="*/ 31 w 31"/>
                  <a:gd name="T21" fmla="*/ 72 h 72"/>
                  <a:gd name="T22" fmla="*/ 31 w 31"/>
                  <a:gd name="T23" fmla="*/ 61 h 72"/>
                  <a:gd name="T24" fmla="*/ 28 w 31"/>
                  <a:gd name="T25" fmla="*/ 61 h 72"/>
                  <a:gd name="T26" fmla="*/ 22 w 31"/>
                  <a:gd name="T27" fmla="*/ 57 h 72"/>
                  <a:gd name="T28" fmla="*/ 22 w 31"/>
                  <a:gd name="T29" fmla="*/ 26 h 72"/>
                  <a:gd name="T30" fmla="*/ 31 w 31"/>
                  <a:gd name="T31" fmla="*/ 26 h 72"/>
                  <a:gd name="T32" fmla="*/ 31 w 31"/>
                  <a:gd name="T33" fmla="*/ 15 h 72"/>
                  <a:gd name="T34" fmla="*/ 22 w 31"/>
                  <a:gd name="T35" fmla="*/ 15 h 72"/>
                  <a:gd name="T36" fmla="*/ 22 w 31"/>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 h="72">
                    <a:moveTo>
                      <a:pt x="22" y="0"/>
                    </a:moveTo>
                    <a:lnTo>
                      <a:pt x="22" y="0"/>
                    </a:lnTo>
                    <a:lnTo>
                      <a:pt x="7" y="0"/>
                    </a:lnTo>
                    <a:lnTo>
                      <a:pt x="7" y="15"/>
                    </a:lnTo>
                    <a:lnTo>
                      <a:pt x="0" y="15"/>
                    </a:lnTo>
                    <a:lnTo>
                      <a:pt x="0" y="26"/>
                    </a:lnTo>
                    <a:lnTo>
                      <a:pt x="7" y="26"/>
                    </a:lnTo>
                    <a:lnTo>
                      <a:pt x="7" y="60"/>
                    </a:lnTo>
                    <a:cubicBezTo>
                      <a:pt x="7" y="68"/>
                      <a:pt x="10" y="72"/>
                      <a:pt x="22" y="72"/>
                    </a:cubicBezTo>
                    <a:lnTo>
                      <a:pt x="24" y="72"/>
                    </a:lnTo>
                    <a:cubicBezTo>
                      <a:pt x="27" y="72"/>
                      <a:pt x="29" y="72"/>
                      <a:pt x="31" y="72"/>
                    </a:cubicBezTo>
                    <a:lnTo>
                      <a:pt x="31" y="61"/>
                    </a:lnTo>
                    <a:cubicBezTo>
                      <a:pt x="30" y="61"/>
                      <a:pt x="29" y="61"/>
                      <a:pt x="28" y="61"/>
                    </a:cubicBezTo>
                    <a:cubicBezTo>
                      <a:pt x="22" y="61"/>
                      <a:pt x="22" y="60"/>
                      <a:pt x="22" y="57"/>
                    </a:cubicBezTo>
                    <a:lnTo>
                      <a:pt x="22" y="26"/>
                    </a:lnTo>
                    <a:lnTo>
                      <a:pt x="31" y="26"/>
                    </a:lnTo>
                    <a:lnTo>
                      <a:pt x="31" y="15"/>
                    </a:lnTo>
                    <a:lnTo>
                      <a:pt x="22" y="15"/>
                    </a:lnTo>
                    <a:lnTo>
                      <a:pt x="2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5" name="Freeform 35"/>
              <p:cNvSpPr>
                <a:spLocks noEditPoints="1"/>
              </p:cNvSpPr>
              <p:nvPr/>
            </p:nvSpPr>
            <p:spPr bwMode="auto">
              <a:xfrm>
                <a:off x="1237" y="2263"/>
                <a:ext cx="46" cy="52"/>
              </a:xfrm>
              <a:custGeom>
                <a:avLst/>
                <a:gdLst>
                  <a:gd name="T0" fmla="*/ 37 w 53"/>
                  <a:gd name="T1" fmla="*/ 41 h 59"/>
                  <a:gd name="T2" fmla="*/ 37 w 53"/>
                  <a:gd name="T3" fmla="*/ 41 h 59"/>
                  <a:gd name="T4" fmla="*/ 28 w 53"/>
                  <a:gd name="T5" fmla="*/ 47 h 59"/>
                  <a:gd name="T6" fmla="*/ 14 w 53"/>
                  <a:gd name="T7" fmla="*/ 34 h 59"/>
                  <a:gd name="T8" fmla="*/ 53 w 53"/>
                  <a:gd name="T9" fmla="*/ 34 h 59"/>
                  <a:gd name="T10" fmla="*/ 53 w 53"/>
                  <a:gd name="T11" fmla="*/ 31 h 59"/>
                  <a:gd name="T12" fmla="*/ 27 w 53"/>
                  <a:gd name="T13" fmla="*/ 0 h 59"/>
                  <a:gd name="T14" fmla="*/ 0 w 53"/>
                  <a:gd name="T15" fmla="*/ 28 h 59"/>
                  <a:gd name="T16" fmla="*/ 28 w 53"/>
                  <a:gd name="T17" fmla="*/ 59 h 59"/>
                  <a:gd name="T18" fmla="*/ 52 w 53"/>
                  <a:gd name="T19" fmla="*/ 41 h 59"/>
                  <a:gd name="T20" fmla="*/ 37 w 53"/>
                  <a:gd name="T21" fmla="*/ 41 h 59"/>
                  <a:gd name="T22" fmla="*/ 15 w 53"/>
                  <a:gd name="T23" fmla="*/ 24 h 59"/>
                  <a:gd name="T24" fmla="*/ 15 w 53"/>
                  <a:gd name="T25" fmla="*/ 24 h 59"/>
                  <a:gd name="T26" fmla="*/ 26 w 53"/>
                  <a:gd name="T27" fmla="*/ 12 h 59"/>
                  <a:gd name="T28" fmla="*/ 38 w 53"/>
                  <a:gd name="T29" fmla="*/ 24 h 59"/>
                  <a:gd name="T30" fmla="*/ 15 w 53"/>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9">
                    <a:moveTo>
                      <a:pt x="37" y="41"/>
                    </a:moveTo>
                    <a:lnTo>
                      <a:pt x="37" y="41"/>
                    </a:lnTo>
                    <a:cubicBezTo>
                      <a:pt x="36" y="45"/>
                      <a:pt x="32" y="47"/>
                      <a:pt x="28" y="47"/>
                    </a:cubicBezTo>
                    <a:cubicBezTo>
                      <a:pt x="16" y="47"/>
                      <a:pt x="15" y="38"/>
                      <a:pt x="14" y="34"/>
                    </a:cubicBezTo>
                    <a:lnTo>
                      <a:pt x="53" y="34"/>
                    </a:lnTo>
                    <a:lnTo>
                      <a:pt x="53" y="31"/>
                    </a:lnTo>
                    <a:cubicBezTo>
                      <a:pt x="53" y="5"/>
                      <a:pt x="38" y="0"/>
                      <a:pt x="27" y="0"/>
                    </a:cubicBezTo>
                    <a:cubicBezTo>
                      <a:pt x="2" y="0"/>
                      <a:pt x="0" y="22"/>
                      <a:pt x="0" y="28"/>
                    </a:cubicBezTo>
                    <a:cubicBezTo>
                      <a:pt x="0" y="52"/>
                      <a:pt x="12" y="59"/>
                      <a:pt x="28" y="59"/>
                    </a:cubicBezTo>
                    <a:cubicBezTo>
                      <a:pt x="37" y="59"/>
                      <a:pt x="49" y="55"/>
                      <a:pt x="52" y="41"/>
                    </a:cubicBezTo>
                    <a:lnTo>
                      <a:pt x="37" y="41"/>
                    </a:lnTo>
                    <a:close/>
                    <a:moveTo>
                      <a:pt x="15" y="24"/>
                    </a:moveTo>
                    <a:lnTo>
                      <a:pt x="15" y="24"/>
                    </a:lnTo>
                    <a:cubicBezTo>
                      <a:pt x="16" y="17"/>
                      <a:pt x="19" y="12"/>
                      <a:pt x="26" y="12"/>
                    </a:cubicBezTo>
                    <a:cubicBezTo>
                      <a:pt x="31"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6" name="Freeform 36"/>
              <p:cNvSpPr>
                <a:spLocks/>
              </p:cNvSpPr>
              <p:nvPr/>
            </p:nvSpPr>
            <p:spPr bwMode="auto">
              <a:xfrm>
                <a:off x="1292" y="2263"/>
                <a:ext cx="29" cy="51"/>
              </a:xfrm>
              <a:custGeom>
                <a:avLst/>
                <a:gdLst>
                  <a:gd name="T0" fmla="*/ 0 w 33"/>
                  <a:gd name="T1" fmla="*/ 58 h 58"/>
                  <a:gd name="T2" fmla="*/ 0 w 33"/>
                  <a:gd name="T3" fmla="*/ 58 h 58"/>
                  <a:gd name="T4" fmla="*/ 15 w 33"/>
                  <a:gd name="T5" fmla="*/ 58 h 58"/>
                  <a:gd name="T6" fmla="*/ 15 w 33"/>
                  <a:gd name="T7" fmla="*/ 28 h 58"/>
                  <a:gd name="T8" fmla="*/ 29 w 33"/>
                  <a:gd name="T9" fmla="*/ 15 h 58"/>
                  <a:gd name="T10" fmla="*/ 33 w 33"/>
                  <a:gd name="T11" fmla="*/ 15 h 58"/>
                  <a:gd name="T12" fmla="*/ 33 w 33"/>
                  <a:gd name="T13" fmla="*/ 0 h 58"/>
                  <a:gd name="T14" fmla="*/ 30 w 33"/>
                  <a:gd name="T15" fmla="*/ 0 h 58"/>
                  <a:gd name="T16" fmla="*/ 15 w 33"/>
                  <a:gd name="T17" fmla="*/ 11 h 58"/>
                  <a:gd name="T18" fmla="*/ 14 w 33"/>
                  <a:gd name="T19" fmla="*/ 11 h 58"/>
                  <a:gd name="T20" fmla="*/ 14 w 33"/>
                  <a:gd name="T21" fmla="*/ 1 h 58"/>
                  <a:gd name="T22" fmla="*/ 0 w 33"/>
                  <a:gd name="T23" fmla="*/ 1 h 58"/>
                  <a:gd name="T24" fmla="*/ 0 w 33"/>
                  <a:gd name="T2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0" y="58"/>
                    </a:moveTo>
                    <a:lnTo>
                      <a:pt x="0" y="58"/>
                    </a:lnTo>
                    <a:lnTo>
                      <a:pt x="15" y="58"/>
                    </a:lnTo>
                    <a:lnTo>
                      <a:pt x="15" y="28"/>
                    </a:lnTo>
                    <a:cubicBezTo>
                      <a:pt x="15" y="22"/>
                      <a:pt x="17" y="15"/>
                      <a:pt x="29" y="15"/>
                    </a:cubicBezTo>
                    <a:cubicBezTo>
                      <a:pt x="30" y="15"/>
                      <a:pt x="32" y="15"/>
                      <a:pt x="33" y="15"/>
                    </a:cubicBezTo>
                    <a:lnTo>
                      <a:pt x="33" y="0"/>
                    </a:lnTo>
                    <a:cubicBezTo>
                      <a:pt x="32" y="0"/>
                      <a:pt x="31" y="0"/>
                      <a:pt x="30" y="0"/>
                    </a:cubicBezTo>
                    <a:cubicBezTo>
                      <a:pt x="21" y="0"/>
                      <a:pt x="18" y="5"/>
                      <a:pt x="15" y="11"/>
                    </a:cubicBezTo>
                    <a:lnTo>
                      <a:pt x="14" y="11"/>
                    </a:lnTo>
                    <a:lnTo>
                      <a:pt x="14" y="1"/>
                    </a:lnTo>
                    <a:lnTo>
                      <a:pt x="0" y="1"/>
                    </a:lnTo>
                    <a:lnTo>
                      <a:pt x="0" y="5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7" name="Freeform 37"/>
              <p:cNvSpPr>
                <a:spLocks noEditPoints="1"/>
              </p:cNvSpPr>
              <p:nvPr/>
            </p:nvSpPr>
            <p:spPr bwMode="auto">
              <a:xfrm>
                <a:off x="1325" y="2263"/>
                <a:ext cx="48" cy="52"/>
              </a:xfrm>
              <a:custGeom>
                <a:avLst/>
                <a:gdLst>
                  <a:gd name="T0" fmla="*/ 38 w 54"/>
                  <a:gd name="T1" fmla="*/ 41 h 59"/>
                  <a:gd name="T2" fmla="*/ 38 w 54"/>
                  <a:gd name="T3" fmla="*/ 41 h 59"/>
                  <a:gd name="T4" fmla="*/ 28 w 54"/>
                  <a:gd name="T5" fmla="*/ 47 h 59"/>
                  <a:gd name="T6" fmla="*/ 15 w 54"/>
                  <a:gd name="T7" fmla="*/ 34 h 59"/>
                  <a:gd name="T8" fmla="*/ 54 w 54"/>
                  <a:gd name="T9" fmla="*/ 34 h 59"/>
                  <a:gd name="T10" fmla="*/ 54 w 54"/>
                  <a:gd name="T11" fmla="*/ 31 h 59"/>
                  <a:gd name="T12" fmla="*/ 27 w 54"/>
                  <a:gd name="T13" fmla="*/ 0 h 59"/>
                  <a:gd name="T14" fmla="*/ 0 w 54"/>
                  <a:gd name="T15" fmla="*/ 28 h 59"/>
                  <a:gd name="T16" fmla="*/ 28 w 54"/>
                  <a:gd name="T17" fmla="*/ 59 h 59"/>
                  <a:gd name="T18" fmla="*/ 53 w 54"/>
                  <a:gd name="T19" fmla="*/ 41 h 59"/>
                  <a:gd name="T20" fmla="*/ 38 w 54"/>
                  <a:gd name="T21" fmla="*/ 41 h 59"/>
                  <a:gd name="T22" fmla="*/ 16 w 54"/>
                  <a:gd name="T23" fmla="*/ 24 h 59"/>
                  <a:gd name="T24" fmla="*/ 16 w 54"/>
                  <a:gd name="T25" fmla="*/ 24 h 59"/>
                  <a:gd name="T26" fmla="*/ 27 w 54"/>
                  <a:gd name="T27" fmla="*/ 12 h 59"/>
                  <a:gd name="T28" fmla="*/ 39 w 54"/>
                  <a:gd name="T29" fmla="*/ 24 h 59"/>
                  <a:gd name="T30" fmla="*/ 16 w 54"/>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9">
                    <a:moveTo>
                      <a:pt x="38" y="41"/>
                    </a:moveTo>
                    <a:lnTo>
                      <a:pt x="38" y="41"/>
                    </a:lnTo>
                    <a:cubicBezTo>
                      <a:pt x="37" y="45"/>
                      <a:pt x="33" y="47"/>
                      <a:pt x="28" y="47"/>
                    </a:cubicBezTo>
                    <a:cubicBezTo>
                      <a:pt x="16" y="47"/>
                      <a:pt x="16" y="38"/>
                      <a:pt x="15" y="34"/>
                    </a:cubicBezTo>
                    <a:lnTo>
                      <a:pt x="54" y="34"/>
                    </a:lnTo>
                    <a:lnTo>
                      <a:pt x="54" y="31"/>
                    </a:lnTo>
                    <a:cubicBezTo>
                      <a:pt x="54" y="5"/>
                      <a:pt x="39" y="0"/>
                      <a:pt x="27" y="0"/>
                    </a:cubicBezTo>
                    <a:cubicBezTo>
                      <a:pt x="3" y="0"/>
                      <a:pt x="0" y="22"/>
                      <a:pt x="0" y="28"/>
                    </a:cubicBezTo>
                    <a:cubicBezTo>
                      <a:pt x="0" y="52"/>
                      <a:pt x="13" y="59"/>
                      <a:pt x="28" y="59"/>
                    </a:cubicBezTo>
                    <a:cubicBezTo>
                      <a:pt x="38" y="59"/>
                      <a:pt x="49" y="55"/>
                      <a:pt x="53" y="41"/>
                    </a:cubicBezTo>
                    <a:lnTo>
                      <a:pt x="38" y="41"/>
                    </a:lnTo>
                    <a:close/>
                    <a:moveTo>
                      <a:pt x="16" y="24"/>
                    </a:moveTo>
                    <a:lnTo>
                      <a:pt x="16" y="24"/>
                    </a:lnTo>
                    <a:cubicBezTo>
                      <a:pt x="16" y="17"/>
                      <a:pt x="20" y="12"/>
                      <a:pt x="27" y="12"/>
                    </a:cubicBezTo>
                    <a:cubicBezTo>
                      <a:pt x="32" y="12"/>
                      <a:pt x="38" y="15"/>
                      <a:pt x="39" y="24"/>
                    </a:cubicBezTo>
                    <a:lnTo>
                      <a:pt x="16"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8" name="Freeform 38"/>
              <p:cNvSpPr>
                <a:spLocks noEditPoints="1"/>
              </p:cNvSpPr>
              <p:nvPr/>
            </p:nvSpPr>
            <p:spPr bwMode="auto">
              <a:xfrm>
                <a:off x="1379" y="2247"/>
                <a:ext cx="48" cy="68"/>
              </a:xfrm>
              <a:custGeom>
                <a:avLst/>
                <a:gdLst>
                  <a:gd name="T0" fmla="*/ 55 w 55"/>
                  <a:gd name="T1" fmla="*/ 0 h 77"/>
                  <a:gd name="T2" fmla="*/ 55 w 55"/>
                  <a:gd name="T3" fmla="*/ 0 h 77"/>
                  <a:gd name="T4" fmla="*/ 40 w 55"/>
                  <a:gd name="T5" fmla="*/ 0 h 77"/>
                  <a:gd name="T6" fmla="*/ 40 w 55"/>
                  <a:gd name="T7" fmla="*/ 27 h 77"/>
                  <a:gd name="T8" fmla="*/ 40 w 55"/>
                  <a:gd name="T9" fmla="*/ 27 h 77"/>
                  <a:gd name="T10" fmla="*/ 23 w 55"/>
                  <a:gd name="T11" fmla="*/ 18 h 77"/>
                  <a:gd name="T12" fmla="*/ 0 w 55"/>
                  <a:gd name="T13" fmla="*/ 47 h 77"/>
                  <a:gd name="T14" fmla="*/ 24 w 55"/>
                  <a:gd name="T15" fmla="*/ 77 h 77"/>
                  <a:gd name="T16" fmla="*/ 40 w 55"/>
                  <a:gd name="T17" fmla="*/ 69 h 77"/>
                  <a:gd name="T18" fmla="*/ 40 w 55"/>
                  <a:gd name="T19" fmla="*/ 69 h 77"/>
                  <a:gd name="T20" fmla="*/ 40 w 55"/>
                  <a:gd name="T21" fmla="*/ 76 h 77"/>
                  <a:gd name="T22" fmla="*/ 55 w 55"/>
                  <a:gd name="T23" fmla="*/ 76 h 77"/>
                  <a:gd name="T24" fmla="*/ 55 w 55"/>
                  <a:gd name="T25" fmla="*/ 0 h 77"/>
                  <a:gd name="T26" fmla="*/ 15 w 55"/>
                  <a:gd name="T27" fmla="*/ 48 h 77"/>
                  <a:gd name="T28" fmla="*/ 15 w 55"/>
                  <a:gd name="T29" fmla="*/ 48 h 77"/>
                  <a:gd name="T30" fmla="*/ 28 w 55"/>
                  <a:gd name="T31" fmla="*/ 31 h 77"/>
                  <a:gd name="T32" fmla="*/ 40 w 55"/>
                  <a:gd name="T33" fmla="*/ 49 h 77"/>
                  <a:gd name="T34" fmla="*/ 27 w 55"/>
                  <a:gd name="T35" fmla="*/ 65 h 77"/>
                  <a:gd name="T36" fmla="*/ 15 w 55"/>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 h="77">
                    <a:moveTo>
                      <a:pt x="55" y="0"/>
                    </a:moveTo>
                    <a:lnTo>
                      <a:pt x="55" y="0"/>
                    </a:lnTo>
                    <a:lnTo>
                      <a:pt x="40" y="0"/>
                    </a:lnTo>
                    <a:lnTo>
                      <a:pt x="40" y="27"/>
                    </a:lnTo>
                    <a:lnTo>
                      <a:pt x="40" y="27"/>
                    </a:lnTo>
                    <a:cubicBezTo>
                      <a:pt x="37" y="23"/>
                      <a:pt x="33" y="18"/>
                      <a:pt x="23" y="18"/>
                    </a:cubicBezTo>
                    <a:cubicBezTo>
                      <a:pt x="11" y="18"/>
                      <a:pt x="0" y="27"/>
                      <a:pt x="0" y="47"/>
                    </a:cubicBezTo>
                    <a:cubicBezTo>
                      <a:pt x="0" y="62"/>
                      <a:pt x="7" y="77"/>
                      <a:pt x="24" y="77"/>
                    </a:cubicBezTo>
                    <a:cubicBezTo>
                      <a:pt x="30" y="77"/>
                      <a:pt x="36" y="75"/>
                      <a:pt x="40" y="69"/>
                    </a:cubicBezTo>
                    <a:lnTo>
                      <a:pt x="40" y="69"/>
                    </a:lnTo>
                    <a:lnTo>
                      <a:pt x="40" y="76"/>
                    </a:lnTo>
                    <a:lnTo>
                      <a:pt x="55" y="76"/>
                    </a:lnTo>
                    <a:lnTo>
                      <a:pt x="55" y="0"/>
                    </a:lnTo>
                    <a:close/>
                    <a:moveTo>
                      <a:pt x="15" y="48"/>
                    </a:moveTo>
                    <a:lnTo>
                      <a:pt x="15" y="48"/>
                    </a:lnTo>
                    <a:cubicBezTo>
                      <a:pt x="15" y="39"/>
                      <a:pt x="18" y="31"/>
                      <a:pt x="28" y="31"/>
                    </a:cubicBezTo>
                    <a:cubicBezTo>
                      <a:pt x="38" y="31"/>
                      <a:pt x="40" y="40"/>
                      <a:pt x="40" y="49"/>
                    </a:cubicBezTo>
                    <a:cubicBezTo>
                      <a:pt x="40" y="57"/>
                      <a:pt x="37" y="65"/>
                      <a:pt x="27" y="65"/>
                    </a:cubicBezTo>
                    <a:cubicBezTo>
                      <a:pt x="18" y="65"/>
                      <a:pt x="15" y="55"/>
                      <a:pt x="15"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9" name="Freeform 39"/>
              <p:cNvSpPr>
                <a:spLocks noEditPoints="1"/>
              </p:cNvSpPr>
              <p:nvPr/>
            </p:nvSpPr>
            <p:spPr bwMode="auto">
              <a:xfrm>
                <a:off x="754" y="2360"/>
                <a:ext cx="51" cy="68"/>
              </a:xfrm>
              <a:custGeom>
                <a:avLst/>
                <a:gdLst>
                  <a:gd name="T0" fmla="*/ 16 w 58"/>
                  <a:gd name="T1" fmla="*/ 48 h 76"/>
                  <a:gd name="T2" fmla="*/ 16 w 58"/>
                  <a:gd name="T3" fmla="*/ 48 h 76"/>
                  <a:gd name="T4" fmla="*/ 34 w 58"/>
                  <a:gd name="T5" fmla="*/ 48 h 76"/>
                  <a:gd name="T6" fmla="*/ 58 w 58"/>
                  <a:gd name="T7" fmla="*/ 24 h 76"/>
                  <a:gd name="T8" fmla="*/ 35 w 58"/>
                  <a:gd name="T9" fmla="*/ 0 h 76"/>
                  <a:gd name="T10" fmla="*/ 0 w 58"/>
                  <a:gd name="T11" fmla="*/ 0 h 76"/>
                  <a:gd name="T12" fmla="*/ 0 w 58"/>
                  <a:gd name="T13" fmla="*/ 76 h 76"/>
                  <a:gd name="T14" fmla="*/ 16 w 58"/>
                  <a:gd name="T15" fmla="*/ 76 h 76"/>
                  <a:gd name="T16" fmla="*/ 16 w 58"/>
                  <a:gd name="T17" fmla="*/ 48 h 76"/>
                  <a:gd name="T18" fmla="*/ 16 w 58"/>
                  <a:gd name="T19" fmla="*/ 35 h 76"/>
                  <a:gd name="T20" fmla="*/ 16 w 58"/>
                  <a:gd name="T21" fmla="*/ 35 h 76"/>
                  <a:gd name="T22" fmla="*/ 16 w 58"/>
                  <a:gd name="T23" fmla="*/ 13 h 76"/>
                  <a:gd name="T24" fmla="*/ 29 w 58"/>
                  <a:gd name="T25" fmla="*/ 13 h 76"/>
                  <a:gd name="T26" fmla="*/ 43 w 58"/>
                  <a:gd name="T27" fmla="*/ 23 h 76"/>
                  <a:gd name="T28" fmla="*/ 31 w 58"/>
                  <a:gd name="T29" fmla="*/ 35 h 76"/>
                  <a:gd name="T30" fmla="*/ 16 w 58"/>
                  <a:gd name="T31" fmla="*/ 3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76">
                    <a:moveTo>
                      <a:pt x="16" y="48"/>
                    </a:moveTo>
                    <a:lnTo>
                      <a:pt x="16" y="48"/>
                    </a:lnTo>
                    <a:lnTo>
                      <a:pt x="34" y="48"/>
                    </a:lnTo>
                    <a:cubicBezTo>
                      <a:pt x="55" y="48"/>
                      <a:pt x="58" y="31"/>
                      <a:pt x="58" y="24"/>
                    </a:cubicBezTo>
                    <a:cubicBezTo>
                      <a:pt x="58" y="9"/>
                      <a:pt x="50" y="0"/>
                      <a:pt x="35" y="0"/>
                    </a:cubicBezTo>
                    <a:lnTo>
                      <a:pt x="0" y="0"/>
                    </a:lnTo>
                    <a:lnTo>
                      <a:pt x="0" y="76"/>
                    </a:lnTo>
                    <a:lnTo>
                      <a:pt x="16" y="76"/>
                    </a:lnTo>
                    <a:lnTo>
                      <a:pt x="16" y="48"/>
                    </a:lnTo>
                    <a:close/>
                    <a:moveTo>
                      <a:pt x="16" y="35"/>
                    </a:moveTo>
                    <a:lnTo>
                      <a:pt x="16" y="35"/>
                    </a:lnTo>
                    <a:lnTo>
                      <a:pt x="16" y="13"/>
                    </a:lnTo>
                    <a:lnTo>
                      <a:pt x="29" y="13"/>
                    </a:lnTo>
                    <a:cubicBezTo>
                      <a:pt x="38" y="13"/>
                      <a:pt x="43" y="16"/>
                      <a:pt x="43" y="23"/>
                    </a:cubicBezTo>
                    <a:cubicBezTo>
                      <a:pt x="43" y="27"/>
                      <a:pt x="43" y="35"/>
                      <a:pt x="31" y="35"/>
                    </a:cubicBezTo>
                    <a:lnTo>
                      <a:pt x="16" y="3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0" name="Freeform 40"/>
              <p:cNvSpPr>
                <a:spLocks/>
              </p:cNvSpPr>
              <p:nvPr/>
            </p:nvSpPr>
            <p:spPr bwMode="auto">
              <a:xfrm>
                <a:off x="816" y="2376"/>
                <a:ext cx="29" cy="52"/>
              </a:xfrm>
              <a:custGeom>
                <a:avLst/>
                <a:gdLst>
                  <a:gd name="T0" fmla="*/ 0 w 33"/>
                  <a:gd name="T1" fmla="*/ 58 h 58"/>
                  <a:gd name="T2" fmla="*/ 0 w 33"/>
                  <a:gd name="T3" fmla="*/ 58 h 58"/>
                  <a:gd name="T4" fmla="*/ 15 w 33"/>
                  <a:gd name="T5" fmla="*/ 58 h 58"/>
                  <a:gd name="T6" fmla="*/ 15 w 33"/>
                  <a:gd name="T7" fmla="*/ 28 h 58"/>
                  <a:gd name="T8" fmla="*/ 28 w 33"/>
                  <a:gd name="T9" fmla="*/ 15 h 58"/>
                  <a:gd name="T10" fmla="*/ 33 w 33"/>
                  <a:gd name="T11" fmla="*/ 15 h 58"/>
                  <a:gd name="T12" fmla="*/ 33 w 33"/>
                  <a:gd name="T13" fmla="*/ 0 h 58"/>
                  <a:gd name="T14" fmla="*/ 30 w 33"/>
                  <a:gd name="T15" fmla="*/ 0 h 58"/>
                  <a:gd name="T16" fmla="*/ 14 w 33"/>
                  <a:gd name="T17" fmla="*/ 11 h 58"/>
                  <a:gd name="T18" fmla="*/ 14 w 33"/>
                  <a:gd name="T19" fmla="*/ 11 h 58"/>
                  <a:gd name="T20" fmla="*/ 14 w 33"/>
                  <a:gd name="T21" fmla="*/ 1 h 58"/>
                  <a:gd name="T22" fmla="*/ 0 w 33"/>
                  <a:gd name="T23" fmla="*/ 1 h 58"/>
                  <a:gd name="T24" fmla="*/ 0 w 33"/>
                  <a:gd name="T2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0" y="58"/>
                    </a:moveTo>
                    <a:lnTo>
                      <a:pt x="0" y="58"/>
                    </a:lnTo>
                    <a:lnTo>
                      <a:pt x="15" y="58"/>
                    </a:lnTo>
                    <a:lnTo>
                      <a:pt x="15" y="28"/>
                    </a:lnTo>
                    <a:cubicBezTo>
                      <a:pt x="15" y="22"/>
                      <a:pt x="17" y="15"/>
                      <a:pt x="28" y="15"/>
                    </a:cubicBezTo>
                    <a:cubicBezTo>
                      <a:pt x="30" y="15"/>
                      <a:pt x="31" y="15"/>
                      <a:pt x="33" y="15"/>
                    </a:cubicBezTo>
                    <a:lnTo>
                      <a:pt x="33" y="0"/>
                    </a:lnTo>
                    <a:cubicBezTo>
                      <a:pt x="32" y="0"/>
                      <a:pt x="31" y="0"/>
                      <a:pt x="30" y="0"/>
                    </a:cubicBezTo>
                    <a:cubicBezTo>
                      <a:pt x="21" y="0"/>
                      <a:pt x="17" y="5"/>
                      <a:pt x="14" y="11"/>
                    </a:cubicBezTo>
                    <a:lnTo>
                      <a:pt x="14" y="11"/>
                    </a:lnTo>
                    <a:lnTo>
                      <a:pt x="14" y="1"/>
                    </a:lnTo>
                    <a:lnTo>
                      <a:pt x="0" y="1"/>
                    </a:lnTo>
                    <a:lnTo>
                      <a:pt x="0" y="5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1" name="Freeform 41"/>
              <p:cNvSpPr>
                <a:spLocks noEditPoints="1"/>
              </p:cNvSpPr>
              <p:nvPr/>
            </p:nvSpPr>
            <p:spPr bwMode="auto">
              <a:xfrm>
                <a:off x="850" y="2376"/>
                <a:ext cx="51" cy="52"/>
              </a:xfrm>
              <a:custGeom>
                <a:avLst/>
                <a:gdLst>
                  <a:gd name="T0" fmla="*/ 58 w 58"/>
                  <a:gd name="T1" fmla="*/ 30 h 59"/>
                  <a:gd name="T2" fmla="*/ 58 w 58"/>
                  <a:gd name="T3" fmla="*/ 30 h 59"/>
                  <a:gd name="T4" fmla="*/ 29 w 58"/>
                  <a:gd name="T5" fmla="*/ 0 h 59"/>
                  <a:gd name="T6" fmla="*/ 0 w 58"/>
                  <a:gd name="T7" fmla="*/ 30 h 59"/>
                  <a:gd name="T8" fmla="*/ 29 w 58"/>
                  <a:gd name="T9" fmla="*/ 59 h 59"/>
                  <a:gd name="T10" fmla="*/ 58 w 58"/>
                  <a:gd name="T11" fmla="*/ 30 h 59"/>
                  <a:gd name="T12" fmla="*/ 43 w 58"/>
                  <a:gd name="T13" fmla="*/ 30 h 59"/>
                  <a:gd name="T14" fmla="*/ 43 w 58"/>
                  <a:gd name="T15" fmla="*/ 30 h 59"/>
                  <a:gd name="T16" fmla="*/ 29 w 58"/>
                  <a:gd name="T17" fmla="*/ 47 h 59"/>
                  <a:gd name="T18" fmla="*/ 15 w 58"/>
                  <a:gd name="T19" fmla="*/ 30 h 59"/>
                  <a:gd name="T20" fmla="*/ 29 w 58"/>
                  <a:gd name="T21" fmla="*/ 12 h 59"/>
                  <a:gd name="T22" fmla="*/ 43 w 58"/>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59">
                    <a:moveTo>
                      <a:pt x="58" y="30"/>
                    </a:moveTo>
                    <a:lnTo>
                      <a:pt x="58" y="30"/>
                    </a:lnTo>
                    <a:cubicBezTo>
                      <a:pt x="58" y="9"/>
                      <a:pt x="44" y="0"/>
                      <a:pt x="29" y="0"/>
                    </a:cubicBezTo>
                    <a:cubicBezTo>
                      <a:pt x="14" y="0"/>
                      <a:pt x="0" y="9"/>
                      <a:pt x="0" y="30"/>
                    </a:cubicBezTo>
                    <a:cubicBezTo>
                      <a:pt x="0" y="50"/>
                      <a:pt x="14" y="59"/>
                      <a:pt x="29" y="59"/>
                    </a:cubicBezTo>
                    <a:cubicBezTo>
                      <a:pt x="44" y="59"/>
                      <a:pt x="58" y="50"/>
                      <a:pt x="58" y="30"/>
                    </a:cubicBezTo>
                    <a:close/>
                    <a:moveTo>
                      <a:pt x="43" y="30"/>
                    </a:moveTo>
                    <a:lnTo>
                      <a:pt x="43" y="30"/>
                    </a:lnTo>
                    <a:cubicBezTo>
                      <a:pt x="43" y="37"/>
                      <a:pt x="40" y="47"/>
                      <a:pt x="29" y="47"/>
                    </a:cubicBezTo>
                    <a:cubicBezTo>
                      <a:pt x="18" y="47"/>
                      <a:pt x="15" y="37"/>
                      <a:pt x="15" y="30"/>
                    </a:cubicBezTo>
                    <a:cubicBezTo>
                      <a:pt x="15" y="22"/>
                      <a:pt x="18" y="12"/>
                      <a:pt x="29" y="12"/>
                    </a:cubicBezTo>
                    <a:cubicBezTo>
                      <a:pt x="40" y="12"/>
                      <a:pt x="43" y="22"/>
                      <a:pt x="43"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2" name="Freeform 42"/>
              <p:cNvSpPr>
                <a:spLocks/>
              </p:cNvSpPr>
              <p:nvPr/>
            </p:nvSpPr>
            <p:spPr bwMode="auto">
              <a:xfrm>
                <a:off x="907" y="2376"/>
                <a:ext cx="46" cy="52"/>
              </a:xfrm>
              <a:custGeom>
                <a:avLst/>
                <a:gdLst>
                  <a:gd name="T0" fmla="*/ 37 w 52"/>
                  <a:gd name="T1" fmla="*/ 37 h 59"/>
                  <a:gd name="T2" fmla="*/ 37 w 52"/>
                  <a:gd name="T3" fmla="*/ 37 h 59"/>
                  <a:gd name="T4" fmla="*/ 27 w 52"/>
                  <a:gd name="T5" fmla="*/ 47 h 59"/>
                  <a:gd name="T6" fmla="*/ 16 w 52"/>
                  <a:gd name="T7" fmla="*/ 29 h 59"/>
                  <a:gd name="T8" fmla="*/ 27 w 52"/>
                  <a:gd name="T9" fmla="*/ 12 h 59"/>
                  <a:gd name="T10" fmla="*/ 37 w 52"/>
                  <a:gd name="T11" fmla="*/ 22 h 59"/>
                  <a:gd name="T12" fmla="*/ 52 w 52"/>
                  <a:gd name="T13" fmla="*/ 22 h 59"/>
                  <a:gd name="T14" fmla="*/ 27 w 52"/>
                  <a:gd name="T15" fmla="*/ 0 h 59"/>
                  <a:gd name="T16" fmla="*/ 0 w 52"/>
                  <a:gd name="T17" fmla="*/ 31 h 59"/>
                  <a:gd name="T18" fmla="*/ 26 w 52"/>
                  <a:gd name="T19" fmla="*/ 59 h 59"/>
                  <a:gd name="T20" fmla="*/ 52 w 52"/>
                  <a:gd name="T21" fmla="*/ 37 h 59"/>
                  <a:gd name="T22" fmla="*/ 37 w 52"/>
                  <a:gd name="T23"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9">
                    <a:moveTo>
                      <a:pt x="37" y="37"/>
                    </a:moveTo>
                    <a:lnTo>
                      <a:pt x="37" y="37"/>
                    </a:lnTo>
                    <a:cubicBezTo>
                      <a:pt x="37" y="40"/>
                      <a:pt x="35" y="47"/>
                      <a:pt x="27" y="47"/>
                    </a:cubicBezTo>
                    <a:cubicBezTo>
                      <a:pt x="16" y="47"/>
                      <a:pt x="16" y="35"/>
                      <a:pt x="16" y="29"/>
                    </a:cubicBezTo>
                    <a:cubicBezTo>
                      <a:pt x="16" y="22"/>
                      <a:pt x="18" y="12"/>
                      <a:pt x="27" y="12"/>
                    </a:cubicBezTo>
                    <a:cubicBezTo>
                      <a:pt x="34" y="12"/>
                      <a:pt x="37" y="18"/>
                      <a:pt x="37" y="22"/>
                    </a:cubicBezTo>
                    <a:lnTo>
                      <a:pt x="52" y="22"/>
                    </a:lnTo>
                    <a:cubicBezTo>
                      <a:pt x="51" y="4"/>
                      <a:pt x="36" y="0"/>
                      <a:pt x="27" y="0"/>
                    </a:cubicBezTo>
                    <a:cubicBezTo>
                      <a:pt x="8" y="0"/>
                      <a:pt x="0" y="13"/>
                      <a:pt x="0" y="31"/>
                    </a:cubicBezTo>
                    <a:cubicBezTo>
                      <a:pt x="0" y="43"/>
                      <a:pt x="5" y="59"/>
                      <a:pt x="26" y="59"/>
                    </a:cubicBezTo>
                    <a:cubicBezTo>
                      <a:pt x="47" y="59"/>
                      <a:pt x="52" y="43"/>
                      <a:pt x="52" y="37"/>
                    </a:cubicBezTo>
                    <a:lnTo>
                      <a:pt x="37" y="3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3" name="Freeform 43"/>
              <p:cNvSpPr>
                <a:spLocks noEditPoints="1"/>
              </p:cNvSpPr>
              <p:nvPr/>
            </p:nvSpPr>
            <p:spPr bwMode="auto">
              <a:xfrm>
                <a:off x="959" y="2376"/>
                <a:ext cx="47" cy="52"/>
              </a:xfrm>
              <a:custGeom>
                <a:avLst/>
                <a:gdLst>
                  <a:gd name="T0" fmla="*/ 37 w 53"/>
                  <a:gd name="T1" fmla="*/ 41 h 59"/>
                  <a:gd name="T2" fmla="*/ 37 w 53"/>
                  <a:gd name="T3" fmla="*/ 41 h 59"/>
                  <a:gd name="T4" fmla="*/ 28 w 53"/>
                  <a:gd name="T5" fmla="*/ 47 h 59"/>
                  <a:gd name="T6" fmla="*/ 14 w 53"/>
                  <a:gd name="T7" fmla="*/ 34 h 59"/>
                  <a:gd name="T8" fmla="*/ 53 w 53"/>
                  <a:gd name="T9" fmla="*/ 34 h 59"/>
                  <a:gd name="T10" fmla="*/ 53 w 53"/>
                  <a:gd name="T11" fmla="*/ 31 h 59"/>
                  <a:gd name="T12" fmla="*/ 27 w 53"/>
                  <a:gd name="T13" fmla="*/ 0 h 59"/>
                  <a:gd name="T14" fmla="*/ 0 w 53"/>
                  <a:gd name="T15" fmla="*/ 28 h 59"/>
                  <a:gd name="T16" fmla="*/ 28 w 53"/>
                  <a:gd name="T17" fmla="*/ 59 h 59"/>
                  <a:gd name="T18" fmla="*/ 52 w 53"/>
                  <a:gd name="T19" fmla="*/ 41 h 59"/>
                  <a:gd name="T20" fmla="*/ 37 w 53"/>
                  <a:gd name="T21" fmla="*/ 41 h 59"/>
                  <a:gd name="T22" fmla="*/ 15 w 53"/>
                  <a:gd name="T23" fmla="*/ 24 h 59"/>
                  <a:gd name="T24" fmla="*/ 15 w 53"/>
                  <a:gd name="T25" fmla="*/ 24 h 59"/>
                  <a:gd name="T26" fmla="*/ 26 w 53"/>
                  <a:gd name="T27" fmla="*/ 12 h 59"/>
                  <a:gd name="T28" fmla="*/ 38 w 53"/>
                  <a:gd name="T29" fmla="*/ 24 h 59"/>
                  <a:gd name="T30" fmla="*/ 15 w 53"/>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9">
                    <a:moveTo>
                      <a:pt x="37" y="41"/>
                    </a:moveTo>
                    <a:lnTo>
                      <a:pt x="37" y="41"/>
                    </a:lnTo>
                    <a:cubicBezTo>
                      <a:pt x="36" y="45"/>
                      <a:pt x="32" y="47"/>
                      <a:pt x="28" y="47"/>
                    </a:cubicBezTo>
                    <a:cubicBezTo>
                      <a:pt x="16" y="47"/>
                      <a:pt x="15" y="38"/>
                      <a:pt x="14" y="34"/>
                    </a:cubicBezTo>
                    <a:lnTo>
                      <a:pt x="53" y="34"/>
                    </a:lnTo>
                    <a:lnTo>
                      <a:pt x="53" y="31"/>
                    </a:lnTo>
                    <a:cubicBezTo>
                      <a:pt x="53" y="5"/>
                      <a:pt x="38" y="0"/>
                      <a:pt x="27" y="0"/>
                    </a:cubicBezTo>
                    <a:cubicBezTo>
                      <a:pt x="2" y="0"/>
                      <a:pt x="0" y="22"/>
                      <a:pt x="0" y="28"/>
                    </a:cubicBezTo>
                    <a:cubicBezTo>
                      <a:pt x="0" y="52"/>
                      <a:pt x="12" y="59"/>
                      <a:pt x="28" y="59"/>
                    </a:cubicBezTo>
                    <a:cubicBezTo>
                      <a:pt x="37" y="59"/>
                      <a:pt x="48" y="55"/>
                      <a:pt x="52" y="41"/>
                    </a:cubicBezTo>
                    <a:lnTo>
                      <a:pt x="37" y="41"/>
                    </a:lnTo>
                    <a:close/>
                    <a:moveTo>
                      <a:pt x="15" y="24"/>
                    </a:moveTo>
                    <a:lnTo>
                      <a:pt x="15" y="24"/>
                    </a:lnTo>
                    <a:cubicBezTo>
                      <a:pt x="16" y="17"/>
                      <a:pt x="19" y="12"/>
                      <a:pt x="26" y="12"/>
                    </a:cubicBezTo>
                    <a:cubicBezTo>
                      <a:pt x="31"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4" name="Freeform 44"/>
              <p:cNvSpPr>
                <a:spLocks/>
              </p:cNvSpPr>
              <p:nvPr/>
            </p:nvSpPr>
            <p:spPr bwMode="auto">
              <a:xfrm>
                <a:off x="1012" y="2376"/>
                <a:ext cx="45" cy="52"/>
              </a:xfrm>
              <a:custGeom>
                <a:avLst/>
                <a:gdLst>
                  <a:gd name="T0" fmla="*/ 50 w 51"/>
                  <a:gd name="T1" fmla="*/ 19 h 59"/>
                  <a:gd name="T2" fmla="*/ 50 w 51"/>
                  <a:gd name="T3" fmla="*/ 19 h 59"/>
                  <a:gd name="T4" fmla="*/ 24 w 51"/>
                  <a:gd name="T5" fmla="*/ 0 h 59"/>
                  <a:gd name="T6" fmla="*/ 2 w 51"/>
                  <a:gd name="T7" fmla="*/ 19 h 59"/>
                  <a:gd name="T8" fmla="*/ 37 w 51"/>
                  <a:gd name="T9" fmla="*/ 42 h 59"/>
                  <a:gd name="T10" fmla="*/ 27 w 51"/>
                  <a:gd name="T11" fmla="*/ 48 h 59"/>
                  <a:gd name="T12" fmla="*/ 15 w 51"/>
                  <a:gd name="T13" fmla="*/ 40 h 59"/>
                  <a:gd name="T14" fmla="*/ 0 w 51"/>
                  <a:gd name="T15" fmla="*/ 40 h 59"/>
                  <a:gd name="T16" fmla="*/ 27 w 51"/>
                  <a:gd name="T17" fmla="*/ 59 h 59"/>
                  <a:gd name="T18" fmla="*/ 51 w 51"/>
                  <a:gd name="T19" fmla="*/ 40 h 59"/>
                  <a:gd name="T20" fmla="*/ 16 w 51"/>
                  <a:gd name="T21" fmla="*/ 17 h 59"/>
                  <a:gd name="T22" fmla="*/ 25 w 51"/>
                  <a:gd name="T23" fmla="*/ 11 h 59"/>
                  <a:gd name="T24" fmla="*/ 35 w 51"/>
                  <a:gd name="T25" fmla="*/ 19 h 59"/>
                  <a:gd name="T26" fmla="*/ 50 w 51"/>
                  <a:gd name="T27" fmla="*/ 1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9">
                    <a:moveTo>
                      <a:pt x="50" y="19"/>
                    </a:moveTo>
                    <a:lnTo>
                      <a:pt x="50" y="19"/>
                    </a:lnTo>
                    <a:cubicBezTo>
                      <a:pt x="49" y="3"/>
                      <a:pt x="35" y="0"/>
                      <a:pt x="24" y="0"/>
                    </a:cubicBezTo>
                    <a:cubicBezTo>
                      <a:pt x="7" y="0"/>
                      <a:pt x="2" y="11"/>
                      <a:pt x="2" y="19"/>
                    </a:cubicBezTo>
                    <a:cubicBezTo>
                      <a:pt x="2" y="40"/>
                      <a:pt x="37" y="33"/>
                      <a:pt x="37" y="42"/>
                    </a:cubicBezTo>
                    <a:cubicBezTo>
                      <a:pt x="37" y="44"/>
                      <a:pt x="35" y="48"/>
                      <a:pt x="27" y="48"/>
                    </a:cubicBezTo>
                    <a:cubicBezTo>
                      <a:pt x="18" y="48"/>
                      <a:pt x="15" y="45"/>
                      <a:pt x="15" y="40"/>
                    </a:cubicBezTo>
                    <a:lnTo>
                      <a:pt x="0" y="40"/>
                    </a:lnTo>
                    <a:cubicBezTo>
                      <a:pt x="0" y="55"/>
                      <a:pt x="14" y="59"/>
                      <a:pt x="27" y="59"/>
                    </a:cubicBezTo>
                    <a:cubicBezTo>
                      <a:pt x="36" y="59"/>
                      <a:pt x="51" y="56"/>
                      <a:pt x="51" y="40"/>
                    </a:cubicBezTo>
                    <a:cubicBezTo>
                      <a:pt x="51" y="19"/>
                      <a:pt x="16" y="26"/>
                      <a:pt x="16" y="17"/>
                    </a:cubicBezTo>
                    <a:cubicBezTo>
                      <a:pt x="16" y="14"/>
                      <a:pt x="17" y="11"/>
                      <a:pt x="25" y="11"/>
                    </a:cubicBezTo>
                    <a:cubicBezTo>
                      <a:pt x="33" y="11"/>
                      <a:pt x="35" y="15"/>
                      <a:pt x="35" y="19"/>
                    </a:cubicBezTo>
                    <a:lnTo>
                      <a:pt x="50"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5" name="Freeform 45"/>
              <p:cNvSpPr>
                <a:spLocks/>
              </p:cNvSpPr>
              <p:nvPr/>
            </p:nvSpPr>
            <p:spPr bwMode="auto">
              <a:xfrm>
                <a:off x="1064" y="2376"/>
                <a:ext cx="46" cy="52"/>
              </a:xfrm>
              <a:custGeom>
                <a:avLst/>
                <a:gdLst>
                  <a:gd name="T0" fmla="*/ 50 w 52"/>
                  <a:gd name="T1" fmla="*/ 19 h 59"/>
                  <a:gd name="T2" fmla="*/ 50 w 52"/>
                  <a:gd name="T3" fmla="*/ 19 h 59"/>
                  <a:gd name="T4" fmla="*/ 25 w 52"/>
                  <a:gd name="T5" fmla="*/ 0 h 59"/>
                  <a:gd name="T6" fmla="*/ 2 w 52"/>
                  <a:gd name="T7" fmla="*/ 19 h 59"/>
                  <a:gd name="T8" fmla="*/ 37 w 52"/>
                  <a:gd name="T9" fmla="*/ 42 h 59"/>
                  <a:gd name="T10" fmla="*/ 27 w 52"/>
                  <a:gd name="T11" fmla="*/ 48 h 59"/>
                  <a:gd name="T12" fmla="*/ 15 w 52"/>
                  <a:gd name="T13" fmla="*/ 40 h 59"/>
                  <a:gd name="T14" fmla="*/ 0 w 52"/>
                  <a:gd name="T15" fmla="*/ 40 h 59"/>
                  <a:gd name="T16" fmla="*/ 27 w 52"/>
                  <a:gd name="T17" fmla="*/ 59 h 59"/>
                  <a:gd name="T18" fmla="*/ 52 w 52"/>
                  <a:gd name="T19" fmla="*/ 40 h 59"/>
                  <a:gd name="T20" fmla="*/ 16 w 52"/>
                  <a:gd name="T21" fmla="*/ 17 h 59"/>
                  <a:gd name="T22" fmla="*/ 26 w 52"/>
                  <a:gd name="T23" fmla="*/ 11 h 59"/>
                  <a:gd name="T24" fmla="*/ 35 w 52"/>
                  <a:gd name="T25" fmla="*/ 19 h 59"/>
                  <a:gd name="T26" fmla="*/ 50 w 52"/>
                  <a:gd name="T27" fmla="*/ 1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9">
                    <a:moveTo>
                      <a:pt x="50" y="19"/>
                    </a:moveTo>
                    <a:lnTo>
                      <a:pt x="50" y="19"/>
                    </a:lnTo>
                    <a:cubicBezTo>
                      <a:pt x="49" y="3"/>
                      <a:pt x="36" y="0"/>
                      <a:pt x="25" y="0"/>
                    </a:cubicBezTo>
                    <a:cubicBezTo>
                      <a:pt x="7" y="0"/>
                      <a:pt x="2" y="11"/>
                      <a:pt x="2" y="19"/>
                    </a:cubicBezTo>
                    <a:cubicBezTo>
                      <a:pt x="2" y="40"/>
                      <a:pt x="37" y="33"/>
                      <a:pt x="37" y="42"/>
                    </a:cubicBezTo>
                    <a:cubicBezTo>
                      <a:pt x="37" y="44"/>
                      <a:pt x="35" y="48"/>
                      <a:pt x="27" y="48"/>
                    </a:cubicBezTo>
                    <a:cubicBezTo>
                      <a:pt x="18" y="48"/>
                      <a:pt x="15" y="45"/>
                      <a:pt x="15" y="40"/>
                    </a:cubicBezTo>
                    <a:lnTo>
                      <a:pt x="0" y="40"/>
                    </a:lnTo>
                    <a:cubicBezTo>
                      <a:pt x="0" y="55"/>
                      <a:pt x="14" y="59"/>
                      <a:pt x="27" y="59"/>
                    </a:cubicBezTo>
                    <a:cubicBezTo>
                      <a:pt x="36" y="59"/>
                      <a:pt x="52" y="56"/>
                      <a:pt x="52" y="40"/>
                    </a:cubicBezTo>
                    <a:cubicBezTo>
                      <a:pt x="52" y="19"/>
                      <a:pt x="16" y="26"/>
                      <a:pt x="16" y="17"/>
                    </a:cubicBezTo>
                    <a:cubicBezTo>
                      <a:pt x="16" y="14"/>
                      <a:pt x="17" y="11"/>
                      <a:pt x="26" y="11"/>
                    </a:cubicBezTo>
                    <a:cubicBezTo>
                      <a:pt x="34" y="11"/>
                      <a:pt x="35" y="15"/>
                      <a:pt x="35" y="19"/>
                    </a:cubicBezTo>
                    <a:lnTo>
                      <a:pt x="50"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6" name="Freeform 46"/>
              <p:cNvSpPr>
                <a:spLocks/>
              </p:cNvSpPr>
              <p:nvPr/>
            </p:nvSpPr>
            <p:spPr bwMode="auto">
              <a:xfrm>
                <a:off x="1116" y="2395"/>
                <a:ext cx="26" cy="12"/>
              </a:xfrm>
              <a:custGeom>
                <a:avLst/>
                <a:gdLst>
                  <a:gd name="T0" fmla="*/ 29 w 29"/>
                  <a:gd name="T1" fmla="*/ 0 h 14"/>
                  <a:gd name="T2" fmla="*/ 29 w 29"/>
                  <a:gd name="T3" fmla="*/ 0 h 14"/>
                  <a:gd name="T4" fmla="*/ 0 w 29"/>
                  <a:gd name="T5" fmla="*/ 0 h 14"/>
                  <a:gd name="T6" fmla="*/ 0 w 29"/>
                  <a:gd name="T7" fmla="*/ 14 h 14"/>
                  <a:gd name="T8" fmla="*/ 29 w 29"/>
                  <a:gd name="T9" fmla="*/ 14 h 14"/>
                  <a:gd name="T10" fmla="*/ 29 w 29"/>
                  <a:gd name="T11" fmla="*/ 0 h 14"/>
                </a:gdLst>
                <a:ahLst/>
                <a:cxnLst>
                  <a:cxn ang="0">
                    <a:pos x="T0" y="T1"/>
                  </a:cxn>
                  <a:cxn ang="0">
                    <a:pos x="T2" y="T3"/>
                  </a:cxn>
                  <a:cxn ang="0">
                    <a:pos x="T4" y="T5"/>
                  </a:cxn>
                  <a:cxn ang="0">
                    <a:pos x="T6" y="T7"/>
                  </a:cxn>
                  <a:cxn ang="0">
                    <a:pos x="T8" y="T9"/>
                  </a:cxn>
                  <a:cxn ang="0">
                    <a:pos x="T10" y="T11"/>
                  </a:cxn>
                </a:cxnLst>
                <a:rect l="0" t="0" r="r" b="b"/>
                <a:pathLst>
                  <a:path w="29" h="14">
                    <a:moveTo>
                      <a:pt x="29" y="0"/>
                    </a:moveTo>
                    <a:lnTo>
                      <a:pt x="29" y="0"/>
                    </a:lnTo>
                    <a:lnTo>
                      <a:pt x="0" y="0"/>
                    </a:lnTo>
                    <a:lnTo>
                      <a:pt x="0" y="14"/>
                    </a:lnTo>
                    <a:lnTo>
                      <a:pt x="29" y="14"/>
                    </a:lnTo>
                    <a:lnTo>
                      <a:pt x="2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7" name="Freeform 47"/>
              <p:cNvSpPr>
                <a:spLocks noEditPoints="1"/>
              </p:cNvSpPr>
              <p:nvPr/>
            </p:nvSpPr>
            <p:spPr bwMode="auto">
              <a:xfrm>
                <a:off x="1148" y="2376"/>
                <a:ext cx="51" cy="52"/>
              </a:xfrm>
              <a:custGeom>
                <a:avLst/>
                <a:gdLst>
                  <a:gd name="T0" fmla="*/ 58 w 58"/>
                  <a:gd name="T1" fmla="*/ 30 h 59"/>
                  <a:gd name="T2" fmla="*/ 58 w 58"/>
                  <a:gd name="T3" fmla="*/ 30 h 59"/>
                  <a:gd name="T4" fmla="*/ 29 w 58"/>
                  <a:gd name="T5" fmla="*/ 0 h 59"/>
                  <a:gd name="T6" fmla="*/ 0 w 58"/>
                  <a:gd name="T7" fmla="*/ 30 h 59"/>
                  <a:gd name="T8" fmla="*/ 29 w 58"/>
                  <a:gd name="T9" fmla="*/ 59 h 59"/>
                  <a:gd name="T10" fmla="*/ 58 w 58"/>
                  <a:gd name="T11" fmla="*/ 30 h 59"/>
                  <a:gd name="T12" fmla="*/ 43 w 58"/>
                  <a:gd name="T13" fmla="*/ 30 h 59"/>
                  <a:gd name="T14" fmla="*/ 43 w 58"/>
                  <a:gd name="T15" fmla="*/ 30 h 59"/>
                  <a:gd name="T16" fmla="*/ 29 w 58"/>
                  <a:gd name="T17" fmla="*/ 47 h 59"/>
                  <a:gd name="T18" fmla="*/ 15 w 58"/>
                  <a:gd name="T19" fmla="*/ 30 h 59"/>
                  <a:gd name="T20" fmla="*/ 29 w 58"/>
                  <a:gd name="T21" fmla="*/ 12 h 59"/>
                  <a:gd name="T22" fmla="*/ 43 w 58"/>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59">
                    <a:moveTo>
                      <a:pt x="58" y="30"/>
                    </a:moveTo>
                    <a:lnTo>
                      <a:pt x="58" y="30"/>
                    </a:lnTo>
                    <a:cubicBezTo>
                      <a:pt x="58" y="9"/>
                      <a:pt x="44" y="0"/>
                      <a:pt x="29" y="0"/>
                    </a:cubicBezTo>
                    <a:cubicBezTo>
                      <a:pt x="14" y="0"/>
                      <a:pt x="0" y="9"/>
                      <a:pt x="0" y="30"/>
                    </a:cubicBezTo>
                    <a:cubicBezTo>
                      <a:pt x="0" y="50"/>
                      <a:pt x="14" y="59"/>
                      <a:pt x="29" y="59"/>
                    </a:cubicBezTo>
                    <a:cubicBezTo>
                      <a:pt x="44" y="59"/>
                      <a:pt x="58" y="50"/>
                      <a:pt x="58" y="30"/>
                    </a:cubicBezTo>
                    <a:close/>
                    <a:moveTo>
                      <a:pt x="43" y="30"/>
                    </a:moveTo>
                    <a:lnTo>
                      <a:pt x="43" y="30"/>
                    </a:lnTo>
                    <a:cubicBezTo>
                      <a:pt x="43" y="37"/>
                      <a:pt x="40" y="47"/>
                      <a:pt x="29" y="47"/>
                    </a:cubicBezTo>
                    <a:cubicBezTo>
                      <a:pt x="18" y="47"/>
                      <a:pt x="15" y="37"/>
                      <a:pt x="15" y="30"/>
                    </a:cubicBezTo>
                    <a:cubicBezTo>
                      <a:pt x="15" y="22"/>
                      <a:pt x="18" y="12"/>
                      <a:pt x="29" y="12"/>
                    </a:cubicBezTo>
                    <a:cubicBezTo>
                      <a:pt x="40" y="12"/>
                      <a:pt x="43" y="22"/>
                      <a:pt x="43"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8" name="Freeform 48"/>
              <p:cNvSpPr>
                <a:spLocks/>
              </p:cNvSpPr>
              <p:nvPr/>
            </p:nvSpPr>
            <p:spPr bwMode="auto">
              <a:xfrm>
                <a:off x="1208" y="2376"/>
                <a:ext cx="29" cy="52"/>
              </a:xfrm>
              <a:custGeom>
                <a:avLst/>
                <a:gdLst>
                  <a:gd name="T0" fmla="*/ 0 w 33"/>
                  <a:gd name="T1" fmla="*/ 58 h 58"/>
                  <a:gd name="T2" fmla="*/ 0 w 33"/>
                  <a:gd name="T3" fmla="*/ 58 h 58"/>
                  <a:gd name="T4" fmla="*/ 15 w 33"/>
                  <a:gd name="T5" fmla="*/ 58 h 58"/>
                  <a:gd name="T6" fmla="*/ 15 w 33"/>
                  <a:gd name="T7" fmla="*/ 28 h 58"/>
                  <a:gd name="T8" fmla="*/ 29 w 33"/>
                  <a:gd name="T9" fmla="*/ 15 h 58"/>
                  <a:gd name="T10" fmla="*/ 33 w 33"/>
                  <a:gd name="T11" fmla="*/ 15 h 58"/>
                  <a:gd name="T12" fmla="*/ 33 w 33"/>
                  <a:gd name="T13" fmla="*/ 0 h 58"/>
                  <a:gd name="T14" fmla="*/ 30 w 33"/>
                  <a:gd name="T15" fmla="*/ 0 h 58"/>
                  <a:gd name="T16" fmla="*/ 15 w 33"/>
                  <a:gd name="T17" fmla="*/ 11 h 58"/>
                  <a:gd name="T18" fmla="*/ 15 w 33"/>
                  <a:gd name="T19" fmla="*/ 11 h 58"/>
                  <a:gd name="T20" fmla="*/ 15 w 33"/>
                  <a:gd name="T21" fmla="*/ 1 h 58"/>
                  <a:gd name="T22" fmla="*/ 0 w 33"/>
                  <a:gd name="T23" fmla="*/ 1 h 58"/>
                  <a:gd name="T24" fmla="*/ 0 w 33"/>
                  <a:gd name="T2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0" y="58"/>
                    </a:moveTo>
                    <a:lnTo>
                      <a:pt x="0" y="58"/>
                    </a:lnTo>
                    <a:lnTo>
                      <a:pt x="15" y="58"/>
                    </a:lnTo>
                    <a:lnTo>
                      <a:pt x="15" y="28"/>
                    </a:lnTo>
                    <a:cubicBezTo>
                      <a:pt x="15" y="22"/>
                      <a:pt x="17" y="15"/>
                      <a:pt x="29" y="15"/>
                    </a:cubicBezTo>
                    <a:cubicBezTo>
                      <a:pt x="30" y="15"/>
                      <a:pt x="32" y="15"/>
                      <a:pt x="33" y="15"/>
                    </a:cubicBezTo>
                    <a:lnTo>
                      <a:pt x="33" y="0"/>
                    </a:lnTo>
                    <a:cubicBezTo>
                      <a:pt x="32" y="0"/>
                      <a:pt x="31" y="0"/>
                      <a:pt x="30" y="0"/>
                    </a:cubicBezTo>
                    <a:cubicBezTo>
                      <a:pt x="21" y="0"/>
                      <a:pt x="18" y="5"/>
                      <a:pt x="15" y="11"/>
                    </a:cubicBezTo>
                    <a:lnTo>
                      <a:pt x="15" y="11"/>
                    </a:lnTo>
                    <a:lnTo>
                      <a:pt x="15" y="1"/>
                    </a:lnTo>
                    <a:lnTo>
                      <a:pt x="0" y="1"/>
                    </a:lnTo>
                    <a:lnTo>
                      <a:pt x="0" y="5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9" name="Freeform 49"/>
              <p:cNvSpPr>
                <a:spLocks noEditPoints="1"/>
              </p:cNvSpPr>
              <p:nvPr/>
            </p:nvSpPr>
            <p:spPr bwMode="auto">
              <a:xfrm>
                <a:off x="1246" y="2360"/>
                <a:ext cx="13" cy="68"/>
              </a:xfrm>
              <a:custGeom>
                <a:avLst/>
                <a:gdLst>
                  <a:gd name="T0" fmla="*/ 0 w 14"/>
                  <a:gd name="T1" fmla="*/ 20 h 77"/>
                  <a:gd name="T2" fmla="*/ 0 w 14"/>
                  <a:gd name="T3" fmla="*/ 20 h 77"/>
                  <a:gd name="T4" fmla="*/ 0 w 14"/>
                  <a:gd name="T5" fmla="*/ 77 h 77"/>
                  <a:gd name="T6" fmla="*/ 14 w 14"/>
                  <a:gd name="T7" fmla="*/ 77 h 77"/>
                  <a:gd name="T8" fmla="*/ 14 w 14"/>
                  <a:gd name="T9" fmla="*/ 20 h 77"/>
                  <a:gd name="T10" fmla="*/ 0 w 14"/>
                  <a:gd name="T11" fmla="*/ 20 h 77"/>
                  <a:gd name="T12" fmla="*/ 14 w 14"/>
                  <a:gd name="T13" fmla="*/ 0 h 77"/>
                  <a:gd name="T14" fmla="*/ 14 w 14"/>
                  <a:gd name="T15" fmla="*/ 0 h 77"/>
                  <a:gd name="T16" fmla="*/ 0 w 14"/>
                  <a:gd name="T17" fmla="*/ 0 h 77"/>
                  <a:gd name="T18" fmla="*/ 0 w 14"/>
                  <a:gd name="T19" fmla="*/ 14 h 77"/>
                  <a:gd name="T20" fmla="*/ 14 w 14"/>
                  <a:gd name="T21" fmla="*/ 14 h 77"/>
                  <a:gd name="T22" fmla="*/ 14 w 14"/>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77">
                    <a:moveTo>
                      <a:pt x="0" y="20"/>
                    </a:moveTo>
                    <a:lnTo>
                      <a:pt x="0" y="20"/>
                    </a:lnTo>
                    <a:lnTo>
                      <a:pt x="0" y="77"/>
                    </a:lnTo>
                    <a:lnTo>
                      <a:pt x="14" y="77"/>
                    </a:lnTo>
                    <a:lnTo>
                      <a:pt x="14" y="20"/>
                    </a:lnTo>
                    <a:lnTo>
                      <a:pt x="0" y="20"/>
                    </a:lnTo>
                    <a:close/>
                    <a:moveTo>
                      <a:pt x="14" y="0"/>
                    </a:moveTo>
                    <a:lnTo>
                      <a:pt x="14" y="0"/>
                    </a:lnTo>
                    <a:lnTo>
                      <a:pt x="0" y="0"/>
                    </a:lnTo>
                    <a:lnTo>
                      <a:pt x="0" y="14"/>
                    </a:lnTo>
                    <a:lnTo>
                      <a:pt x="14" y="14"/>
                    </a:lnTo>
                    <a:lnTo>
                      <a:pt x="1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0" name="Freeform 50"/>
              <p:cNvSpPr>
                <a:spLocks noEditPoints="1"/>
              </p:cNvSpPr>
              <p:nvPr/>
            </p:nvSpPr>
            <p:spPr bwMode="auto">
              <a:xfrm>
                <a:off x="1267" y="2376"/>
                <a:ext cx="48" cy="52"/>
              </a:xfrm>
              <a:custGeom>
                <a:avLst/>
                <a:gdLst>
                  <a:gd name="T0" fmla="*/ 38 w 54"/>
                  <a:gd name="T1" fmla="*/ 41 h 59"/>
                  <a:gd name="T2" fmla="*/ 38 w 54"/>
                  <a:gd name="T3" fmla="*/ 41 h 59"/>
                  <a:gd name="T4" fmla="*/ 28 w 54"/>
                  <a:gd name="T5" fmla="*/ 47 h 59"/>
                  <a:gd name="T6" fmla="*/ 15 w 54"/>
                  <a:gd name="T7" fmla="*/ 34 h 59"/>
                  <a:gd name="T8" fmla="*/ 54 w 54"/>
                  <a:gd name="T9" fmla="*/ 34 h 59"/>
                  <a:gd name="T10" fmla="*/ 54 w 54"/>
                  <a:gd name="T11" fmla="*/ 31 h 59"/>
                  <a:gd name="T12" fmla="*/ 27 w 54"/>
                  <a:gd name="T13" fmla="*/ 0 h 59"/>
                  <a:gd name="T14" fmla="*/ 0 w 54"/>
                  <a:gd name="T15" fmla="*/ 28 h 59"/>
                  <a:gd name="T16" fmla="*/ 28 w 54"/>
                  <a:gd name="T17" fmla="*/ 59 h 59"/>
                  <a:gd name="T18" fmla="*/ 53 w 54"/>
                  <a:gd name="T19" fmla="*/ 41 h 59"/>
                  <a:gd name="T20" fmla="*/ 38 w 54"/>
                  <a:gd name="T21" fmla="*/ 41 h 59"/>
                  <a:gd name="T22" fmla="*/ 16 w 54"/>
                  <a:gd name="T23" fmla="*/ 24 h 59"/>
                  <a:gd name="T24" fmla="*/ 16 w 54"/>
                  <a:gd name="T25" fmla="*/ 24 h 59"/>
                  <a:gd name="T26" fmla="*/ 27 w 54"/>
                  <a:gd name="T27" fmla="*/ 12 h 59"/>
                  <a:gd name="T28" fmla="*/ 39 w 54"/>
                  <a:gd name="T29" fmla="*/ 24 h 59"/>
                  <a:gd name="T30" fmla="*/ 16 w 54"/>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9">
                    <a:moveTo>
                      <a:pt x="38" y="41"/>
                    </a:moveTo>
                    <a:lnTo>
                      <a:pt x="38" y="41"/>
                    </a:lnTo>
                    <a:cubicBezTo>
                      <a:pt x="37" y="45"/>
                      <a:pt x="33" y="47"/>
                      <a:pt x="28" y="47"/>
                    </a:cubicBezTo>
                    <a:cubicBezTo>
                      <a:pt x="16" y="47"/>
                      <a:pt x="16" y="38"/>
                      <a:pt x="15" y="34"/>
                    </a:cubicBezTo>
                    <a:lnTo>
                      <a:pt x="54" y="34"/>
                    </a:lnTo>
                    <a:lnTo>
                      <a:pt x="54" y="31"/>
                    </a:lnTo>
                    <a:cubicBezTo>
                      <a:pt x="54" y="5"/>
                      <a:pt x="38" y="0"/>
                      <a:pt x="27" y="0"/>
                    </a:cubicBezTo>
                    <a:cubicBezTo>
                      <a:pt x="3" y="0"/>
                      <a:pt x="0" y="22"/>
                      <a:pt x="0" y="28"/>
                    </a:cubicBezTo>
                    <a:cubicBezTo>
                      <a:pt x="0" y="52"/>
                      <a:pt x="12" y="59"/>
                      <a:pt x="28" y="59"/>
                    </a:cubicBezTo>
                    <a:cubicBezTo>
                      <a:pt x="38" y="59"/>
                      <a:pt x="49" y="55"/>
                      <a:pt x="53" y="41"/>
                    </a:cubicBezTo>
                    <a:lnTo>
                      <a:pt x="38" y="41"/>
                    </a:lnTo>
                    <a:close/>
                    <a:moveTo>
                      <a:pt x="16" y="24"/>
                    </a:moveTo>
                    <a:lnTo>
                      <a:pt x="16" y="24"/>
                    </a:lnTo>
                    <a:cubicBezTo>
                      <a:pt x="16" y="17"/>
                      <a:pt x="20" y="12"/>
                      <a:pt x="27" y="12"/>
                    </a:cubicBezTo>
                    <a:cubicBezTo>
                      <a:pt x="32" y="12"/>
                      <a:pt x="38" y="15"/>
                      <a:pt x="39" y="24"/>
                    </a:cubicBezTo>
                    <a:lnTo>
                      <a:pt x="16"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1" name="Freeform 51"/>
              <p:cNvSpPr>
                <a:spLocks/>
              </p:cNvSpPr>
              <p:nvPr/>
            </p:nvSpPr>
            <p:spPr bwMode="auto">
              <a:xfrm>
                <a:off x="1324" y="2376"/>
                <a:ext cx="45" cy="52"/>
              </a:xfrm>
              <a:custGeom>
                <a:avLst/>
                <a:gdLst>
                  <a:gd name="T0" fmla="*/ 51 w 51"/>
                  <a:gd name="T1" fmla="*/ 19 h 58"/>
                  <a:gd name="T2" fmla="*/ 51 w 51"/>
                  <a:gd name="T3" fmla="*/ 19 h 58"/>
                  <a:gd name="T4" fmla="*/ 31 w 51"/>
                  <a:gd name="T5" fmla="*/ 0 h 58"/>
                  <a:gd name="T6" fmla="*/ 14 w 51"/>
                  <a:gd name="T7" fmla="*/ 10 h 58"/>
                  <a:gd name="T8" fmla="*/ 14 w 51"/>
                  <a:gd name="T9" fmla="*/ 10 h 58"/>
                  <a:gd name="T10" fmla="*/ 14 w 51"/>
                  <a:gd name="T11" fmla="*/ 1 h 58"/>
                  <a:gd name="T12" fmla="*/ 0 w 51"/>
                  <a:gd name="T13" fmla="*/ 1 h 58"/>
                  <a:gd name="T14" fmla="*/ 0 w 51"/>
                  <a:gd name="T15" fmla="*/ 58 h 58"/>
                  <a:gd name="T16" fmla="*/ 15 w 51"/>
                  <a:gd name="T17" fmla="*/ 58 h 58"/>
                  <a:gd name="T18" fmla="*/ 15 w 51"/>
                  <a:gd name="T19" fmla="*/ 25 h 58"/>
                  <a:gd name="T20" fmla="*/ 27 w 51"/>
                  <a:gd name="T21" fmla="*/ 12 h 58"/>
                  <a:gd name="T22" fmla="*/ 36 w 51"/>
                  <a:gd name="T23" fmla="*/ 24 h 58"/>
                  <a:gd name="T24" fmla="*/ 36 w 51"/>
                  <a:gd name="T25" fmla="*/ 58 h 58"/>
                  <a:gd name="T26" fmla="*/ 51 w 51"/>
                  <a:gd name="T27" fmla="*/ 58 h 58"/>
                  <a:gd name="T28" fmla="*/ 51 w 51"/>
                  <a:gd name="T2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58">
                    <a:moveTo>
                      <a:pt x="51" y="19"/>
                    </a:moveTo>
                    <a:lnTo>
                      <a:pt x="51" y="19"/>
                    </a:lnTo>
                    <a:cubicBezTo>
                      <a:pt x="51" y="6"/>
                      <a:pt x="42" y="0"/>
                      <a:pt x="31" y="0"/>
                    </a:cubicBezTo>
                    <a:cubicBezTo>
                      <a:pt x="21" y="0"/>
                      <a:pt x="16" y="6"/>
                      <a:pt x="14" y="10"/>
                    </a:cubicBezTo>
                    <a:lnTo>
                      <a:pt x="14" y="10"/>
                    </a:lnTo>
                    <a:lnTo>
                      <a:pt x="14" y="1"/>
                    </a:lnTo>
                    <a:lnTo>
                      <a:pt x="0" y="1"/>
                    </a:lnTo>
                    <a:lnTo>
                      <a:pt x="0" y="58"/>
                    </a:lnTo>
                    <a:lnTo>
                      <a:pt x="15" y="58"/>
                    </a:lnTo>
                    <a:lnTo>
                      <a:pt x="15" y="25"/>
                    </a:lnTo>
                    <a:cubicBezTo>
                      <a:pt x="15" y="17"/>
                      <a:pt x="20" y="12"/>
                      <a:pt x="27" y="12"/>
                    </a:cubicBezTo>
                    <a:cubicBezTo>
                      <a:pt x="36" y="12"/>
                      <a:pt x="36" y="19"/>
                      <a:pt x="36" y="24"/>
                    </a:cubicBezTo>
                    <a:lnTo>
                      <a:pt x="36" y="58"/>
                    </a:lnTo>
                    <a:lnTo>
                      <a:pt x="51" y="58"/>
                    </a:lnTo>
                    <a:lnTo>
                      <a:pt x="51"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2" name="Freeform 52"/>
              <p:cNvSpPr>
                <a:spLocks/>
              </p:cNvSpPr>
              <p:nvPr/>
            </p:nvSpPr>
            <p:spPr bwMode="auto">
              <a:xfrm>
                <a:off x="1376" y="2364"/>
                <a:ext cx="28" cy="64"/>
              </a:xfrm>
              <a:custGeom>
                <a:avLst/>
                <a:gdLst>
                  <a:gd name="T0" fmla="*/ 23 w 32"/>
                  <a:gd name="T1" fmla="*/ 0 h 72"/>
                  <a:gd name="T2" fmla="*/ 23 w 32"/>
                  <a:gd name="T3" fmla="*/ 0 h 72"/>
                  <a:gd name="T4" fmla="*/ 8 w 32"/>
                  <a:gd name="T5" fmla="*/ 0 h 72"/>
                  <a:gd name="T6" fmla="*/ 8 w 32"/>
                  <a:gd name="T7" fmla="*/ 15 h 72"/>
                  <a:gd name="T8" fmla="*/ 0 w 32"/>
                  <a:gd name="T9" fmla="*/ 15 h 72"/>
                  <a:gd name="T10" fmla="*/ 0 w 32"/>
                  <a:gd name="T11" fmla="*/ 26 h 72"/>
                  <a:gd name="T12" fmla="*/ 8 w 32"/>
                  <a:gd name="T13" fmla="*/ 26 h 72"/>
                  <a:gd name="T14" fmla="*/ 8 w 32"/>
                  <a:gd name="T15" fmla="*/ 60 h 72"/>
                  <a:gd name="T16" fmla="*/ 23 w 32"/>
                  <a:gd name="T17" fmla="*/ 72 h 72"/>
                  <a:gd name="T18" fmla="*/ 25 w 32"/>
                  <a:gd name="T19" fmla="*/ 72 h 72"/>
                  <a:gd name="T20" fmla="*/ 32 w 32"/>
                  <a:gd name="T21" fmla="*/ 72 h 72"/>
                  <a:gd name="T22" fmla="*/ 32 w 32"/>
                  <a:gd name="T23" fmla="*/ 61 h 72"/>
                  <a:gd name="T24" fmla="*/ 29 w 32"/>
                  <a:gd name="T25" fmla="*/ 61 h 72"/>
                  <a:gd name="T26" fmla="*/ 23 w 32"/>
                  <a:gd name="T27" fmla="*/ 57 h 72"/>
                  <a:gd name="T28" fmla="*/ 23 w 32"/>
                  <a:gd name="T29" fmla="*/ 26 h 72"/>
                  <a:gd name="T30" fmla="*/ 32 w 32"/>
                  <a:gd name="T31" fmla="*/ 26 h 72"/>
                  <a:gd name="T32" fmla="*/ 32 w 32"/>
                  <a:gd name="T33" fmla="*/ 15 h 72"/>
                  <a:gd name="T34" fmla="*/ 23 w 32"/>
                  <a:gd name="T35" fmla="*/ 15 h 72"/>
                  <a:gd name="T36" fmla="*/ 23 w 32"/>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72">
                    <a:moveTo>
                      <a:pt x="23" y="0"/>
                    </a:moveTo>
                    <a:lnTo>
                      <a:pt x="23" y="0"/>
                    </a:lnTo>
                    <a:lnTo>
                      <a:pt x="8" y="0"/>
                    </a:lnTo>
                    <a:lnTo>
                      <a:pt x="8" y="15"/>
                    </a:lnTo>
                    <a:lnTo>
                      <a:pt x="0" y="15"/>
                    </a:lnTo>
                    <a:lnTo>
                      <a:pt x="0" y="26"/>
                    </a:lnTo>
                    <a:lnTo>
                      <a:pt x="8" y="26"/>
                    </a:lnTo>
                    <a:lnTo>
                      <a:pt x="8" y="60"/>
                    </a:lnTo>
                    <a:cubicBezTo>
                      <a:pt x="8" y="68"/>
                      <a:pt x="10" y="72"/>
                      <a:pt x="23" y="72"/>
                    </a:cubicBezTo>
                    <a:lnTo>
                      <a:pt x="25" y="72"/>
                    </a:lnTo>
                    <a:cubicBezTo>
                      <a:pt x="27" y="72"/>
                      <a:pt x="30" y="72"/>
                      <a:pt x="32" y="72"/>
                    </a:cubicBezTo>
                    <a:lnTo>
                      <a:pt x="32" y="61"/>
                    </a:lnTo>
                    <a:cubicBezTo>
                      <a:pt x="31" y="61"/>
                      <a:pt x="30" y="61"/>
                      <a:pt x="29" y="61"/>
                    </a:cubicBezTo>
                    <a:cubicBezTo>
                      <a:pt x="23" y="61"/>
                      <a:pt x="23" y="60"/>
                      <a:pt x="23" y="57"/>
                    </a:cubicBezTo>
                    <a:lnTo>
                      <a:pt x="23" y="26"/>
                    </a:lnTo>
                    <a:lnTo>
                      <a:pt x="32" y="26"/>
                    </a:lnTo>
                    <a:lnTo>
                      <a:pt x="32" y="15"/>
                    </a:lnTo>
                    <a:lnTo>
                      <a:pt x="23" y="15"/>
                    </a:lnTo>
                    <a:lnTo>
                      <a:pt x="2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3" name="Freeform 53"/>
              <p:cNvSpPr>
                <a:spLocks noEditPoints="1"/>
              </p:cNvSpPr>
              <p:nvPr/>
            </p:nvSpPr>
            <p:spPr bwMode="auto">
              <a:xfrm>
                <a:off x="1409" y="2376"/>
                <a:ext cx="47" cy="52"/>
              </a:xfrm>
              <a:custGeom>
                <a:avLst/>
                <a:gdLst>
                  <a:gd name="T0" fmla="*/ 38 w 54"/>
                  <a:gd name="T1" fmla="*/ 41 h 59"/>
                  <a:gd name="T2" fmla="*/ 38 w 54"/>
                  <a:gd name="T3" fmla="*/ 41 h 59"/>
                  <a:gd name="T4" fmla="*/ 28 w 54"/>
                  <a:gd name="T5" fmla="*/ 47 h 59"/>
                  <a:gd name="T6" fmla="*/ 15 w 54"/>
                  <a:gd name="T7" fmla="*/ 34 h 59"/>
                  <a:gd name="T8" fmla="*/ 54 w 54"/>
                  <a:gd name="T9" fmla="*/ 34 h 59"/>
                  <a:gd name="T10" fmla="*/ 54 w 54"/>
                  <a:gd name="T11" fmla="*/ 31 h 59"/>
                  <a:gd name="T12" fmla="*/ 27 w 54"/>
                  <a:gd name="T13" fmla="*/ 0 h 59"/>
                  <a:gd name="T14" fmla="*/ 0 w 54"/>
                  <a:gd name="T15" fmla="*/ 28 h 59"/>
                  <a:gd name="T16" fmla="*/ 28 w 54"/>
                  <a:gd name="T17" fmla="*/ 59 h 59"/>
                  <a:gd name="T18" fmla="*/ 53 w 54"/>
                  <a:gd name="T19" fmla="*/ 41 h 59"/>
                  <a:gd name="T20" fmla="*/ 38 w 54"/>
                  <a:gd name="T21" fmla="*/ 41 h 59"/>
                  <a:gd name="T22" fmla="*/ 16 w 54"/>
                  <a:gd name="T23" fmla="*/ 24 h 59"/>
                  <a:gd name="T24" fmla="*/ 16 w 54"/>
                  <a:gd name="T25" fmla="*/ 24 h 59"/>
                  <a:gd name="T26" fmla="*/ 27 w 54"/>
                  <a:gd name="T27" fmla="*/ 12 h 59"/>
                  <a:gd name="T28" fmla="*/ 39 w 54"/>
                  <a:gd name="T29" fmla="*/ 24 h 59"/>
                  <a:gd name="T30" fmla="*/ 16 w 54"/>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9">
                    <a:moveTo>
                      <a:pt x="38" y="41"/>
                    </a:moveTo>
                    <a:lnTo>
                      <a:pt x="38" y="41"/>
                    </a:lnTo>
                    <a:cubicBezTo>
                      <a:pt x="37" y="45"/>
                      <a:pt x="33" y="47"/>
                      <a:pt x="28" y="47"/>
                    </a:cubicBezTo>
                    <a:cubicBezTo>
                      <a:pt x="16" y="47"/>
                      <a:pt x="16" y="38"/>
                      <a:pt x="15" y="34"/>
                    </a:cubicBezTo>
                    <a:lnTo>
                      <a:pt x="54" y="34"/>
                    </a:lnTo>
                    <a:lnTo>
                      <a:pt x="54" y="31"/>
                    </a:lnTo>
                    <a:cubicBezTo>
                      <a:pt x="54" y="5"/>
                      <a:pt x="38" y="0"/>
                      <a:pt x="27" y="0"/>
                    </a:cubicBezTo>
                    <a:cubicBezTo>
                      <a:pt x="3" y="0"/>
                      <a:pt x="0" y="22"/>
                      <a:pt x="0" y="28"/>
                    </a:cubicBezTo>
                    <a:cubicBezTo>
                      <a:pt x="0" y="52"/>
                      <a:pt x="12" y="59"/>
                      <a:pt x="28" y="59"/>
                    </a:cubicBezTo>
                    <a:cubicBezTo>
                      <a:pt x="38" y="59"/>
                      <a:pt x="49" y="55"/>
                      <a:pt x="53" y="41"/>
                    </a:cubicBezTo>
                    <a:lnTo>
                      <a:pt x="38" y="41"/>
                    </a:lnTo>
                    <a:close/>
                    <a:moveTo>
                      <a:pt x="16" y="24"/>
                    </a:moveTo>
                    <a:lnTo>
                      <a:pt x="16" y="24"/>
                    </a:lnTo>
                    <a:cubicBezTo>
                      <a:pt x="16" y="17"/>
                      <a:pt x="20" y="12"/>
                      <a:pt x="27" y="12"/>
                    </a:cubicBezTo>
                    <a:cubicBezTo>
                      <a:pt x="32" y="12"/>
                      <a:pt x="38" y="15"/>
                      <a:pt x="39" y="24"/>
                    </a:cubicBezTo>
                    <a:lnTo>
                      <a:pt x="16"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4" name="Freeform 54"/>
              <p:cNvSpPr>
                <a:spLocks noEditPoints="1"/>
              </p:cNvSpPr>
              <p:nvPr/>
            </p:nvSpPr>
            <p:spPr bwMode="auto">
              <a:xfrm>
                <a:off x="1463" y="2360"/>
                <a:ext cx="48" cy="68"/>
              </a:xfrm>
              <a:custGeom>
                <a:avLst/>
                <a:gdLst>
                  <a:gd name="T0" fmla="*/ 55 w 55"/>
                  <a:gd name="T1" fmla="*/ 0 h 77"/>
                  <a:gd name="T2" fmla="*/ 55 w 55"/>
                  <a:gd name="T3" fmla="*/ 0 h 77"/>
                  <a:gd name="T4" fmla="*/ 40 w 55"/>
                  <a:gd name="T5" fmla="*/ 0 h 77"/>
                  <a:gd name="T6" fmla="*/ 40 w 55"/>
                  <a:gd name="T7" fmla="*/ 27 h 77"/>
                  <a:gd name="T8" fmla="*/ 40 w 55"/>
                  <a:gd name="T9" fmla="*/ 27 h 77"/>
                  <a:gd name="T10" fmla="*/ 23 w 55"/>
                  <a:gd name="T11" fmla="*/ 18 h 77"/>
                  <a:gd name="T12" fmla="*/ 0 w 55"/>
                  <a:gd name="T13" fmla="*/ 47 h 77"/>
                  <a:gd name="T14" fmla="*/ 23 w 55"/>
                  <a:gd name="T15" fmla="*/ 77 h 77"/>
                  <a:gd name="T16" fmla="*/ 40 w 55"/>
                  <a:gd name="T17" fmla="*/ 69 h 77"/>
                  <a:gd name="T18" fmla="*/ 40 w 55"/>
                  <a:gd name="T19" fmla="*/ 69 h 77"/>
                  <a:gd name="T20" fmla="*/ 40 w 55"/>
                  <a:gd name="T21" fmla="*/ 76 h 77"/>
                  <a:gd name="T22" fmla="*/ 55 w 55"/>
                  <a:gd name="T23" fmla="*/ 76 h 77"/>
                  <a:gd name="T24" fmla="*/ 55 w 55"/>
                  <a:gd name="T25" fmla="*/ 0 h 77"/>
                  <a:gd name="T26" fmla="*/ 15 w 55"/>
                  <a:gd name="T27" fmla="*/ 48 h 77"/>
                  <a:gd name="T28" fmla="*/ 15 w 55"/>
                  <a:gd name="T29" fmla="*/ 48 h 77"/>
                  <a:gd name="T30" fmla="*/ 28 w 55"/>
                  <a:gd name="T31" fmla="*/ 31 h 77"/>
                  <a:gd name="T32" fmla="*/ 40 w 55"/>
                  <a:gd name="T33" fmla="*/ 49 h 77"/>
                  <a:gd name="T34" fmla="*/ 27 w 55"/>
                  <a:gd name="T35" fmla="*/ 65 h 77"/>
                  <a:gd name="T36" fmla="*/ 15 w 55"/>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 h="77">
                    <a:moveTo>
                      <a:pt x="55" y="0"/>
                    </a:moveTo>
                    <a:lnTo>
                      <a:pt x="55" y="0"/>
                    </a:lnTo>
                    <a:lnTo>
                      <a:pt x="40" y="0"/>
                    </a:lnTo>
                    <a:lnTo>
                      <a:pt x="40" y="27"/>
                    </a:lnTo>
                    <a:lnTo>
                      <a:pt x="40" y="27"/>
                    </a:lnTo>
                    <a:cubicBezTo>
                      <a:pt x="37" y="23"/>
                      <a:pt x="33" y="18"/>
                      <a:pt x="23" y="18"/>
                    </a:cubicBezTo>
                    <a:cubicBezTo>
                      <a:pt x="11" y="18"/>
                      <a:pt x="0" y="27"/>
                      <a:pt x="0" y="47"/>
                    </a:cubicBezTo>
                    <a:cubicBezTo>
                      <a:pt x="0" y="62"/>
                      <a:pt x="7" y="77"/>
                      <a:pt x="23" y="77"/>
                    </a:cubicBezTo>
                    <a:cubicBezTo>
                      <a:pt x="30" y="77"/>
                      <a:pt x="36" y="75"/>
                      <a:pt x="40" y="69"/>
                    </a:cubicBezTo>
                    <a:lnTo>
                      <a:pt x="40" y="69"/>
                    </a:lnTo>
                    <a:lnTo>
                      <a:pt x="40" y="76"/>
                    </a:lnTo>
                    <a:lnTo>
                      <a:pt x="55" y="76"/>
                    </a:lnTo>
                    <a:lnTo>
                      <a:pt x="55" y="0"/>
                    </a:lnTo>
                    <a:close/>
                    <a:moveTo>
                      <a:pt x="15" y="48"/>
                    </a:moveTo>
                    <a:lnTo>
                      <a:pt x="15" y="48"/>
                    </a:lnTo>
                    <a:cubicBezTo>
                      <a:pt x="15" y="39"/>
                      <a:pt x="18" y="31"/>
                      <a:pt x="28" y="31"/>
                    </a:cubicBezTo>
                    <a:cubicBezTo>
                      <a:pt x="38" y="31"/>
                      <a:pt x="40" y="40"/>
                      <a:pt x="40" y="49"/>
                    </a:cubicBezTo>
                    <a:cubicBezTo>
                      <a:pt x="40" y="57"/>
                      <a:pt x="37" y="65"/>
                      <a:pt x="27" y="65"/>
                    </a:cubicBezTo>
                    <a:cubicBezTo>
                      <a:pt x="18" y="65"/>
                      <a:pt x="15" y="55"/>
                      <a:pt x="15"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5" name="Freeform 55"/>
              <p:cNvSpPr>
                <a:spLocks/>
              </p:cNvSpPr>
              <p:nvPr/>
            </p:nvSpPr>
            <p:spPr bwMode="auto">
              <a:xfrm>
                <a:off x="766" y="2859"/>
                <a:ext cx="43" cy="67"/>
              </a:xfrm>
              <a:custGeom>
                <a:avLst/>
                <a:gdLst>
                  <a:gd name="T0" fmla="*/ 10 w 49"/>
                  <a:gd name="T1" fmla="*/ 0 h 76"/>
                  <a:gd name="T2" fmla="*/ 10 w 49"/>
                  <a:gd name="T3" fmla="*/ 0 h 76"/>
                  <a:gd name="T4" fmla="*/ 0 w 49"/>
                  <a:gd name="T5" fmla="*/ 0 h 76"/>
                  <a:gd name="T6" fmla="*/ 0 w 49"/>
                  <a:gd name="T7" fmla="*/ 76 h 76"/>
                  <a:gd name="T8" fmla="*/ 49 w 49"/>
                  <a:gd name="T9" fmla="*/ 76 h 76"/>
                  <a:gd name="T10" fmla="*/ 49 w 49"/>
                  <a:gd name="T11" fmla="*/ 67 h 76"/>
                  <a:gd name="T12" fmla="*/ 10 w 49"/>
                  <a:gd name="T13" fmla="*/ 67 h 76"/>
                  <a:gd name="T14" fmla="*/ 10 w 49"/>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76">
                    <a:moveTo>
                      <a:pt x="10" y="0"/>
                    </a:moveTo>
                    <a:lnTo>
                      <a:pt x="10" y="0"/>
                    </a:lnTo>
                    <a:lnTo>
                      <a:pt x="0" y="0"/>
                    </a:lnTo>
                    <a:lnTo>
                      <a:pt x="0" y="76"/>
                    </a:lnTo>
                    <a:lnTo>
                      <a:pt x="49" y="76"/>
                    </a:lnTo>
                    <a:lnTo>
                      <a:pt x="49" y="67"/>
                    </a:lnTo>
                    <a:lnTo>
                      <a:pt x="10" y="67"/>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6" name="Freeform 56"/>
              <p:cNvSpPr>
                <a:spLocks noEditPoints="1"/>
              </p:cNvSpPr>
              <p:nvPr/>
            </p:nvSpPr>
            <p:spPr bwMode="auto">
              <a:xfrm>
                <a:off x="818" y="2859"/>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7" name="Freeform 57"/>
              <p:cNvSpPr>
                <a:spLocks/>
              </p:cNvSpPr>
              <p:nvPr/>
            </p:nvSpPr>
            <p:spPr bwMode="auto">
              <a:xfrm>
                <a:off x="835" y="2875"/>
                <a:ext cx="40" cy="53"/>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10 w 46"/>
                  <a:gd name="T17" fmla="*/ 39 h 59"/>
                  <a:gd name="T18" fmla="*/ 0 w 46"/>
                  <a:gd name="T19" fmla="*/ 39 h 59"/>
                  <a:gd name="T20" fmla="*/ 24 w 46"/>
                  <a:gd name="T21" fmla="*/ 59 h 59"/>
                  <a:gd name="T22" fmla="*/ 46 w 46"/>
                  <a:gd name="T23" fmla="*/ 40 h 59"/>
                  <a:gd name="T24" fmla="*/ 31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10" y="43"/>
                      <a:pt x="10" y="39"/>
                    </a:cubicBezTo>
                    <a:lnTo>
                      <a:pt x="0" y="39"/>
                    </a:lnTo>
                    <a:cubicBezTo>
                      <a:pt x="1" y="46"/>
                      <a:pt x="2" y="59"/>
                      <a:pt x="24" y="59"/>
                    </a:cubicBezTo>
                    <a:cubicBezTo>
                      <a:pt x="37" y="59"/>
                      <a:pt x="46" y="52"/>
                      <a:pt x="46" y="40"/>
                    </a:cubicBezTo>
                    <a:cubicBezTo>
                      <a:pt x="46" y="33"/>
                      <a:pt x="42" y="28"/>
                      <a:pt x="31"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8" name="Freeform 58"/>
              <p:cNvSpPr>
                <a:spLocks/>
              </p:cNvSpPr>
              <p:nvPr/>
            </p:nvSpPr>
            <p:spPr bwMode="auto">
              <a:xfrm>
                <a:off x="881" y="2863"/>
                <a:ext cx="23" cy="64"/>
              </a:xfrm>
              <a:custGeom>
                <a:avLst/>
                <a:gdLst>
                  <a:gd name="T0" fmla="*/ 26 w 26"/>
                  <a:gd name="T1" fmla="*/ 23 h 72"/>
                  <a:gd name="T2" fmla="*/ 26 w 26"/>
                  <a:gd name="T3" fmla="*/ 23 h 72"/>
                  <a:gd name="T4" fmla="*/ 26 w 26"/>
                  <a:gd name="T5" fmla="*/ 15 h 72"/>
                  <a:gd name="T6" fmla="*/ 17 w 26"/>
                  <a:gd name="T7" fmla="*/ 15 h 72"/>
                  <a:gd name="T8" fmla="*/ 17 w 26"/>
                  <a:gd name="T9" fmla="*/ 0 h 72"/>
                  <a:gd name="T10" fmla="*/ 7 w 26"/>
                  <a:gd name="T11" fmla="*/ 0 h 72"/>
                  <a:gd name="T12" fmla="*/ 7 w 26"/>
                  <a:gd name="T13" fmla="*/ 15 h 72"/>
                  <a:gd name="T14" fmla="*/ 0 w 26"/>
                  <a:gd name="T15" fmla="*/ 15 h 72"/>
                  <a:gd name="T16" fmla="*/ 0 w 26"/>
                  <a:gd name="T17" fmla="*/ 23 h 72"/>
                  <a:gd name="T18" fmla="*/ 7 w 26"/>
                  <a:gd name="T19" fmla="*/ 23 h 72"/>
                  <a:gd name="T20" fmla="*/ 7 w 26"/>
                  <a:gd name="T21" fmla="*/ 60 h 72"/>
                  <a:gd name="T22" fmla="*/ 19 w 26"/>
                  <a:gd name="T23" fmla="*/ 72 h 72"/>
                  <a:gd name="T24" fmla="*/ 26 w 26"/>
                  <a:gd name="T25" fmla="*/ 71 h 72"/>
                  <a:gd name="T26" fmla="*/ 26 w 26"/>
                  <a:gd name="T27" fmla="*/ 64 h 72"/>
                  <a:gd name="T28" fmla="*/ 22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5"/>
                    </a:lnTo>
                    <a:lnTo>
                      <a:pt x="17" y="15"/>
                    </a:lnTo>
                    <a:lnTo>
                      <a:pt x="17" y="0"/>
                    </a:lnTo>
                    <a:lnTo>
                      <a:pt x="7" y="0"/>
                    </a:lnTo>
                    <a:lnTo>
                      <a:pt x="7" y="15"/>
                    </a:lnTo>
                    <a:lnTo>
                      <a:pt x="0" y="15"/>
                    </a:lnTo>
                    <a:lnTo>
                      <a:pt x="0" y="23"/>
                    </a:lnTo>
                    <a:lnTo>
                      <a:pt x="7" y="23"/>
                    </a:lnTo>
                    <a:lnTo>
                      <a:pt x="7" y="60"/>
                    </a:lnTo>
                    <a:cubicBezTo>
                      <a:pt x="7" y="66"/>
                      <a:pt x="9" y="72"/>
                      <a:pt x="19" y="72"/>
                    </a:cubicBezTo>
                    <a:cubicBezTo>
                      <a:pt x="20" y="72"/>
                      <a:pt x="22" y="71"/>
                      <a:pt x="26" y="71"/>
                    </a:cubicBezTo>
                    <a:lnTo>
                      <a:pt x="26" y="64"/>
                    </a:lnTo>
                    <a:lnTo>
                      <a:pt x="22" y="64"/>
                    </a:lnTo>
                    <a:cubicBezTo>
                      <a:pt x="20"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9" name="Freeform 59"/>
              <p:cNvSpPr>
                <a:spLocks noEditPoints="1"/>
              </p:cNvSpPr>
              <p:nvPr/>
            </p:nvSpPr>
            <p:spPr bwMode="auto">
              <a:xfrm>
                <a:off x="909" y="2875"/>
                <a:ext cx="45" cy="53"/>
              </a:xfrm>
              <a:custGeom>
                <a:avLst/>
                <a:gdLst>
                  <a:gd name="T0" fmla="*/ 41 w 51"/>
                  <a:gd name="T1" fmla="*/ 40 h 59"/>
                  <a:gd name="T2" fmla="*/ 41 w 51"/>
                  <a:gd name="T3" fmla="*/ 40 h 59"/>
                  <a:gd name="T4" fmla="*/ 26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0"/>
                      <a:pt x="26" y="50"/>
                    </a:cubicBezTo>
                    <a:cubicBezTo>
                      <a:pt x="16" y="50"/>
                      <a:pt x="10" y="44"/>
                      <a:pt x="10" y="32"/>
                    </a:cubicBezTo>
                    <a:lnTo>
                      <a:pt x="51" y="32"/>
                    </a:lnTo>
                    <a:cubicBezTo>
                      <a:pt x="51" y="13"/>
                      <a:pt x="43" y="0"/>
                      <a:pt x="27" y="0"/>
                    </a:cubicBezTo>
                    <a:cubicBezTo>
                      <a:pt x="9" y="0"/>
                      <a:pt x="0" y="14"/>
                      <a:pt x="0" y="31"/>
                    </a:cubicBezTo>
                    <a:cubicBezTo>
                      <a:pt x="0" y="47"/>
                      <a:pt x="10" y="59"/>
                      <a:pt x="25" y="59"/>
                    </a:cubicBezTo>
                    <a:cubicBezTo>
                      <a:pt x="34" y="59"/>
                      <a:pt x="38" y="56"/>
                      <a:pt x="40" y="55"/>
                    </a:cubicBezTo>
                    <a:cubicBezTo>
                      <a:pt x="47" y="50"/>
                      <a:pt x="50" y="42"/>
                      <a:pt x="50" y="40"/>
                    </a:cubicBezTo>
                    <a:lnTo>
                      <a:pt x="41" y="40"/>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0" name="Freeform 60"/>
              <p:cNvSpPr>
                <a:spLocks/>
              </p:cNvSpPr>
              <p:nvPr/>
            </p:nvSpPr>
            <p:spPr bwMode="auto">
              <a:xfrm>
                <a:off x="964" y="2875"/>
                <a:ext cx="39" cy="51"/>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10 w 45"/>
                  <a:gd name="T17" fmla="*/ 57 h 57"/>
                  <a:gd name="T18" fmla="*/ 10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5" y="0"/>
                      <a:pt x="26" y="0"/>
                    </a:cubicBezTo>
                    <a:cubicBezTo>
                      <a:pt x="16" y="0"/>
                      <a:pt x="11" y="6"/>
                      <a:pt x="9" y="9"/>
                    </a:cubicBezTo>
                    <a:lnTo>
                      <a:pt x="9" y="9"/>
                    </a:lnTo>
                    <a:lnTo>
                      <a:pt x="9" y="1"/>
                    </a:lnTo>
                    <a:lnTo>
                      <a:pt x="0" y="1"/>
                    </a:lnTo>
                    <a:lnTo>
                      <a:pt x="0" y="57"/>
                    </a:lnTo>
                    <a:lnTo>
                      <a:pt x="10" y="57"/>
                    </a:lnTo>
                    <a:lnTo>
                      <a:pt x="10" y="27"/>
                    </a:lnTo>
                    <a:cubicBezTo>
                      <a:pt x="10" y="12"/>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1" name="Freeform 61"/>
              <p:cNvSpPr>
                <a:spLocks/>
              </p:cNvSpPr>
              <p:nvPr/>
            </p:nvSpPr>
            <p:spPr bwMode="auto">
              <a:xfrm>
                <a:off x="1038" y="2858"/>
                <a:ext cx="23" cy="68"/>
              </a:xfrm>
              <a:custGeom>
                <a:avLst/>
                <a:gdLst>
                  <a:gd name="T0" fmla="*/ 26 w 26"/>
                  <a:gd name="T1" fmla="*/ 29 h 77"/>
                  <a:gd name="T2" fmla="*/ 26 w 26"/>
                  <a:gd name="T3" fmla="*/ 29 h 77"/>
                  <a:gd name="T4" fmla="*/ 26 w 26"/>
                  <a:gd name="T5" fmla="*/ 21 h 77"/>
                  <a:gd name="T6" fmla="*/ 17 w 26"/>
                  <a:gd name="T7" fmla="*/ 21 h 77"/>
                  <a:gd name="T8" fmla="*/ 17 w 26"/>
                  <a:gd name="T9" fmla="*/ 15 h 77"/>
                  <a:gd name="T10" fmla="*/ 22 w 26"/>
                  <a:gd name="T11" fmla="*/ 8 h 77"/>
                  <a:gd name="T12" fmla="*/ 26 w 26"/>
                  <a:gd name="T13" fmla="*/ 8 h 77"/>
                  <a:gd name="T14" fmla="*/ 26 w 26"/>
                  <a:gd name="T15" fmla="*/ 0 h 77"/>
                  <a:gd name="T16" fmla="*/ 22 w 26"/>
                  <a:gd name="T17" fmla="*/ 0 h 77"/>
                  <a:gd name="T18" fmla="*/ 7 w 26"/>
                  <a:gd name="T19" fmla="*/ 12 h 77"/>
                  <a:gd name="T20" fmla="*/ 7 w 26"/>
                  <a:gd name="T21" fmla="*/ 21 h 77"/>
                  <a:gd name="T22" fmla="*/ 0 w 26"/>
                  <a:gd name="T23" fmla="*/ 21 h 77"/>
                  <a:gd name="T24" fmla="*/ 0 w 26"/>
                  <a:gd name="T25" fmla="*/ 29 h 77"/>
                  <a:gd name="T26" fmla="*/ 7 w 26"/>
                  <a:gd name="T27" fmla="*/ 29 h 77"/>
                  <a:gd name="T28" fmla="*/ 7 w 26"/>
                  <a:gd name="T29" fmla="*/ 77 h 77"/>
                  <a:gd name="T30" fmla="*/ 17 w 26"/>
                  <a:gd name="T31" fmla="*/ 77 h 77"/>
                  <a:gd name="T32" fmla="*/ 17 w 26"/>
                  <a:gd name="T33" fmla="*/ 29 h 77"/>
                  <a:gd name="T34" fmla="*/ 26 w 26"/>
                  <a:gd name="T3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7">
                    <a:moveTo>
                      <a:pt x="26" y="29"/>
                    </a:moveTo>
                    <a:lnTo>
                      <a:pt x="26" y="29"/>
                    </a:lnTo>
                    <a:lnTo>
                      <a:pt x="26" y="21"/>
                    </a:lnTo>
                    <a:lnTo>
                      <a:pt x="17" y="21"/>
                    </a:lnTo>
                    <a:lnTo>
                      <a:pt x="17" y="15"/>
                    </a:lnTo>
                    <a:cubicBezTo>
                      <a:pt x="17" y="10"/>
                      <a:pt x="18" y="8"/>
                      <a:pt x="22" y="8"/>
                    </a:cubicBezTo>
                    <a:cubicBezTo>
                      <a:pt x="23" y="8"/>
                      <a:pt x="25" y="8"/>
                      <a:pt x="26" y="8"/>
                    </a:cubicBezTo>
                    <a:lnTo>
                      <a:pt x="26" y="0"/>
                    </a:lnTo>
                    <a:cubicBezTo>
                      <a:pt x="25" y="0"/>
                      <a:pt x="23" y="0"/>
                      <a:pt x="22" y="0"/>
                    </a:cubicBezTo>
                    <a:cubicBezTo>
                      <a:pt x="13" y="0"/>
                      <a:pt x="7" y="4"/>
                      <a:pt x="7" y="12"/>
                    </a:cubicBezTo>
                    <a:lnTo>
                      <a:pt x="7" y="21"/>
                    </a:lnTo>
                    <a:lnTo>
                      <a:pt x="0" y="21"/>
                    </a:lnTo>
                    <a:lnTo>
                      <a:pt x="0" y="29"/>
                    </a:lnTo>
                    <a:lnTo>
                      <a:pt x="7" y="29"/>
                    </a:lnTo>
                    <a:lnTo>
                      <a:pt x="7" y="77"/>
                    </a:lnTo>
                    <a:lnTo>
                      <a:pt x="17" y="77"/>
                    </a:lnTo>
                    <a:lnTo>
                      <a:pt x="17" y="29"/>
                    </a:lnTo>
                    <a:lnTo>
                      <a:pt x="26" y="2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2" name="Freeform 62"/>
              <p:cNvSpPr>
                <a:spLocks noEditPoints="1"/>
              </p:cNvSpPr>
              <p:nvPr/>
            </p:nvSpPr>
            <p:spPr bwMode="auto">
              <a:xfrm>
                <a:off x="1066" y="2875"/>
                <a:ext cx="45" cy="52"/>
              </a:xfrm>
              <a:custGeom>
                <a:avLst/>
                <a:gdLst>
                  <a:gd name="T0" fmla="*/ 0 w 51"/>
                  <a:gd name="T1" fmla="*/ 29 h 58"/>
                  <a:gd name="T2" fmla="*/ 0 w 51"/>
                  <a:gd name="T3" fmla="*/ 29 h 58"/>
                  <a:gd name="T4" fmla="*/ 25 w 51"/>
                  <a:gd name="T5" fmla="*/ 58 h 58"/>
                  <a:gd name="T6" fmla="*/ 51 w 51"/>
                  <a:gd name="T7" fmla="*/ 29 h 58"/>
                  <a:gd name="T8" fmla="*/ 25 w 51"/>
                  <a:gd name="T9" fmla="*/ 0 h 58"/>
                  <a:gd name="T10" fmla="*/ 0 w 51"/>
                  <a:gd name="T11" fmla="*/ 29 h 58"/>
                  <a:gd name="T12" fmla="*/ 9 w 51"/>
                  <a:gd name="T13" fmla="*/ 29 h 58"/>
                  <a:gd name="T14" fmla="*/ 9 w 51"/>
                  <a:gd name="T15" fmla="*/ 29 h 58"/>
                  <a:gd name="T16" fmla="*/ 25 w 51"/>
                  <a:gd name="T17" fmla="*/ 8 h 58"/>
                  <a:gd name="T18" fmla="*/ 41 w 51"/>
                  <a:gd name="T19" fmla="*/ 29 h 58"/>
                  <a:gd name="T20" fmla="*/ 25 w 51"/>
                  <a:gd name="T21" fmla="*/ 50 h 58"/>
                  <a:gd name="T22" fmla="*/ 9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5" y="58"/>
                    </a:cubicBezTo>
                    <a:cubicBezTo>
                      <a:pt x="43" y="58"/>
                      <a:pt x="51" y="43"/>
                      <a:pt x="51" y="29"/>
                    </a:cubicBezTo>
                    <a:cubicBezTo>
                      <a:pt x="51" y="15"/>
                      <a:pt x="43" y="0"/>
                      <a:pt x="25" y="0"/>
                    </a:cubicBezTo>
                    <a:cubicBezTo>
                      <a:pt x="8" y="0"/>
                      <a:pt x="0" y="15"/>
                      <a:pt x="0" y="29"/>
                    </a:cubicBezTo>
                    <a:close/>
                    <a:moveTo>
                      <a:pt x="9" y="29"/>
                    </a:moveTo>
                    <a:lnTo>
                      <a:pt x="9" y="29"/>
                    </a:lnTo>
                    <a:cubicBezTo>
                      <a:pt x="9" y="22"/>
                      <a:pt x="12" y="8"/>
                      <a:pt x="25" y="8"/>
                    </a:cubicBezTo>
                    <a:cubicBezTo>
                      <a:pt x="39" y="8"/>
                      <a:pt x="41" y="22"/>
                      <a:pt x="41" y="29"/>
                    </a:cubicBezTo>
                    <a:cubicBezTo>
                      <a:pt x="41" y="37"/>
                      <a:pt x="39" y="50"/>
                      <a:pt x="25" y="50"/>
                    </a:cubicBezTo>
                    <a:cubicBezTo>
                      <a:pt x="12" y="50"/>
                      <a:pt x="9" y="37"/>
                      <a:pt x="9"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 name="Freeform 63"/>
              <p:cNvSpPr>
                <a:spLocks/>
              </p:cNvSpPr>
              <p:nvPr/>
            </p:nvSpPr>
            <p:spPr bwMode="auto">
              <a:xfrm>
                <a:off x="1122" y="2875"/>
                <a:ext cx="24" cy="51"/>
              </a:xfrm>
              <a:custGeom>
                <a:avLst/>
                <a:gdLst>
                  <a:gd name="T0" fmla="*/ 10 w 27"/>
                  <a:gd name="T1" fmla="*/ 25 h 57"/>
                  <a:gd name="T2" fmla="*/ 10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0"/>
                    </a:lnTo>
                    <a:cubicBezTo>
                      <a:pt x="27" y="0"/>
                      <a:pt x="26" y="0"/>
                      <a:pt x="25" y="0"/>
                    </a:cubicBezTo>
                    <a:cubicBezTo>
                      <a:pt x="18" y="0"/>
                      <a:pt x="13" y="4"/>
                      <a:pt x="9" y="11"/>
                    </a:cubicBezTo>
                    <a:lnTo>
                      <a:pt x="9" y="11"/>
                    </a:lnTo>
                    <a:lnTo>
                      <a:pt x="9" y="1"/>
                    </a:lnTo>
                    <a:lnTo>
                      <a:pt x="0" y="1"/>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4" name="Freeform 64"/>
              <p:cNvSpPr>
                <a:spLocks/>
              </p:cNvSpPr>
              <p:nvPr/>
            </p:nvSpPr>
            <p:spPr bwMode="auto">
              <a:xfrm>
                <a:off x="765" y="2989"/>
                <a:ext cx="40" cy="52"/>
              </a:xfrm>
              <a:custGeom>
                <a:avLst/>
                <a:gdLst>
                  <a:gd name="T0" fmla="*/ 45 w 45"/>
                  <a:gd name="T1" fmla="*/ 56 h 58"/>
                  <a:gd name="T2" fmla="*/ 45 w 45"/>
                  <a:gd name="T3" fmla="*/ 56 h 58"/>
                  <a:gd name="T4" fmla="*/ 45 w 45"/>
                  <a:gd name="T5" fmla="*/ 0 h 58"/>
                  <a:gd name="T6" fmla="*/ 36 w 45"/>
                  <a:gd name="T7" fmla="*/ 0 h 58"/>
                  <a:gd name="T8" fmla="*/ 36 w 45"/>
                  <a:gd name="T9" fmla="*/ 31 h 58"/>
                  <a:gd name="T10" fmla="*/ 20 w 45"/>
                  <a:gd name="T11" fmla="*/ 49 h 58"/>
                  <a:gd name="T12" fmla="*/ 10 w 45"/>
                  <a:gd name="T13" fmla="*/ 37 h 58"/>
                  <a:gd name="T14" fmla="*/ 10 w 45"/>
                  <a:gd name="T15" fmla="*/ 0 h 58"/>
                  <a:gd name="T16" fmla="*/ 0 w 45"/>
                  <a:gd name="T17" fmla="*/ 0 h 58"/>
                  <a:gd name="T18" fmla="*/ 0 w 45"/>
                  <a:gd name="T19" fmla="*/ 40 h 58"/>
                  <a:gd name="T20" fmla="*/ 18 w 45"/>
                  <a:gd name="T21" fmla="*/ 58 h 58"/>
                  <a:gd name="T22" fmla="*/ 36 w 45"/>
                  <a:gd name="T23" fmla="*/ 48 h 58"/>
                  <a:gd name="T24" fmla="*/ 36 w 45"/>
                  <a:gd name="T25" fmla="*/ 48 h 58"/>
                  <a:gd name="T26" fmla="*/ 36 w 45"/>
                  <a:gd name="T27" fmla="*/ 56 h 58"/>
                  <a:gd name="T28" fmla="*/ 45 w 45"/>
                  <a:gd name="T29"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8">
                    <a:moveTo>
                      <a:pt x="45" y="56"/>
                    </a:moveTo>
                    <a:lnTo>
                      <a:pt x="45" y="56"/>
                    </a:lnTo>
                    <a:lnTo>
                      <a:pt x="45" y="0"/>
                    </a:lnTo>
                    <a:lnTo>
                      <a:pt x="36" y="0"/>
                    </a:lnTo>
                    <a:lnTo>
                      <a:pt x="36" y="31"/>
                    </a:lnTo>
                    <a:cubicBezTo>
                      <a:pt x="36" y="39"/>
                      <a:pt x="32" y="49"/>
                      <a:pt x="20" y="49"/>
                    </a:cubicBezTo>
                    <a:cubicBezTo>
                      <a:pt x="14" y="49"/>
                      <a:pt x="10" y="46"/>
                      <a:pt x="10" y="37"/>
                    </a:cubicBezTo>
                    <a:lnTo>
                      <a:pt x="10" y="0"/>
                    </a:lnTo>
                    <a:lnTo>
                      <a:pt x="0" y="0"/>
                    </a:lnTo>
                    <a:lnTo>
                      <a:pt x="0" y="40"/>
                    </a:lnTo>
                    <a:cubicBezTo>
                      <a:pt x="0" y="54"/>
                      <a:pt x="10" y="58"/>
                      <a:pt x="18" y="58"/>
                    </a:cubicBezTo>
                    <a:cubicBezTo>
                      <a:pt x="27" y="58"/>
                      <a:pt x="32" y="54"/>
                      <a:pt x="36" y="48"/>
                    </a:cubicBezTo>
                    <a:lnTo>
                      <a:pt x="36" y="48"/>
                    </a:lnTo>
                    <a:lnTo>
                      <a:pt x="36" y="56"/>
                    </a:lnTo>
                    <a:lnTo>
                      <a:pt x="45" y="5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5" name="Freeform 65"/>
              <p:cNvSpPr>
                <a:spLocks/>
              </p:cNvSpPr>
              <p:nvPr/>
            </p:nvSpPr>
            <p:spPr bwMode="auto">
              <a:xfrm>
                <a:off x="817" y="2989"/>
                <a:ext cx="40"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10 w 45"/>
                  <a:gd name="T17" fmla="*/ 57 h 57"/>
                  <a:gd name="T18" fmla="*/ 10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5" y="0"/>
                      <a:pt x="26" y="0"/>
                    </a:cubicBezTo>
                    <a:cubicBezTo>
                      <a:pt x="17" y="0"/>
                      <a:pt x="11" y="6"/>
                      <a:pt x="9" y="9"/>
                    </a:cubicBezTo>
                    <a:lnTo>
                      <a:pt x="9" y="9"/>
                    </a:lnTo>
                    <a:lnTo>
                      <a:pt x="9" y="1"/>
                    </a:lnTo>
                    <a:lnTo>
                      <a:pt x="0" y="1"/>
                    </a:lnTo>
                    <a:lnTo>
                      <a:pt x="0" y="57"/>
                    </a:lnTo>
                    <a:lnTo>
                      <a:pt x="10" y="57"/>
                    </a:lnTo>
                    <a:lnTo>
                      <a:pt x="10" y="27"/>
                    </a:lnTo>
                    <a:cubicBezTo>
                      <a:pt x="10" y="12"/>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6" name="Freeform 66"/>
              <p:cNvSpPr>
                <a:spLocks noEditPoints="1"/>
              </p:cNvSpPr>
              <p:nvPr/>
            </p:nvSpPr>
            <p:spPr bwMode="auto">
              <a:xfrm>
                <a:off x="866" y="2972"/>
                <a:ext cx="45" cy="69"/>
              </a:xfrm>
              <a:custGeom>
                <a:avLst/>
                <a:gdLst>
                  <a:gd name="T0" fmla="*/ 50 w 50"/>
                  <a:gd name="T1" fmla="*/ 0 h 78"/>
                  <a:gd name="T2" fmla="*/ 50 w 50"/>
                  <a:gd name="T3" fmla="*/ 0 h 78"/>
                  <a:gd name="T4" fmla="*/ 40 w 50"/>
                  <a:gd name="T5" fmla="*/ 0 h 78"/>
                  <a:gd name="T6" fmla="*/ 40 w 50"/>
                  <a:gd name="T7" fmla="*/ 28 h 78"/>
                  <a:gd name="T8" fmla="*/ 40 w 50"/>
                  <a:gd name="T9" fmla="*/ 28 h 78"/>
                  <a:gd name="T10" fmla="*/ 24 w 50"/>
                  <a:gd name="T11" fmla="*/ 19 h 78"/>
                  <a:gd name="T12" fmla="*/ 0 w 50"/>
                  <a:gd name="T13" fmla="*/ 47 h 78"/>
                  <a:gd name="T14" fmla="*/ 25 w 50"/>
                  <a:gd name="T15" fmla="*/ 78 h 78"/>
                  <a:gd name="T16" fmla="*/ 41 w 50"/>
                  <a:gd name="T17" fmla="*/ 68 h 78"/>
                  <a:gd name="T18" fmla="*/ 41 w 50"/>
                  <a:gd name="T19" fmla="*/ 68 h 78"/>
                  <a:gd name="T20" fmla="*/ 41 w 50"/>
                  <a:gd name="T21" fmla="*/ 76 h 78"/>
                  <a:gd name="T22" fmla="*/ 50 w 50"/>
                  <a:gd name="T23" fmla="*/ 76 h 78"/>
                  <a:gd name="T24" fmla="*/ 50 w 50"/>
                  <a:gd name="T25" fmla="*/ 0 h 78"/>
                  <a:gd name="T26" fmla="*/ 10 w 50"/>
                  <a:gd name="T27" fmla="*/ 48 h 78"/>
                  <a:gd name="T28" fmla="*/ 10 w 50"/>
                  <a:gd name="T29" fmla="*/ 48 h 78"/>
                  <a:gd name="T30" fmla="*/ 25 w 50"/>
                  <a:gd name="T31" fmla="*/ 27 h 78"/>
                  <a:gd name="T32" fmla="*/ 40 w 50"/>
                  <a:gd name="T33" fmla="*/ 51 h 78"/>
                  <a:gd name="T34" fmla="*/ 25 w 50"/>
                  <a:gd name="T35" fmla="*/ 69 h 78"/>
                  <a:gd name="T36" fmla="*/ 10 w 50"/>
                  <a:gd name="T37"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78">
                    <a:moveTo>
                      <a:pt x="50" y="0"/>
                    </a:moveTo>
                    <a:lnTo>
                      <a:pt x="50" y="0"/>
                    </a:lnTo>
                    <a:lnTo>
                      <a:pt x="40" y="0"/>
                    </a:lnTo>
                    <a:lnTo>
                      <a:pt x="40" y="28"/>
                    </a:lnTo>
                    <a:lnTo>
                      <a:pt x="40" y="28"/>
                    </a:lnTo>
                    <a:cubicBezTo>
                      <a:pt x="38" y="25"/>
                      <a:pt x="34" y="19"/>
                      <a:pt x="24" y="19"/>
                    </a:cubicBezTo>
                    <a:cubicBezTo>
                      <a:pt x="9" y="19"/>
                      <a:pt x="0" y="31"/>
                      <a:pt x="0" y="47"/>
                    </a:cubicBezTo>
                    <a:cubicBezTo>
                      <a:pt x="0" y="60"/>
                      <a:pt x="6" y="78"/>
                      <a:pt x="25" y="78"/>
                    </a:cubicBezTo>
                    <a:cubicBezTo>
                      <a:pt x="30" y="78"/>
                      <a:pt x="37" y="76"/>
                      <a:pt x="41" y="68"/>
                    </a:cubicBezTo>
                    <a:lnTo>
                      <a:pt x="41" y="68"/>
                    </a:lnTo>
                    <a:lnTo>
                      <a:pt x="41" y="76"/>
                    </a:lnTo>
                    <a:lnTo>
                      <a:pt x="50" y="76"/>
                    </a:lnTo>
                    <a:lnTo>
                      <a:pt x="50" y="0"/>
                    </a:lnTo>
                    <a:close/>
                    <a:moveTo>
                      <a:pt x="10" y="48"/>
                    </a:moveTo>
                    <a:lnTo>
                      <a:pt x="10" y="48"/>
                    </a:lnTo>
                    <a:cubicBezTo>
                      <a:pt x="10" y="41"/>
                      <a:pt x="11" y="27"/>
                      <a:pt x="25" y="27"/>
                    </a:cubicBezTo>
                    <a:cubicBezTo>
                      <a:pt x="39" y="27"/>
                      <a:pt x="40" y="42"/>
                      <a:pt x="40" y="51"/>
                    </a:cubicBezTo>
                    <a:cubicBezTo>
                      <a:pt x="40" y="66"/>
                      <a:pt x="31" y="69"/>
                      <a:pt x="25" y="69"/>
                    </a:cubicBezTo>
                    <a:cubicBezTo>
                      <a:pt x="15" y="69"/>
                      <a:pt x="10" y="60"/>
                      <a:pt x="10"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7" name="Freeform 67"/>
              <p:cNvSpPr>
                <a:spLocks noEditPoints="1"/>
              </p:cNvSpPr>
              <p:nvPr/>
            </p:nvSpPr>
            <p:spPr bwMode="auto">
              <a:xfrm>
                <a:off x="919" y="2989"/>
                <a:ext cx="45" cy="52"/>
              </a:xfrm>
              <a:custGeom>
                <a:avLst/>
                <a:gdLst>
                  <a:gd name="T0" fmla="*/ 41 w 51"/>
                  <a:gd name="T1" fmla="*/ 40 h 59"/>
                  <a:gd name="T2" fmla="*/ 41 w 51"/>
                  <a:gd name="T3" fmla="*/ 40 h 59"/>
                  <a:gd name="T4" fmla="*/ 26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0"/>
                      <a:pt x="26" y="50"/>
                    </a:cubicBezTo>
                    <a:cubicBezTo>
                      <a:pt x="16" y="50"/>
                      <a:pt x="10" y="44"/>
                      <a:pt x="10" y="32"/>
                    </a:cubicBezTo>
                    <a:lnTo>
                      <a:pt x="51" y="32"/>
                    </a:lnTo>
                    <a:cubicBezTo>
                      <a:pt x="51" y="13"/>
                      <a:pt x="43" y="0"/>
                      <a:pt x="27" y="0"/>
                    </a:cubicBezTo>
                    <a:cubicBezTo>
                      <a:pt x="9" y="0"/>
                      <a:pt x="0" y="14"/>
                      <a:pt x="0" y="31"/>
                    </a:cubicBezTo>
                    <a:cubicBezTo>
                      <a:pt x="0" y="47"/>
                      <a:pt x="9" y="59"/>
                      <a:pt x="25" y="59"/>
                    </a:cubicBezTo>
                    <a:cubicBezTo>
                      <a:pt x="34" y="59"/>
                      <a:pt x="38" y="56"/>
                      <a:pt x="40" y="55"/>
                    </a:cubicBezTo>
                    <a:cubicBezTo>
                      <a:pt x="47" y="50"/>
                      <a:pt x="50" y="42"/>
                      <a:pt x="50" y="40"/>
                    </a:cubicBezTo>
                    <a:lnTo>
                      <a:pt x="41" y="40"/>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8" name="Freeform 68"/>
              <p:cNvSpPr>
                <a:spLocks/>
              </p:cNvSpPr>
              <p:nvPr/>
            </p:nvSpPr>
            <p:spPr bwMode="auto">
              <a:xfrm>
                <a:off x="975" y="2989"/>
                <a:ext cx="24" cy="50"/>
              </a:xfrm>
              <a:custGeom>
                <a:avLst/>
                <a:gdLst>
                  <a:gd name="T0" fmla="*/ 10 w 27"/>
                  <a:gd name="T1" fmla="*/ 25 h 57"/>
                  <a:gd name="T2" fmla="*/ 10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0"/>
                    </a:lnTo>
                    <a:cubicBezTo>
                      <a:pt x="27" y="0"/>
                      <a:pt x="26" y="0"/>
                      <a:pt x="25" y="0"/>
                    </a:cubicBezTo>
                    <a:cubicBezTo>
                      <a:pt x="18" y="0"/>
                      <a:pt x="13" y="4"/>
                      <a:pt x="9" y="11"/>
                    </a:cubicBezTo>
                    <a:lnTo>
                      <a:pt x="9" y="11"/>
                    </a:lnTo>
                    <a:lnTo>
                      <a:pt x="9" y="1"/>
                    </a:lnTo>
                    <a:lnTo>
                      <a:pt x="0" y="1"/>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9" name="Freeform 69"/>
              <p:cNvSpPr>
                <a:spLocks/>
              </p:cNvSpPr>
              <p:nvPr/>
            </p:nvSpPr>
            <p:spPr bwMode="auto">
              <a:xfrm>
                <a:off x="1002" y="2989"/>
                <a:ext cx="41" cy="52"/>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9" y="43"/>
                      <a:pt x="9" y="39"/>
                    </a:cubicBezTo>
                    <a:lnTo>
                      <a:pt x="0" y="39"/>
                    </a:lnTo>
                    <a:cubicBezTo>
                      <a:pt x="0" y="46"/>
                      <a:pt x="2" y="59"/>
                      <a:pt x="24" y="59"/>
                    </a:cubicBezTo>
                    <a:cubicBezTo>
                      <a:pt x="37" y="59"/>
                      <a:pt x="46" y="52"/>
                      <a:pt x="46" y="40"/>
                    </a:cubicBezTo>
                    <a:cubicBezTo>
                      <a:pt x="46" y="33"/>
                      <a:pt x="42" y="28"/>
                      <a:pt x="30"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0" name="Freeform 70"/>
              <p:cNvSpPr>
                <a:spLocks/>
              </p:cNvSpPr>
              <p:nvPr/>
            </p:nvSpPr>
            <p:spPr bwMode="auto">
              <a:xfrm>
                <a:off x="1048" y="2976"/>
                <a:ext cx="22" cy="64"/>
              </a:xfrm>
              <a:custGeom>
                <a:avLst/>
                <a:gdLst>
                  <a:gd name="T0" fmla="*/ 25 w 25"/>
                  <a:gd name="T1" fmla="*/ 23 h 72"/>
                  <a:gd name="T2" fmla="*/ 25 w 25"/>
                  <a:gd name="T3" fmla="*/ 23 h 72"/>
                  <a:gd name="T4" fmla="*/ 25 w 25"/>
                  <a:gd name="T5" fmla="*/ 15 h 72"/>
                  <a:gd name="T6" fmla="*/ 16 w 25"/>
                  <a:gd name="T7" fmla="*/ 15 h 72"/>
                  <a:gd name="T8" fmla="*/ 16 w 25"/>
                  <a:gd name="T9" fmla="*/ 0 h 72"/>
                  <a:gd name="T10" fmla="*/ 7 w 25"/>
                  <a:gd name="T11" fmla="*/ 0 h 72"/>
                  <a:gd name="T12" fmla="*/ 7 w 25"/>
                  <a:gd name="T13" fmla="*/ 15 h 72"/>
                  <a:gd name="T14" fmla="*/ 0 w 25"/>
                  <a:gd name="T15" fmla="*/ 15 h 72"/>
                  <a:gd name="T16" fmla="*/ 0 w 25"/>
                  <a:gd name="T17" fmla="*/ 23 h 72"/>
                  <a:gd name="T18" fmla="*/ 7 w 25"/>
                  <a:gd name="T19" fmla="*/ 23 h 72"/>
                  <a:gd name="T20" fmla="*/ 7 w 25"/>
                  <a:gd name="T21" fmla="*/ 60 h 72"/>
                  <a:gd name="T22" fmla="*/ 18 w 25"/>
                  <a:gd name="T23" fmla="*/ 72 h 72"/>
                  <a:gd name="T24" fmla="*/ 25 w 25"/>
                  <a:gd name="T25" fmla="*/ 71 h 72"/>
                  <a:gd name="T26" fmla="*/ 25 w 25"/>
                  <a:gd name="T27" fmla="*/ 64 h 72"/>
                  <a:gd name="T28" fmla="*/ 22 w 25"/>
                  <a:gd name="T29" fmla="*/ 64 h 72"/>
                  <a:gd name="T30" fmla="*/ 16 w 25"/>
                  <a:gd name="T31" fmla="*/ 59 h 72"/>
                  <a:gd name="T32" fmla="*/ 16 w 25"/>
                  <a:gd name="T33" fmla="*/ 23 h 72"/>
                  <a:gd name="T34" fmla="*/ 25 w 25"/>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72">
                    <a:moveTo>
                      <a:pt x="25" y="23"/>
                    </a:moveTo>
                    <a:lnTo>
                      <a:pt x="25" y="23"/>
                    </a:lnTo>
                    <a:lnTo>
                      <a:pt x="25" y="15"/>
                    </a:lnTo>
                    <a:lnTo>
                      <a:pt x="16" y="15"/>
                    </a:lnTo>
                    <a:lnTo>
                      <a:pt x="16" y="0"/>
                    </a:lnTo>
                    <a:lnTo>
                      <a:pt x="7" y="0"/>
                    </a:lnTo>
                    <a:lnTo>
                      <a:pt x="7" y="15"/>
                    </a:lnTo>
                    <a:lnTo>
                      <a:pt x="0" y="15"/>
                    </a:lnTo>
                    <a:lnTo>
                      <a:pt x="0" y="23"/>
                    </a:lnTo>
                    <a:lnTo>
                      <a:pt x="7" y="23"/>
                    </a:lnTo>
                    <a:lnTo>
                      <a:pt x="7" y="60"/>
                    </a:lnTo>
                    <a:cubicBezTo>
                      <a:pt x="7" y="66"/>
                      <a:pt x="9" y="72"/>
                      <a:pt x="18" y="72"/>
                    </a:cubicBezTo>
                    <a:cubicBezTo>
                      <a:pt x="19" y="72"/>
                      <a:pt x="22" y="71"/>
                      <a:pt x="25" y="71"/>
                    </a:cubicBezTo>
                    <a:lnTo>
                      <a:pt x="25" y="64"/>
                    </a:lnTo>
                    <a:lnTo>
                      <a:pt x="22" y="64"/>
                    </a:lnTo>
                    <a:cubicBezTo>
                      <a:pt x="20" y="64"/>
                      <a:pt x="16" y="64"/>
                      <a:pt x="16" y="59"/>
                    </a:cubicBezTo>
                    <a:lnTo>
                      <a:pt x="16" y="23"/>
                    </a:lnTo>
                    <a:lnTo>
                      <a:pt x="25"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1" name="Freeform 71"/>
              <p:cNvSpPr>
                <a:spLocks noEditPoints="1"/>
              </p:cNvSpPr>
              <p:nvPr/>
            </p:nvSpPr>
            <p:spPr bwMode="auto">
              <a:xfrm>
                <a:off x="1077" y="2989"/>
                <a:ext cx="46" cy="52"/>
              </a:xfrm>
              <a:custGeom>
                <a:avLst/>
                <a:gdLst>
                  <a:gd name="T0" fmla="*/ 11 w 52"/>
                  <a:gd name="T1" fmla="*/ 18 h 59"/>
                  <a:gd name="T2" fmla="*/ 11 w 52"/>
                  <a:gd name="T3" fmla="*/ 18 h 59"/>
                  <a:gd name="T4" fmla="*/ 24 w 52"/>
                  <a:gd name="T5" fmla="*/ 8 h 59"/>
                  <a:gd name="T6" fmla="*/ 37 w 52"/>
                  <a:gd name="T7" fmla="*/ 17 h 59"/>
                  <a:gd name="T8" fmla="*/ 32 w 52"/>
                  <a:gd name="T9" fmla="*/ 23 h 59"/>
                  <a:gd name="T10" fmla="*/ 16 w 52"/>
                  <a:gd name="T11" fmla="*/ 25 h 59"/>
                  <a:gd name="T12" fmla="*/ 0 w 52"/>
                  <a:gd name="T13" fmla="*/ 42 h 59"/>
                  <a:gd name="T14" fmla="*/ 17 w 52"/>
                  <a:gd name="T15" fmla="*/ 59 h 59"/>
                  <a:gd name="T16" fmla="*/ 37 w 52"/>
                  <a:gd name="T17" fmla="*/ 49 h 59"/>
                  <a:gd name="T18" fmla="*/ 47 w 52"/>
                  <a:gd name="T19" fmla="*/ 58 h 59"/>
                  <a:gd name="T20" fmla="*/ 52 w 52"/>
                  <a:gd name="T21" fmla="*/ 57 h 59"/>
                  <a:gd name="T22" fmla="*/ 52 w 52"/>
                  <a:gd name="T23" fmla="*/ 50 h 59"/>
                  <a:gd name="T24" fmla="*/ 49 w 52"/>
                  <a:gd name="T25" fmla="*/ 51 h 59"/>
                  <a:gd name="T26" fmla="*/ 46 w 52"/>
                  <a:gd name="T27" fmla="*/ 47 h 59"/>
                  <a:gd name="T28" fmla="*/ 46 w 52"/>
                  <a:gd name="T29" fmla="*/ 15 h 59"/>
                  <a:gd name="T30" fmla="*/ 25 w 52"/>
                  <a:gd name="T31" fmla="*/ 0 h 59"/>
                  <a:gd name="T32" fmla="*/ 2 w 52"/>
                  <a:gd name="T33" fmla="*/ 18 h 59"/>
                  <a:gd name="T34" fmla="*/ 11 w 52"/>
                  <a:gd name="T35" fmla="*/ 18 h 59"/>
                  <a:gd name="T36" fmla="*/ 36 w 52"/>
                  <a:gd name="T37" fmla="*/ 38 h 59"/>
                  <a:gd name="T38" fmla="*/ 36 w 52"/>
                  <a:gd name="T39" fmla="*/ 38 h 59"/>
                  <a:gd name="T40" fmla="*/ 19 w 52"/>
                  <a:gd name="T41" fmla="*/ 51 h 59"/>
                  <a:gd name="T42" fmla="*/ 9 w 52"/>
                  <a:gd name="T43" fmla="*/ 41 h 59"/>
                  <a:gd name="T44" fmla="*/ 21 w 52"/>
                  <a:gd name="T45" fmla="*/ 32 h 59"/>
                  <a:gd name="T46" fmla="*/ 36 w 52"/>
                  <a:gd name="T47" fmla="*/ 29 h 59"/>
                  <a:gd name="T48" fmla="*/ 36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8"/>
                    </a:moveTo>
                    <a:lnTo>
                      <a:pt x="11" y="18"/>
                    </a:lnTo>
                    <a:cubicBezTo>
                      <a:pt x="12" y="14"/>
                      <a:pt x="13" y="8"/>
                      <a:pt x="24" y="8"/>
                    </a:cubicBezTo>
                    <a:cubicBezTo>
                      <a:pt x="32" y="8"/>
                      <a:pt x="37" y="11"/>
                      <a:pt x="37" y="17"/>
                    </a:cubicBezTo>
                    <a:cubicBezTo>
                      <a:pt x="37" y="22"/>
                      <a:pt x="34" y="23"/>
                      <a:pt x="32" y="23"/>
                    </a:cubicBezTo>
                    <a:lnTo>
                      <a:pt x="16" y="25"/>
                    </a:lnTo>
                    <a:cubicBezTo>
                      <a:pt x="1" y="27"/>
                      <a:pt x="0" y="38"/>
                      <a:pt x="0" y="42"/>
                    </a:cubicBezTo>
                    <a:cubicBezTo>
                      <a:pt x="0" y="52"/>
                      <a:pt x="7" y="59"/>
                      <a:pt x="17" y="59"/>
                    </a:cubicBezTo>
                    <a:cubicBezTo>
                      <a:pt x="28" y="59"/>
                      <a:pt x="33" y="53"/>
                      <a:pt x="37" y="49"/>
                    </a:cubicBezTo>
                    <a:cubicBezTo>
                      <a:pt x="37" y="54"/>
                      <a:pt x="39" y="58"/>
                      <a:pt x="47" y="58"/>
                    </a:cubicBezTo>
                    <a:cubicBezTo>
                      <a:pt x="49" y="58"/>
                      <a:pt x="50" y="57"/>
                      <a:pt x="52" y="57"/>
                    </a:cubicBezTo>
                    <a:lnTo>
                      <a:pt x="52" y="50"/>
                    </a:lnTo>
                    <a:cubicBezTo>
                      <a:pt x="51" y="50"/>
                      <a:pt x="50" y="51"/>
                      <a:pt x="49" y="51"/>
                    </a:cubicBezTo>
                    <a:cubicBezTo>
                      <a:pt x="47" y="51"/>
                      <a:pt x="46" y="50"/>
                      <a:pt x="46" y="47"/>
                    </a:cubicBezTo>
                    <a:lnTo>
                      <a:pt x="46" y="15"/>
                    </a:lnTo>
                    <a:cubicBezTo>
                      <a:pt x="46" y="1"/>
                      <a:pt x="30" y="0"/>
                      <a:pt x="25" y="0"/>
                    </a:cubicBezTo>
                    <a:cubicBezTo>
                      <a:pt x="12" y="0"/>
                      <a:pt x="3" y="5"/>
                      <a:pt x="2" y="18"/>
                    </a:cubicBezTo>
                    <a:lnTo>
                      <a:pt x="11" y="18"/>
                    </a:lnTo>
                    <a:close/>
                    <a:moveTo>
                      <a:pt x="36" y="38"/>
                    </a:moveTo>
                    <a:lnTo>
                      <a:pt x="36" y="38"/>
                    </a:lnTo>
                    <a:cubicBezTo>
                      <a:pt x="36" y="45"/>
                      <a:pt x="28" y="51"/>
                      <a:pt x="19" y="51"/>
                    </a:cubicBezTo>
                    <a:cubicBezTo>
                      <a:pt x="12" y="51"/>
                      <a:pt x="9" y="47"/>
                      <a:pt x="9" y="41"/>
                    </a:cubicBezTo>
                    <a:cubicBezTo>
                      <a:pt x="9" y="34"/>
                      <a:pt x="17" y="33"/>
                      <a:pt x="21" y="32"/>
                    </a:cubicBezTo>
                    <a:cubicBezTo>
                      <a:pt x="33" y="31"/>
                      <a:pt x="35" y="30"/>
                      <a:pt x="36" y="29"/>
                    </a:cubicBezTo>
                    <a:lnTo>
                      <a:pt x="36"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2" name="Freeform 72"/>
              <p:cNvSpPr>
                <a:spLocks/>
              </p:cNvSpPr>
              <p:nvPr/>
            </p:nvSpPr>
            <p:spPr bwMode="auto">
              <a:xfrm>
                <a:off x="1131" y="2989"/>
                <a:ext cx="40"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9 w 45"/>
                  <a:gd name="T17" fmla="*/ 57 h 57"/>
                  <a:gd name="T18" fmla="*/ 9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6" y="0"/>
                    </a:cubicBezTo>
                    <a:cubicBezTo>
                      <a:pt x="16" y="0"/>
                      <a:pt x="11" y="6"/>
                      <a:pt x="9" y="9"/>
                    </a:cubicBezTo>
                    <a:lnTo>
                      <a:pt x="9" y="9"/>
                    </a:lnTo>
                    <a:lnTo>
                      <a:pt x="9" y="1"/>
                    </a:lnTo>
                    <a:lnTo>
                      <a:pt x="0" y="1"/>
                    </a:lnTo>
                    <a:lnTo>
                      <a:pt x="0" y="57"/>
                    </a:lnTo>
                    <a:lnTo>
                      <a:pt x="9" y="57"/>
                    </a:lnTo>
                    <a:lnTo>
                      <a:pt x="9" y="27"/>
                    </a:lnTo>
                    <a:cubicBezTo>
                      <a:pt x="9" y="12"/>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 name="Freeform 73"/>
              <p:cNvSpPr>
                <a:spLocks noEditPoints="1"/>
              </p:cNvSpPr>
              <p:nvPr/>
            </p:nvSpPr>
            <p:spPr bwMode="auto">
              <a:xfrm>
                <a:off x="1181" y="2972"/>
                <a:ext cx="43" cy="69"/>
              </a:xfrm>
              <a:custGeom>
                <a:avLst/>
                <a:gdLst>
                  <a:gd name="T0" fmla="*/ 49 w 49"/>
                  <a:gd name="T1" fmla="*/ 0 h 78"/>
                  <a:gd name="T2" fmla="*/ 49 w 49"/>
                  <a:gd name="T3" fmla="*/ 0 h 78"/>
                  <a:gd name="T4" fmla="*/ 40 w 49"/>
                  <a:gd name="T5" fmla="*/ 0 h 78"/>
                  <a:gd name="T6" fmla="*/ 40 w 49"/>
                  <a:gd name="T7" fmla="*/ 28 h 78"/>
                  <a:gd name="T8" fmla="*/ 40 w 49"/>
                  <a:gd name="T9" fmla="*/ 28 h 78"/>
                  <a:gd name="T10" fmla="*/ 23 w 49"/>
                  <a:gd name="T11" fmla="*/ 19 h 78"/>
                  <a:gd name="T12" fmla="*/ 0 w 49"/>
                  <a:gd name="T13" fmla="*/ 47 h 78"/>
                  <a:gd name="T14" fmla="*/ 24 w 49"/>
                  <a:gd name="T15" fmla="*/ 78 h 78"/>
                  <a:gd name="T16" fmla="*/ 40 w 49"/>
                  <a:gd name="T17" fmla="*/ 68 h 78"/>
                  <a:gd name="T18" fmla="*/ 40 w 49"/>
                  <a:gd name="T19" fmla="*/ 68 h 78"/>
                  <a:gd name="T20" fmla="*/ 40 w 49"/>
                  <a:gd name="T21" fmla="*/ 76 h 78"/>
                  <a:gd name="T22" fmla="*/ 49 w 49"/>
                  <a:gd name="T23" fmla="*/ 76 h 78"/>
                  <a:gd name="T24" fmla="*/ 49 w 49"/>
                  <a:gd name="T25" fmla="*/ 0 h 78"/>
                  <a:gd name="T26" fmla="*/ 10 w 49"/>
                  <a:gd name="T27" fmla="*/ 48 h 78"/>
                  <a:gd name="T28" fmla="*/ 10 w 49"/>
                  <a:gd name="T29" fmla="*/ 48 h 78"/>
                  <a:gd name="T30" fmla="*/ 25 w 49"/>
                  <a:gd name="T31" fmla="*/ 27 h 78"/>
                  <a:gd name="T32" fmla="*/ 40 w 49"/>
                  <a:gd name="T33" fmla="*/ 51 h 78"/>
                  <a:gd name="T34" fmla="*/ 25 w 49"/>
                  <a:gd name="T35" fmla="*/ 69 h 78"/>
                  <a:gd name="T36" fmla="*/ 10 w 49"/>
                  <a:gd name="T37"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49" y="0"/>
                    </a:moveTo>
                    <a:lnTo>
                      <a:pt x="49" y="0"/>
                    </a:lnTo>
                    <a:lnTo>
                      <a:pt x="40" y="0"/>
                    </a:lnTo>
                    <a:lnTo>
                      <a:pt x="40" y="28"/>
                    </a:lnTo>
                    <a:lnTo>
                      <a:pt x="40" y="28"/>
                    </a:lnTo>
                    <a:cubicBezTo>
                      <a:pt x="37" y="25"/>
                      <a:pt x="33" y="19"/>
                      <a:pt x="23" y="19"/>
                    </a:cubicBezTo>
                    <a:cubicBezTo>
                      <a:pt x="8" y="19"/>
                      <a:pt x="0" y="31"/>
                      <a:pt x="0" y="47"/>
                    </a:cubicBezTo>
                    <a:cubicBezTo>
                      <a:pt x="0" y="60"/>
                      <a:pt x="6" y="78"/>
                      <a:pt x="24" y="78"/>
                    </a:cubicBezTo>
                    <a:cubicBezTo>
                      <a:pt x="30" y="78"/>
                      <a:pt x="36" y="76"/>
                      <a:pt x="40" y="68"/>
                    </a:cubicBezTo>
                    <a:lnTo>
                      <a:pt x="40" y="68"/>
                    </a:lnTo>
                    <a:lnTo>
                      <a:pt x="40" y="76"/>
                    </a:lnTo>
                    <a:lnTo>
                      <a:pt x="49" y="76"/>
                    </a:lnTo>
                    <a:lnTo>
                      <a:pt x="49" y="0"/>
                    </a:lnTo>
                    <a:close/>
                    <a:moveTo>
                      <a:pt x="10" y="48"/>
                    </a:moveTo>
                    <a:lnTo>
                      <a:pt x="10" y="48"/>
                    </a:lnTo>
                    <a:cubicBezTo>
                      <a:pt x="10" y="41"/>
                      <a:pt x="10" y="27"/>
                      <a:pt x="25" y="27"/>
                    </a:cubicBezTo>
                    <a:cubicBezTo>
                      <a:pt x="38" y="27"/>
                      <a:pt x="40" y="42"/>
                      <a:pt x="40" y="51"/>
                    </a:cubicBezTo>
                    <a:cubicBezTo>
                      <a:pt x="40" y="66"/>
                      <a:pt x="31" y="69"/>
                      <a:pt x="25" y="69"/>
                    </a:cubicBezTo>
                    <a:cubicBezTo>
                      <a:pt x="14" y="69"/>
                      <a:pt x="10" y="60"/>
                      <a:pt x="10"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4" name="Freeform 74"/>
              <p:cNvSpPr>
                <a:spLocks/>
              </p:cNvSpPr>
              <p:nvPr/>
            </p:nvSpPr>
            <p:spPr bwMode="auto">
              <a:xfrm>
                <a:off x="1234" y="3009"/>
                <a:ext cx="23" cy="8"/>
              </a:xfrm>
              <a:custGeom>
                <a:avLst/>
                <a:gdLst>
                  <a:gd name="T0" fmla="*/ 26 w 26"/>
                  <a:gd name="T1" fmla="*/ 0 h 9"/>
                  <a:gd name="T2" fmla="*/ 26 w 26"/>
                  <a:gd name="T3" fmla="*/ 0 h 9"/>
                  <a:gd name="T4" fmla="*/ 0 w 26"/>
                  <a:gd name="T5" fmla="*/ 0 h 9"/>
                  <a:gd name="T6" fmla="*/ 0 w 26"/>
                  <a:gd name="T7" fmla="*/ 9 h 9"/>
                  <a:gd name="T8" fmla="*/ 26 w 26"/>
                  <a:gd name="T9" fmla="*/ 9 h 9"/>
                  <a:gd name="T10" fmla="*/ 26 w 26"/>
                  <a:gd name="T11" fmla="*/ 0 h 9"/>
                </a:gdLst>
                <a:ahLst/>
                <a:cxnLst>
                  <a:cxn ang="0">
                    <a:pos x="T0" y="T1"/>
                  </a:cxn>
                  <a:cxn ang="0">
                    <a:pos x="T2" y="T3"/>
                  </a:cxn>
                  <a:cxn ang="0">
                    <a:pos x="T4" y="T5"/>
                  </a:cxn>
                  <a:cxn ang="0">
                    <a:pos x="T6" y="T7"/>
                  </a:cxn>
                  <a:cxn ang="0">
                    <a:pos x="T8" y="T9"/>
                  </a:cxn>
                  <a:cxn ang="0">
                    <a:pos x="T10" y="T11"/>
                  </a:cxn>
                </a:cxnLst>
                <a:rect l="0" t="0" r="r" b="b"/>
                <a:pathLst>
                  <a:path w="26" h="9">
                    <a:moveTo>
                      <a:pt x="26" y="0"/>
                    </a:moveTo>
                    <a:lnTo>
                      <a:pt x="26" y="0"/>
                    </a:lnTo>
                    <a:lnTo>
                      <a:pt x="0" y="0"/>
                    </a:lnTo>
                    <a:lnTo>
                      <a:pt x="0" y="9"/>
                    </a:lnTo>
                    <a:lnTo>
                      <a:pt x="26" y="9"/>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5" name="Freeform 75"/>
              <p:cNvSpPr>
                <a:spLocks noEditPoints="1"/>
              </p:cNvSpPr>
              <p:nvPr/>
            </p:nvSpPr>
            <p:spPr bwMode="auto">
              <a:xfrm>
                <a:off x="765" y="3085"/>
                <a:ext cx="9" cy="67"/>
              </a:xfrm>
              <a:custGeom>
                <a:avLst/>
                <a:gdLst>
                  <a:gd name="T0" fmla="*/ 10 w 10"/>
                  <a:gd name="T1" fmla="*/ 20 h 76"/>
                  <a:gd name="T2" fmla="*/ 10 w 10"/>
                  <a:gd name="T3" fmla="*/ 20 h 76"/>
                  <a:gd name="T4" fmla="*/ 0 w 10"/>
                  <a:gd name="T5" fmla="*/ 20 h 76"/>
                  <a:gd name="T6" fmla="*/ 0 w 10"/>
                  <a:gd name="T7" fmla="*/ 76 h 76"/>
                  <a:gd name="T8" fmla="*/ 10 w 10"/>
                  <a:gd name="T9" fmla="*/ 76 h 76"/>
                  <a:gd name="T10" fmla="*/ 10 w 10"/>
                  <a:gd name="T11" fmla="*/ 20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0"/>
                    </a:moveTo>
                    <a:lnTo>
                      <a:pt x="10" y="20"/>
                    </a:lnTo>
                    <a:lnTo>
                      <a:pt x="0" y="20"/>
                    </a:lnTo>
                    <a:lnTo>
                      <a:pt x="0" y="76"/>
                    </a:lnTo>
                    <a:lnTo>
                      <a:pt x="10" y="76"/>
                    </a:lnTo>
                    <a:lnTo>
                      <a:pt x="10" y="20"/>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6" name="Freeform 76"/>
              <p:cNvSpPr>
                <a:spLocks/>
              </p:cNvSpPr>
              <p:nvPr/>
            </p:nvSpPr>
            <p:spPr bwMode="auto">
              <a:xfrm>
                <a:off x="786" y="3102"/>
                <a:ext cx="40" cy="50"/>
              </a:xfrm>
              <a:custGeom>
                <a:avLst/>
                <a:gdLst>
                  <a:gd name="T0" fmla="*/ 45 w 45"/>
                  <a:gd name="T1" fmla="*/ 19 h 57"/>
                  <a:gd name="T2" fmla="*/ 45 w 45"/>
                  <a:gd name="T3" fmla="*/ 19 h 57"/>
                  <a:gd name="T4" fmla="*/ 25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9 w 45"/>
                  <a:gd name="T17" fmla="*/ 57 h 57"/>
                  <a:gd name="T18" fmla="*/ 9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5" y="0"/>
                    </a:cubicBezTo>
                    <a:cubicBezTo>
                      <a:pt x="16" y="0"/>
                      <a:pt x="11" y="6"/>
                      <a:pt x="9" y="9"/>
                    </a:cubicBezTo>
                    <a:lnTo>
                      <a:pt x="9" y="9"/>
                    </a:lnTo>
                    <a:lnTo>
                      <a:pt x="9" y="1"/>
                    </a:lnTo>
                    <a:lnTo>
                      <a:pt x="0" y="1"/>
                    </a:lnTo>
                    <a:lnTo>
                      <a:pt x="0" y="57"/>
                    </a:lnTo>
                    <a:lnTo>
                      <a:pt x="9" y="57"/>
                    </a:lnTo>
                    <a:lnTo>
                      <a:pt x="9" y="27"/>
                    </a:lnTo>
                    <a:cubicBezTo>
                      <a:pt x="9" y="12"/>
                      <a:pt x="18"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7" name="Freeform 77"/>
              <p:cNvSpPr>
                <a:spLocks noEditPoints="1"/>
              </p:cNvSpPr>
              <p:nvPr/>
            </p:nvSpPr>
            <p:spPr bwMode="auto">
              <a:xfrm>
                <a:off x="835" y="3102"/>
                <a:ext cx="44" cy="70"/>
              </a:xfrm>
              <a:custGeom>
                <a:avLst/>
                <a:gdLst>
                  <a:gd name="T0" fmla="*/ 10 w 49"/>
                  <a:gd name="T1" fmla="*/ 29 h 80"/>
                  <a:gd name="T2" fmla="*/ 10 w 49"/>
                  <a:gd name="T3" fmla="*/ 29 h 80"/>
                  <a:gd name="T4" fmla="*/ 25 w 49"/>
                  <a:gd name="T5" fmla="*/ 8 h 80"/>
                  <a:gd name="T6" fmla="*/ 40 w 49"/>
                  <a:gd name="T7" fmla="*/ 32 h 80"/>
                  <a:gd name="T8" fmla="*/ 25 w 49"/>
                  <a:gd name="T9" fmla="*/ 50 h 80"/>
                  <a:gd name="T10" fmla="*/ 10 w 49"/>
                  <a:gd name="T11" fmla="*/ 29 h 80"/>
                  <a:gd name="T12" fmla="*/ 49 w 49"/>
                  <a:gd name="T13" fmla="*/ 1 h 80"/>
                  <a:gd name="T14" fmla="*/ 49 w 49"/>
                  <a:gd name="T15" fmla="*/ 1 h 80"/>
                  <a:gd name="T16" fmla="*/ 40 w 49"/>
                  <a:gd name="T17" fmla="*/ 1 h 80"/>
                  <a:gd name="T18" fmla="*/ 40 w 49"/>
                  <a:gd name="T19" fmla="*/ 9 h 80"/>
                  <a:gd name="T20" fmla="*/ 40 w 49"/>
                  <a:gd name="T21" fmla="*/ 9 h 80"/>
                  <a:gd name="T22" fmla="*/ 23 w 49"/>
                  <a:gd name="T23" fmla="*/ 0 h 80"/>
                  <a:gd name="T24" fmla="*/ 0 w 49"/>
                  <a:gd name="T25" fmla="*/ 28 h 80"/>
                  <a:gd name="T26" fmla="*/ 25 w 49"/>
                  <a:gd name="T27" fmla="*/ 58 h 80"/>
                  <a:gd name="T28" fmla="*/ 39 w 49"/>
                  <a:gd name="T29" fmla="*/ 51 h 80"/>
                  <a:gd name="T30" fmla="*/ 39 w 49"/>
                  <a:gd name="T31" fmla="*/ 51 h 80"/>
                  <a:gd name="T32" fmla="*/ 40 w 49"/>
                  <a:gd name="T33" fmla="*/ 51 h 80"/>
                  <a:gd name="T34" fmla="*/ 40 w 49"/>
                  <a:gd name="T35" fmla="*/ 53 h 80"/>
                  <a:gd name="T36" fmla="*/ 24 w 49"/>
                  <a:gd name="T37" fmla="*/ 72 h 80"/>
                  <a:gd name="T38" fmla="*/ 11 w 49"/>
                  <a:gd name="T39" fmla="*/ 64 h 80"/>
                  <a:gd name="T40" fmla="*/ 2 w 49"/>
                  <a:gd name="T41" fmla="*/ 64 h 80"/>
                  <a:gd name="T42" fmla="*/ 23 w 49"/>
                  <a:gd name="T43" fmla="*/ 80 h 80"/>
                  <a:gd name="T44" fmla="*/ 49 w 49"/>
                  <a:gd name="T45" fmla="*/ 52 h 80"/>
                  <a:gd name="T46" fmla="*/ 49 w 49"/>
                  <a:gd name="T47" fmla="*/ 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 h="80">
                    <a:moveTo>
                      <a:pt x="10" y="29"/>
                    </a:moveTo>
                    <a:lnTo>
                      <a:pt x="10" y="29"/>
                    </a:lnTo>
                    <a:cubicBezTo>
                      <a:pt x="10" y="22"/>
                      <a:pt x="11" y="8"/>
                      <a:pt x="25" y="8"/>
                    </a:cubicBezTo>
                    <a:cubicBezTo>
                      <a:pt x="39" y="8"/>
                      <a:pt x="40" y="23"/>
                      <a:pt x="40" y="32"/>
                    </a:cubicBezTo>
                    <a:cubicBezTo>
                      <a:pt x="40" y="46"/>
                      <a:pt x="31" y="50"/>
                      <a:pt x="25" y="50"/>
                    </a:cubicBezTo>
                    <a:cubicBezTo>
                      <a:pt x="15" y="50"/>
                      <a:pt x="10" y="41"/>
                      <a:pt x="10" y="29"/>
                    </a:cubicBezTo>
                    <a:close/>
                    <a:moveTo>
                      <a:pt x="49" y="1"/>
                    </a:moveTo>
                    <a:lnTo>
                      <a:pt x="49" y="1"/>
                    </a:lnTo>
                    <a:lnTo>
                      <a:pt x="40" y="1"/>
                    </a:lnTo>
                    <a:lnTo>
                      <a:pt x="40" y="9"/>
                    </a:lnTo>
                    <a:lnTo>
                      <a:pt x="40" y="9"/>
                    </a:lnTo>
                    <a:cubicBezTo>
                      <a:pt x="38" y="6"/>
                      <a:pt x="34" y="0"/>
                      <a:pt x="23" y="0"/>
                    </a:cubicBezTo>
                    <a:cubicBezTo>
                      <a:pt x="9" y="0"/>
                      <a:pt x="0" y="12"/>
                      <a:pt x="0" y="28"/>
                    </a:cubicBezTo>
                    <a:cubicBezTo>
                      <a:pt x="0" y="41"/>
                      <a:pt x="6" y="58"/>
                      <a:pt x="25" y="58"/>
                    </a:cubicBezTo>
                    <a:cubicBezTo>
                      <a:pt x="32" y="58"/>
                      <a:pt x="37" y="55"/>
                      <a:pt x="39" y="51"/>
                    </a:cubicBezTo>
                    <a:lnTo>
                      <a:pt x="39" y="51"/>
                    </a:lnTo>
                    <a:lnTo>
                      <a:pt x="40" y="51"/>
                    </a:lnTo>
                    <a:lnTo>
                      <a:pt x="40" y="53"/>
                    </a:lnTo>
                    <a:cubicBezTo>
                      <a:pt x="40" y="60"/>
                      <a:pt x="40" y="72"/>
                      <a:pt x="24" y="72"/>
                    </a:cubicBezTo>
                    <a:cubicBezTo>
                      <a:pt x="22" y="72"/>
                      <a:pt x="13" y="72"/>
                      <a:pt x="11" y="64"/>
                    </a:cubicBezTo>
                    <a:lnTo>
                      <a:pt x="2" y="64"/>
                    </a:lnTo>
                    <a:cubicBezTo>
                      <a:pt x="4" y="78"/>
                      <a:pt x="17" y="80"/>
                      <a:pt x="23" y="80"/>
                    </a:cubicBezTo>
                    <a:cubicBezTo>
                      <a:pt x="49" y="80"/>
                      <a:pt x="49" y="60"/>
                      <a:pt x="49" y="52"/>
                    </a:cubicBezTo>
                    <a:lnTo>
                      <a:pt x="49" y="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8" name="Freeform 78"/>
              <p:cNvSpPr>
                <a:spLocks noEditPoints="1"/>
              </p:cNvSpPr>
              <p:nvPr/>
            </p:nvSpPr>
            <p:spPr bwMode="auto">
              <a:xfrm>
                <a:off x="919" y="3085"/>
                <a:ext cx="56" cy="67"/>
              </a:xfrm>
              <a:custGeom>
                <a:avLst/>
                <a:gdLst>
                  <a:gd name="T0" fmla="*/ 11 w 64"/>
                  <a:gd name="T1" fmla="*/ 43 h 76"/>
                  <a:gd name="T2" fmla="*/ 11 w 64"/>
                  <a:gd name="T3" fmla="*/ 43 h 76"/>
                  <a:gd name="T4" fmla="*/ 36 w 64"/>
                  <a:gd name="T5" fmla="*/ 43 h 76"/>
                  <a:gd name="T6" fmla="*/ 49 w 64"/>
                  <a:gd name="T7" fmla="*/ 57 h 76"/>
                  <a:gd name="T8" fmla="*/ 51 w 64"/>
                  <a:gd name="T9" fmla="*/ 76 h 76"/>
                  <a:gd name="T10" fmla="*/ 64 w 64"/>
                  <a:gd name="T11" fmla="*/ 76 h 76"/>
                  <a:gd name="T12" fmla="*/ 64 w 64"/>
                  <a:gd name="T13" fmla="*/ 74 h 76"/>
                  <a:gd name="T14" fmla="*/ 60 w 64"/>
                  <a:gd name="T15" fmla="*/ 67 h 76"/>
                  <a:gd name="T16" fmla="*/ 59 w 64"/>
                  <a:gd name="T17" fmla="*/ 53 h 76"/>
                  <a:gd name="T18" fmla="*/ 50 w 64"/>
                  <a:gd name="T19" fmla="*/ 38 h 76"/>
                  <a:gd name="T20" fmla="*/ 61 w 64"/>
                  <a:gd name="T21" fmla="*/ 20 h 76"/>
                  <a:gd name="T22" fmla="*/ 36 w 64"/>
                  <a:gd name="T23" fmla="*/ 0 h 76"/>
                  <a:gd name="T24" fmla="*/ 0 w 64"/>
                  <a:gd name="T25" fmla="*/ 0 h 76"/>
                  <a:gd name="T26" fmla="*/ 0 w 64"/>
                  <a:gd name="T27" fmla="*/ 76 h 76"/>
                  <a:gd name="T28" fmla="*/ 11 w 64"/>
                  <a:gd name="T29" fmla="*/ 76 h 76"/>
                  <a:gd name="T30" fmla="*/ 11 w 64"/>
                  <a:gd name="T31" fmla="*/ 43 h 76"/>
                  <a:gd name="T32" fmla="*/ 11 w 64"/>
                  <a:gd name="T33" fmla="*/ 9 h 76"/>
                  <a:gd name="T34" fmla="*/ 11 w 64"/>
                  <a:gd name="T35" fmla="*/ 9 h 76"/>
                  <a:gd name="T36" fmla="*/ 36 w 64"/>
                  <a:gd name="T37" fmla="*/ 9 h 76"/>
                  <a:gd name="T38" fmla="*/ 50 w 64"/>
                  <a:gd name="T39" fmla="*/ 21 h 76"/>
                  <a:gd name="T40" fmla="*/ 34 w 64"/>
                  <a:gd name="T41" fmla="*/ 34 h 76"/>
                  <a:gd name="T42" fmla="*/ 11 w 64"/>
                  <a:gd name="T43" fmla="*/ 34 h 76"/>
                  <a:gd name="T44" fmla="*/ 11 w 64"/>
                  <a:gd name="T45"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76">
                    <a:moveTo>
                      <a:pt x="11" y="43"/>
                    </a:moveTo>
                    <a:lnTo>
                      <a:pt x="11" y="43"/>
                    </a:lnTo>
                    <a:lnTo>
                      <a:pt x="36" y="43"/>
                    </a:lnTo>
                    <a:cubicBezTo>
                      <a:pt x="48" y="43"/>
                      <a:pt x="49" y="51"/>
                      <a:pt x="49" y="57"/>
                    </a:cubicBezTo>
                    <a:cubicBezTo>
                      <a:pt x="49" y="60"/>
                      <a:pt x="49" y="71"/>
                      <a:pt x="51" y="76"/>
                    </a:cubicBezTo>
                    <a:lnTo>
                      <a:pt x="64" y="76"/>
                    </a:lnTo>
                    <a:lnTo>
                      <a:pt x="64" y="74"/>
                    </a:lnTo>
                    <a:cubicBezTo>
                      <a:pt x="60" y="72"/>
                      <a:pt x="60" y="71"/>
                      <a:pt x="60" y="67"/>
                    </a:cubicBezTo>
                    <a:lnTo>
                      <a:pt x="59" y="53"/>
                    </a:lnTo>
                    <a:cubicBezTo>
                      <a:pt x="59" y="42"/>
                      <a:pt x="54" y="40"/>
                      <a:pt x="50" y="38"/>
                    </a:cubicBezTo>
                    <a:cubicBezTo>
                      <a:pt x="55" y="36"/>
                      <a:pt x="61" y="31"/>
                      <a:pt x="61" y="20"/>
                    </a:cubicBezTo>
                    <a:cubicBezTo>
                      <a:pt x="61" y="4"/>
                      <a:pt x="48" y="0"/>
                      <a:pt x="36" y="0"/>
                    </a:cubicBezTo>
                    <a:lnTo>
                      <a:pt x="0" y="0"/>
                    </a:lnTo>
                    <a:lnTo>
                      <a:pt x="0" y="76"/>
                    </a:lnTo>
                    <a:lnTo>
                      <a:pt x="11" y="76"/>
                    </a:lnTo>
                    <a:lnTo>
                      <a:pt x="11" y="43"/>
                    </a:lnTo>
                    <a:close/>
                    <a:moveTo>
                      <a:pt x="11" y="9"/>
                    </a:moveTo>
                    <a:lnTo>
                      <a:pt x="11" y="9"/>
                    </a:lnTo>
                    <a:lnTo>
                      <a:pt x="36" y="9"/>
                    </a:lnTo>
                    <a:cubicBezTo>
                      <a:pt x="41" y="9"/>
                      <a:pt x="50" y="10"/>
                      <a:pt x="50" y="21"/>
                    </a:cubicBezTo>
                    <a:cubicBezTo>
                      <a:pt x="50" y="33"/>
                      <a:pt x="42" y="34"/>
                      <a:pt x="34" y="34"/>
                    </a:cubicBezTo>
                    <a:lnTo>
                      <a:pt x="11" y="34"/>
                    </a:lnTo>
                    <a:lnTo>
                      <a:pt x="11" y="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9" name="Freeform 79"/>
              <p:cNvSpPr>
                <a:spLocks noEditPoints="1"/>
              </p:cNvSpPr>
              <p:nvPr/>
            </p:nvSpPr>
            <p:spPr bwMode="auto">
              <a:xfrm>
                <a:off x="982" y="3102"/>
                <a:ext cx="46" cy="51"/>
              </a:xfrm>
              <a:custGeom>
                <a:avLst/>
                <a:gdLst>
                  <a:gd name="T0" fmla="*/ 11 w 52"/>
                  <a:gd name="T1" fmla="*/ 18 h 58"/>
                  <a:gd name="T2" fmla="*/ 11 w 52"/>
                  <a:gd name="T3" fmla="*/ 18 h 58"/>
                  <a:gd name="T4" fmla="*/ 24 w 52"/>
                  <a:gd name="T5" fmla="*/ 8 h 58"/>
                  <a:gd name="T6" fmla="*/ 37 w 52"/>
                  <a:gd name="T7" fmla="*/ 17 h 58"/>
                  <a:gd name="T8" fmla="*/ 32 w 52"/>
                  <a:gd name="T9" fmla="*/ 23 h 58"/>
                  <a:gd name="T10" fmla="*/ 17 w 52"/>
                  <a:gd name="T11" fmla="*/ 25 h 58"/>
                  <a:gd name="T12" fmla="*/ 0 w 52"/>
                  <a:gd name="T13" fmla="*/ 42 h 58"/>
                  <a:gd name="T14" fmla="*/ 17 w 52"/>
                  <a:gd name="T15" fmla="*/ 58 h 58"/>
                  <a:gd name="T16" fmla="*/ 37 w 52"/>
                  <a:gd name="T17" fmla="*/ 49 h 58"/>
                  <a:gd name="T18" fmla="*/ 47 w 52"/>
                  <a:gd name="T19" fmla="*/ 58 h 58"/>
                  <a:gd name="T20" fmla="*/ 52 w 52"/>
                  <a:gd name="T21" fmla="*/ 57 h 58"/>
                  <a:gd name="T22" fmla="*/ 52 w 52"/>
                  <a:gd name="T23" fmla="*/ 50 h 58"/>
                  <a:gd name="T24" fmla="*/ 49 w 52"/>
                  <a:gd name="T25" fmla="*/ 51 h 58"/>
                  <a:gd name="T26" fmla="*/ 46 w 52"/>
                  <a:gd name="T27" fmla="*/ 47 h 58"/>
                  <a:gd name="T28" fmla="*/ 46 w 52"/>
                  <a:gd name="T29" fmla="*/ 15 h 58"/>
                  <a:gd name="T30" fmla="*/ 25 w 52"/>
                  <a:gd name="T31" fmla="*/ 0 h 58"/>
                  <a:gd name="T32" fmla="*/ 3 w 52"/>
                  <a:gd name="T33" fmla="*/ 18 h 58"/>
                  <a:gd name="T34" fmla="*/ 11 w 52"/>
                  <a:gd name="T35" fmla="*/ 18 h 58"/>
                  <a:gd name="T36" fmla="*/ 37 w 52"/>
                  <a:gd name="T37" fmla="*/ 38 h 58"/>
                  <a:gd name="T38" fmla="*/ 37 w 52"/>
                  <a:gd name="T39" fmla="*/ 38 h 58"/>
                  <a:gd name="T40" fmla="*/ 20 w 52"/>
                  <a:gd name="T41" fmla="*/ 51 h 58"/>
                  <a:gd name="T42" fmla="*/ 9 w 52"/>
                  <a:gd name="T43" fmla="*/ 41 h 58"/>
                  <a:gd name="T44" fmla="*/ 21 w 52"/>
                  <a:gd name="T45" fmla="*/ 32 h 58"/>
                  <a:gd name="T46" fmla="*/ 37 w 52"/>
                  <a:gd name="T47" fmla="*/ 29 h 58"/>
                  <a:gd name="T48" fmla="*/ 37 w 52"/>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8">
                    <a:moveTo>
                      <a:pt x="11" y="18"/>
                    </a:moveTo>
                    <a:lnTo>
                      <a:pt x="11" y="18"/>
                    </a:lnTo>
                    <a:cubicBezTo>
                      <a:pt x="12" y="14"/>
                      <a:pt x="13" y="8"/>
                      <a:pt x="24" y="8"/>
                    </a:cubicBezTo>
                    <a:cubicBezTo>
                      <a:pt x="33" y="8"/>
                      <a:pt x="37" y="11"/>
                      <a:pt x="37" y="17"/>
                    </a:cubicBezTo>
                    <a:cubicBezTo>
                      <a:pt x="37" y="22"/>
                      <a:pt x="34" y="23"/>
                      <a:pt x="32" y="23"/>
                    </a:cubicBezTo>
                    <a:lnTo>
                      <a:pt x="17" y="25"/>
                    </a:lnTo>
                    <a:cubicBezTo>
                      <a:pt x="1" y="27"/>
                      <a:pt x="0" y="38"/>
                      <a:pt x="0" y="42"/>
                    </a:cubicBezTo>
                    <a:cubicBezTo>
                      <a:pt x="0" y="52"/>
                      <a:pt x="7" y="58"/>
                      <a:pt x="17" y="58"/>
                    </a:cubicBezTo>
                    <a:cubicBezTo>
                      <a:pt x="28" y="58"/>
                      <a:pt x="34" y="53"/>
                      <a:pt x="37" y="49"/>
                    </a:cubicBezTo>
                    <a:cubicBezTo>
                      <a:pt x="38" y="54"/>
                      <a:pt x="39" y="58"/>
                      <a:pt x="47" y="58"/>
                    </a:cubicBezTo>
                    <a:cubicBezTo>
                      <a:pt x="49" y="58"/>
                      <a:pt x="51" y="57"/>
                      <a:pt x="52" y="57"/>
                    </a:cubicBezTo>
                    <a:lnTo>
                      <a:pt x="52" y="50"/>
                    </a:lnTo>
                    <a:cubicBezTo>
                      <a:pt x="51" y="50"/>
                      <a:pt x="50" y="51"/>
                      <a:pt x="49" y="51"/>
                    </a:cubicBezTo>
                    <a:cubicBezTo>
                      <a:pt x="47" y="51"/>
                      <a:pt x="46" y="50"/>
                      <a:pt x="46" y="47"/>
                    </a:cubicBezTo>
                    <a:lnTo>
                      <a:pt x="46" y="15"/>
                    </a:lnTo>
                    <a:cubicBezTo>
                      <a:pt x="46" y="1"/>
                      <a:pt x="30" y="0"/>
                      <a:pt x="25" y="0"/>
                    </a:cubicBezTo>
                    <a:cubicBezTo>
                      <a:pt x="12" y="0"/>
                      <a:pt x="3" y="5"/>
                      <a:pt x="3" y="18"/>
                    </a:cubicBezTo>
                    <a:lnTo>
                      <a:pt x="11" y="18"/>
                    </a:lnTo>
                    <a:close/>
                    <a:moveTo>
                      <a:pt x="37" y="38"/>
                    </a:moveTo>
                    <a:lnTo>
                      <a:pt x="37" y="38"/>
                    </a:lnTo>
                    <a:cubicBezTo>
                      <a:pt x="37" y="45"/>
                      <a:pt x="28" y="51"/>
                      <a:pt x="20" y="51"/>
                    </a:cubicBezTo>
                    <a:cubicBezTo>
                      <a:pt x="13" y="51"/>
                      <a:pt x="9" y="47"/>
                      <a:pt x="9" y="41"/>
                    </a:cubicBezTo>
                    <a:cubicBezTo>
                      <a:pt x="9" y="34"/>
                      <a:pt x="17" y="33"/>
                      <a:pt x="21"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0" name="Freeform 80"/>
              <p:cNvSpPr>
                <a:spLocks noEditPoints="1"/>
              </p:cNvSpPr>
              <p:nvPr/>
            </p:nvSpPr>
            <p:spPr bwMode="auto">
              <a:xfrm>
                <a:off x="1037" y="3085"/>
                <a:ext cx="9" cy="67"/>
              </a:xfrm>
              <a:custGeom>
                <a:avLst/>
                <a:gdLst>
                  <a:gd name="T0" fmla="*/ 10 w 10"/>
                  <a:gd name="T1" fmla="*/ 20 h 76"/>
                  <a:gd name="T2" fmla="*/ 10 w 10"/>
                  <a:gd name="T3" fmla="*/ 20 h 76"/>
                  <a:gd name="T4" fmla="*/ 0 w 10"/>
                  <a:gd name="T5" fmla="*/ 20 h 76"/>
                  <a:gd name="T6" fmla="*/ 0 w 10"/>
                  <a:gd name="T7" fmla="*/ 76 h 76"/>
                  <a:gd name="T8" fmla="*/ 10 w 10"/>
                  <a:gd name="T9" fmla="*/ 76 h 76"/>
                  <a:gd name="T10" fmla="*/ 10 w 10"/>
                  <a:gd name="T11" fmla="*/ 20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0"/>
                    </a:moveTo>
                    <a:lnTo>
                      <a:pt x="10" y="20"/>
                    </a:lnTo>
                    <a:lnTo>
                      <a:pt x="0" y="20"/>
                    </a:lnTo>
                    <a:lnTo>
                      <a:pt x="0" y="76"/>
                    </a:lnTo>
                    <a:lnTo>
                      <a:pt x="10" y="76"/>
                    </a:lnTo>
                    <a:lnTo>
                      <a:pt x="10" y="20"/>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1" name="Freeform 81"/>
              <p:cNvSpPr>
                <a:spLocks/>
              </p:cNvSpPr>
              <p:nvPr/>
            </p:nvSpPr>
            <p:spPr bwMode="auto">
              <a:xfrm>
                <a:off x="1055" y="3102"/>
                <a:ext cx="40" cy="51"/>
              </a:xfrm>
              <a:custGeom>
                <a:avLst/>
                <a:gdLst>
                  <a:gd name="T0" fmla="*/ 44 w 46"/>
                  <a:gd name="T1" fmla="*/ 17 h 58"/>
                  <a:gd name="T2" fmla="*/ 44 w 46"/>
                  <a:gd name="T3" fmla="*/ 17 h 58"/>
                  <a:gd name="T4" fmla="*/ 23 w 46"/>
                  <a:gd name="T5" fmla="*/ 0 h 58"/>
                  <a:gd name="T6" fmla="*/ 2 w 46"/>
                  <a:gd name="T7" fmla="*/ 18 h 58"/>
                  <a:gd name="T8" fmla="*/ 15 w 46"/>
                  <a:gd name="T9" fmla="*/ 31 h 58"/>
                  <a:gd name="T10" fmla="*/ 26 w 46"/>
                  <a:gd name="T11" fmla="*/ 34 h 58"/>
                  <a:gd name="T12" fmla="*/ 37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8"/>
                      <a:pt x="24" y="58"/>
                    </a:cubicBezTo>
                    <a:cubicBezTo>
                      <a:pt x="37" y="58"/>
                      <a:pt x="46" y="52"/>
                      <a:pt x="46" y="40"/>
                    </a:cubicBezTo>
                    <a:cubicBezTo>
                      <a:pt x="46" y="33"/>
                      <a:pt x="42" y="28"/>
                      <a:pt x="31"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2" name="Freeform 82"/>
              <p:cNvSpPr>
                <a:spLocks noEditPoints="1"/>
              </p:cNvSpPr>
              <p:nvPr/>
            </p:nvSpPr>
            <p:spPr bwMode="auto">
              <a:xfrm>
                <a:off x="1102" y="3102"/>
                <a:ext cx="45" cy="51"/>
              </a:xfrm>
              <a:custGeom>
                <a:avLst/>
                <a:gdLst>
                  <a:gd name="T0" fmla="*/ 41 w 51"/>
                  <a:gd name="T1" fmla="*/ 39 h 58"/>
                  <a:gd name="T2" fmla="*/ 41 w 51"/>
                  <a:gd name="T3" fmla="*/ 39 h 58"/>
                  <a:gd name="T4" fmla="*/ 27 w 51"/>
                  <a:gd name="T5" fmla="*/ 50 h 58"/>
                  <a:gd name="T6" fmla="*/ 10 w 51"/>
                  <a:gd name="T7" fmla="*/ 32 h 58"/>
                  <a:gd name="T8" fmla="*/ 51 w 51"/>
                  <a:gd name="T9" fmla="*/ 32 h 58"/>
                  <a:gd name="T10" fmla="*/ 27 w 51"/>
                  <a:gd name="T11" fmla="*/ 0 h 58"/>
                  <a:gd name="T12" fmla="*/ 0 w 51"/>
                  <a:gd name="T13" fmla="*/ 31 h 58"/>
                  <a:gd name="T14" fmla="*/ 25 w 51"/>
                  <a:gd name="T15" fmla="*/ 58 h 58"/>
                  <a:gd name="T16" fmla="*/ 40 w 51"/>
                  <a:gd name="T17" fmla="*/ 55 h 58"/>
                  <a:gd name="T18" fmla="*/ 50 w 51"/>
                  <a:gd name="T19" fmla="*/ 39 h 58"/>
                  <a:gd name="T20" fmla="*/ 41 w 51"/>
                  <a:gd name="T21" fmla="*/ 39 h 58"/>
                  <a:gd name="T22" fmla="*/ 10 w 51"/>
                  <a:gd name="T23" fmla="*/ 25 h 58"/>
                  <a:gd name="T24" fmla="*/ 10 w 51"/>
                  <a:gd name="T25" fmla="*/ 25 h 58"/>
                  <a:gd name="T26" fmla="*/ 26 w 51"/>
                  <a:gd name="T27" fmla="*/ 8 h 58"/>
                  <a:gd name="T28" fmla="*/ 41 w 51"/>
                  <a:gd name="T29" fmla="*/ 25 h 58"/>
                  <a:gd name="T30" fmla="*/ 10 w 51"/>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8">
                    <a:moveTo>
                      <a:pt x="41" y="39"/>
                    </a:moveTo>
                    <a:lnTo>
                      <a:pt x="41" y="39"/>
                    </a:lnTo>
                    <a:cubicBezTo>
                      <a:pt x="41" y="44"/>
                      <a:pt x="35" y="50"/>
                      <a:pt x="27" y="50"/>
                    </a:cubicBezTo>
                    <a:cubicBezTo>
                      <a:pt x="16" y="50"/>
                      <a:pt x="10" y="44"/>
                      <a:pt x="10" y="32"/>
                    </a:cubicBezTo>
                    <a:lnTo>
                      <a:pt x="51" y="32"/>
                    </a:lnTo>
                    <a:cubicBezTo>
                      <a:pt x="51" y="13"/>
                      <a:pt x="43" y="0"/>
                      <a:pt x="27" y="0"/>
                    </a:cubicBezTo>
                    <a:cubicBezTo>
                      <a:pt x="9" y="0"/>
                      <a:pt x="0" y="14"/>
                      <a:pt x="0" y="31"/>
                    </a:cubicBezTo>
                    <a:cubicBezTo>
                      <a:pt x="0" y="47"/>
                      <a:pt x="10" y="58"/>
                      <a:pt x="25" y="58"/>
                    </a:cubicBezTo>
                    <a:cubicBezTo>
                      <a:pt x="34" y="58"/>
                      <a:pt x="38" y="56"/>
                      <a:pt x="40" y="55"/>
                    </a:cubicBezTo>
                    <a:cubicBezTo>
                      <a:pt x="47" y="50"/>
                      <a:pt x="50" y="42"/>
                      <a:pt x="50" y="39"/>
                    </a:cubicBezTo>
                    <a:lnTo>
                      <a:pt x="41" y="39"/>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3" name="Freeform 83"/>
              <p:cNvSpPr>
                <a:spLocks/>
              </p:cNvSpPr>
              <p:nvPr/>
            </p:nvSpPr>
            <p:spPr bwMode="auto">
              <a:xfrm>
                <a:off x="1154" y="3102"/>
                <a:ext cx="41" cy="51"/>
              </a:xfrm>
              <a:custGeom>
                <a:avLst/>
                <a:gdLst>
                  <a:gd name="T0" fmla="*/ 44 w 46"/>
                  <a:gd name="T1" fmla="*/ 17 h 58"/>
                  <a:gd name="T2" fmla="*/ 44 w 46"/>
                  <a:gd name="T3" fmla="*/ 17 h 58"/>
                  <a:gd name="T4" fmla="*/ 23 w 46"/>
                  <a:gd name="T5" fmla="*/ 0 h 58"/>
                  <a:gd name="T6" fmla="*/ 2 w 46"/>
                  <a:gd name="T7" fmla="*/ 18 h 58"/>
                  <a:gd name="T8" fmla="*/ 15 w 46"/>
                  <a:gd name="T9" fmla="*/ 31 h 58"/>
                  <a:gd name="T10" fmla="*/ 25 w 46"/>
                  <a:gd name="T11" fmla="*/ 34 h 58"/>
                  <a:gd name="T12" fmla="*/ 36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8"/>
                    </a:cubicBezTo>
                    <a:cubicBezTo>
                      <a:pt x="2" y="25"/>
                      <a:pt x="7" y="29"/>
                      <a:pt x="15" y="31"/>
                    </a:cubicBezTo>
                    <a:lnTo>
                      <a:pt x="25" y="34"/>
                    </a:lnTo>
                    <a:cubicBezTo>
                      <a:pt x="33" y="36"/>
                      <a:pt x="36" y="37"/>
                      <a:pt x="36" y="42"/>
                    </a:cubicBezTo>
                    <a:cubicBezTo>
                      <a:pt x="36" y="48"/>
                      <a:pt x="30" y="50"/>
                      <a:pt x="24" y="50"/>
                    </a:cubicBezTo>
                    <a:cubicBezTo>
                      <a:pt x="11" y="50"/>
                      <a:pt x="9" y="43"/>
                      <a:pt x="9" y="39"/>
                    </a:cubicBezTo>
                    <a:lnTo>
                      <a:pt x="0" y="39"/>
                    </a:lnTo>
                    <a:cubicBezTo>
                      <a:pt x="0" y="46"/>
                      <a:pt x="2" y="58"/>
                      <a:pt x="24" y="58"/>
                    </a:cubicBezTo>
                    <a:cubicBezTo>
                      <a:pt x="36" y="58"/>
                      <a:pt x="46" y="52"/>
                      <a:pt x="46" y="40"/>
                    </a:cubicBezTo>
                    <a:cubicBezTo>
                      <a:pt x="46" y="33"/>
                      <a:pt x="42" y="28"/>
                      <a:pt x="30"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4" name="Freeform 84"/>
              <p:cNvSpPr>
                <a:spLocks noEditPoints="1"/>
              </p:cNvSpPr>
              <p:nvPr/>
            </p:nvSpPr>
            <p:spPr bwMode="auto">
              <a:xfrm>
                <a:off x="762" y="3215"/>
                <a:ext cx="43" cy="70"/>
              </a:xfrm>
              <a:custGeom>
                <a:avLst/>
                <a:gdLst>
                  <a:gd name="T0" fmla="*/ 49 w 49"/>
                  <a:gd name="T1" fmla="*/ 1 h 79"/>
                  <a:gd name="T2" fmla="*/ 49 w 49"/>
                  <a:gd name="T3" fmla="*/ 1 h 79"/>
                  <a:gd name="T4" fmla="*/ 40 w 49"/>
                  <a:gd name="T5" fmla="*/ 1 h 79"/>
                  <a:gd name="T6" fmla="*/ 40 w 49"/>
                  <a:gd name="T7" fmla="*/ 9 h 79"/>
                  <a:gd name="T8" fmla="*/ 40 w 49"/>
                  <a:gd name="T9" fmla="*/ 9 h 79"/>
                  <a:gd name="T10" fmla="*/ 23 w 49"/>
                  <a:gd name="T11" fmla="*/ 0 h 79"/>
                  <a:gd name="T12" fmla="*/ 0 w 49"/>
                  <a:gd name="T13" fmla="*/ 27 h 79"/>
                  <a:gd name="T14" fmla="*/ 24 w 49"/>
                  <a:gd name="T15" fmla="*/ 58 h 79"/>
                  <a:gd name="T16" fmla="*/ 39 w 49"/>
                  <a:gd name="T17" fmla="*/ 51 h 79"/>
                  <a:gd name="T18" fmla="*/ 39 w 49"/>
                  <a:gd name="T19" fmla="*/ 51 h 79"/>
                  <a:gd name="T20" fmla="*/ 39 w 49"/>
                  <a:gd name="T21" fmla="*/ 79 h 79"/>
                  <a:gd name="T22" fmla="*/ 49 w 49"/>
                  <a:gd name="T23" fmla="*/ 79 h 79"/>
                  <a:gd name="T24" fmla="*/ 49 w 49"/>
                  <a:gd name="T25" fmla="*/ 1 h 79"/>
                  <a:gd name="T26" fmla="*/ 40 w 49"/>
                  <a:gd name="T27" fmla="*/ 32 h 79"/>
                  <a:gd name="T28" fmla="*/ 40 w 49"/>
                  <a:gd name="T29" fmla="*/ 32 h 79"/>
                  <a:gd name="T30" fmla="*/ 24 w 49"/>
                  <a:gd name="T31" fmla="*/ 50 h 79"/>
                  <a:gd name="T32" fmla="*/ 10 w 49"/>
                  <a:gd name="T33" fmla="*/ 29 h 79"/>
                  <a:gd name="T34" fmla="*/ 25 w 49"/>
                  <a:gd name="T35" fmla="*/ 8 h 79"/>
                  <a:gd name="T36" fmla="*/ 40 w 49"/>
                  <a:gd name="T37" fmla="*/ 3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9">
                    <a:moveTo>
                      <a:pt x="49" y="1"/>
                    </a:moveTo>
                    <a:lnTo>
                      <a:pt x="49" y="1"/>
                    </a:lnTo>
                    <a:lnTo>
                      <a:pt x="40" y="1"/>
                    </a:lnTo>
                    <a:lnTo>
                      <a:pt x="40" y="9"/>
                    </a:lnTo>
                    <a:lnTo>
                      <a:pt x="40" y="9"/>
                    </a:lnTo>
                    <a:cubicBezTo>
                      <a:pt x="37" y="6"/>
                      <a:pt x="33" y="0"/>
                      <a:pt x="23" y="0"/>
                    </a:cubicBezTo>
                    <a:cubicBezTo>
                      <a:pt x="8" y="0"/>
                      <a:pt x="0" y="12"/>
                      <a:pt x="0" y="27"/>
                    </a:cubicBezTo>
                    <a:cubicBezTo>
                      <a:pt x="0" y="41"/>
                      <a:pt x="5" y="58"/>
                      <a:pt x="24" y="58"/>
                    </a:cubicBezTo>
                    <a:cubicBezTo>
                      <a:pt x="32" y="58"/>
                      <a:pt x="37" y="55"/>
                      <a:pt x="39" y="51"/>
                    </a:cubicBezTo>
                    <a:lnTo>
                      <a:pt x="39" y="51"/>
                    </a:lnTo>
                    <a:lnTo>
                      <a:pt x="39" y="79"/>
                    </a:lnTo>
                    <a:lnTo>
                      <a:pt x="49" y="79"/>
                    </a:lnTo>
                    <a:lnTo>
                      <a:pt x="49" y="1"/>
                    </a:lnTo>
                    <a:close/>
                    <a:moveTo>
                      <a:pt x="40" y="32"/>
                    </a:moveTo>
                    <a:lnTo>
                      <a:pt x="40" y="32"/>
                    </a:lnTo>
                    <a:cubicBezTo>
                      <a:pt x="40" y="46"/>
                      <a:pt x="30" y="50"/>
                      <a:pt x="24" y="50"/>
                    </a:cubicBezTo>
                    <a:cubicBezTo>
                      <a:pt x="14" y="50"/>
                      <a:pt x="10" y="41"/>
                      <a:pt x="10" y="29"/>
                    </a:cubicBezTo>
                    <a:cubicBezTo>
                      <a:pt x="10" y="22"/>
                      <a:pt x="10" y="8"/>
                      <a:pt x="25" y="8"/>
                    </a:cubicBezTo>
                    <a:cubicBezTo>
                      <a:pt x="38" y="8"/>
                      <a:pt x="40" y="23"/>
                      <a:pt x="40" y="32"/>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5" name="Freeform 85"/>
              <p:cNvSpPr>
                <a:spLocks/>
              </p:cNvSpPr>
              <p:nvPr/>
            </p:nvSpPr>
            <p:spPr bwMode="auto">
              <a:xfrm>
                <a:off x="818" y="3216"/>
                <a:ext cx="39" cy="50"/>
              </a:xfrm>
              <a:custGeom>
                <a:avLst/>
                <a:gdLst>
                  <a:gd name="T0" fmla="*/ 44 w 44"/>
                  <a:gd name="T1" fmla="*/ 56 h 57"/>
                  <a:gd name="T2" fmla="*/ 44 w 44"/>
                  <a:gd name="T3" fmla="*/ 56 h 57"/>
                  <a:gd name="T4" fmla="*/ 44 w 44"/>
                  <a:gd name="T5" fmla="*/ 0 h 57"/>
                  <a:gd name="T6" fmla="*/ 35 w 44"/>
                  <a:gd name="T7" fmla="*/ 0 h 57"/>
                  <a:gd name="T8" fmla="*/ 35 w 44"/>
                  <a:gd name="T9" fmla="*/ 31 h 57"/>
                  <a:gd name="T10" fmla="*/ 20 w 44"/>
                  <a:gd name="T11" fmla="*/ 49 h 57"/>
                  <a:gd name="T12" fmla="*/ 9 w 44"/>
                  <a:gd name="T13" fmla="*/ 37 h 57"/>
                  <a:gd name="T14" fmla="*/ 9 w 44"/>
                  <a:gd name="T15" fmla="*/ 0 h 57"/>
                  <a:gd name="T16" fmla="*/ 0 w 44"/>
                  <a:gd name="T17" fmla="*/ 0 h 57"/>
                  <a:gd name="T18" fmla="*/ 0 w 44"/>
                  <a:gd name="T19" fmla="*/ 40 h 57"/>
                  <a:gd name="T20" fmla="*/ 18 w 44"/>
                  <a:gd name="T21" fmla="*/ 57 h 57"/>
                  <a:gd name="T22" fmla="*/ 35 w 44"/>
                  <a:gd name="T23" fmla="*/ 48 h 57"/>
                  <a:gd name="T24" fmla="*/ 35 w 44"/>
                  <a:gd name="T25" fmla="*/ 48 h 57"/>
                  <a:gd name="T26" fmla="*/ 35 w 44"/>
                  <a:gd name="T27" fmla="*/ 56 h 57"/>
                  <a:gd name="T28" fmla="*/ 44 w 44"/>
                  <a:gd name="T29" fmla="*/ 5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57">
                    <a:moveTo>
                      <a:pt x="44" y="56"/>
                    </a:moveTo>
                    <a:lnTo>
                      <a:pt x="44" y="56"/>
                    </a:lnTo>
                    <a:lnTo>
                      <a:pt x="44" y="0"/>
                    </a:lnTo>
                    <a:lnTo>
                      <a:pt x="35" y="0"/>
                    </a:lnTo>
                    <a:lnTo>
                      <a:pt x="35" y="31"/>
                    </a:lnTo>
                    <a:cubicBezTo>
                      <a:pt x="35" y="39"/>
                      <a:pt x="31" y="49"/>
                      <a:pt x="20" y="49"/>
                    </a:cubicBezTo>
                    <a:cubicBezTo>
                      <a:pt x="14" y="49"/>
                      <a:pt x="9" y="46"/>
                      <a:pt x="9" y="37"/>
                    </a:cubicBezTo>
                    <a:lnTo>
                      <a:pt x="9" y="0"/>
                    </a:lnTo>
                    <a:lnTo>
                      <a:pt x="0" y="0"/>
                    </a:lnTo>
                    <a:lnTo>
                      <a:pt x="0" y="40"/>
                    </a:lnTo>
                    <a:cubicBezTo>
                      <a:pt x="0" y="53"/>
                      <a:pt x="9" y="57"/>
                      <a:pt x="18" y="57"/>
                    </a:cubicBezTo>
                    <a:cubicBezTo>
                      <a:pt x="27" y="57"/>
                      <a:pt x="31" y="54"/>
                      <a:pt x="35" y="48"/>
                    </a:cubicBezTo>
                    <a:lnTo>
                      <a:pt x="35" y="48"/>
                    </a:lnTo>
                    <a:lnTo>
                      <a:pt x="35" y="56"/>
                    </a:lnTo>
                    <a:lnTo>
                      <a:pt x="44" y="5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6" name="Freeform 86"/>
              <p:cNvSpPr>
                <a:spLocks noEditPoints="1"/>
              </p:cNvSpPr>
              <p:nvPr/>
            </p:nvSpPr>
            <p:spPr bwMode="auto">
              <a:xfrm>
                <a:off x="867" y="3215"/>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7 w 50"/>
                  <a:gd name="T11" fmla="*/ 0 h 58"/>
                  <a:gd name="T12" fmla="*/ 0 w 50"/>
                  <a:gd name="T13" fmla="*/ 31 h 58"/>
                  <a:gd name="T14" fmla="*/ 25 w 50"/>
                  <a:gd name="T15" fmla="*/ 58 h 58"/>
                  <a:gd name="T16" fmla="*/ 40 w 50"/>
                  <a:gd name="T17" fmla="*/ 55 h 58"/>
                  <a:gd name="T18" fmla="*/ 50 w 50"/>
                  <a:gd name="T19" fmla="*/ 39 h 58"/>
                  <a:gd name="T20" fmla="*/ 40 w 50"/>
                  <a:gd name="T21" fmla="*/ 39 h 58"/>
                  <a:gd name="T22" fmla="*/ 10 w 50"/>
                  <a:gd name="T23" fmla="*/ 25 h 58"/>
                  <a:gd name="T24" fmla="*/ 10 w 50"/>
                  <a:gd name="T25" fmla="*/ 25 h 58"/>
                  <a:gd name="T26" fmla="*/ 25 w 50"/>
                  <a:gd name="T27" fmla="*/ 8 h 58"/>
                  <a:gd name="T28" fmla="*/ 41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4"/>
                      <a:pt x="35" y="50"/>
                      <a:pt x="26" y="50"/>
                    </a:cubicBezTo>
                    <a:cubicBezTo>
                      <a:pt x="15" y="50"/>
                      <a:pt x="10" y="44"/>
                      <a:pt x="10" y="32"/>
                    </a:cubicBezTo>
                    <a:lnTo>
                      <a:pt x="50" y="32"/>
                    </a:lnTo>
                    <a:cubicBezTo>
                      <a:pt x="50" y="13"/>
                      <a:pt x="43" y="0"/>
                      <a:pt x="27" y="0"/>
                    </a:cubicBezTo>
                    <a:cubicBezTo>
                      <a:pt x="8" y="0"/>
                      <a:pt x="0" y="13"/>
                      <a:pt x="0" y="31"/>
                    </a:cubicBezTo>
                    <a:cubicBezTo>
                      <a:pt x="0" y="47"/>
                      <a:pt x="9" y="58"/>
                      <a:pt x="25" y="58"/>
                    </a:cubicBezTo>
                    <a:cubicBezTo>
                      <a:pt x="34" y="58"/>
                      <a:pt x="37" y="56"/>
                      <a:pt x="40" y="55"/>
                    </a:cubicBezTo>
                    <a:cubicBezTo>
                      <a:pt x="47" y="50"/>
                      <a:pt x="49" y="42"/>
                      <a:pt x="50" y="39"/>
                    </a:cubicBezTo>
                    <a:lnTo>
                      <a:pt x="40" y="39"/>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7" name="Freeform 87"/>
              <p:cNvSpPr>
                <a:spLocks/>
              </p:cNvSpPr>
              <p:nvPr/>
            </p:nvSpPr>
            <p:spPr bwMode="auto">
              <a:xfrm>
                <a:off x="919" y="3215"/>
                <a:ext cx="40"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4 h 58"/>
                  <a:gd name="T12" fmla="*/ 37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8"/>
                      <a:pt x="24" y="58"/>
                    </a:cubicBezTo>
                    <a:cubicBezTo>
                      <a:pt x="37" y="58"/>
                      <a:pt x="46" y="52"/>
                      <a:pt x="46" y="40"/>
                    </a:cubicBezTo>
                    <a:cubicBezTo>
                      <a:pt x="46" y="33"/>
                      <a:pt x="42" y="28"/>
                      <a:pt x="31"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8" name="Freeform 88"/>
              <p:cNvSpPr>
                <a:spLocks/>
              </p:cNvSpPr>
              <p:nvPr/>
            </p:nvSpPr>
            <p:spPr bwMode="auto">
              <a:xfrm>
                <a:off x="964" y="3202"/>
                <a:ext cx="23" cy="64"/>
              </a:xfrm>
              <a:custGeom>
                <a:avLst/>
                <a:gdLst>
                  <a:gd name="T0" fmla="*/ 26 w 26"/>
                  <a:gd name="T1" fmla="*/ 23 h 72"/>
                  <a:gd name="T2" fmla="*/ 26 w 26"/>
                  <a:gd name="T3" fmla="*/ 23 h 72"/>
                  <a:gd name="T4" fmla="*/ 26 w 26"/>
                  <a:gd name="T5" fmla="*/ 15 h 72"/>
                  <a:gd name="T6" fmla="*/ 17 w 26"/>
                  <a:gd name="T7" fmla="*/ 15 h 72"/>
                  <a:gd name="T8" fmla="*/ 17 w 26"/>
                  <a:gd name="T9" fmla="*/ 0 h 72"/>
                  <a:gd name="T10" fmla="*/ 7 w 26"/>
                  <a:gd name="T11" fmla="*/ 0 h 72"/>
                  <a:gd name="T12" fmla="*/ 7 w 26"/>
                  <a:gd name="T13" fmla="*/ 15 h 72"/>
                  <a:gd name="T14" fmla="*/ 0 w 26"/>
                  <a:gd name="T15" fmla="*/ 15 h 72"/>
                  <a:gd name="T16" fmla="*/ 0 w 26"/>
                  <a:gd name="T17" fmla="*/ 23 h 72"/>
                  <a:gd name="T18" fmla="*/ 7 w 26"/>
                  <a:gd name="T19" fmla="*/ 23 h 72"/>
                  <a:gd name="T20" fmla="*/ 7 w 26"/>
                  <a:gd name="T21" fmla="*/ 60 h 72"/>
                  <a:gd name="T22" fmla="*/ 19 w 26"/>
                  <a:gd name="T23" fmla="*/ 72 h 72"/>
                  <a:gd name="T24" fmla="*/ 26 w 26"/>
                  <a:gd name="T25" fmla="*/ 71 h 72"/>
                  <a:gd name="T26" fmla="*/ 26 w 26"/>
                  <a:gd name="T27" fmla="*/ 64 h 72"/>
                  <a:gd name="T28" fmla="*/ 22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5"/>
                    </a:lnTo>
                    <a:lnTo>
                      <a:pt x="17" y="15"/>
                    </a:lnTo>
                    <a:lnTo>
                      <a:pt x="17" y="0"/>
                    </a:lnTo>
                    <a:lnTo>
                      <a:pt x="7" y="0"/>
                    </a:lnTo>
                    <a:lnTo>
                      <a:pt x="7" y="15"/>
                    </a:lnTo>
                    <a:lnTo>
                      <a:pt x="0" y="15"/>
                    </a:lnTo>
                    <a:lnTo>
                      <a:pt x="0" y="23"/>
                    </a:lnTo>
                    <a:lnTo>
                      <a:pt x="7" y="23"/>
                    </a:lnTo>
                    <a:lnTo>
                      <a:pt x="7" y="60"/>
                    </a:lnTo>
                    <a:cubicBezTo>
                      <a:pt x="7" y="66"/>
                      <a:pt x="9" y="72"/>
                      <a:pt x="19" y="72"/>
                    </a:cubicBezTo>
                    <a:cubicBezTo>
                      <a:pt x="20" y="72"/>
                      <a:pt x="22" y="71"/>
                      <a:pt x="26" y="71"/>
                    </a:cubicBezTo>
                    <a:lnTo>
                      <a:pt x="26" y="64"/>
                    </a:lnTo>
                    <a:lnTo>
                      <a:pt x="22" y="64"/>
                    </a:lnTo>
                    <a:cubicBezTo>
                      <a:pt x="20"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9" name="Freeform 89"/>
              <p:cNvSpPr>
                <a:spLocks noEditPoints="1"/>
              </p:cNvSpPr>
              <p:nvPr/>
            </p:nvSpPr>
            <p:spPr bwMode="auto">
              <a:xfrm>
                <a:off x="995" y="3198"/>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0" name="Freeform 90"/>
              <p:cNvSpPr>
                <a:spLocks noEditPoints="1"/>
              </p:cNvSpPr>
              <p:nvPr/>
            </p:nvSpPr>
            <p:spPr bwMode="auto">
              <a:xfrm>
                <a:off x="1013" y="3215"/>
                <a:ext cx="46" cy="51"/>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8" y="58"/>
                      <a:pt x="26" y="58"/>
                    </a:cubicBezTo>
                    <a:cubicBezTo>
                      <a:pt x="44" y="58"/>
                      <a:pt x="52" y="43"/>
                      <a:pt x="52" y="29"/>
                    </a:cubicBezTo>
                    <a:cubicBezTo>
                      <a:pt x="52" y="15"/>
                      <a:pt x="44" y="0"/>
                      <a:pt x="26" y="0"/>
                    </a:cubicBezTo>
                    <a:cubicBezTo>
                      <a:pt x="8" y="0"/>
                      <a:pt x="0" y="15"/>
                      <a:pt x="0" y="29"/>
                    </a:cubicBezTo>
                    <a:close/>
                    <a:moveTo>
                      <a:pt x="10" y="29"/>
                    </a:moveTo>
                    <a:lnTo>
                      <a:pt x="10" y="29"/>
                    </a:lnTo>
                    <a:cubicBezTo>
                      <a:pt x="10" y="22"/>
                      <a:pt x="13" y="8"/>
                      <a:pt x="26" y="8"/>
                    </a:cubicBezTo>
                    <a:cubicBezTo>
                      <a:pt x="39" y="8"/>
                      <a:pt x="42" y="22"/>
                      <a:pt x="42" y="29"/>
                    </a:cubicBezTo>
                    <a:cubicBezTo>
                      <a:pt x="42" y="36"/>
                      <a:pt x="39" y="50"/>
                      <a:pt x="26" y="50"/>
                    </a:cubicBezTo>
                    <a:cubicBezTo>
                      <a:pt x="13"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1" name="Freeform 91"/>
              <p:cNvSpPr>
                <a:spLocks/>
              </p:cNvSpPr>
              <p:nvPr/>
            </p:nvSpPr>
            <p:spPr bwMode="auto">
              <a:xfrm>
                <a:off x="1069" y="3215"/>
                <a:ext cx="39"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9 w 45"/>
                  <a:gd name="T17" fmla="*/ 57 h 57"/>
                  <a:gd name="T18" fmla="*/ 9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6" y="0"/>
                    </a:cubicBezTo>
                    <a:cubicBezTo>
                      <a:pt x="16" y="0"/>
                      <a:pt x="11" y="6"/>
                      <a:pt x="9" y="9"/>
                    </a:cubicBezTo>
                    <a:lnTo>
                      <a:pt x="9" y="9"/>
                    </a:lnTo>
                    <a:lnTo>
                      <a:pt x="9" y="1"/>
                    </a:lnTo>
                    <a:lnTo>
                      <a:pt x="0" y="1"/>
                    </a:lnTo>
                    <a:lnTo>
                      <a:pt x="0" y="57"/>
                    </a:lnTo>
                    <a:lnTo>
                      <a:pt x="9" y="57"/>
                    </a:lnTo>
                    <a:lnTo>
                      <a:pt x="9" y="27"/>
                    </a:lnTo>
                    <a:cubicBezTo>
                      <a:pt x="9" y="12"/>
                      <a:pt x="18"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2" name="Freeform 92"/>
              <p:cNvSpPr>
                <a:spLocks/>
              </p:cNvSpPr>
              <p:nvPr/>
            </p:nvSpPr>
            <p:spPr bwMode="auto">
              <a:xfrm>
                <a:off x="1118" y="3215"/>
                <a:ext cx="40" cy="51"/>
              </a:xfrm>
              <a:custGeom>
                <a:avLst/>
                <a:gdLst>
                  <a:gd name="T0" fmla="*/ 44 w 45"/>
                  <a:gd name="T1" fmla="*/ 17 h 58"/>
                  <a:gd name="T2" fmla="*/ 44 w 45"/>
                  <a:gd name="T3" fmla="*/ 17 h 58"/>
                  <a:gd name="T4" fmla="*/ 22 w 45"/>
                  <a:gd name="T5" fmla="*/ 0 h 58"/>
                  <a:gd name="T6" fmla="*/ 1 w 45"/>
                  <a:gd name="T7" fmla="*/ 17 h 58"/>
                  <a:gd name="T8" fmla="*/ 14 w 45"/>
                  <a:gd name="T9" fmla="*/ 31 h 58"/>
                  <a:gd name="T10" fmla="*/ 25 w 45"/>
                  <a:gd name="T11" fmla="*/ 34 h 58"/>
                  <a:gd name="T12" fmla="*/ 36 w 45"/>
                  <a:gd name="T13" fmla="*/ 42 h 58"/>
                  <a:gd name="T14" fmla="*/ 23 w 45"/>
                  <a:gd name="T15" fmla="*/ 50 h 58"/>
                  <a:gd name="T16" fmla="*/ 9 w 45"/>
                  <a:gd name="T17" fmla="*/ 39 h 58"/>
                  <a:gd name="T18" fmla="*/ 0 w 45"/>
                  <a:gd name="T19" fmla="*/ 39 h 58"/>
                  <a:gd name="T20" fmla="*/ 23 w 45"/>
                  <a:gd name="T21" fmla="*/ 58 h 58"/>
                  <a:gd name="T22" fmla="*/ 45 w 45"/>
                  <a:gd name="T23" fmla="*/ 40 h 58"/>
                  <a:gd name="T24" fmla="*/ 30 w 45"/>
                  <a:gd name="T25" fmla="*/ 25 h 58"/>
                  <a:gd name="T26" fmla="*/ 20 w 45"/>
                  <a:gd name="T27" fmla="*/ 23 h 58"/>
                  <a:gd name="T28" fmla="*/ 10 w 45"/>
                  <a:gd name="T29" fmla="*/ 16 h 58"/>
                  <a:gd name="T30" fmla="*/ 21 w 45"/>
                  <a:gd name="T31" fmla="*/ 8 h 58"/>
                  <a:gd name="T32" fmla="*/ 35 w 45"/>
                  <a:gd name="T33" fmla="*/ 17 h 58"/>
                  <a:gd name="T34" fmla="*/ 44 w 45"/>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44" y="17"/>
                    </a:moveTo>
                    <a:lnTo>
                      <a:pt x="44" y="17"/>
                    </a:lnTo>
                    <a:cubicBezTo>
                      <a:pt x="44" y="14"/>
                      <a:pt x="42" y="0"/>
                      <a:pt x="22" y="0"/>
                    </a:cubicBezTo>
                    <a:cubicBezTo>
                      <a:pt x="11" y="0"/>
                      <a:pt x="1" y="5"/>
                      <a:pt x="1" y="17"/>
                    </a:cubicBezTo>
                    <a:cubicBezTo>
                      <a:pt x="1" y="25"/>
                      <a:pt x="6" y="29"/>
                      <a:pt x="14" y="31"/>
                    </a:cubicBezTo>
                    <a:lnTo>
                      <a:pt x="25" y="34"/>
                    </a:lnTo>
                    <a:cubicBezTo>
                      <a:pt x="33" y="36"/>
                      <a:pt x="36" y="37"/>
                      <a:pt x="36" y="42"/>
                    </a:cubicBezTo>
                    <a:cubicBezTo>
                      <a:pt x="36" y="48"/>
                      <a:pt x="30" y="50"/>
                      <a:pt x="23" y="50"/>
                    </a:cubicBezTo>
                    <a:cubicBezTo>
                      <a:pt x="10" y="50"/>
                      <a:pt x="9" y="43"/>
                      <a:pt x="9" y="39"/>
                    </a:cubicBezTo>
                    <a:lnTo>
                      <a:pt x="0" y="39"/>
                    </a:lnTo>
                    <a:cubicBezTo>
                      <a:pt x="0" y="46"/>
                      <a:pt x="1" y="58"/>
                      <a:pt x="23" y="58"/>
                    </a:cubicBezTo>
                    <a:cubicBezTo>
                      <a:pt x="36" y="58"/>
                      <a:pt x="45" y="52"/>
                      <a:pt x="45" y="40"/>
                    </a:cubicBezTo>
                    <a:cubicBezTo>
                      <a:pt x="45" y="33"/>
                      <a:pt x="41" y="28"/>
                      <a:pt x="30" y="25"/>
                    </a:cubicBezTo>
                    <a:lnTo>
                      <a:pt x="20" y="23"/>
                    </a:lnTo>
                    <a:cubicBezTo>
                      <a:pt x="13" y="21"/>
                      <a:pt x="10" y="20"/>
                      <a:pt x="10" y="16"/>
                    </a:cubicBezTo>
                    <a:cubicBezTo>
                      <a:pt x="10" y="9"/>
                      <a:pt x="19" y="8"/>
                      <a:pt x="21" y="8"/>
                    </a:cubicBezTo>
                    <a:cubicBezTo>
                      <a:pt x="33" y="8"/>
                      <a:pt x="34"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3" name="Freeform 93"/>
              <p:cNvSpPr>
                <a:spLocks/>
              </p:cNvSpPr>
              <p:nvPr/>
            </p:nvSpPr>
            <p:spPr bwMode="auto">
              <a:xfrm>
                <a:off x="760" y="3310"/>
                <a:ext cx="23" cy="68"/>
              </a:xfrm>
              <a:custGeom>
                <a:avLst/>
                <a:gdLst>
                  <a:gd name="T0" fmla="*/ 26 w 26"/>
                  <a:gd name="T1" fmla="*/ 29 h 77"/>
                  <a:gd name="T2" fmla="*/ 26 w 26"/>
                  <a:gd name="T3" fmla="*/ 29 h 77"/>
                  <a:gd name="T4" fmla="*/ 26 w 26"/>
                  <a:gd name="T5" fmla="*/ 21 h 77"/>
                  <a:gd name="T6" fmla="*/ 17 w 26"/>
                  <a:gd name="T7" fmla="*/ 21 h 77"/>
                  <a:gd name="T8" fmla="*/ 17 w 26"/>
                  <a:gd name="T9" fmla="*/ 14 h 77"/>
                  <a:gd name="T10" fmla="*/ 22 w 26"/>
                  <a:gd name="T11" fmla="*/ 8 h 77"/>
                  <a:gd name="T12" fmla="*/ 26 w 26"/>
                  <a:gd name="T13" fmla="*/ 8 h 77"/>
                  <a:gd name="T14" fmla="*/ 26 w 26"/>
                  <a:gd name="T15" fmla="*/ 0 h 77"/>
                  <a:gd name="T16" fmla="*/ 22 w 26"/>
                  <a:gd name="T17" fmla="*/ 0 h 77"/>
                  <a:gd name="T18" fmla="*/ 7 w 26"/>
                  <a:gd name="T19" fmla="*/ 12 h 77"/>
                  <a:gd name="T20" fmla="*/ 7 w 26"/>
                  <a:gd name="T21" fmla="*/ 21 h 77"/>
                  <a:gd name="T22" fmla="*/ 0 w 26"/>
                  <a:gd name="T23" fmla="*/ 21 h 77"/>
                  <a:gd name="T24" fmla="*/ 0 w 26"/>
                  <a:gd name="T25" fmla="*/ 29 h 77"/>
                  <a:gd name="T26" fmla="*/ 7 w 26"/>
                  <a:gd name="T27" fmla="*/ 29 h 77"/>
                  <a:gd name="T28" fmla="*/ 7 w 26"/>
                  <a:gd name="T29" fmla="*/ 77 h 77"/>
                  <a:gd name="T30" fmla="*/ 17 w 26"/>
                  <a:gd name="T31" fmla="*/ 77 h 77"/>
                  <a:gd name="T32" fmla="*/ 17 w 26"/>
                  <a:gd name="T33" fmla="*/ 29 h 77"/>
                  <a:gd name="T34" fmla="*/ 26 w 26"/>
                  <a:gd name="T3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7">
                    <a:moveTo>
                      <a:pt x="26" y="29"/>
                    </a:moveTo>
                    <a:lnTo>
                      <a:pt x="26" y="29"/>
                    </a:lnTo>
                    <a:lnTo>
                      <a:pt x="26" y="21"/>
                    </a:lnTo>
                    <a:lnTo>
                      <a:pt x="17" y="21"/>
                    </a:lnTo>
                    <a:lnTo>
                      <a:pt x="17" y="14"/>
                    </a:lnTo>
                    <a:cubicBezTo>
                      <a:pt x="17" y="10"/>
                      <a:pt x="18" y="8"/>
                      <a:pt x="22" y="8"/>
                    </a:cubicBezTo>
                    <a:cubicBezTo>
                      <a:pt x="23" y="8"/>
                      <a:pt x="25" y="8"/>
                      <a:pt x="26" y="8"/>
                    </a:cubicBezTo>
                    <a:lnTo>
                      <a:pt x="26" y="0"/>
                    </a:lnTo>
                    <a:cubicBezTo>
                      <a:pt x="24" y="0"/>
                      <a:pt x="23" y="0"/>
                      <a:pt x="22" y="0"/>
                    </a:cubicBezTo>
                    <a:cubicBezTo>
                      <a:pt x="13" y="0"/>
                      <a:pt x="7" y="3"/>
                      <a:pt x="7" y="12"/>
                    </a:cubicBezTo>
                    <a:lnTo>
                      <a:pt x="7" y="21"/>
                    </a:lnTo>
                    <a:lnTo>
                      <a:pt x="0" y="21"/>
                    </a:lnTo>
                    <a:lnTo>
                      <a:pt x="0" y="29"/>
                    </a:lnTo>
                    <a:lnTo>
                      <a:pt x="7" y="29"/>
                    </a:lnTo>
                    <a:lnTo>
                      <a:pt x="7" y="77"/>
                    </a:lnTo>
                    <a:lnTo>
                      <a:pt x="17" y="77"/>
                    </a:lnTo>
                    <a:lnTo>
                      <a:pt x="17" y="29"/>
                    </a:lnTo>
                    <a:lnTo>
                      <a:pt x="26" y="2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4" name="Freeform 94"/>
              <p:cNvSpPr>
                <a:spLocks noEditPoints="1"/>
              </p:cNvSpPr>
              <p:nvPr/>
            </p:nvSpPr>
            <p:spPr bwMode="auto">
              <a:xfrm>
                <a:off x="788" y="3328"/>
                <a:ext cx="46" cy="51"/>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9" y="58"/>
                      <a:pt x="26" y="58"/>
                    </a:cubicBezTo>
                    <a:cubicBezTo>
                      <a:pt x="44" y="58"/>
                      <a:pt x="52" y="43"/>
                      <a:pt x="52" y="29"/>
                    </a:cubicBezTo>
                    <a:cubicBezTo>
                      <a:pt x="52" y="15"/>
                      <a:pt x="44" y="0"/>
                      <a:pt x="26" y="0"/>
                    </a:cubicBezTo>
                    <a:cubicBezTo>
                      <a:pt x="9" y="0"/>
                      <a:pt x="0" y="15"/>
                      <a:pt x="0" y="29"/>
                    </a:cubicBezTo>
                    <a:close/>
                    <a:moveTo>
                      <a:pt x="10" y="29"/>
                    </a:moveTo>
                    <a:lnTo>
                      <a:pt x="10" y="29"/>
                    </a:lnTo>
                    <a:cubicBezTo>
                      <a:pt x="10" y="22"/>
                      <a:pt x="13" y="8"/>
                      <a:pt x="26" y="8"/>
                    </a:cubicBezTo>
                    <a:cubicBezTo>
                      <a:pt x="40" y="8"/>
                      <a:pt x="42" y="22"/>
                      <a:pt x="42" y="29"/>
                    </a:cubicBezTo>
                    <a:cubicBezTo>
                      <a:pt x="42" y="36"/>
                      <a:pt x="40" y="50"/>
                      <a:pt x="26" y="50"/>
                    </a:cubicBezTo>
                    <a:cubicBezTo>
                      <a:pt x="13"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5" name="Freeform 95"/>
              <p:cNvSpPr>
                <a:spLocks/>
              </p:cNvSpPr>
              <p:nvPr/>
            </p:nvSpPr>
            <p:spPr bwMode="auto">
              <a:xfrm>
                <a:off x="844" y="3328"/>
                <a:ext cx="24" cy="50"/>
              </a:xfrm>
              <a:custGeom>
                <a:avLst/>
                <a:gdLst>
                  <a:gd name="T0" fmla="*/ 10 w 27"/>
                  <a:gd name="T1" fmla="*/ 25 h 57"/>
                  <a:gd name="T2" fmla="*/ 10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6"/>
                      <a:pt x="15" y="10"/>
                      <a:pt x="24" y="10"/>
                    </a:cubicBezTo>
                    <a:lnTo>
                      <a:pt x="27" y="10"/>
                    </a:lnTo>
                    <a:lnTo>
                      <a:pt x="27" y="0"/>
                    </a:lnTo>
                    <a:cubicBezTo>
                      <a:pt x="27" y="0"/>
                      <a:pt x="26" y="0"/>
                      <a:pt x="25" y="0"/>
                    </a:cubicBezTo>
                    <a:cubicBezTo>
                      <a:pt x="18" y="0"/>
                      <a:pt x="13" y="4"/>
                      <a:pt x="9" y="11"/>
                    </a:cubicBezTo>
                    <a:lnTo>
                      <a:pt x="9" y="11"/>
                    </a:lnTo>
                    <a:lnTo>
                      <a:pt x="9" y="1"/>
                    </a:lnTo>
                    <a:lnTo>
                      <a:pt x="0" y="1"/>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6" name="Freeform 96"/>
              <p:cNvSpPr>
                <a:spLocks/>
              </p:cNvSpPr>
              <p:nvPr/>
            </p:nvSpPr>
            <p:spPr bwMode="auto">
              <a:xfrm>
                <a:off x="902" y="3328"/>
                <a:ext cx="24" cy="50"/>
              </a:xfrm>
              <a:custGeom>
                <a:avLst/>
                <a:gdLst>
                  <a:gd name="T0" fmla="*/ 10 w 27"/>
                  <a:gd name="T1" fmla="*/ 25 h 57"/>
                  <a:gd name="T2" fmla="*/ 10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6"/>
                      <a:pt x="15" y="10"/>
                      <a:pt x="24" y="10"/>
                    </a:cubicBezTo>
                    <a:lnTo>
                      <a:pt x="27" y="10"/>
                    </a:lnTo>
                    <a:lnTo>
                      <a:pt x="27" y="0"/>
                    </a:lnTo>
                    <a:cubicBezTo>
                      <a:pt x="27" y="0"/>
                      <a:pt x="26" y="0"/>
                      <a:pt x="25" y="0"/>
                    </a:cubicBezTo>
                    <a:cubicBezTo>
                      <a:pt x="18" y="0"/>
                      <a:pt x="13" y="4"/>
                      <a:pt x="9" y="11"/>
                    </a:cubicBezTo>
                    <a:lnTo>
                      <a:pt x="9" y="11"/>
                    </a:lnTo>
                    <a:lnTo>
                      <a:pt x="9" y="1"/>
                    </a:lnTo>
                    <a:lnTo>
                      <a:pt x="0" y="1"/>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7" name="Freeform 97"/>
              <p:cNvSpPr>
                <a:spLocks noEditPoints="1"/>
              </p:cNvSpPr>
              <p:nvPr/>
            </p:nvSpPr>
            <p:spPr bwMode="auto">
              <a:xfrm>
                <a:off x="930" y="3328"/>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7 w 50"/>
                  <a:gd name="T11" fmla="*/ 0 h 58"/>
                  <a:gd name="T12" fmla="*/ 0 w 50"/>
                  <a:gd name="T13" fmla="*/ 31 h 58"/>
                  <a:gd name="T14" fmla="*/ 25 w 50"/>
                  <a:gd name="T15" fmla="*/ 58 h 58"/>
                  <a:gd name="T16" fmla="*/ 40 w 50"/>
                  <a:gd name="T17" fmla="*/ 55 h 58"/>
                  <a:gd name="T18" fmla="*/ 50 w 50"/>
                  <a:gd name="T19" fmla="*/ 39 h 58"/>
                  <a:gd name="T20" fmla="*/ 40 w 50"/>
                  <a:gd name="T21" fmla="*/ 39 h 58"/>
                  <a:gd name="T22" fmla="*/ 10 w 50"/>
                  <a:gd name="T23" fmla="*/ 25 h 58"/>
                  <a:gd name="T24" fmla="*/ 10 w 50"/>
                  <a:gd name="T25" fmla="*/ 25 h 58"/>
                  <a:gd name="T26" fmla="*/ 25 w 50"/>
                  <a:gd name="T27" fmla="*/ 8 h 58"/>
                  <a:gd name="T28" fmla="*/ 41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4"/>
                      <a:pt x="35" y="50"/>
                      <a:pt x="26" y="50"/>
                    </a:cubicBezTo>
                    <a:cubicBezTo>
                      <a:pt x="15" y="50"/>
                      <a:pt x="10" y="44"/>
                      <a:pt x="10" y="32"/>
                    </a:cubicBezTo>
                    <a:lnTo>
                      <a:pt x="50" y="32"/>
                    </a:lnTo>
                    <a:cubicBezTo>
                      <a:pt x="50" y="12"/>
                      <a:pt x="43" y="0"/>
                      <a:pt x="27" y="0"/>
                    </a:cubicBezTo>
                    <a:cubicBezTo>
                      <a:pt x="8" y="0"/>
                      <a:pt x="0" y="13"/>
                      <a:pt x="0" y="31"/>
                    </a:cubicBezTo>
                    <a:cubicBezTo>
                      <a:pt x="0" y="47"/>
                      <a:pt x="9" y="58"/>
                      <a:pt x="25" y="58"/>
                    </a:cubicBezTo>
                    <a:cubicBezTo>
                      <a:pt x="34" y="58"/>
                      <a:pt x="37" y="56"/>
                      <a:pt x="40" y="55"/>
                    </a:cubicBezTo>
                    <a:cubicBezTo>
                      <a:pt x="47" y="50"/>
                      <a:pt x="49" y="42"/>
                      <a:pt x="50" y="39"/>
                    </a:cubicBezTo>
                    <a:lnTo>
                      <a:pt x="40" y="39"/>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8" name="Freeform 98"/>
              <p:cNvSpPr>
                <a:spLocks/>
              </p:cNvSpPr>
              <p:nvPr/>
            </p:nvSpPr>
            <p:spPr bwMode="auto">
              <a:xfrm>
                <a:off x="979" y="3310"/>
                <a:ext cx="24" cy="68"/>
              </a:xfrm>
              <a:custGeom>
                <a:avLst/>
                <a:gdLst>
                  <a:gd name="T0" fmla="*/ 27 w 27"/>
                  <a:gd name="T1" fmla="*/ 29 h 77"/>
                  <a:gd name="T2" fmla="*/ 27 w 27"/>
                  <a:gd name="T3" fmla="*/ 29 h 77"/>
                  <a:gd name="T4" fmla="*/ 27 w 27"/>
                  <a:gd name="T5" fmla="*/ 21 h 77"/>
                  <a:gd name="T6" fmla="*/ 17 w 27"/>
                  <a:gd name="T7" fmla="*/ 21 h 77"/>
                  <a:gd name="T8" fmla="*/ 17 w 27"/>
                  <a:gd name="T9" fmla="*/ 14 h 77"/>
                  <a:gd name="T10" fmla="*/ 23 w 27"/>
                  <a:gd name="T11" fmla="*/ 8 h 77"/>
                  <a:gd name="T12" fmla="*/ 27 w 27"/>
                  <a:gd name="T13" fmla="*/ 8 h 77"/>
                  <a:gd name="T14" fmla="*/ 27 w 27"/>
                  <a:gd name="T15" fmla="*/ 0 h 77"/>
                  <a:gd name="T16" fmla="*/ 23 w 27"/>
                  <a:gd name="T17" fmla="*/ 0 h 77"/>
                  <a:gd name="T18" fmla="*/ 8 w 27"/>
                  <a:gd name="T19" fmla="*/ 12 h 77"/>
                  <a:gd name="T20" fmla="*/ 8 w 27"/>
                  <a:gd name="T21" fmla="*/ 21 h 77"/>
                  <a:gd name="T22" fmla="*/ 0 w 27"/>
                  <a:gd name="T23" fmla="*/ 21 h 77"/>
                  <a:gd name="T24" fmla="*/ 0 w 27"/>
                  <a:gd name="T25" fmla="*/ 29 h 77"/>
                  <a:gd name="T26" fmla="*/ 8 w 27"/>
                  <a:gd name="T27" fmla="*/ 29 h 77"/>
                  <a:gd name="T28" fmla="*/ 8 w 27"/>
                  <a:gd name="T29" fmla="*/ 77 h 77"/>
                  <a:gd name="T30" fmla="*/ 17 w 27"/>
                  <a:gd name="T31" fmla="*/ 77 h 77"/>
                  <a:gd name="T32" fmla="*/ 17 w 27"/>
                  <a:gd name="T33" fmla="*/ 29 h 77"/>
                  <a:gd name="T34" fmla="*/ 27 w 27"/>
                  <a:gd name="T3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77">
                    <a:moveTo>
                      <a:pt x="27" y="29"/>
                    </a:moveTo>
                    <a:lnTo>
                      <a:pt x="27" y="29"/>
                    </a:lnTo>
                    <a:lnTo>
                      <a:pt x="27" y="21"/>
                    </a:lnTo>
                    <a:lnTo>
                      <a:pt x="17" y="21"/>
                    </a:lnTo>
                    <a:lnTo>
                      <a:pt x="17" y="14"/>
                    </a:lnTo>
                    <a:cubicBezTo>
                      <a:pt x="17" y="10"/>
                      <a:pt x="19" y="8"/>
                      <a:pt x="23" y="8"/>
                    </a:cubicBezTo>
                    <a:cubicBezTo>
                      <a:pt x="24" y="8"/>
                      <a:pt x="26" y="8"/>
                      <a:pt x="27" y="8"/>
                    </a:cubicBezTo>
                    <a:lnTo>
                      <a:pt x="27" y="0"/>
                    </a:lnTo>
                    <a:cubicBezTo>
                      <a:pt x="25" y="0"/>
                      <a:pt x="24" y="0"/>
                      <a:pt x="23" y="0"/>
                    </a:cubicBezTo>
                    <a:cubicBezTo>
                      <a:pt x="13" y="0"/>
                      <a:pt x="8" y="3"/>
                      <a:pt x="8" y="12"/>
                    </a:cubicBezTo>
                    <a:lnTo>
                      <a:pt x="8" y="21"/>
                    </a:lnTo>
                    <a:lnTo>
                      <a:pt x="0" y="21"/>
                    </a:lnTo>
                    <a:lnTo>
                      <a:pt x="0" y="29"/>
                    </a:lnTo>
                    <a:lnTo>
                      <a:pt x="8" y="29"/>
                    </a:lnTo>
                    <a:lnTo>
                      <a:pt x="8" y="77"/>
                    </a:lnTo>
                    <a:lnTo>
                      <a:pt x="17" y="77"/>
                    </a:lnTo>
                    <a:lnTo>
                      <a:pt x="17" y="29"/>
                    </a:lnTo>
                    <a:lnTo>
                      <a:pt x="27" y="2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9" name="Freeform 99"/>
              <p:cNvSpPr>
                <a:spLocks/>
              </p:cNvSpPr>
              <p:nvPr/>
            </p:nvSpPr>
            <p:spPr bwMode="auto">
              <a:xfrm>
                <a:off x="1011" y="3311"/>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0" name="Freeform 100"/>
              <p:cNvSpPr>
                <a:spLocks noEditPoints="1"/>
              </p:cNvSpPr>
              <p:nvPr/>
            </p:nvSpPr>
            <p:spPr bwMode="auto">
              <a:xfrm>
                <a:off x="1030" y="3328"/>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6 w 50"/>
                  <a:gd name="T11" fmla="*/ 0 h 58"/>
                  <a:gd name="T12" fmla="*/ 0 w 50"/>
                  <a:gd name="T13" fmla="*/ 31 h 58"/>
                  <a:gd name="T14" fmla="*/ 24 w 50"/>
                  <a:gd name="T15" fmla="*/ 58 h 58"/>
                  <a:gd name="T16" fmla="*/ 39 w 50"/>
                  <a:gd name="T17" fmla="*/ 55 h 58"/>
                  <a:gd name="T18" fmla="*/ 49 w 50"/>
                  <a:gd name="T19" fmla="*/ 39 h 58"/>
                  <a:gd name="T20" fmla="*/ 40 w 50"/>
                  <a:gd name="T21" fmla="*/ 39 h 58"/>
                  <a:gd name="T22" fmla="*/ 10 w 50"/>
                  <a:gd name="T23" fmla="*/ 25 h 58"/>
                  <a:gd name="T24" fmla="*/ 10 w 50"/>
                  <a:gd name="T25" fmla="*/ 25 h 58"/>
                  <a:gd name="T26" fmla="*/ 25 w 50"/>
                  <a:gd name="T27" fmla="*/ 8 h 58"/>
                  <a:gd name="T28" fmla="*/ 40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4"/>
                      <a:pt x="34" y="50"/>
                      <a:pt x="26" y="50"/>
                    </a:cubicBezTo>
                    <a:cubicBezTo>
                      <a:pt x="15" y="50"/>
                      <a:pt x="10" y="44"/>
                      <a:pt x="10" y="32"/>
                    </a:cubicBezTo>
                    <a:lnTo>
                      <a:pt x="50" y="32"/>
                    </a:lnTo>
                    <a:cubicBezTo>
                      <a:pt x="50" y="12"/>
                      <a:pt x="42" y="0"/>
                      <a:pt x="26" y="0"/>
                    </a:cubicBezTo>
                    <a:cubicBezTo>
                      <a:pt x="8" y="0"/>
                      <a:pt x="0" y="13"/>
                      <a:pt x="0" y="31"/>
                    </a:cubicBezTo>
                    <a:cubicBezTo>
                      <a:pt x="0" y="47"/>
                      <a:pt x="9" y="58"/>
                      <a:pt x="24" y="58"/>
                    </a:cubicBezTo>
                    <a:cubicBezTo>
                      <a:pt x="33" y="58"/>
                      <a:pt x="37" y="56"/>
                      <a:pt x="39" y="55"/>
                    </a:cubicBezTo>
                    <a:cubicBezTo>
                      <a:pt x="46" y="50"/>
                      <a:pt x="49" y="42"/>
                      <a:pt x="49" y="39"/>
                    </a:cubicBezTo>
                    <a:lnTo>
                      <a:pt x="40" y="39"/>
                    </a:lnTo>
                    <a:close/>
                    <a:moveTo>
                      <a:pt x="10" y="25"/>
                    </a:moveTo>
                    <a:lnTo>
                      <a:pt x="10" y="25"/>
                    </a:lnTo>
                    <a:cubicBezTo>
                      <a:pt x="10" y="16"/>
                      <a:pt x="16" y="8"/>
                      <a:pt x="25" y="8"/>
                    </a:cubicBezTo>
                    <a:cubicBezTo>
                      <a:pt x="36" y="8"/>
                      <a:pt x="40" y="16"/>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1" name="Freeform 101"/>
              <p:cNvSpPr>
                <a:spLocks/>
              </p:cNvSpPr>
              <p:nvPr/>
            </p:nvSpPr>
            <p:spPr bwMode="auto">
              <a:xfrm>
                <a:off x="1081" y="3328"/>
                <a:ext cx="42" cy="51"/>
              </a:xfrm>
              <a:custGeom>
                <a:avLst/>
                <a:gdLst>
                  <a:gd name="T0" fmla="*/ 47 w 47"/>
                  <a:gd name="T1" fmla="*/ 20 h 58"/>
                  <a:gd name="T2" fmla="*/ 47 w 47"/>
                  <a:gd name="T3" fmla="*/ 20 h 58"/>
                  <a:gd name="T4" fmla="*/ 26 w 47"/>
                  <a:gd name="T5" fmla="*/ 0 h 58"/>
                  <a:gd name="T6" fmla="*/ 0 w 47"/>
                  <a:gd name="T7" fmla="*/ 31 h 58"/>
                  <a:gd name="T8" fmla="*/ 25 w 47"/>
                  <a:gd name="T9" fmla="*/ 58 h 58"/>
                  <a:gd name="T10" fmla="*/ 47 w 47"/>
                  <a:gd name="T11" fmla="*/ 37 h 58"/>
                  <a:gd name="T12" fmla="*/ 38 w 47"/>
                  <a:gd name="T13" fmla="*/ 37 h 58"/>
                  <a:gd name="T14" fmla="*/ 25 w 47"/>
                  <a:gd name="T15" fmla="*/ 50 h 58"/>
                  <a:gd name="T16" fmla="*/ 10 w 47"/>
                  <a:gd name="T17" fmla="*/ 29 h 58"/>
                  <a:gd name="T18" fmla="*/ 25 w 47"/>
                  <a:gd name="T19" fmla="*/ 8 h 58"/>
                  <a:gd name="T20" fmla="*/ 38 w 47"/>
                  <a:gd name="T21" fmla="*/ 20 h 58"/>
                  <a:gd name="T22" fmla="*/ 47 w 47"/>
                  <a:gd name="T2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8">
                    <a:moveTo>
                      <a:pt x="47" y="20"/>
                    </a:moveTo>
                    <a:lnTo>
                      <a:pt x="47" y="20"/>
                    </a:lnTo>
                    <a:cubicBezTo>
                      <a:pt x="46" y="10"/>
                      <a:pt x="41" y="0"/>
                      <a:pt x="26" y="0"/>
                    </a:cubicBezTo>
                    <a:cubicBezTo>
                      <a:pt x="8" y="0"/>
                      <a:pt x="0" y="13"/>
                      <a:pt x="0" y="31"/>
                    </a:cubicBezTo>
                    <a:cubicBezTo>
                      <a:pt x="0" y="47"/>
                      <a:pt x="9" y="58"/>
                      <a:pt x="25" y="58"/>
                    </a:cubicBezTo>
                    <a:cubicBezTo>
                      <a:pt x="41" y="58"/>
                      <a:pt x="46" y="46"/>
                      <a:pt x="47" y="37"/>
                    </a:cubicBezTo>
                    <a:lnTo>
                      <a:pt x="38" y="37"/>
                    </a:lnTo>
                    <a:cubicBezTo>
                      <a:pt x="37" y="46"/>
                      <a:pt x="31" y="50"/>
                      <a:pt x="25" y="50"/>
                    </a:cubicBezTo>
                    <a:cubicBezTo>
                      <a:pt x="12" y="50"/>
                      <a:pt x="10" y="39"/>
                      <a:pt x="10" y="29"/>
                    </a:cubicBezTo>
                    <a:cubicBezTo>
                      <a:pt x="10" y="19"/>
                      <a:pt x="13" y="8"/>
                      <a:pt x="25" y="8"/>
                    </a:cubicBezTo>
                    <a:cubicBezTo>
                      <a:pt x="33" y="8"/>
                      <a:pt x="37" y="13"/>
                      <a:pt x="38" y="20"/>
                    </a:cubicBezTo>
                    <a:lnTo>
                      <a:pt x="47"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2" name="Freeform 102"/>
              <p:cNvSpPr>
                <a:spLocks/>
              </p:cNvSpPr>
              <p:nvPr/>
            </p:nvSpPr>
            <p:spPr bwMode="auto">
              <a:xfrm>
                <a:off x="1126" y="3315"/>
                <a:ext cx="23" cy="63"/>
              </a:xfrm>
              <a:custGeom>
                <a:avLst/>
                <a:gdLst>
                  <a:gd name="T0" fmla="*/ 26 w 26"/>
                  <a:gd name="T1" fmla="*/ 23 h 71"/>
                  <a:gd name="T2" fmla="*/ 26 w 26"/>
                  <a:gd name="T3" fmla="*/ 23 h 71"/>
                  <a:gd name="T4" fmla="*/ 26 w 26"/>
                  <a:gd name="T5" fmla="*/ 15 h 71"/>
                  <a:gd name="T6" fmla="*/ 17 w 26"/>
                  <a:gd name="T7" fmla="*/ 15 h 71"/>
                  <a:gd name="T8" fmla="*/ 17 w 26"/>
                  <a:gd name="T9" fmla="*/ 0 h 71"/>
                  <a:gd name="T10" fmla="*/ 8 w 26"/>
                  <a:gd name="T11" fmla="*/ 0 h 71"/>
                  <a:gd name="T12" fmla="*/ 8 w 26"/>
                  <a:gd name="T13" fmla="*/ 15 h 71"/>
                  <a:gd name="T14" fmla="*/ 0 w 26"/>
                  <a:gd name="T15" fmla="*/ 15 h 71"/>
                  <a:gd name="T16" fmla="*/ 0 w 26"/>
                  <a:gd name="T17" fmla="*/ 23 h 71"/>
                  <a:gd name="T18" fmla="*/ 8 w 26"/>
                  <a:gd name="T19" fmla="*/ 23 h 71"/>
                  <a:gd name="T20" fmla="*/ 8 w 26"/>
                  <a:gd name="T21" fmla="*/ 60 h 71"/>
                  <a:gd name="T22" fmla="*/ 19 w 26"/>
                  <a:gd name="T23" fmla="*/ 71 h 71"/>
                  <a:gd name="T24" fmla="*/ 26 w 26"/>
                  <a:gd name="T25" fmla="*/ 71 h 71"/>
                  <a:gd name="T26" fmla="*/ 26 w 26"/>
                  <a:gd name="T27" fmla="*/ 63 h 71"/>
                  <a:gd name="T28" fmla="*/ 23 w 26"/>
                  <a:gd name="T29" fmla="*/ 63 h 71"/>
                  <a:gd name="T30" fmla="*/ 17 w 26"/>
                  <a:gd name="T31" fmla="*/ 59 h 71"/>
                  <a:gd name="T32" fmla="*/ 17 w 26"/>
                  <a:gd name="T33" fmla="*/ 23 h 71"/>
                  <a:gd name="T34" fmla="*/ 26 w 26"/>
                  <a:gd name="T3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1">
                    <a:moveTo>
                      <a:pt x="26" y="23"/>
                    </a:moveTo>
                    <a:lnTo>
                      <a:pt x="26" y="23"/>
                    </a:lnTo>
                    <a:lnTo>
                      <a:pt x="26" y="15"/>
                    </a:lnTo>
                    <a:lnTo>
                      <a:pt x="17" y="15"/>
                    </a:lnTo>
                    <a:lnTo>
                      <a:pt x="17" y="0"/>
                    </a:lnTo>
                    <a:lnTo>
                      <a:pt x="8" y="0"/>
                    </a:lnTo>
                    <a:lnTo>
                      <a:pt x="8" y="15"/>
                    </a:lnTo>
                    <a:lnTo>
                      <a:pt x="0" y="15"/>
                    </a:lnTo>
                    <a:lnTo>
                      <a:pt x="0" y="23"/>
                    </a:lnTo>
                    <a:lnTo>
                      <a:pt x="8" y="23"/>
                    </a:lnTo>
                    <a:lnTo>
                      <a:pt x="8" y="60"/>
                    </a:lnTo>
                    <a:cubicBezTo>
                      <a:pt x="8" y="66"/>
                      <a:pt x="10" y="71"/>
                      <a:pt x="19" y="71"/>
                    </a:cubicBezTo>
                    <a:cubicBezTo>
                      <a:pt x="20" y="71"/>
                      <a:pt x="23" y="71"/>
                      <a:pt x="26" y="71"/>
                    </a:cubicBezTo>
                    <a:lnTo>
                      <a:pt x="26" y="63"/>
                    </a:lnTo>
                    <a:lnTo>
                      <a:pt x="23" y="63"/>
                    </a:lnTo>
                    <a:cubicBezTo>
                      <a:pt x="21" y="63"/>
                      <a:pt x="17" y="63"/>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3" name="Freeform 103"/>
              <p:cNvSpPr>
                <a:spLocks noEditPoints="1"/>
              </p:cNvSpPr>
              <p:nvPr/>
            </p:nvSpPr>
            <p:spPr bwMode="auto">
              <a:xfrm>
                <a:off x="1158" y="3311"/>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4" name="Freeform 104"/>
              <p:cNvSpPr>
                <a:spLocks noEditPoints="1"/>
              </p:cNvSpPr>
              <p:nvPr/>
            </p:nvSpPr>
            <p:spPr bwMode="auto">
              <a:xfrm>
                <a:off x="1176" y="3328"/>
                <a:ext cx="45" cy="51"/>
              </a:xfrm>
              <a:custGeom>
                <a:avLst/>
                <a:gdLst>
                  <a:gd name="T0" fmla="*/ 0 w 51"/>
                  <a:gd name="T1" fmla="*/ 29 h 58"/>
                  <a:gd name="T2" fmla="*/ 0 w 51"/>
                  <a:gd name="T3" fmla="*/ 29 h 58"/>
                  <a:gd name="T4" fmla="*/ 26 w 51"/>
                  <a:gd name="T5" fmla="*/ 58 h 58"/>
                  <a:gd name="T6" fmla="*/ 51 w 51"/>
                  <a:gd name="T7" fmla="*/ 29 h 58"/>
                  <a:gd name="T8" fmla="*/ 26 w 51"/>
                  <a:gd name="T9" fmla="*/ 0 h 58"/>
                  <a:gd name="T10" fmla="*/ 0 w 51"/>
                  <a:gd name="T11" fmla="*/ 29 h 58"/>
                  <a:gd name="T12" fmla="*/ 10 w 51"/>
                  <a:gd name="T13" fmla="*/ 29 h 58"/>
                  <a:gd name="T14" fmla="*/ 10 w 51"/>
                  <a:gd name="T15" fmla="*/ 29 h 58"/>
                  <a:gd name="T16" fmla="*/ 26 w 51"/>
                  <a:gd name="T17" fmla="*/ 8 h 58"/>
                  <a:gd name="T18" fmla="*/ 42 w 51"/>
                  <a:gd name="T19" fmla="*/ 29 h 58"/>
                  <a:gd name="T20" fmla="*/ 26 w 51"/>
                  <a:gd name="T21" fmla="*/ 50 h 58"/>
                  <a:gd name="T22" fmla="*/ 10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6" y="58"/>
                    </a:cubicBezTo>
                    <a:cubicBezTo>
                      <a:pt x="43" y="58"/>
                      <a:pt x="51" y="43"/>
                      <a:pt x="51" y="29"/>
                    </a:cubicBezTo>
                    <a:cubicBezTo>
                      <a:pt x="51" y="15"/>
                      <a:pt x="43" y="0"/>
                      <a:pt x="26" y="0"/>
                    </a:cubicBezTo>
                    <a:cubicBezTo>
                      <a:pt x="8" y="0"/>
                      <a:pt x="0" y="15"/>
                      <a:pt x="0" y="29"/>
                    </a:cubicBezTo>
                    <a:close/>
                    <a:moveTo>
                      <a:pt x="10" y="29"/>
                    </a:moveTo>
                    <a:lnTo>
                      <a:pt x="10" y="29"/>
                    </a:lnTo>
                    <a:cubicBezTo>
                      <a:pt x="10" y="22"/>
                      <a:pt x="12" y="8"/>
                      <a:pt x="26" y="8"/>
                    </a:cubicBezTo>
                    <a:cubicBezTo>
                      <a:pt x="39" y="8"/>
                      <a:pt x="42" y="22"/>
                      <a:pt x="42" y="29"/>
                    </a:cubicBezTo>
                    <a:cubicBezTo>
                      <a:pt x="42" y="36"/>
                      <a:pt x="39" y="50"/>
                      <a:pt x="26" y="50"/>
                    </a:cubicBezTo>
                    <a:cubicBezTo>
                      <a:pt x="12"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5" name="Freeform 105"/>
              <p:cNvSpPr>
                <a:spLocks/>
              </p:cNvSpPr>
              <p:nvPr/>
            </p:nvSpPr>
            <p:spPr bwMode="auto">
              <a:xfrm>
                <a:off x="1230" y="3328"/>
                <a:ext cx="41" cy="50"/>
              </a:xfrm>
              <a:custGeom>
                <a:avLst/>
                <a:gdLst>
                  <a:gd name="T0" fmla="*/ 46 w 46"/>
                  <a:gd name="T1" fmla="*/ 19 h 57"/>
                  <a:gd name="T2" fmla="*/ 46 w 46"/>
                  <a:gd name="T3" fmla="*/ 19 h 57"/>
                  <a:gd name="T4" fmla="*/ 26 w 46"/>
                  <a:gd name="T5" fmla="*/ 0 h 57"/>
                  <a:gd name="T6" fmla="*/ 9 w 46"/>
                  <a:gd name="T7" fmla="*/ 9 h 57"/>
                  <a:gd name="T8" fmla="*/ 9 w 46"/>
                  <a:gd name="T9" fmla="*/ 9 h 57"/>
                  <a:gd name="T10" fmla="*/ 9 w 46"/>
                  <a:gd name="T11" fmla="*/ 1 h 57"/>
                  <a:gd name="T12" fmla="*/ 0 w 46"/>
                  <a:gd name="T13" fmla="*/ 1 h 57"/>
                  <a:gd name="T14" fmla="*/ 0 w 46"/>
                  <a:gd name="T15" fmla="*/ 57 h 57"/>
                  <a:gd name="T16" fmla="*/ 10 w 46"/>
                  <a:gd name="T17" fmla="*/ 57 h 57"/>
                  <a:gd name="T18" fmla="*/ 10 w 46"/>
                  <a:gd name="T19" fmla="*/ 27 h 57"/>
                  <a:gd name="T20" fmla="*/ 24 w 46"/>
                  <a:gd name="T21" fmla="*/ 8 h 57"/>
                  <a:gd name="T22" fmla="*/ 36 w 46"/>
                  <a:gd name="T23" fmla="*/ 23 h 57"/>
                  <a:gd name="T24" fmla="*/ 36 w 46"/>
                  <a:gd name="T25" fmla="*/ 57 h 57"/>
                  <a:gd name="T26" fmla="*/ 46 w 46"/>
                  <a:gd name="T27" fmla="*/ 57 h 57"/>
                  <a:gd name="T28" fmla="*/ 46 w 46"/>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57">
                    <a:moveTo>
                      <a:pt x="46" y="19"/>
                    </a:moveTo>
                    <a:lnTo>
                      <a:pt x="46" y="19"/>
                    </a:lnTo>
                    <a:cubicBezTo>
                      <a:pt x="46" y="3"/>
                      <a:pt x="35" y="0"/>
                      <a:pt x="26" y="0"/>
                    </a:cubicBezTo>
                    <a:cubicBezTo>
                      <a:pt x="17" y="0"/>
                      <a:pt x="11" y="6"/>
                      <a:pt x="9" y="9"/>
                    </a:cubicBezTo>
                    <a:lnTo>
                      <a:pt x="9" y="9"/>
                    </a:lnTo>
                    <a:lnTo>
                      <a:pt x="9" y="1"/>
                    </a:lnTo>
                    <a:lnTo>
                      <a:pt x="0" y="1"/>
                    </a:lnTo>
                    <a:lnTo>
                      <a:pt x="0" y="57"/>
                    </a:lnTo>
                    <a:lnTo>
                      <a:pt x="10" y="57"/>
                    </a:lnTo>
                    <a:lnTo>
                      <a:pt x="10" y="27"/>
                    </a:lnTo>
                    <a:cubicBezTo>
                      <a:pt x="10" y="11"/>
                      <a:pt x="19" y="8"/>
                      <a:pt x="24" y="8"/>
                    </a:cubicBezTo>
                    <a:cubicBezTo>
                      <a:pt x="33" y="8"/>
                      <a:pt x="36" y="13"/>
                      <a:pt x="36" y="23"/>
                    </a:cubicBezTo>
                    <a:lnTo>
                      <a:pt x="36" y="57"/>
                    </a:lnTo>
                    <a:lnTo>
                      <a:pt x="46" y="57"/>
                    </a:lnTo>
                    <a:lnTo>
                      <a:pt x="46"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6" name="Freeform 106"/>
              <p:cNvSpPr>
                <a:spLocks noEditPoints="1"/>
              </p:cNvSpPr>
              <p:nvPr/>
            </p:nvSpPr>
            <p:spPr bwMode="auto">
              <a:xfrm>
                <a:off x="1342" y="2857"/>
                <a:ext cx="66" cy="71"/>
              </a:xfrm>
              <a:custGeom>
                <a:avLst/>
                <a:gdLst>
                  <a:gd name="T0" fmla="*/ 64 w 74"/>
                  <a:gd name="T1" fmla="*/ 40 h 80"/>
                  <a:gd name="T2" fmla="*/ 64 w 74"/>
                  <a:gd name="T3" fmla="*/ 40 h 80"/>
                  <a:gd name="T4" fmla="*/ 37 w 74"/>
                  <a:gd name="T5" fmla="*/ 71 h 80"/>
                  <a:gd name="T6" fmla="*/ 11 w 74"/>
                  <a:gd name="T7" fmla="*/ 40 h 80"/>
                  <a:gd name="T8" fmla="*/ 37 w 74"/>
                  <a:gd name="T9" fmla="*/ 9 h 80"/>
                  <a:gd name="T10" fmla="*/ 64 w 74"/>
                  <a:gd name="T11" fmla="*/ 40 h 80"/>
                  <a:gd name="T12" fmla="*/ 74 w 74"/>
                  <a:gd name="T13" fmla="*/ 40 h 80"/>
                  <a:gd name="T14" fmla="*/ 74 w 74"/>
                  <a:gd name="T15" fmla="*/ 40 h 80"/>
                  <a:gd name="T16" fmla="*/ 37 w 74"/>
                  <a:gd name="T17" fmla="*/ 0 h 80"/>
                  <a:gd name="T18" fmla="*/ 0 w 74"/>
                  <a:gd name="T19" fmla="*/ 40 h 80"/>
                  <a:gd name="T20" fmla="*/ 37 w 74"/>
                  <a:gd name="T21" fmla="*/ 80 h 80"/>
                  <a:gd name="T22" fmla="*/ 74 w 74"/>
                  <a:gd name="T23"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80">
                    <a:moveTo>
                      <a:pt x="64" y="40"/>
                    </a:moveTo>
                    <a:lnTo>
                      <a:pt x="64" y="40"/>
                    </a:lnTo>
                    <a:cubicBezTo>
                      <a:pt x="64" y="58"/>
                      <a:pt x="54" y="71"/>
                      <a:pt x="37" y="71"/>
                    </a:cubicBezTo>
                    <a:cubicBezTo>
                      <a:pt x="21" y="71"/>
                      <a:pt x="11" y="58"/>
                      <a:pt x="11" y="40"/>
                    </a:cubicBezTo>
                    <a:cubicBezTo>
                      <a:pt x="11" y="22"/>
                      <a:pt x="21" y="9"/>
                      <a:pt x="37" y="9"/>
                    </a:cubicBezTo>
                    <a:cubicBezTo>
                      <a:pt x="54" y="9"/>
                      <a:pt x="64" y="22"/>
                      <a:pt x="64" y="40"/>
                    </a:cubicBezTo>
                    <a:close/>
                    <a:moveTo>
                      <a:pt x="74" y="40"/>
                    </a:moveTo>
                    <a:lnTo>
                      <a:pt x="74" y="40"/>
                    </a:lnTo>
                    <a:cubicBezTo>
                      <a:pt x="74" y="23"/>
                      <a:pt x="66" y="0"/>
                      <a:pt x="37" y="0"/>
                    </a:cubicBezTo>
                    <a:cubicBezTo>
                      <a:pt x="9" y="0"/>
                      <a:pt x="0" y="23"/>
                      <a:pt x="0" y="40"/>
                    </a:cubicBezTo>
                    <a:cubicBezTo>
                      <a:pt x="0" y="56"/>
                      <a:pt x="9" y="80"/>
                      <a:pt x="37" y="80"/>
                    </a:cubicBezTo>
                    <a:cubicBezTo>
                      <a:pt x="66" y="80"/>
                      <a:pt x="74" y="56"/>
                      <a:pt x="74" y="4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7" name="Freeform 107"/>
              <p:cNvSpPr>
                <a:spLocks noEditPoints="1"/>
              </p:cNvSpPr>
              <p:nvPr/>
            </p:nvSpPr>
            <p:spPr bwMode="auto">
              <a:xfrm>
                <a:off x="1418" y="2859"/>
                <a:ext cx="43" cy="69"/>
              </a:xfrm>
              <a:custGeom>
                <a:avLst/>
                <a:gdLst>
                  <a:gd name="T0" fmla="*/ 9 w 49"/>
                  <a:gd name="T1" fmla="*/ 76 h 78"/>
                  <a:gd name="T2" fmla="*/ 9 w 49"/>
                  <a:gd name="T3" fmla="*/ 76 h 78"/>
                  <a:gd name="T4" fmla="*/ 9 w 49"/>
                  <a:gd name="T5" fmla="*/ 69 h 78"/>
                  <a:gd name="T6" fmla="*/ 9 w 49"/>
                  <a:gd name="T7" fmla="*/ 69 h 78"/>
                  <a:gd name="T8" fmla="*/ 24 w 49"/>
                  <a:gd name="T9" fmla="*/ 78 h 78"/>
                  <a:gd name="T10" fmla="*/ 49 w 49"/>
                  <a:gd name="T11" fmla="*/ 47 h 78"/>
                  <a:gd name="T12" fmla="*/ 26 w 49"/>
                  <a:gd name="T13" fmla="*/ 19 h 78"/>
                  <a:gd name="T14" fmla="*/ 10 w 49"/>
                  <a:gd name="T15" fmla="*/ 27 h 78"/>
                  <a:gd name="T16" fmla="*/ 9 w 49"/>
                  <a:gd name="T17" fmla="*/ 27 h 78"/>
                  <a:gd name="T18" fmla="*/ 9 w 49"/>
                  <a:gd name="T19" fmla="*/ 0 h 78"/>
                  <a:gd name="T20" fmla="*/ 0 w 49"/>
                  <a:gd name="T21" fmla="*/ 0 h 78"/>
                  <a:gd name="T22" fmla="*/ 0 w 49"/>
                  <a:gd name="T23" fmla="*/ 76 h 78"/>
                  <a:gd name="T24" fmla="*/ 9 w 49"/>
                  <a:gd name="T25" fmla="*/ 76 h 78"/>
                  <a:gd name="T26" fmla="*/ 39 w 49"/>
                  <a:gd name="T27" fmla="*/ 48 h 78"/>
                  <a:gd name="T28" fmla="*/ 39 w 49"/>
                  <a:gd name="T29" fmla="*/ 48 h 78"/>
                  <a:gd name="T30" fmla="*/ 24 w 49"/>
                  <a:gd name="T31" fmla="*/ 69 h 78"/>
                  <a:gd name="T32" fmla="*/ 9 w 49"/>
                  <a:gd name="T33" fmla="*/ 51 h 78"/>
                  <a:gd name="T34" fmla="*/ 24 w 49"/>
                  <a:gd name="T35" fmla="*/ 27 h 78"/>
                  <a:gd name="T36" fmla="*/ 39 w 49"/>
                  <a:gd name="T37"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9" y="76"/>
                    </a:moveTo>
                    <a:lnTo>
                      <a:pt x="9" y="76"/>
                    </a:lnTo>
                    <a:lnTo>
                      <a:pt x="9" y="69"/>
                    </a:lnTo>
                    <a:lnTo>
                      <a:pt x="9" y="69"/>
                    </a:lnTo>
                    <a:cubicBezTo>
                      <a:pt x="11" y="72"/>
                      <a:pt x="15" y="78"/>
                      <a:pt x="24" y="78"/>
                    </a:cubicBezTo>
                    <a:cubicBezTo>
                      <a:pt x="43" y="78"/>
                      <a:pt x="49" y="60"/>
                      <a:pt x="49" y="47"/>
                    </a:cubicBezTo>
                    <a:cubicBezTo>
                      <a:pt x="49" y="31"/>
                      <a:pt x="40" y="19"/>
                      <a:pt x="26" y="19"/>
                    </a:cubicBezTo>
                    <a:cubicBezTo>
                      <a:pt x="19" y="19"/>
                      <a:pt x="14" y="22"/>
                      <a:pt x="10" y="27"/>
                    </a:cubicBezTo>
                    <a:lnTo>
                      <a:pt x="9" y="27"/>
                    </a:lnTo>
                    <a:lnTo>
                      <a:pt x="9" y="0"/>
                    </a:lnTo>
                    <a:lnTo>
                      <a:pt x="0" y="0"/>
                    </a:lnTo>
                    <a:lnTo>
                      <a:pt x="0" y="76"/>
                    </a:lnTo>
                    <a:lnTo>
                      <a:pt x="9" y="76"/>
                    </a:lnTo>
                    <a:close/>
                    <a:moveTo>
                      <a:pt x="39" y="48"/>
                    </a:moveTo>
                    <a:lnTo>
                      <a:pt x="39" y="48"/>
                    </a:lnTo>
                    <a:cubicBezTo>
                      <a:pt x="39" y="60"/>
                      <a:pt x="34" y="69"/>
                      <a:pt x="24" y="69"/>
                    </a:cubicBezTo>
                    <a:cubicBezTo>
                      <a:pt x="18" y="69"/>
                      <a:pt x="9" y="66"/>
                      <a:pt x="9" y="51"/>
                    </a:cubicBezTo>
                    <a:cubicBezTo>
                      <a:pt x="9" y="42"/>
                      <a:pt x="10" y="27"/>
                      <a:pt x="24" y="27"/>
                    </a:cubicBezTo>
                    <a:cubicBezTo>
                      <a:pt x="38" y="27"/>
                      <a:pt x="39" y="41"/>
                      <a:pt x="39"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8" name="Freeform 108"/>
              <p:cNvSpPr>
                <a:spLocks/>
              </p:cNvSpPr>
              <p:nvPr/>
            </p:nvSpPr>
            <p:spPr bwMode="auto">
              <a:xfrm>
                <a:off x="1468" y="2875"/>
                <a:ext cx="40" cy="53"/>
              </a:xfrm>
              <a:custGeom>
                <a:avLst/>
                <a:gdLst>
                  <a:gd name="T0" fmla="*/ 44 w 45"/>
                  <a:gd name="T1" fmla="*/ 17 h 59"/>
                  <a:gd name="T2" fmla="*/ 44 w 45"/>
                  <a:gd name="T3" fmla="*/ 17 h 59"/>
                  <a:gd name="T4" fmla="*/ 22 w 45"/>
                  <a:gd name="T5" fmla="*/ 0 h 59"/>
                  <a:gd name="T6" fmla="*/ 1 w 45"/>
                  <a:gd name="T7" fmla="*/ 18 h 59"/>
                  <a:gd name="T8" fmla="*/ 14 w 45"/>
                  <a:gd name="T9" fmla="*/ 31 h 59"/>
                  <a:gd name="T10" fmla="*/ 25 w 45"/>
                  <a:gd name="T11" fmla="*/ 34 h 59"/>
                  <a:gd name="T12" fmla="*/ 36 w 45"/>
                  <a:gd name="T13" fmla="*/ 42 h 59"/>
                  <a:gd name="T14" fmla="*/ 23 w 45"/>
                  <a:gd name="T15" fmla="*/ 50 h 59"/>
                  <a:gd name="T16" fmla="*/ 9 w 45"/>
                  <a:gd name="T17" fmla="*/ 39 h 59"/>
                  <a:gd name="T18" fmla="*/ 0 w 45"/>
                  <a:gd name="T19" fmla="*/ 39 h 59"/>
                  <a:gd name="T20" fmla="*/ 23 w 45"/>
                  <a:gd name="T21" fmla="*/ 59 h 59"/>
                  <a:gd name="T22" fmla="*/ 45 w 45"/>
                  <a:gd name="T23" fmla="*/ 40 h 59"/>
                  <a:gd name="T24" fmla="*/ 30 w 45"/>
                  <a:gd name="T25" fmla="*/ 26 h 59"/>
                  <a:gd name="T26" fmla="*/ 20 w 45"/>
                  <a:gd name="T27" fmla="*/ 23 h 59"/>
                  <a:gd name="T28" fmla="*/ 10 w 45"/>
                  <a:gd name="T29" fmla="*/ 16 h 59"/>
                  <a:gd name="T30" fmla="*/ 21 w 45"/>
                  <a:gd name="T31" fmla="*/ 8 h 59"/>
                  <a:gd name="T32" fmla="*/ 35 w 45"/>
                  <a:gd name="T33" fmla="*/ 17 h 59"/>
                  <a:gd name="T34" fmla="*/ 44 w 45"/>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9">
                    <a:moveTo>
                      <a:pt x="44" y="17"/>
                    </a:moveTo>
                    <a:lnTo>
                      <a:pt x="44" y="17"/>
                    </a:lnTo>
                    <a:cubicBezTo>
                      <a:pt x="44" y="15"/>
                      <a:pt x="42" y="0"/>
                      <a:pt x="22" y="0"/>
                    </a:cubicBezTo>
                    <a:cubicBezTo>
                      <a:pt x="11" y="0"/>
                      <a:pt x="1" y="5"/>
                      <a:pt x="1" y="18"/>
                    </a:cubicBezTo>
                    <a:cubicBezTo>
                      <a:pt x="1" y="25"/>
                      <a:pt x="6" y="29"/>
                      <a:pt x="14" y="31"/>
                    </a:cubicBezTo>
                    <a:lnTo>
                      <a:pt x="25" y="34"/>
                    </a:lnTo>
                    <a:cubicBezTo>
                      <a:pt x="33" y="36"/>
                      <a:pt x="36" y="37"/>
                      <a:pt x="36" y="42"/>
                    </a:cubicBezTo>
                    <a:cubicBezTo>
                      <a:pt x="36" y="48"/>
                      <a:pt x="30" y="50"/>
                      <a:pt x="23" y="50"/>
                    </a:cubicBezTo>
                    <a:cubicBezTo>
                      <a:pt x="10" y="50"/>
                      <a:pt x="9" y="43"/>
                      <a:pt x="9" y="39"/>
                    </a:cubicBezTo>
                    <a:lnTo>
                      <a:pt x="0" y="39"/>
                    </a:lnTo>
                    <a:cubicBezTo>
                      <a:pt x="0" y="46"/>
                      <a:pt x="1" y="59"/>
                      <a:pt x="23" y="59"/>
                    </a:cubicBezTo>
                    <a:cubicBezTo>
                      <a:pt x="36" y="59"/>
                      <a:pt x="45" y="52"/>
                      <a:pt x="45" y="40"/>
                    </a:cubicBezTo>
                    <a:cubicBezTo>
                      <a:pt x="45" y="33"/>
                      <a:pt x="41" y="28"/>
                      <a:pt x="30" y="26"/>
                    </a:cubicBezTo>
                    <a:lnTo>
                      <a:pt x="20" y="23"/>
                    </a:lnTo>
                    <a:cubicBezTo>
                      <a:pt x="13" y="21"/>
                      <a:pt x="10" y="20"/>
                      <a:pt x="10" y="16"/>
                    </a:cubicBezTo>
                    <a:cubicBezTo>
                      <a:pt x="10" y="9"/>
                      <a:pt x="19" y="8"/>
                      <a:pt x="21" y="8"/>
                    </a:cubicBezTo>
                    <a:cubicBezTo>
                      <a:pt x="33" y="8"/>
                      <a:pt x="34"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9" name="Freeform 109"/>
              <p:cNvSpPr>
                <a:spLocks noEditPoints="1"/>
              </p:cNvSpPr>
              <p:nvPr/>
            </p:nvSpPr>
            <p:spPr bwMode="auto">
              <a:xfrm>
                <a:off x="1516" y="2875"/>
                <a:ext cx="44" cy="53"/>
              </a:xfrm>
              <a:custGeom>
                <a:avLst/>
                <a:gdLst>
                  <a:gd name="T0" fmla="*/ 40 w 50"/>
                  <a:gd name="T1" fmla="*/ 40 h 59"/>
                  <a:gd name="T2" fmla="*/ 40 w 50"/>
                  <a:gd name="T3" fmla="*/ 40 h 59"/>
                  <a:gd name="T4" fmla="*/ 26 w 50"/>
                  <a:gd name="T5" fmla="*/ 50 h 59"/>
                  <a:gd name="T6" fmla="*/ 10 w 50"/>
                  <a:gd name="T7" fmla="*/ 32 h 59"/>
                  <a:gd name="T8" fmla="*/ 50 w 50"/>
                  <a:gd name="T9" fmla="*/ 32 h 59"/>
                  <a:gd name="T10" fmla="*/ 26 w 50"/>
                  <a:gd name="T11" fmla="*/ 0 h 59"/>
                  <a:gd name="T12" fmla="*/ 0 w 50"/>
                  <a:gd name="T13" fmla="*/ 31 h 59"/>
                  <a:gd name="T14" fmla="*/ 25 w 50"/>
                  <a:gd name="T15" fmla="*/ 59 h 59"/>
                  <a:gd name="T16" fmla="*/ 40 w 50"/>
                  <a:gd name="T17" fmla="*/ 55 h 59"/>
                  <a:gd name="T18" fmla="*/ 49 w 50"/>
                  <a:gd name="T19" fmla="*/ 40 h 59"/>
                  <a:gd name="T20" fmla="*/ 40 w 50"/>
                  <a:gd name="T21" fmla="*/ 40 h 59"/>
                  <a:gd name="T22" fmla="*/ 10 w 50"/>
                  <a:gd name="T23" fmla="*/ 25 h 59"/>
                  <a:gd name="T24" fmla="*/ 10 w 50"/>
                  <a:gd name="T25" fmla="*/ 25 h 59"/>
                  <a:gd name="T26" fmla="*/ 25 w 50"/>
                  <a:gd name="T27" fmla="*/ 8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0"/>
                      <a:pt x="26" y="50"/>
                    </a:cubicBezTo>
                    <a:cubicBezTo>
                      <a:pt x="15" y="50"/>
                      <a:pt x="10" y="44"/>
                      <a:pt x="10" y="32"/>
                    </a:cubicBezTo>
                    <a:lnTo>
                      <a:pt x="50" y="32"/>
                    </a:lnTo>
                    <a:cubicBezTo>
                      <a:pt x="50" y="13"/>
                      <a:pt x="42" y="0"/>
                      <a:pt x="26" y="0"/>
                    </a:cubicBezTo>
                    <a:cubicBezTo>
                      <a:pt x="8" y="0"/>
                      <a:pt x="0" y="14"/>
                      <a:pt x="0" y="31"/>
                    </a:cubicBezTo>
                    <a:cubicBezTo>
                      <a:pt x="0" y="47"/>
                      <a:pt x="9" y="59"/>
                      <a:pt x="25" y="59"/>
                    </a:cubicBezTo>
                    <a:cubicBezTo>
                      <a:pt x="33" y="59"/>
                      <a:pt x="37" y="56"/>
                      <a:pt x="40" y="55"/>
                    </a:cubicBezTo>
                    <a:cubicBezTo>
                      <a:pt x="47" y="50"/>
                      <a:pt x="49" y="42"/>
                      <a:pt x="49" y="40"/>
                    </a:cubicBezTo>
                    <a:lnTo>
                      <a:pt x="40" y="40"/>
                    </a:lnTo>
                    <a:close/>
                    <a:moveTo>
                      <a:pt x="10" y="25"/>
                    </a:moveTo>
                    <a:lnTo>
                      <a:pt x="10" y="25"/>
                    </a:lnTo>
                    <a:cubicBezTo>
                      <a:pt x="10" y="16"/>
                      <a:pt x="16" y="8"/>
                      <a:pt x="25" y="8"/>
                    </a:cubicBezTo>
                    <a:cubicBezTo>
                      <a:pt x="36"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0" name="Freeform 110"/>
              <p:cNvSpPr>
                <a:spLocks/>
              </p:cNvSpPr>
              <p:nvPr/>
            </p:nvSpPr>
            <p:spPr bwMode="auto">
              <a:xfrm>
                <a:off x="1571" y="2875"/>
                <a:ext cx="24" cy="51"/>
              </a:xfrm>
              <a:custGeom>
                <a:avLst/>
                <a:gdLst>
                  <a:gd name="T0" fmla="*/ 9 w 27"/>
                  <a:gd name="T1" fmla="*/ 25 h 57"/>
                  <a:gd name="T2" fmla="*/ 9 w 27"/>
                  <a:gd name="T3" fmla="*/ 25 h 57"/>
                  <a:gd name="T4" fmla="*/ 23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3" y="10"/>
                    </a:cubicBezTo>
                    <a:lnTo>
                      <a:pt x="27" y="10"/>
                    </a:lnTo>
                    <a:lnTo>
                      <a:pt x="27" y="0"/>
                    </a:lnTo>
                    <a:cubicBezTo>
                      <a:pt x="26" y="0"/>
                      <a:pt x="26" y="0"/>
                      <a:pt x="25" y="0"/>
                    </a:cubicBezTo>
                    <a:cubicBezTo>
                      <a:pt x="18" y="0"/>
                      <a:pt x="13" y="4"/>
                      <a:pt x="9" y="11"/>
                    </a:cubicBezTo>
                    <a:lnTo>
                      <a:pt x="9" y="11"/>
                    </a:lnTo>
                    <a:lnTo>
                      <a:pt x="9" y="1"/>
                    </a:lnTo>
                    <a:lnTo>
                      <a:pt x="0" y="1"/>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1" name="Freeform 111"/>
              <p:cNvSpPr>
                <a:spLocks/>
              </p:cNvSpPr>
              <p:nvPr/>
            </p:nvSpPr>
            <p:spPr bwMode="auto">
              <a:xfrm>
                <a:off x="1596" y="2876"/>
                <a:ext cx="45" cy="50"/>
              </a:xfrm>
              <a:custGeom>
                <a:avLst/>
                <a:gdLst>
                  <a:gd name="T0" fmla="*/ 26 w 51"/>
                  <a:gd name="T1" fmla="*/ 46 h 56"/>
                  <a:gd name="T2" fmla="*/ 26 w 51"/>
                  <a:gd name="T3" fmla="*/ 46 h 56"/>
                  <a:gd name="T4" fmla="*/ 25 w 51"/>
                  <a:gd name="T5" fmla="*/ 46 h 56"/>
                  <a:gd name="T6" fmla="*/ 11 w 51"/>
                  <a:gd name="T7" fmla="*/ 0 h 56"/>
                  <a:gd name="T8" fmla="*/ 0 w 51"/>
                  <a:gd name="T9" fmla="*/ 0 h 56"/>
                  <a:gd name="T10" fmla="*/ 20 w 51"/>
                  <a:gd name="T11" fmla="*/ 56 h 56"/>
                  <a:gd name="T12" fmla="*/ 30 w 51"/>
                  <a:gd name="T13" fmla="*/ 56 h 56"/>
                  <a:gd name="T14" fmla="*/ 51 w 51"/>
                  <a:gd name="T15" fmla="*/ 0 h 56"/>
                  <a:gd name="T16" fmla="*/ 41 w 51"/>
                  <a:gd name="T17" fmla="*/ 0 h 56"/>
                  <a:gd name="T18" fmla="*/ 26 w 51"/>
                  <a:gd name="T19"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6">
                    <a:moveTo>
                      <a:pt x="26" y="46"/>
                    </a:moveTo>
                    <a:lnTo>
                      <a:pt x="26" y="46"/>
                    </a:lnTo>
                    <a:lnTo>
                      <a:pt x="25" y="46"/>
                    </a:lnTo>
                    <a:lnTo>
                      <a:pt x="11" y="0"/>
                    </a:lnTo>
                    <a:lnTo>
                      <a:pt x="0" y="0"/>
                    </a:lnTo>
                    <a:lnTo>
                      <a:pt x="20" y="56"/>
                    </a:lnTo>
                    <a:lnTo>
                      <a:pt x="30" y="56"/>
                    </a:lnTo>
                    <a:lnTo>
                      <a:pt x="51" y="0"/>
                    </a:lnTo>
                    <a:lnTo>
                      <a:pt x="41" y="0"/>
                    </a:lnTo>
                    <a:lnTo>
                      <a:pt x="26" y="4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2" name="Freeform 112"/>
              <p:cNvSpPr>
                <a:spLocks noEditPoints="1"/>
              </p:cNvSpPr>
              <p:nvPr/>
            </p:nvSpPr>
            <p:spPr bwMode="auto">
              <a:xfrm>
                <a:off x="1646" y="2875"/>
                <a:ext cx="45" cy="53"/>
              </a:xfrm>
              <a:custGeom>
                <a:avLst/>
                <a:gdLst>
                  <a:gd name="T0" fmla="*/ 40 w 50"/>
                  <a:gd name="T1" fmla="*/ 40 h 59"/>
                  <a:gd name="T2" fmla="*/ 40 w 50"/>
                  <a:gd name="T3" fmla="*/ 40 h 59"/>
                  <a:gd name="T4" fmla="*/ 26 w 50"/>
                  <a:gd name="T5" fmla="*/ 50 h 59"/>
                  <a:gd name="T6" fmla="*/ 10 w 50"/>
                  <a:gd name="T7" fmla="*/ 32 h 59"/>
                  <a:gd name="T8" fmla="*/ 50 w 50"/>
                  <a:gd name="T9" fmla="*/ 32 h 59"/>
                  <a:gd name="T10" fmla="*/ 26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8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0"/>
                      <a:pt x="26" y="50"/>
                    </a:cubicBezTo>
                    <a:cubicBezTo>
                      <a:pt x="15" y="50"/>
                      <a:pt x="10" y="44"/>
                      <a:pt x="10" y="32"/>
                    </a:cubicBezTo>
                    <a:lnTo>
                      <a:pt x="50" y="32"/>
                    </a:lnTo>
                    <a:cubicBezTo>
                      <a:pt x="50" y="13"/>
                      <a:pt x="42" y="0"/>
                      <a:pt x="26" y="0"/>
                    </a:cubicBezTo>
                    <a:cubicBezTo>
                      <a:pt x="8" y="0"/>
                      <a:pt x="0" y="14"/>
                      <a:pt x="0" y="31"/>
                    </a:cubicBezTo>
                    <a:cubicBezTo>
                      <a:pt x="0" y="47"/>
                      <a:pt x="9" y="59"/>
                      <a:pt x="25" y="59"/>
                    </a:cubicBezTo>
                    <a:cubicBezTo>
                      <a:pt x="34" y="59"/>
                      <a:pt x="37" y="56"/>
                      <a:pt x="40" y="55"/>
                    </a:cubicBezTo>
                    <a:cubicBezTo>
                      <a:pt x="47" y="50"/>
                      <a:pt x="49" y="42"/>
                      <a:pt x="50" y="40"/>
                    </a:cubicBezTo>
                    <a:lnTo>
                      <a:pt x="40" y="40"/>
                    </a:lnTo>
                    <a:close/>
                    <a:moveTo>
                      <a:pt x="10" y="25"/>
                    </a:moveTo>
                    <a:lnTo>
                      <a:pt x="10" y="25"/>
                    </a:lnTo>
                    <a:cubicBezTo>
                      <a:pt x="10" y="16"/>
                      <a:pt x="17" y="8"/>
                      <a:pt x="25" y="8"/>
                    </a:cubicBezTo>
                    <a:cubicBezTo>
                      <a:pt x="36"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3" name="Freeform 113"/>
              <p:cNvSpPr>
                <a:spLocks/>
              </p:cNvSpPr>
              <p:nvPr/>
            </p:nvSpPr>
            <p:spPr bwMode="auto">
              <a:xfrm>
                <a:off x="1698" y="2875"/>
                <a:ext cx="40" cy="53"/>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9"/>
                      <a:pt x="24" y="59"/>
                    </a:cubicBezTo>
                    <a:cubicBezTo>
                      <a:pt x="37" y="59"/>
                      <a:pt x="46" y="52"/>
                      <a:pt x="46" y="40"/>
                    </a:cubicBezTo>
                    <a:cubicBezTo>
                      <a:pt x="46" y="33"/>
                      <a:pt x="42" y="28"/>
                      <a:pt x="30"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4" name="Freeform 114"/>
              <p:cNvSpPr>
                <a:spLocks noEditPoints="1"/>
              </p:cNvSpPr>
              <p:nvPr/>
            </p:nvSpPr>
            <p:spPr bwMode="auto">
              <a:xfrm>
                <a:off x="1344" y="2989"/>
                <a:ext cx="44" cy="69"/>
              </a:xfrm>
              <a:custGeom>
                <a:avLst/>
                <a:gdLst>
                  <a:gd name="T0" fmla="*/ 9 w 49"/>
                  <a:gd name="T1" fmla="*/ 32 h 79"/>
                  <a:gd name="T2" fmla="*/ 9 w 49"/>
                  <a:gd name="T3" fmla="*/ 32 h 79"/>
                  <a:gd name="T4" fmla="*/ 24 w 49"/>
                  <a:gd name="T5" fmla="*/ 8 h 79"/>
                  <a:gd name="T6" fmla="*/ 39 w 49"/>
                  <a:gd name="T7" fmla="*/ 29 h 79"/>
                  <a:gd name="T8" fmla="*/ 24 w 49"/>
                  <a:gd name="T9" fmla="*/ 50 h 79"/>
                  <a:gd name="T10" fmla="*/ 9 w 49"/>
                  <a:gd name="T11" fmla="*/ 32 h 79"/>
                  <a:gd name="T12" fmla="*/ 0 w 49"/>
                  <a:gd name="T13" fmla="*/ 79 h 79"/>
                  <a:gd name="T14" fmla="*/ 0 w 49"/>
                  <a:gd name="T15" fmla="*/ 79 h 79"/>
                  <a:gd name="T16" fmla="*/ 9 w 49"/>
                  <a:gd name="T17" fmla="*/ 79 h 79"/>
                  <a:gd name="T18" fmla="*/ 9 w 49"/>
                  <a:gd name="T19" fmla="*/ 51 h 79"/>
                  <a:gd name="T20" fmla="*/ 10 w 49"/>
                  <a:gd name="T21" fmla="*/ 51 h 79"/>
                  <a:gd name="T22" fmla="*/ 24 w 49"/>
                  <a:gd name="T23" fmla="*/ 58 h 79"/>
                  <a:gd name="T24" fmla="*/ 49 w 49"/>
                  <a:gd name="T25" fmla="*/ 28 h 79"/>
                  <a:gd name="T26" fmla="*/ 26 w 49"/>
                  <a:gd name="T27" fmla="*/ 0 h 79"/>
                  <a:gd name="T28" fmla="*/ 9 w 49"/>
                  <a:gd name="T29" fmla="*/ 9 h 79"/>
                  <a:gd name="T30" fmla="*/ 9 w 49"/>
                  <a:gd name="T31" fmla="*/ 9 h 79"/>
                  <a:gd name="T32" fmla="*/ 9 w 49"/>
                  <a:gd name="T33" fmla="*/ 1 h 79"/>
                  <a:gd name="T34" fmla="*/ 0 w 49"/>
                  <a:gd name="T35" fmla="*/ 1 h 79"/>
                  <a:gd name="T36" fmla="*/ 0 w 49"/>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9">
                    <a:moveTo>
                      <a:pt x="9" y="32"/>
                    </a:moveTo>
                    <a:lnTo>
                      <a:pt x="9" y="32"/>
                    </a:lnTo>
                    <a:cubicBezTo>
                      <a:pt x="9" y="23"/>
                      <a:pt x="10" y="8"/>
                      <a:pt x="24" y="8"/>
                    </a:cubicBezTo>
                    <a:cubicBezTo>
                      <a:pt x="38" y="8"/>
                      <a:pt x="39" y="22"/>
                      <a:pt x="39" y="29"/>
                    </a:cubicBezTo>
                    <a:cubicBezTo>
                      <a:pt x="39" y="41"/>
                      <a:pt x="34" y="50"/>
                      <a:pt x="24" y="50"/>
                    </a:cubicBezTo>
                    <a:cubicBezTo>
                      <a:pt x="18" y="50"/>
                      <a:pt x="9" y="46"/>
                      <a:pt x="9" y="32"/>
                    </a:cubicBezTo>
                    <a:close/>
                    <a:moveTo>
                      <a:pt x="0" y="79"/>
                    </a:moveTo>
                    <a:lnTo>
                      <a:pt x="0" y="79"/>
                    </a:lnTo>
                    <a:lnTo>
                      <a:pt x="9" y="79"/>
                    </a:lnTo>
                    <a:lnTo>
                      <a:pt x="9" y="51"/>
                    </a:lnTo>
                    <a:lnTo>
                      <a:pt x="10" y="51"/>
                    </a:lnTo>
                    <a:cubicBezTo>
                      <a:pt x="12" y="55"/>
                      <a:pt x="17" y="58"/>
                      <a:pt x="24" y="58"/>
                    </a:cubicBezTo>
                    <a:cubicBezTo>
                      <a:pt x="43" y="58"/>
                      <a:pt x="49" y="41"/>
                      <a:pt x="49" y="28"/>
                    </a:cubicBezTo>
                    <a:cubicBezTo>
                      <a:pt x="49" y="12"/>
                      <a:pt x="40" y="0"/>
                      <a:pt x="26" y="0"/>
                    </a:cubicBezTo>
                    <a:cubicBezTo>
                      <a:pt x="16" y="0"/>
                      <a:pt x="11" y="6"/>
                      <a:pt x="9" y="9"/>
                    </a:cubicBezTo>
                    <a:lnTo>
                      <a:pt x="9" y="9"/>
                    </a:lnTo>
                    <a:lnTo>
                      <a:pt x="9" y="1"/>
                    </a:lnTo>
                    <a:lnTo>
                      <a:pt x="0" y="1"/>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5" name="Freeform 115"/>
              <p:cNvSpPr>
                <a:spLocks/>
              </p:cNvSpPr>
              <p:nvPr/>
            </p:nvSpPr>
            <p:spPr bwMode="auto">
              <a:xfrm>
                <a:off x="1398" y="2989"/>
                <a:ext cx="24" cy="50"/>
              </a:xfrm>
              <a:custGeom>
                <a:avLst/>
                <a:gdLst>
                  <a:gd name="T0" fmla="*/ 10 w 27"/>
                  <a:gd name="T1" fmla="*/ 25 h 57"/>
                  <a:gd name="T2" fmla="*/ 10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0"/>
                    </a:lnTo>
                    <a:cubicBezTo>
                      <a:pt x="27" y="0"/>
                      <a:pt x="26" y="0"/>
                      <a:pt x="25" y="0"/>
                    </a:cubicBezTo>
                    <a:cubicBezTo>
                      <a:pt x="18" y="0"/>
                      <a:pt x="13" y="4"/>
                      <a:pt x="9" y="11"/>
                    </a:cubicBezTo>
                    <a:lnTo>
                      <a:pt x="9" y="11"/>
                    </a:lnTo>
                    <a:lnTo>
                      <a:pt x="9" y="1"/>
                    </a:lnTo>
                    <a:lnTo>
                      <a:pt x="0" y="1"/>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6" name="Freeform 116"/>
              <p:cNvSpPr>
                <a:spLocks noEditPoints="1"/>
              </p:cNvSpPr>
              <p:nvPr/>
            </p:nvSpPr>
            <p:spPr bwMode="auto">
              <a:xfrm>
                <a:off x="1426" y="2989"/>
                <a:ext cx="45" cy="51"/>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8" y="58"/>
                      <a:pt x="26" y="58"/>
                    </a:cubicBezTo>
                    <a:cubicBezTo>
                      <a:pt x="44" y="58"/>
                      <a:pt x="52" y="43"/>
                      <a:pt x="52" y="29"/>
                    </a:cubicBezTo>
                    <a:cubicBezTo>
                      <a:pt x="52" y="15"/>
                      <a:pt x="44" y="0"/>
                      <a:pt x="26" y="0"/>
                    </a:cubicBezTo>
                    <a:cubicBezTo>
                      <a:pt x="8" y="0"/>
                      <a:pt x="0" y="15"/>
                      <a:pt x="0" y="29"/>
                    </a:cubicBezTo>
                    <a:close/>
                    <a:moveTo>
                      <a:pt x="10" y="29"/>
                    </a:moveTo>
                    <a:lnTo>
                      <a:pt x="10" y="29"/>
                    </a:lnTo>
                    <a:cubicBezTo>
                      <a:pt x="10" y="22"/>
                      <a:pt x="13" y="8"/>
                      <a:pt x="26" y="8"/>
                    </a:cubicBezTo>
                    <a:cubicBezTo>
                      <a:pt x="40" y="8"/>
                      <a:pt x="42" y="22"/>
                      <a:pt x="42" y="29"/>
                    </a:cubicBezTo>
                    <a:cubicBezTo>
                      <a:pt x="42" y="37"/>
                      <a:pt x="40" y="50"/>
                      <a:pt x="26" y="50"/>
                    </a:cubicBezTo>
                    <a:cubicBezTo>
                      <a:pt x="13" y="50"/>
                      <a:pt x="10" y="37"/>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7" name="Freeform 117"/>
              <p:cNvSpPr>
                <a:spLocks noEditPoints="1"/>
              </p:cNvSpPr>
              <p:nvPr/>
            </p:nvSpPr>
            <p:spPr bwMode="auto">
              <a:xfrm>
                <a:off x="1480" y="2972"/>
                <a:ext cx="44" cy="68"/>
              </a:xfrm>
              <a:custGeom>
                <a:avLst/>
                <a:gdLst>
                  <a:gd name="T0" fmla="*/ 9 w 49"/>
                  <a:gd name="T1" fmla="*/ 76 h 77"/>
                  <a:gd name="T2" fmla="*/ 9 w 49"/>
                  <a:gd name="T3" fmla="*/ 76 h 77"/>
                  <a:gd name="T4" fmla="*/ 9 w 49"/>
                  <a:gd name="T5" fmla="*/ 69 h 77"/>
                  <a:gd name="T6" fmla="*/ 9 w 49"/>
                  <a:gd name="T7" fmla="*/ 69 h 77"/>
                  <a:gd name="T8" fmla="*/ 24 w 49"/>
                  <a:gd name="T9" fmla="*/ 77 h 77"/>
                  <a:gd name="T10" fmla="*/ 49 w 49"/>
                  <a:gd name="T11" fmla="*/ 47 h 77"/>
                  <a:gd name="T12" fmla="*/ 26 w 49"/>
                  <a:gd name="T13" fmla="*/ 19 h 77"/>
                  <a:gd name="T14" fmla="*/ 10 w 49"/>
                  <a:gd name="T15" fmla="*/ 27 h 77"/>
                  <a:gd name="T16" fmla="*/ 9 w 49"/>
                  <a:gd name="T17" fmla="*/ 27 h 77"/>
                  <a:gd name="T18" fmla="*/ 9 w 49"/>
                  <a:gd name="T19" fmla="*/ 0 h 77"/>
                  <a:gd name="T20" fmla="*/ 0 w 49"/>
                  <a:gd name="T21" fmla="*/ 0 h 77"/>
                  <a:gd name="T22" fmla="*/ 0 w 49"/>
                  <a:gd name="T23" fmla="*/ 76 h 77"/>
                  <a:gd name="T24" fmla="*/ 9 w 49"/>
                  <a:gd name="T25" fmla="*/ 76 h 77"/>
                  <a:gd name="T26" fmla="*/ 39 w 49"/>
                  <a:gd name="T27" fmla="*/ 48 h 77"/>
                  <a:gd name="T28" fmla="*/ 39 w 49"/>
                  <a:gd name="T29" fmla="*/ 48 h 77"/>
                  <a:gd name="T30" fmla="*/ 24 w 49"/>
                  <a:gd name="T31" fmla="*/ 69 h 77"/>
                  <a:gd name="T32" fmla="*/ 9 w 49"/>
                  <a:gd name="T33" fmla="*/ 51 h 77"/>
                  <a:gd name="T34" fmla="*/ 24 w 49"/>
                  <a:gd name="T35" fmla="*/ 27 h 77"/>
                  <a:gd name="T36" fmla="*/ 39 w 49"/>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7">
                    <a:moveTo>
                      <a:pt x="9" y="76"/>
                    </a:moveTo>
                    <a:lnTo>
                      <a:pt x="9" y="76"/>
                    </a:lnTo>
                    <a:lnTo>
                      <a:pt x="9" y="69"/>
                    </a:lnTo>
                    <a:lnTo>
                      <a:pt x="9" y="69"/>
                    </a:lnTo>
                    <a:cubicBezTo>
                      <a:pt x="11" y="72"/>
                      <a:pt x="15" y="77"/>
                      <a:pt x="24" y="77"/>
                    </a:cubicBezTo>
                    <a:cubicBezTo>
                      <a:pt x="43" y="77"/>
                      <a:pt x="49" y="60"/>
                      <a:pt x="49" y="47"/>
                    </a:cubicBezTo>
                    <a:cubicBezTo>
                      <a:pt x="49" y="31"/>
                      <a:pt x="40" y="19"/>
                      <a:pt x="26" y="19"/>
                    </a:cubicBezTo>
                    <a:cubicBezTo>
                      <a:pt x="19" y="19"/>
                      <a:pt x="14" y="22"/>
                      <a:pt x="10" y="27"/>
                    </a:cubicBezTo>
                    <a:lnTo>
                      <a:pt x="9" y="27"/>
                    </a:lnTo>
                    <a:lnTo>
                      <a:pt x="9" y="0"/>
                    </a:lnTo>
                    <a:lnTo>
                      <a:pt x="0" y="0"/>
                    </a:lnTo>
                    <a:lnTo>
                      <a:pt x="0" y="76"/>
                    </a:lnTo>
                    <a:lnTo>
                      <a:pt x="9" y="76"/>
                    </a:lnTo>
                    <a:close/>
                    <a:moveTo>
                      <a:pt x="39" y="48"/>
                    </a:moveTo>
                    <a:lnTo>
                      <a:pt x="39" y="48"/>
                    </a:lnTo>
                    <a:cubicBezTo>
                      <a:pt x="39" y="60"/>
                      <a:pt x="34" y="69"/>
                      <a:pt x="24" y="69"/>
                    </a:cubicBezTo>
                    <a:cubicBezTo>
                      <a:pt x="18" y="69"/>
                      <a:pt x="9" y="65"/>
                      <a:pt x="9" y="51"/>
                    </a:cubicBezTo>
                    <a:cubicBezTo>
                      <a:pt x="9" y="42"/>
                      <a:pt x="11" y="27"/>
                      <a:pt x="24" y="27"/>
                    </a:cubicBezTo>
                    <a:cubicBezTo>
                      <a:pt x="38" y="27"/>
                      <a:pt x="39" y="41"/>
                      <a:pt x="39"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8" name="Freeform 118"/>
              <p:cNvSpPr>
                <a:spLocks/>
              </p:cNvSpPr>
              <p:nvPr/>
            </p:nvSpPr>
            <p:spPr bwMode="auto">
              <a:xfrm>
                <a:off x="1533" y="2972"/>
                <a:ext cx="9" cy="67"/>
              </a:xfrm>
              <a:custGeom>
                <a:avLst/>
                <a:gdLst>
                  <a:gd name="T0" fmla="*/ 10 w 10"/>
                  <a:gd name="T1" fmla="*/ 0 h 76"/>
                  <a:gd name="T2" fmla="*/ 10 w 10"/>
                  <a:gd name="T3" fmla="*/ 0 h 76"/>
                  <a:gd name="T4" fmla="*/ 0 w 10"/>
                  <a:gd name="T5" fmla="*/ 0 h 76"/>
                  <a:gd name="T6" fmla="*/ 0 w 10"/>
                  <a:gd name="T7" fmla="*/ 76 h 76"/>
                  <a:gd name="T8" fmla="*/ 10 w 10"/>
                  <a:gd name="T9" fmla="*/ 76 h 76"/>
                  <a:gd name="T10" fmla="*/ 10 w 10"/>
                  <a:gd name="T11" fmla="*/ 0 h 76"/>
                </a:gdLst>
                <a:ahLst/>
                <a:cxnLst>
                  <a:cxn ang="0">
                    <a:pos x="T0" y="T1"/>
                  </a:cxn>
                  <a:cxn ang="0">
                    <a:pos x="T2" y="T3"/>
                  </a:cxn>
                  <a:cxn ang="0">
                    <a:pos x="T4" y="T5"/>
                  </a:cxn>
                  <a:cxn ang="0">
                    <a:pos x="T6" y="T7"/>
                  </a:cxn>
                  <a:cxn ang="0">
                    <a:pos x="T8" y="T9"/>
                  </a:cxn>
                  <a:cxn ang="0">
                    <a:pos x="T10" y="T11"/>
                  </a:cxn>
                </a:cxnLst>
                <a:rect l="0" t="0" r="r" b="b"/>
                <a:pathLst>
                  <a:path w="10" h="76">
                    <a:moveTo>
                      <a:pt x="10" y="0"/>
                    </a:moveTo>
                    <a:lnTo>
                      <a:pt x="10" y="0"/>
                    </a:lnTo>
                    <a:lnTo>
                      <a:pt x="0" y="0"/>
                    </a:lnTo>
                    <a:lnTo>
                      <a:pt x="0" y="76"/>
                    </a:lnTo>
                    <a:lnTo>
                      <a:pt x="10" y="76"/>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9" name="Freeform 119"/>
              <p:cNvSpPr>
                <a:spLocks noEditPoints="1"/>
              </p:cNvSpPr>
              <p:nvPr/>
            </p:nvSpPr>
            <p:spPr bwMode="auto">
              <a:xfrm>
                <a:off x="1552" y="2989"/>
                <a:ext cx="45" cy="51"/>
              </a:xfrm>
              <a:custGeom>
                <a:avLst/>
                <a:gdLst>
                  <a:gd name="T0" fmla="*/ 41 w 51"/>
                  <a:gd name="T1" fmla="*/ 39 h 58"/>
                  <a:gd name="T2" fmla="*/ 41 w 51"/>
                  <a:gd name="T3" fmla="*/ 39 h 58"/>
                  <a:gd name="T4" fmla="*/ 26 w 51"/>
                  <a:gd name="T5" fmla="*/ 50 h 58"/>
                  <a:gd name="T6" fmla="*/ 10 w 51"/>
                  <a:gd name="T7" fmla="*/ 32 h 58"/>
                  <a:gd name="T8" fmla="*/ 51 w 51"/>
                  <a:gd name="T9" fmla="*/ 32 h 58"/>
                  <a:gd name="T10" fmla="*/ 27 w 51"/>
                  <a:gd name="T11" fmla="*/ 0 h 58"/>
                  <a:gd name="T12" fmla="*/ 0 w 51"/>
                  <a:gd name="T13" fmla="*/ 31 h 58"/>
                  <a:gd name="T14" fmla="*/ 25 w 51"/>
                  <a:gd name="T15" fmla="*/ 58 h 58"/>
                  <a:gd name="T16" fmla="*/ 40 w 51"/>
                  <a:gd name="T17" fmla="*/ 55 h 58"/>
                  <a:gd name="T18" fmla="*/ 50 w 51"/>
                  <a:gd name="T19" fmla="*/ 39 h 58"/>
                  <a:gd name="T20" fmla="*/ 41 w 51"/>
                  <a:gd name="T21" fmla="*/ 39 h 58"/>
                  <a:gd name="T22" fmla="*/ 10 w 51"/>
                  <a:gd name="T23" fmla="*/ 25 h 58"/>
                  <a:gd name="T24" fmla="*/ 10 w 51"/>
                  <a:gd name="T25" fmla="*/ 25 h 58"/>
                  <a:gd name="T26" fmla="*/ 26 w 51"/>
                  <a:gd name="T27" fmla="*/ 8 h 58"/>
                  <a:gd name="T28" fmla="*/ 41 w 51"/>
                  <a:gd name="T29" fmla="*/ 25 h 58"/>
                  <a:gd name="T30" fmla="*/ 10 w 51"/>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8">
                    <a:moveTo>
                      <a:pt x="41" y="39"/>
                    </a:moveTo>
                    <a:lnTo>
                      <a:pt x="41" y="39"/>
                    </a:lnTo>
                    <a:cubicBezTo>
                      <a:pt x="40" y="44"/>
                      <a:pt x="35" y="50"/>
                      <a:pt x="26" y="50"/>
                    </a:cubicBezTo>
                    <a:cubicBezTo>
                      <a:pt x="16" y="50"/>
                      <a:pt x="10" y="44"/>
                      <a:pt x="10" y="32"/>
                    </a:cubicBezTo>
                    <a:lnTo>
                      <a:pt x="51" y="32"/>
                    </a:lnTo>
                    <a:cubicBezTo>
                      <a:pt x="51" y="13"/>
                      <a:pt x="43" y="0"/>
                      <a:pt x="27" y="0"/>
                    </a:cubicBezTo>
                    <a:cubicBezTo>
                      <a:pt x="8" y="0"/>
                      <a:pt x="0" y="14"/>
                      <a:pt x="0" y="31"/>
                    </a:cubicBezTo>
                    <a:cubicBezTo>
                      <a:pt x="0" y="47"/>
                      <a:pt x="9" y="58"/>
                      <a:pt x="25" y="58"/>
                    </a:cubicBezTo>
                    <a:cubicBezTo>
                      <a:pt x="34" y="58"/>
                      <a:pt x="37" y="56"/>
                      <a:pt x="40" y="55"/>
                    </a:cubicBezTo>
                    <a:cubicBezTo>
                      <a:pt x="47" y="50"/>
                      <a:pt x="50" y="42"/>
                      <a:pt x="50" y="39"/>
                    </a:cubicBezTo>
                    <a:lnTo>
                      <a:pt x="41" y="39"/>
                    </a:lnTo>
                    <a:close/>
                    <a:moveTo>
                      <a:pt x="10" y="25"/>
                    </a:moveTo>
                    <a:lnTo>
                      <a:pt x="10" y="25"/>
                    </a:lnTo>
                    <a:cubicBezTo>
                      <a:pt x="10" y="16"/>
                      <a:pt x="17" y="8"/>
                      <a:pt x="26"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0" name="Freeform 120"/>
              <p:cNvSpPr>
                <a:spLocks/>
              </p:cNvSpPr>
              <p:nvPr/>
            </p:nvSpPr>
            <p:spPr bwMode="auto">
              <a:xfrm>
                <a:off x="1607" y="2989"/>
                <a:ext cx="66" cy="50"/>
              </a:xfrm>
              <a:custGeom>
                <a:avLst/>
                <a:gdLst>
                  <a:gd name="T0" fmla="*/ 0 w 75"/>
                  <a:gd name="T1" fmla="*/ 57 h 57"/>
                  <a:gd name="T2" fmla="*/ 0 w 75"/>
                  <a:gd name="T3" fmla="*/ 57 h 57"/>
                  <a:gd name="T4" fmla="*/ 9 w 75"/>
                  <a:gd name="T5" fmla="*/ 57 h 57"/>
                  <a:gd name="T6" fmla="*/ 9 w 75"/>
                  <a:gd name="T7" fmla="*/ 27 h 57"/>
                  <a:gd name="T8" fmla="*/ 24 w 75"/>
                  <a:gd name="T9" fmla="*/ 8 h 57"/>
                  <a:gd name="T10" fmla="*/ 33 w 75"/>
                  <a:gd name="T11" fmla="*/ 18 h 57"/>
                  <a:gd name="T12" fmla="*/ 33 w 75"/>
                  <a:gd name="T13" fmla="*/ 57 h 57"/>
                  <a:gd name="T14" fmla="*/ 42 w 75"/>
                  <a:gd name="T15" fmla="*/ 57 h 57"/>
                  <a:gd name="T16" fmla="*/ 42 w 75"/>
                  <a:gd name="T17" fmla="*/ 23 h 57"/>
                  <a:gd name="T18" fmla="*/ 55 w 75"/>
                  <a:gd name="T19" fmla="*/ 8 h 57"/>
                  <a:gd name="T20" fmla="*/ 65 w 75"/>
                  <a:gd name="T21" fmla="*/ 21 h 57"/>
                  <a:gd name="T22" fmla="*/ 65 w 75"/>
                  <a:gd name="T23" fmla="*/ 57 h 57"/>
                  <a:gd name="T24" fmla="*/ 75 w 75"/>
                  <a:gd name="T25" fmla="*/ 57 h 57"/>
                  <a:gd name="T26" fmla="*/ 75 w 75"/>
                  <a:gd name="T27" fmla="*/ 18 h 57"/>
                  <a:gd name="T28" fmla="*/ 58 w 75"/>
                  <a:gd name="T29" fmla="*/ 0 h 57"/>
                  <a:gd name="T30" fmla="*/ 41 w 75"/>
                  <a:gd name="T31" fmla="*/ 9 h 57"/>
                  <a:gd name="T32" fmla="*/ 26 w 75"/>
                  <a:gd name="T33" fmla="*/ 0 h 57"/>
                  <a:gd name="T34" fmla="*/ 9 w 75"/>
                  <a:gd name="T35" fmla="*/ 9 h 57"/>
                  <a:gd name="T36" fmla="*/ 9 w 75"/>
                  <a:gd name="T37" fmla="*/ 9 h 57"/>
                  <a:gd name="T38" fmla="*/ 9 w 75"/>
                  <a:gd name="T39" fmla="*/ 1 h 57"/>
                  <a:gd name="T40" fmla="*/ 0 w 75"/>
                  <a:gd name="T41" fmla="*/ 1 h 57"/>
                  <a:gd name="T42" fmla="*/ 0 w 75"/>
                  <a:gd name="T4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5" h="57">
                    <a:moveTo>
                      <a:pt x="0" y="57"/>
                    </a:moveTo>
                    <a:lnTo>
                      <a:pt x="0" y="57"/>
                    </a:lnTo>
                    <a:lnTo>
                      <a:pt x="9" y="57"/>
                    </a:lnTo>
                    <a:lnTo>
                      <a:pt x="9" y="27"/>
                    </a:lnTo>
                    <a:cubicBezTo>
                      <a:pt x="9" y="12"/>
                      <a:pt x="19" y="8"/>
                      <a:pt x="24" y="8"/>
                    </a:cubicBezTo>
                    <a:cubicBezTo>
                      <a:pt x="31" y="8"/>
                      <a:pt x="33" y="14"/>
                      <a:pt x="33" y="18"/>
                    </a:cubicBezTo>
                    <a:lnTo>
                      <a:pt x="33" y="57"/>
                    </a:lnTo>
                    <a:lnTo>
                      <a:pt x="42" y="57"/>
                    </a:lnTo>
                    <a:lnTo>
                      <a:pt x="42" y="23"/>
                    </a:lnTo>
                    <a:cubicBezTo>
                      <a:pt x="42" y="16"/>
                      <a:pt x="47" y="8"/>
                      <a:pt x="55" y="8"/>
                    </a:cubicBezTo>
                    <a:cubicBezTo>
                      <a:pt x="63" y="8"/>
                      <a:pt x="65" y="13"/>
                      <a:pt x="65" y="21"/>
                    </a:cubicBezTo>
                    <a:lnTo>
                      <a:pt x="65" y="57"/>
                    </a:lnTo>
                    <a:lnTo>
                      <a:pt x="75" y="57"/>
                    </a:lnTo>
                    <a:lnTo>
                      <a:pt x="75" y="18"/>
                    </a:lnTo>
                    <a:cubicBezTo>
                      <a:pt x="75" y="3"/>
                      <a:pt x="64" y="0"/>
                      <a:pt x="58" y="0"/>
                    </a:cubicBezTo>
                    <a:cubicBezTo>
                      <a:pt x="49" y="0"/>
                      <a:pt x="45" y="4"/>
                      <a:pt x="41" y="9"/>
                    </a:cubicBezTo>
                    <a:cubicBezTo>
                      <a:pt x="39" y="6"/>
                      <a:pt x="36" y="0"/>
                      <a:pt x="26" y="0"/>
                    </a:cubicBezTo>
                    <a:cubicBezTo>
                      <a:pt x="16" y="0"/>
                      <a:pt x="11" y="6"/>
                      <a:pt x="9" y="9"/>
                    </a:cubicBezTo>
                    <a:lnTo>
                      <a:pt x="9" y="9"/>
                    </a:lnTo>
                    <a:lnTo>
                      <a:pt x="9" y="1"/>
                    </a:lnTo>
                    <a:lnTo>
                      <a:pt x="0" y="1"/>
                    </a:lnTo>
                    <a:lnTo>
                      <a:pt x="0" y="5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1" name="Freeform 121"/>
              <p:cNvSpPr>
                <a:spLocks/>
              </p:cNvSpPr>
              <p:nvPr/>
            </p:nvSpPr>
            <p:spPr bwMode="auto">
              <a:xfrm>
                <a:off x="1683" y="3009"/>
                <a:ext cx="23" cy="8"/>
              </a:xfrm>
              <a:custGeom>
                <a:avLst/>
                <a:gdLst>
                  <a:gd name="T0" fmla="*/ 26 w 26"/>
                  <a:gd name="T1" fmla="*/ 0 h 9"/>
                  <a:gd name="T2" fmla="*/ 26 w 26"/>
                  <a:gd name="T3" fmla="*/ 0 h 9"/>
                  <a:gd name="T4" fmla="*/ 0 w 26"/>
                  <a:gd name="T5" fmla="*/ 0 h 9"/>
                  <a:gd name="T6" fmla="*/ 0 w 26"/>
                  <a:gd name="T7" fmla="*/ 9 h 9"/>
                  <a:gd name="T8" fmla="*/ 26 w 26"/>
                  <a:gd name="T9" fmla="*/ 9 h 9"/>
                  <a:gd name="T10" fmla="*/ 26 w 26"/>
                  <a:gd name="T11" fmla="*/ 0 h 9"/>
                </a:gdLst>
                <a:ahLst/>
                <a:cxnLst>
                  <a:cxn ang="0">
                    <a:pos x="T0" y="T1"/>
                  </a:cxn>
                  <a:cxn ang="0">
                    <a:pos x="T2" y="T3"/>
                  </a:cxn>
                  <a:cxn ang="0">
                    <a:pos x="T4" y="T5"/>
                  </a:cxn>
                  <a:cxn ang="0">
                    <a:pos x="T6" y="T7"/>
                  </a:cxn>
                  <a:cxn ang="0">
                    <a:pos x="T8" y="T9"/>
                  </a:cxn>
                  <a:cxn ang="0">
                    <a:pos x="T10" y="T11"/>
                  </a:cxn>
                </a:cxnLst>
                <a:rect l="0" t="0" r="r" b="b"/>
                <a:pathLst>
                  <a:path w="26" h="9">
                    <a:moveTo>
                      <a:pt x="26" y="0"/>
                    </a:moveTo>
                    <a:lnTo>
                      <a:pt x="26" y="0"/>
                    </a:lnTo>
                    <a:lnTo>
                      <a:pt x="0" y="0"/>
                    </a:lnTo>
                    <a:lnTo>
                      <a:pt x="0" y="9"/>
                    </a:lnTo>
                    <a:lnTo>
                      <a:pt x="26" y="9"/>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2" name="Freeform 122"/>
              <p:cNvSpPr>
                <a:spLocks/>
              </p:cNvSpPr>
              <p:nvPr/>
            </p:nvSpPr>
            <p:spPr bwMode="auto">
              <a:xfrm>
                <a:off x="1342" y="3102"/>
                <a:ext cx="40"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4 h 58"/>
                  <a:gd name="T12" fmla="*/ 37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8"/>
                      <a:pt x="24" y="58"/>
                    </a:cubicBezTo>
                    <a:cubicBezTo>
                      <a:pt x="37" y="58"/>
                      <a:pt x="46" y="52"/>
                      <a:pt x="46" y="40"/>
                    </a:cubicBezTo>
                    <a:cubicBezTo>
                      <a:pt x="46" y="33"/>
                      <a:pt x="42" y="28"/>
                      <a:pt x="31"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3" name="Freeform 123"/>
              <p:cNvSpPr>
                <a:spLocks noEditPoints="1"/>
              </p:cNvSpPr>
              <p:nvPr/>
            </p:nvSpPr>
            <p:spPr bwMode="auto">
              <a:xfrm>
                <a:off x="1389" y="3102"/>
                <a:ext cx="45" cy="51"/>
              </a:xfrm>
              <a:custGeom>
                <a:avLst/>
                <a:gdLst>
                  <a:gd name="T0" fmla="*/ 0 w 51"/>
                  <a:gd name="T1" fmla="*/ 29 h 58"/>
                  <a:gd name="T2" fmla="*/ 0 w 51"/>
                  <a:gd name="T3" fmla="*/ 29 h 58"/>
                  <a:gd name="T4" fmla="*/ 26 w 51"/>
                  <a:gd name="T5" fmla="*/ 58 h 58"/>
                  <a:gd name="T6" fmla="*/ 51 w 51"/>
                  <a:gd name="T7" fmla="*/ 29 h 58"/>
                  <a:gd name="T8" fmla="*/ 26 w 51"/>
                  <a:gd name="T9" fmla="*/ 0 h 58"/>
                  <a:gd name="T10" fmla="*/ 0 w 51"/>
                  <a:gd name="T11" fmla="*/ 29 h 58"/>
                  <a:gd name="T12" fmla="*/ 10 w 51"/>
                  <a:gd name="T13" fmla="*/ 29 h 58"/>
                  <a:gd name="T14" fmla="*/ 10 w 51"/>
                  <a:gd name="T15" fmla="*/ 29 h 58"/>
                  <a:gd name="T16" fmla="*/ 26 w 51"/>
                  <a:gd name="T17" fmla="*/ 8 h 58"/>
                  <a:gd name="T18" fmla="*/ 42 w 51"/>
                  <a:gd name="T19" fmla="*/ 29 h 58"/>
                  <a:gd name="T20" fmla="*/ 26 w 51"/>
                  <a:gd name="T21" fmla="*/ 50 h 58"/>
                  <a:gd name="T22" fmla="*/ 10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6" y="58"/>
                    </a:cubicBezTo>
                    <a:cubicBezTo>
                      <a:pt x="43" y="58"/>
                      <a:pt x="51" y="43"/>
                      <a:pt x="51" y="29"/>
                    </a:cubicBezTo>
                    <a:cubicBezTo>
                      <a:pt x="51" y="15"/>
                      <a:pt x="43" y="0"/>
                      <a:pt x="26" y="0"/>
                    </a:cubicBezTo>
                    <a:cubicBezTo>
                      <a:pt x="8" y="0"/>
                      <a:pt x="0" y="15"/>
                      <a:pt x="0" y="29"/>
                    </a:cubicBezTo>
                    <a:close/>
                    <a:moveTo>
                      <a:pt x="10" y="29"/>
                    </a:moveTo>
                    <a:lnTo>
                      <a:pt x="10" y="29"/>
                    </a:lnTo>
                    <a:cubicBezTo>
                      <a:pt x="10" y="22"/>
                      <a:pt x="12" y="8"/>
                      <a:pt x="26" y="8"/>
                    </a:cubicBezTo>
                    <a:cubicBezTo>
                      <a:pt x="39" y="8"/>
                      <a:pt x="42" y="22"/>
                      <a:pt x="42" y="29"/>
                    </a:cubicBezTo>
                    <a:cubicBezTo>
                      <a:pt x="42" y="36"/>
                      <a:pt x="39" y="50"/>
                      <a:pt x="26" y="50"/>
                    </a:cubicBezTo>
                    <a:cubicBezTo>
                      <a:pt x="12"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4" name="Freeform 124"/>
              <p:cNvSpPr>
                <a:spLocks/>
              </p:cNvSpPr>
              <p:nvPr/>
            </p:nvSpPr>
            <p:spPr bwMode="auto">
              <a:xfrm>
                <a:off x="1445" y="3085"/>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5" name="Freeform 125"/>
              <p:cNvSpPr>
                <a:spLocks/>
              </p:cNvSpPr>
              <p:nvPr/>
            </p:nvSpPr>
            <p:spPr bwMode="auto">
              <a:xfrm>
                <a:off x="1460" y="3103"/>
                <a:ext cx="45" cy="49"/>
              </a:xfrm>
              <a:custGeom>
                <a:avLst/>
                <a:gdLst>
                  <a:gd name="T0" fmla="*/ 25 w 51"/>
                  <a:gd name="T1" fmla="*/ 46 h 56"/>
                  <a:gd name="T2" fmla="*/ 25 w 51"/>
                  <a:gd name="T3" fmla="*/ 46 h 56"/>
                  <a:gd name="T4" fmla="*/ 25 w 51"/>
                  <a:gd name="T5" fmla="*/ 46 h 56"/>
                  <a:gd name="T6" fmla="*/ 11 w 51"/>
                  <a:gd name="T7" fmla="*/ 0 h 56"/>
                  <a:gd name="T8" fmla="*/ 0 w 51"/>
                  <a:gd name="T9" fmla="*/ 0 h 56"/>
                  <a:gd name="T10" fmla="*/ 20 w 51"/>
                  <a:gd name="T11" fmla="*/ 56 h 56"/>
                  <a:gd name="T12" fmla="*/ 30 w 51"/>
                  <a:gd name="T13" fmla="*/ 56 h 56"/>
                  <a:gd name="T14" fmla="*/ 51 w 51"/>
                  <a:gd name="T15" fmla="*/ 0 h 56"/>
                  <a:gd name="T16" fmla="*/ 41 w 51"/>
                  <a:gd name="T17" fmla="*/ 0 h 56"/>
                  <a:gd name="T18" fmla="*/ 25 w 51"/>
                  <a:gd name="T19"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6">
                    <a:moveTo>
                      <a:pt x="25" y="46"/>
                    </a:moveTo>
                    <a:lnTo>
                      <a:pt x="25" y="46"/>
                    </a:lnTo>
                    <a:lnTo>
                      <a:pt x="25" y="46"/>
                    </a:lnTo>
                    <a:lnTo>
                      <a:pt x="11" y="0"/>
                    </a:lnTo>
                    <a:lnTo>
                      <a:pt x="0" y="0"/>
                    </a:lnTo>
                    <a:lnTo>
                      <a:pt x="20" y="56"/>
                    </a:lnTo>
                    <a:lnTo>
                      <a:pt x="30" y="56"/>
                    </a:lnTo>
                    <a:lnTo>
                      <a:pt x="51" y="0"/>
                    </a:lnTo>
                    <a:lnTo>
                      <a:pt x="41" y="0"/>
                    </a:lnTo>
                    <a:lnTo>
                      <a:pt x="25" y="4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6" name="Freeform 126"/>
              <p:cNvSpPr>
                <a:spLocks noEditPoints="1"/>
              </p:cNvSpPr>
              <p:nvPr/>
            </p:nvSpPr>
            <p:spPr bwMode="auto">
              <a:xfrm>
                <a:off x="1513" y="3085"/>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7" name="Freeform 127"/>
              <p:cNvSpPr>
                <a:spLocks/>
              </p:cNvSpPr>
              <p:nvPr/>
            </p:nvSpPr>
            <p:spPr bwMode="auto">
              <a:xfrm>
                <a:off x="1533" y="3102"/>
                <a:ext cx="40"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9 w 45"/>
                  <a:gd name="T17" fmla="*/ 57 h 57"/>
                  <a:gd name="T18" fmla="*/ 9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6" y="0"/>
                    </a:cubicBezTo>
                    <a:cubicBezTo>
                      <a:pt x="16" y="0"/>
                      <a:pt x="11" y="6"/>
                      <a:pt x="9" y="9"/>
                    </a:cubicBezTo>
                    <a:lnTo>
                      <a:pt x="9" y="9"/>
                    </a:lnTo>
                    <a:lnTo>
                      <a:pt x="9" y="1"/>
                    </a:lnTo>
                    <a:lnTo>
                      <a:pt x="0" y="1"/>
                    </a:lnTo>
                    <a:lnTo>
                      <a:pt x="0" y="57"/>
                    </a:lnTo>
                    <a:lnTo>
                      <a:pt x="9" y="57"/>
                    </a:lnTo>
                    <a:lnTo>
                      <a:pt x="9" y="27"/>
                    </a:lnTo>
                    <a:cubicBezTo>
                      <a:pt x="9" y="12"/>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8" name="Freeform 128"/>
              <p:cNvSpPr>
                <a:spLocks noEditPoints="1"/>
              </p:cNvSpPr>
              <p:nvPr/>
            </p:nvSpPr>
            <p:spPr bwMode="auto">
              <a:xfrm>
                <a:off x="1584" y="3102"/>
                <a:ext cx="42" cy="70"/>
              </a:xfrm>
              <a:custGeom>
                <a:avLst/>
                <a:gdLst>
                  <a:gd name="T0" fmla="*/ 9 w 48"/>
                  <a:gd name="T1" fmla="*/ 29 h 80"/>
                  <a:gd name="T2" fmla="*/ 9 w 48"/>
                  <a:gd name="T3" fmla="*/ 29 h 80"/>
                  <a:gd name="T4" fmla="*/ 25 w 48"/>
                  <a:gd name="T5" fmla="*/ 8 h 80"/>
                  <a:gd name="T6" fmla="*/ 39 w 48"/>
                  <a:gd name="T7" fmla="*/ 32 h 80"/>
                  <a:gd name="T8" fmla="*/ 24 w 48"/>
                  <a:gd name="T9" fmla="*/ 50 h 80"/>
                  <a:gd name="T10" fmla="*/ 9 w 48"/>
                  <a:gd name="T11" fmla="*/ 29 h 80"/>
                  <a:gd name="T12" fmla="*/ 48 w 48"/>
                  <a:gd name="T13" fmla="*/ 1 h 80"/>
                  <a:gd name="T14" fmla="*/ 48 w 48"/>
                  <a:gd name="T15" fmla="*/ 1 h 80"/>
                  <a:gd name="T16" fmla="*/ 40 w 48"/>
                  <a:gd name="T17" fmla="*/ 1 h 80"/>
                  <a:gd name="T18" fmla="*/ 40 w 48"/>
                  <a:gd name="T19" fmla="*/ 9 h 80"/>
                  <a:gd name="T20" fmla="*/ 39 w 48"/>
                  <a:gd name="T21" fmla="*/ 9 h 80"/>
                  <a:gd name="T22" fmla="*/ 23 w 48"/>
                  <a:gd name="T23" fmla="*/ 0 h 80"/>
                  <a:gd name="T24" fmla="*/ 0 w 48"/>
                  <a:gd name="T25" fmla="*/ 27 h 80"/>
                  <a:gd name="T26" fmla="*/ 24 w 48"/>
                  <a:gd name="T27" fmla="*/ 58 h 80"/>
                  <a:gd name="T28" fmla="*/ 39 w 48"/>
                  <a:gd name="T29" fmla="*/ 51 h 80"/>
                  <a:gd name="T30" fmla="*/ 39 w 48"/>
                  <a:gd name="T31" fmla="*/ 51 h 80"/>
                  <a:gd name="T32" fmla="*/ 39 w 48"/>
                  <a:gd name="T33" fmla="*/ 51 h 80"/>
                  <a:gd name="T34" fmla="*/ 39 w 48"/>
                  <a:gd name="T35" fmla="*/ 53 h 80"/>
                  <a:gd name="T36" fmla="*/ 23 w 48"/>
                  <a:gd name="T37" fmla="*/ 72 h 80"/>
                  <a:gd name="T38" fmla="*/ 11 w 48"/>
                  <a:gd name="T39" fmla="*/ 64 h 80"/>
                  <a:gd name="T40" fmla="*/ 1 w 48"/>
                  <a:gd name="T41" fmla="*/ 64 h 80"/>
                  <a:gd name="T42" fmla="*/ 23 w 48"/>
                  <a:gd name="T43" fmla="*/ 80 h 80"/>
                  <a:gd name="T44" fmla="*/ 48 w 48"/>
                  <a:gd name="T45" fmla="*/ 52 h 80"/>
                  <a:gd name="T46" fmla="*/ 48 w 48"/>
                  <a:gd name="T47" fmla="*/ 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 h="80">
                    <a:moveTo>
                      <a:pt x="9" y="29"/>
                    </a:moveTo>
                    <a:lnTo>
                      <a:pt x="9" y="29"/>
                    </a:lnTo>
                    <a:cubicBezTo>
                      <a:pt x="9" y="22"/>
                      <a:pt x="10" y="8"/>
                      <a:pt x="25" y="8"/>
                    </a:cubicBezTo>
                    <a:cubicBezTo>
                      <a:pt x="38" y="8"/>
                      <a:pt x="39" y="23"/>
                      <a:pt x="39" y="32"/>
                    </a:cubicBezTo>
                    <a:cubicBezTo>
                      <a:pt x="39" y="46"/>
                      <a:pt x="30" y="50"/>
                      <a:pt x="24" y="50"/>
                    </a:cubicBezTo>
                    <a:cubicBezTo>
                      <a:pt x="14" y="50"/>
                      <a:pt x="9" y="41"/>
                      <a:pt x="9" y="29"/>
                    </a:cubicBezTo>
                    <a:close/>
                    <a:moveTo>
                      <a:pt x="48" y="1"/>
                    </a:moveTo>
                    <a:lnTo>
                      <a:pt x="48" y="1"/>
                    </a:lnTo>
                    <a:lnTo>
                      <a:pt x="40" y="1"/>
                    </a:lnTo>
                    <a:lnTo>
                      <a:pt x="40" y="9"/>
                    </a:lnTo>
                    <a:lnTo>
                      <a:pt x="39" y="9"/>
                    </a:lnTo>
                    <a:cubicBezTo>
                      <a:pt x="37" y="6"/>
                      <a:pt x="33" y="0"/>
                      <a:pt x="23" y="0"/>
                    </a:cubicBezTo>
                    <a:cubicBezTo>
                      <a:pt x="8" y="0"/>
                      <a:pt x="0" y="12"/>
                      <a:pt x="0" y="27"/>
                    </a:cubicBezTo>
                    <a:cubicBezTo>
                      <a:pt x="0" y="41"/>
                      <a:pt x="5" y="58"/>
                      <a:pt x="24" y="58"/>
                    </a:cubicBezTo>
                    <a:cubicBezTo>
                      <a:pt x="32" y="58"/>
                      <a:pt x="36" y="55"/>
                      <a:pt x="39" y="51"/>
                    </a:cubicBezTo>
                    <a:lnTo>
                      <a:pt x="39" y="51"/>
                    </a:lnTo>
                    <a:lnTo>
                      <a:pt x="39" y="51"/>
                    </a:lnTo>
                    <a:lnTo>
                      <a:pt x="39" y="53"/>
                    </a:lnTo>
                    <a:cubicBezTo>
                      <a:pt x="39" y="59"/>
                      <a:pt x="39" y="72"/>
                      <a:pt x="23" y="72"/>
                    </a:cubicBezTo>
                    <a:cubicBezTo>
                      <a:pt x="21" y="72"/>
                      <a:pt x="12" y="72"/>
                      <a:pt x="11" y="64"/>
                    </a:cubicBezTo>
                    <a:lnTo>
                      <a:pt x="1" y="64"/>
                    </a:lnTo>
                    <a:cubicBezTo>
                      <a:pt x="3" y="78"/>
                      <a:pt x="16" y="80"/>
                      <a:pt x="23" y="80"/>
                    </a:cubicBezTo>
                    <a:cubicBezTo>
                      <a:pt x="48" y="80"/>
                      <a:pt x="48" y="60"/>
                      <a:pt x="48" y="52"/>
                    </a:cubicBezTo>
                    <a:lnTo>
                      <a:pt x="48" y="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9" name="Freeform 129"/>
              <p:cNvSpPr>
                <a:spLocks noEditPoints="1"/>
              </p:cNvSpPr>
              <p:nvPr/>
            </p:nvSpPr>
            <p:spPr bwMode="auto">
              <a:xfrm>
                <a:off x="1344" y="3215"/>
                <a:ext cx="44" cy="70"/>
              </a:xfrm>
              <a:custGeom>
                <a:avLst/>
                <a:gdLst>
                  <a:gd name="T0" fmla="*/ 9 w 49"/>
                  <a:gd name="T1" fmla="*/ 32 h 79"/>
                  <a:gd name="T2" fmla="*/ 9 w 49"/>
                  <a:gd name="T3" fmla="*/ 32 h 79"/>
                  <a:gd name="T4" fmla="*/ 24 w 49"/>
                  <a:gd name="T5" fmla="*/ 8 h 79"/>
                  <a:gd name="T6" fmla="*/ 39 w 49"/>
                  <a:gd name="T7" fmla="*/ 29 h 79"/>
                  <a:gd name="T8" fmla="*/ 24 w 49"/>
                  <a:gd name="T9" fmla="*/ 50 h 79"/>
                  <a:gd name="T10" fmla="*/ 9 w 49"/>
                  <a:gd name="T11" fmla="*/ 32 h 79"/>
                  <a:gd name="T12" fmla="*/ 0 w 49"/>
                  <a:gd name="T13" fmla="*/ 79 h 79"/>
                  <a:gd name="T14" fmla="*/ 0 w 49"/>
                  <a:gd name="T15" fmla="*/ 79 h 79"/>
                  <a:gd name="T16" fmla="*/ 9 w 49"/>
                  <a:gd name="T17" fmla="*/ 79 h 79"/>
                  <a:gd name="T18" fmla="*/ 9 w 49"/>
                  <a:gd name="T19" fmla="*/ 51 h 79"/>
                  <a:gd name="T20" fmla="*/ 10 w 49"/>
                  <a:gd name="T21" fmla="*/ 51 h 79"/>
                  <a:gd name="T22" fmla="*/ 24 w 49"/>
                  <a:gd name="T23" fmla="*/ 58 h 79"/>
                  <a:gd name="T24" fmla="*/ 49 w 49"/>
                  <a:gd name="T25" fmla="*/ 27 h 79"/>
                  <a:gd name="T26" fmla="*/ 26 w 49"/>
                  <a:gd name="T27" fmla="*/ 0 h 79"/>
                  <a:gd name="T28" fmla="*/ 9 w 49"/>
                  <a:gd name="T29" fmla="*/ 9 h 79"/>
                  <a:gd name="T30" fmla="*/ 9 w 49"/>
                  <a:gd name="T31" fmla="*/ 9 h 79"/>
                  <a:gd name="T32" fmla="*/ 9 w 49"/>
                  <a:gd name="T33" fmla="*/ 1 h 79"/>
                  <a:gd name="T34" fmla="*/ 0 w 49"/>
                  <a:gd name="T35" fmla="*/ 1 h 79"/>
                  <a:gd name="T36" fmla="*/ 0 w 49"/>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9">
                    <a:moveTo>
                      <a:pt x="9" y="32"/>
                    </a:moveTo>
                    <a:lnTo>
                      <a:pt x="9" y="32"/>
                    </a:lnTo>
                    <a:cubicBezTo>
                      <a:pt x="9" y="23"/>
                      <a:pt x="10" y="8"/>
                      <a:pt x="24" y="8"/>
                    </a:cubicBezTo>
                    <a:cubicBezTo>
                      <a:pt x="38" y="8"/>
                      <a:pt x="39" y="22"/>
                      <a:pt x="39" y="29"/>
                    </a:cubicBezTo>
                    <a:cubicBezTo>
                      <a:pt x="39" y="41"/>
                      <a:pt x="34" y="50"/>
                      <a:pt x="24" y="50"/>
                    </a:cubicBezTo>
                    <a:cubicBezTo>
                      <a:pt x="18" y="50"/>
                      <a:pt x="9" y="46"/>
                      <a:pt x="9" y="32"/>
                    </a:cubicBezTo>
                    <a:close/>
                    <a:moveTo>
                      <a:pt x="0" y="79"/>
                    </a:moveTo>
                    <a:lnTo>
                      <a:pt x="0" y="79"/>
                    </a:lnTo>
                    <a:lnTo>
                      <a:pt x="9" y="79"/>
                    </a:lnTo>
                    <a:lnTo>
                      <a:pt x="9" y="51"/>
                    </a:lnTo>
                    <a:lnTo>
                      <a:pt x="10" y="51"/>
                    </a:lnTo>
                    <a:cubicBezTo>
                      <a:pt x="12" y="55"/>
                      <a:pt x="17" y="58"/>
                      <a:pt x="24" y="58"/>
                    </a:cubicBezTo>
                    <a:cubicBezTo>
                      <a:pt x="43" y="58"/>
                      <a:pt x="49" y="41"/>
                      <a:pt x="49" y="27"/>
                    </a:cubicBezTo>
                    <a:cubicBezTo>
                      <a:pt x="49" y="12"/>
                      <a:pt x="40" y="0"/>
                      <a:pt x="26" y="0"/>
                    </a:cubicBezTo>
                    <a:cubicBezTo>
                      <a:pt x="16" y="0"/>
                      <a:pt x="11" y="6"/>
                      <a:pt x="9" y="9"/>
                    </a:cubicBezTo>
                    <a:lnTo>
                      <a:pt x="9" y="9"/>
                    </a:lnTo>
                    <a:lnTo>
                      <a:pt x="9" y="1"/>
                    </a:lnTo>
                    <a:lnTo>
                      <a:pt x="0" y="1"/>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0" name="Freeform 130"/>
              <p:cNvSpPr>
                <a:spLocks/>
              </p:cNvSpPr>
              <p:nvPr/>
            </p:nvSpPr>
            <p:spPr bwMode="auto">
              <a:xfrm>
                <a:off x="1398" y="3215"/>
                <a:ext cx="24" cy="50"/>
              </a:xfrm>
              <a:custGeom>
                <a:avLst/>
                <a:gdLst>
                  <a:gd name="T0" fmla="*/ 10 w 27"/>
                  <a:gd name="T1" fmla="*/ 25 h 57"/>
                  <a:gd name="T2" fmla="*/ 10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6"/>
                      <a:pt x="15" y="10"/>
                      <a:pt x="24" y="10"/>
                    </a:cubicBezTo>
                    <a:lnTo>
                      <a:pt x="27" y="10"/>
                    </a:lnTo>
                    <a:lnTo>
                      <a:pt x="27" y="0"/>
                    </a:lnTo>
                    <a:cubicBezTo>
                      <a:pt x="27" y="0"/>
                      <a:pt x="26" y="0"/>
                      <a:pt x="25" y="0"/>
                    </a:cubicBezTo>
                    <a:cubicBezTo>
                      <a:pt x="18" y="0"/>
                      <a:pt x="13" y="4"/>
                      <a:pt x="9" y="11"/>
                    </a:cubicBezTo>
                    <a:lnTo>
                      <a:pt x="9" y="11"/>
                    </a:lnTo>
                    <a:lnTo>
                      <a:pt x="9" y="1"/>
                    </a:lnTo>
                    <a:lnTo>
                      <a:pt x="0" y="1"/>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1" name="Freeform 131"/>
              <p:cNvSpPr>
                <a:spLocks noEditPoints="1"/>
              </p:cNvSpPr>
              <p:nvPr/>
            </p:nvSpPr>
            <p:spPr bwMode="auto">
              <a:xfrm>
                <a:off x="1426" y="3215"/>
                <a:ext cx="45" cy="51"/>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8" y="58"/>
                      <a:pt x="26" y="58"/>
                    </a:cubicBezTo>
                    <a:cubicBezTo>
                      <a:pt x="44" y="58"/>
                      <a:pt x="52" y="43"/>
                      <a:pt x="52" y="29"/>
                    </a:cubicBezTo>
                    <a:cubicBezTo>
                      <a:pt x="52" y="15"/>
                      <a:pt x="44" y="0"/>
                      <a:pt x="26" y="0"/>
                    </a:cubicBezTo>
                    <a:cubicBezTo>
                      <a:pt x="8" y="0"/>
                      <a:pt x="0" y="15"/>
                      <a:pt x="0" y="29"/>
                    </a:cubicBezTo>
                    <a:close/>
                    <a:moveTo>
                      <a:pt x="10" y="29"/>
                    </a:moveTo>
                    <a:lnTo>
                      <a:pt x="10" y="29"/>
                    </a:lnTo>
                    <a:cubicBezTo>
                      <a:pt x="10" y="22"/>
                      <a:pt x="13" y="8"/>
                      <a:pt x="26" y="8"/>
                    </a:cubicBezTo>
                    <a:cubicBezTo>
                      <a:pt x="40" y="8"/>
                      <a:pt x="42" y="22"/>
                      <a:pt x="42" y="29"/>
                    </a:cubicBezTo>
                    <a:cubicBezTo>
                      <a:pt x="42" y="36"/>
                      <a:pt x="40" y="50"/>
                      <a:pt x="26" y="50"/>
                    </a:cubicBezTo>
                    <a:cubicBezTo>
                      <a:pt x="13"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2" name="Freeform 132"/>
              <p:cNvSpPr>
                <a:spLocks/>
              </p:cNvSpPr>
              <p:nvPr/>
            </p:nvSpPr>
            <p:spPr bwMode="auto">
              <a:xfrm>
                <a:off x="1478" y="3215"/>
                <a:ext cx="42" cy="51"/>
              </a:xfrm>
              <a:custGeom>
                <a:avLst/>
                <a:gdLst>
                  <a:gd name="T0" fmla="*/ 48 w 48"/>
                  <a:gd name="T1" fmla="*/ 20 h 58"/>
                  <a:gd name="T2" fmla="*/ 48 w 48"/>
                  <a:gd name="T3" fmla="*/ 20 h 58"/>
                  <a:gd name="T4" fmla="*/ 27 w 48"/>
                  <a:gd name="T5" fmla="*/ 0 h 58"/>
                  <a:gd name="T6" fmla="*/ 0 w 48"/>
                  <a:gd name="T7" fmla="*/ 31 h 58"/>
                  <a:gd name="T8" fmla="*/ 25 w 48"/>
                  <a:gd name="T9" fmla="*/ 58 h 58"/>
                  <a:gd name="T10" fmla="*/ 48 w 48"/>
                  <a:gd name="T11" fmla="*/ 37 h 58"/>
                  <a:gd name="T12" fmla="*/ 39 w 48"/>
                  <a:gd name="T13" fmla="*/ 37 h 58"/>
                  <a:gd name="T14" fmla="*/ 25 w 48"/>
                  <a:gd name="T15" fmla="*/ 50 h 58"/>
                  <a:gd name="T16" fmla="*/ 10 w 48"/>
                  <a:gd name="T17" fmla="*/ 29 h 58"/>
                  <a:gd name="T18" fmla="*/ 25 w 48"/>
                  <a:gd name="T19" fmla="*/ 8 h 58"/>
                  <a:gd name="T20" fmla="*/ 39 w 48"/>
                  <a:gd name="T21" fmla="*/ 20 h 58"/>
                  <a:gd name="T22" fmla="*/ 48 w 48"/>
                  <a:gd name="T2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8">
                    <a:moveTo>
                      <a:pt x="48" y="20"/>
                    </a:moveTo>
                    <a:lnTo>
                      <a:pt x="48" y="20"/>
                    </a:lnTo>
                    <a:cubicBezTo>
                      <a:pt x="47" y="10"/>
                      <a:pt x="41" y="0"/>
                      <a:pt x="27" y="0"/>
                    </a:cubicBezTo>
                    <a:cubicBezTo>
                      <a:pt x="8" y="0"/>
                      <a:pt x="0" y="13"/>
                      <a:pt x="0" y="31"/>
                    </a:cubicBezTo>
                    <a:cubicBezTo>
                      <a:pt x="0" y="47"/>
                      <a:pt x="9" y="58"/>
                      <a:pt x="25" y="58"/>
                    </a:cubicBezTo>
                    <a:cubicBezTo>
                      <a:pt x="41" y="58"/>
                      <a:pt x="47" y="46"/>
                      <a:pt x="48" y="37"/>
                    </a:cubicBezTo>
                    <a:lnTo>
                      <a:pt x="39" y="37"/>
                    </a:lnTo>
                    <a:cubicBezTo>
                      <a:pt x="37" y="46"/>
                      <a:pt x="32" y="50"/>
                      <a:pt x="25" y="50"/>
                    </a:cubicBezTo>
                    <a:cubicBezTo>
                      <a:pt x="12" y="50"/>
                      <a:pt x="10" y="39"/>
                      <a:pt x="10" y="29"/>
                    </a:cubicBezTo>
                    <a:cubicBezTo>
                      <a:pt x="10" y="19"/>
                      <a:pt x="14" y="8"/>
                      <a:pt x="25" y="8"/>
                    </a:cubicBezTo>
                    <a:cubicBezTo>
                      <a:pt x="33" y="8"/>
                      <a:pt x="37" y="13"/>
                      <a:pt x="39" y="20"/>
                    </a:cubicBezTo>
                    <a:lnTo>
                      <a:pt x="48"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3" name="Freeform 133"/>
              <p:cNvSpPr>
                <a:spLocks noEditPoints="1"/>
              </p:cNvSpPr>
              <p:nvPr/>
            </p:nvSpPr>
            <p:spPr bwMode="auto">
              <a:xfrm>
                <a:off x="1526" y="3215"/>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6 w 50"/>
                  <a:gd name="T11" fmla="*/ 0 h 58"/>
                  <a:gd name="T12" fmla="*/ 0 w 50"/>
                  <a:gd name="T13" fmla="*/ 31 h 58"/>
                  <a:gd name="T14" fmla="*/ 24 w 50"/>
                  <a:gd name="T15" fmla="*/ 58 h 58"/>
                  <a:gd name="T16" fmla="*/ 39 w 50"/>
                  <a:gd name="T17" fmla="*/ 55 h 58"/>
                  <a:gd name="T18" fmla="*/ 49 w 50"/>
                  <a:gd name="T19" fmla="*/ 39 h 58"/>
                  <a:gd name="T20" fmla="*/ 40 w 50"/>
                  <a:gd name="T21" fmla="*/ 39 h 58"/>
                  <a:gd name="T22" fmla="*/ 10 w 50"/>
                  <a:gd name="T23" fmla="*/ 25 h 58"/>
                  <a:gd name="T24" fmla="*/ 10 w 50"/>
                  <a:gd name="T25" fmla="*/ 25 h 58"/>
                  <a:gd name="T26" fmla="*/ 25 w 50"/>
                  <a:gd name="T27" fmla="*/ 8 h 58"/>
                  <a:gd name="T28" fmla="*/ 40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4"/>
                      <a:pt x="34" y="50"/>
                      <a:pt x="26" y="50"/>
                    </a:cubicBezTo>
                    <a:cubicBezTo>
                      <a:pt x="15" y="50"/>
                      <a:pt x="10" y="44"/>
                      <a:pt x="10" y="32"/>
                    </a:cubicBezTo>
                    <a:lnTo>
                      <a:pt x="50" y="32"/>
                    </a:lnTo>
                    <a:cubicBezTo>
                      <a:pt x="50" y="12"/>
                      <a:pt x="42" y="0"/>
                      <a:pt x="26" y="0"/>
                    </a:cubicBezTo>
                    <a:cubicBezTo>
                      <a:pt x="8" y="0"/>
                      <a:pt x="0" y="13"/>
                      <a:pt x="0" y="31"/>
                    </a:cubicBezTo>
                    <a:cubicBezTo>
                      <a:pt x="0" y="47"/>
                      <a:pt x="9" y="58"/>
                      <a:pt x="24" y="58"/>
                    </a:cubicBezTo>
                    <a:cubicBezTo>
                      <a:pt x="33" y="58"/>
                      <a:pt x="37" y="56"/>
                      <a:pt x="39" y="55"/>
                    </a:cubicBezTo>
                    <a:cubicBezTo>
                      <a:pt x="46" y="50"/>
                      <a:pt x="49" y="42"/>
                      <a:pt x="49" y="39"/>
                    </a:cubicBezTo>
                    <a:lnTo>
                      <a:pt x="40" y="39"/>
                    </a:lnTo>
                    <a:close/>
                    <a:moveTo>
                      <a:pt x="10" y="25"/>
                    </a:moveTo>
                    <a:lnTo>
                      <a:pt x="10" y="25"/>
                    </a:lnTo>
                    <a:cubicBezTo>
                      <a:pt x="10" y="16"/>
                      <a:pt x="16" y="8"/>
                      <a:pt x="25" y="8"/>
                    </a:cubicBezTo>
                    <a:cubicBezTo>
                      <a:pt x="36" y="8"/>
                      <a:pt x="40" y="16"/>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4" name="Freeform 134"/>
              <p:cNvSpPr>
                <a:spLocks/>
              </p:cNvSpPr>
              <p:nvPr/>
            </p:nvSpPr>
            <p:spPr bwMode="auto">
              <a:xfrm>
                <a:off x="1577" y="3215"/>
                <a:ext cx="41"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5 w 46"/>
                  <a:gd name="T11" fmla="*/ 34 h 58"/>
                  <a:gd name="T12" fmla="*/ 36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5" y="34"/>
                    </a:lnTo>
                    <a:cubicBezTo>
                      <a:pt x="33" y="36"/>
                      <a:pt x="36" y="37"/>
                      <a:pt x="36" y="41"/>
                    </a:cubicBezTo>
                    <a:cubicBezTo>
                      <a:pt x="36" y="48"/>
                      <a:pt x="30" y="50"/>
                      <a:pt x="24" y="50"/>
                    </a:cubicBezTo>
                    <a:cubicBezTo>
                      <a:pt x="11" y="50"/>
                      <a:pt x="9" y="43"/>
                      <a:pt x="9" y="39"/>
                    </a:cubicBezTo>
                    <a:lnTo>
                      <a:pt x="0" y="39"/>
                    </a:lnTo>
                    <a:cubicBezTo>
                      <a:pt x="0" y="46"/>
                      <a:pt x="2" y="58"/>
                      <a:pt x="24" y="58"/>
                    </a:cubicBezTo>
                    <a:cubicBezTo>
                      <a:pt x="36" y="58"/>
                      <a:pt x="46" y="51"/>
                      <a:pt x="46" y="40"/>
                    </a:cubicBezTo>
                    <a:cubicBezTo>
                      <a:pt x="46" y="32"/>
                      <a:pt x="42" y="28"/>
                      <a:pt x="30"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5" name="Freeform 135"/>
              <p:cNvSpPr>
                <a:spLocks/>
              </p:cNvSpPr>
              <p:nvPr/>
            </p:nvSpPr>
            <p:spPr bwMode="auto">
              <a:xfrm>
                <a:off x="1624" y="3215"/>
                <a:ext cx="41"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4 h 58"/>
                  <a:gd name="T12" fmla="*/ 37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4"/>
                    </a:lnTo>
                    <a:cubicBezTo>
                      <a:pt x="34" y="36"/>
                      <a:pt x="37" y="37"/>
                      <a:pt x="37" y="41"/>
                    </a:cubicBezTo>
                    <a:cubicBezTo>
                      <a:pt x="37" y="48"/>
                      <a:pt x="31" y="50"/>
                      <a:pt x="24" y="50"/>
                    </a:cubicBezTo>
                    <a:cubicBezTo>
                      <a:pt x="11" y="50"/>
                      <a:pt x="10" y="43"/>
                      <a:pt x="9" y="39"/>
                    </a:cubicBezTo>
                    <a:lnTo>
                      <a:pt x="0" y="39"/>
                    </a:lnTo>
                    <a:cubicBezTo>
                      <a:pt x="1" y="46"/>
                      <a:pt x="2" y="58"/>
                      <a:pt x="24" y="58"/>
                    </a:cubicBezTo>
                    <a:cubicBezTo>
                      <a:pt x="37" y="58"/>
                      <a:pt x="46" y="51"/>
                      <a:pt x="46" y="40"/>
                    </a:cubicBezTo>
                    <a:cubicBezTo>
                      <a:pt x="46" y="32"/>
                      <a:pt x="42" y="28"/>
                      <a:pt x="31"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6" name="Freeform 136"/>
              <p:cNvSpPr>
                <a:spLocks noEditPoints="1"/>
              </p:cNvSpPr>
              <p:nvPr/>
            </p:nvSpPr>
            <p:spPr bwMode="auto">
              <a:xfrm>
                <a:off x="1343" y="3311"/>
                <a:ext cx="56" cy="68"/>
              </a:xfrm>
              <a:custGeom>
                <a:avLst/>
                <a:gdLst>
                  <a:gd name="T0" fmla="*/ 39 w 63"/>
                  <a:gd name="T1" fmla="*/ 61 h 77"/>
                  <a:gd name="T2" fmla="*/ 39 w 63"/>
                  <a:gd name="T3" fmla="*/ 61 h 77"/>
                  <a:gd name="T4" fmla="*/ 23 w 63"/>
                  <a:gd name="T5" fmla="*/ 69 h 77"/>
                  <a:gd name="T6" fmla="*/ 9 w 63"/>
                  <a:gd name="T7" fmla="*/ 57 h 77"/>
                  <a:gd name="T8" fmla="*/ 22 w 63"/>
                  <a:gd name="T9" fmla="*/ 40 h 77"/>
                  <a:gd name="T10" fmla="*/ 39 w 63"/>
                  <a:gd name="T11" fmla="*/ 61 h 77"/>
                  <a:gd name="T12" fmla="*/ 25 w 63"/>
                  <a:gd name="T13" fmla="*/ 29 h 77"/>
                  <a:gd name="T14" fmla="*/ 25 w 63"/>
                  <a:gd name="T15" fmla="*/ 29 h 77"/>
                  <a:gd name="T16" fmla="*/ 18 w 63"/>
                  <a:gd name="T17" fmla="*/ 16 h 77"/>
                  <a:gd name="T18" fmla="*/ 27 w 63"/>
                  <a:gd name="T19" fmla="*/ 8 h 77"/>
                  <a:gd name="T20" fmla="*/ 35 w 63"/>
                  <a:gd name="T21" fmla="*/ 16 h 77"/>
                  <a:gd name="T22" fmla="*/ 25 w 63"/>
                  <a:gd name="T23" fmla="*/ 29 h 77"/>
                  <a:gd name="T24" fmla="*/ 50 w 63"/>
                  <a:gd name="T25" fmla="*/ 59 h 77"/>
                  <a:gd name="T26" fmla="*/ 50 w 63"/>
                  <a:gd name="T27" fmla="*/ 59 h 77"/>
                  <a:gd name="T28" fmla="*/ 56 w 63"/>
                  <a:gd name="T29" fmla="*/ 40 h 77"/>
                  <a:gd name="T30" fmla="*/ 47 w 63"/>
                  <a:gd name="T31" fmla="*/ 40 h 77"/>
                  <a:gd name="T32" fmla="*/ 44 w 63"/>
                  <a:gd name="T33" fmla="*/ 52 h 77"/>
                  <a:gd name="T34" fmla="*/ 30 w 63"/>
                  <a:gd name="T35" fmla="*/ 35 h 77"/>
                  <a:gd name="T36" fmla="*/ 44 w 63"/>
                  <a:gd name="T37" fmla="*/ 15 h 77"/>
                  <a:gd name="T38" fmla="*/ 27 w 63"/>
                  <a:gd name="T39" fmla="*/ 0 h 77"/>
                  <a:gd name="T40" fmla="*/ 9 w 63"/>
                  <a:gd name="T41" fmla="*/ 17 h 77"/>
                  <a:gd name="T42" fmla="*/ 17 w 63"/>
                  <a:gd name="T43" fmla="*/ 33 h 77"/>
                  <a:gd name="T44" fmla="*/ 0 w 63"/>
                  <a:gd name="T45" fmla="*/ 57 h 77"/>
                  <a:gd name="T46" fmla="*/ 22 w 63"/>
                  <a:gd name="T47" fmla="*/ 77 h 77"/>
                  <a:gd name="T48" fmla="*/ 44 w 63"/>
                  <a:gd name="T49" fmla="*/ 67 h 77"/>
                  <a:gd name="T50" fmla="*/ 51 w 63"/>
                  <a:gd name="T51" fmla="*/ 76 h 77"/>
                  <a:gd name="T52" fmla="*/ 63 w 63"/>
                  <a:gd name="T53" fmla="*/ 76 h 77"/>
                  <a:gd name="T54" fmla="*/ 50 w 63"/>
                  <a:gd name="T55" fmla="*/ 5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3" h="77">
                    <a:moveTo>
                      <a:pt x="39" y="61"/>
                    </a:moveTo>
                    <a:lnTo>
                      <a:pt x="39" y="61"/>
                    </a:lnTo>
                    <a:cubicBezTo>
                      <a:pt x="35" y="66"/>
                      <a:pt x="29" y="69"/>
                      <a:pt x="23" y="69"/>
                    </a:cubicBezTo>
                    <a:cubicBezTo>
                      <a:pt x="18" y="69"/>
                      <a:pt x="9" y="66"/>
                      <a:pt x="9" y="57"/>
                    </a:cubicBezTo>
                    <a:cubicBezTo>
                      <a:pt x="9" y="48"/>
                      <a:pt x="14" y="45"/>
                      <a:pt x="22" y="40"/>
                    </a:cubicBezTo>
                    <a:lnTo>
                      <a:pt x="39" y="61"/>
                    </a:lnTo>
                    <a:close/>
                    <a:moveTo>
                      <a:pt x="25" y="29"/>
                    </a:moveTo>
                    <a:lnTo>
                      <a:pt x="25" y="29"/>
                    </a:lnTo>
                    <a:cubicBezTo>
                      <a:pt x="22" y="26"/>
                      <a:pt x="18" y="21"/>
                      <a:pt x="18" y="16"/>
                    </a:cubicBezTo>
                    <a:cubicBezTo>
                      <a:pt x="18" y="13"/>
                      <a:pt x="19" y="8"/>
                      <a:pt x="27" y="8"/>
                    </a:cubicBezTo>
                    <a:cubicBezTo>
                      <a:pt x="30" y="8"/>
                      <a:pt x="35" y="9"/>
                      <a:pt x="35" y="16"/>
                    </a:cubicBezTo>
                    <a:cubicBezTo>
                      <a:pt x="35" y="22"/>
                      <a:pt x="29" y="26"/>
                      <a:pt x="25" y="29"/>
                    </a:cubicBezTo>
                    <a:close/>
                    <a:moveTo>
                      <a:pt x="50" y="59"/>
                    </a:moveTo>
                    <a:lnTo>
                      <a:pt x="50" y="59"/>
                    </a:lnTo>
                    <a:cubicBezTo>
                      <a:pt x="54" y="52"/>
                      <a:pt x="55" y="45"/>
                      <a:pt x="56" y="40"/>
                    </a:cubicBezTo>
                    <a:lnTo>
                      <a:pt x="47" y="40"/>
                    </a:lnTo>
                    <a:cubicBezTo>
                      <a:pt x="46" y="45"/>
                      <a:pt x="46" y="47"/>
                      <a:pt x="44" y="52"/>
                    </a:cubicBezTo>
                    <a:lnTo>
                      <a:pt x="30" y="35"/>
                    </a:lnTo>
                    <a:cubicBezTo>
                      <a:pt x="36" y="31"/>
                      <a:pt x="44" y="26"/>
                      <a:pt x="44" y="15"/>
                    </a:cubicBezTo>
                    <a:cubicBezTo>
                      <a:pt x="44" y="8"/>
                      <a:pt x="39" y="0"/>
                      <a:pt x="27" y="0"/>
                    </a:cubicBezTo>
                    <a:cubicBezTo>
                      <a:pt x="15" y="0"/>
                      <a:pt x="9" y="8"/>
                      <a:pt x="9" y="17"/>
                    </a:cubicBezTo>
                    <a:cubicBezTo>
                      <a:pt x="9" y="23"/>
                      <a:pt x="11" y="27"/>
                      <a:pt x="17" y="33"/>
                    </a:cubicBezTo>
                    <a:cubicBezTo>
                      <a:pt x="3" y="41"/>
                      <a:pt x="0" y="47"/>
                      <a:pt x="0" y="57"/>
                    </a:cubicBezTo>
                    <a:cubicBezTo>
                      <a:pt x="0" y="63"/>
                      <a:pt x="3" y="77"/>
                      <a:pt x="22" y="77"/>
                    </a:cubicBezTo>
                    <a:cubicBezTo>
                      <a:pt x="33" y="77"/>
                      <a:pt x="39" y="73"/>
                      <a:pt x="44" y="67"/>
                    </a:cubicBezTo>
                    <a:lnTo>
                      <a:pt x="51" y="76"/>
                    </a:lnTo>
                    <a:lnTo>
                      <a:pt x="63" y="76"/>
                    </a:lnTo>
                    <a:lnTo>
                      <a:pt x="50" y="5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7" name="Freeform 137"/>
              <p:cNvSpPr>
                <a:spLocks/>
              </p:cNvSpPr>
              <p:nvPr/>
            </p:nvSpPr>
            <p:spPr bwMode="auto">
              <a:xfrm>
                <a:off x="1435" y="3328"/>
                <a:ext cx="24" cy="50"/>
              </a:xfrm>
              <a:custGeom>
                <a:avLst/>
                <a:gdLst>
                  <a:gd name="T0" fmla="*/ 9 w 27"/>
                  <a:gd name="T1" fmla="*/ 24 h 57"/>
                  <a:gd name="T2" fmla="*/ 9 w 27"/>
                  <a:gd name="T3" fmla="*/ 24 h 57"/>
                  <a:gd name="T4" fmla="*/ 23 w 27"/>
                  <a:gd name="T5" fmla="*/ 10 h 57"/>
                  <a:gd name="T6" fmla="*/ 27 w 27"/>
                  <a:gd name="T7" fmla="*/ 10 h 57"/>
                  <a:gd name="T8" fmla="*/ 27 w 27"/>
                  <a:gd name="T9" fmla="*/ 0 h 57"/>
                  <a:gd name="T10" fmla="*/ 24 w 27"/>
                  <a:gd name="T11" fmla="*/ 0 h 57"/>
                  <a:gd name="T12" fmla="*/ 9 w 27"/>
                  <a:gd name="T13" fmla="*/ 10 h 57"/>
                  <a:gd name="T14" fmla="*/ 9 w 27"/>
                  <a:gd name="T15" fmla="*/ 10 h 57"/>
                  <a:gd name="T16" fmla="*/ 9 w 27"/>
                  <a:gd name="T17" fmla="*/ 1 h 57"/>
                  <a:gd name="T18" fmla="*/ 0 w 27"/>
                  <a:gd name="T19" fmla="*/ 1 h 57"/>
                  <a:gd name="T20" fmla="*/ 0 w 27"/>
                  <a:gd name="T21" fmla="*/ 57 h 57"/>
                  <a:gd name="T22" fmla="*/ 9 w 27"/>
                  <a:gd name="T23" fmla="*/ 57 h 57"/>
                  <a:gd name="T24" fmla="*/ 9 w 27"/>
                  <a:gd name="T25"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4"/>
                    </a:moveTo>
                    <a:lnTo>
                      <a:pt x="9" y="24"/>
                    </a:lnTo>
                    <a:cubicBezTo>
                      <a:pt x="9" y="16"/>
                      <a:pt x="15" y="10"/>
                      <a:pt x="23" y="10"/>
                    </a:cubicBezTo>
                    <a:lnTo>
                      <a:pt x="27" y="10"/>
                    </a:lnTo>
                    <a:lnTo>
                      <a:pt x="27" y="0"/>
                    </a:lnTo>
                    <a:cubicBezTo>
                      <a:pt x="26" y="0"/>
                      <a:pt x="26" y="0"/>
                      <a:pt x="24" y="0"/>
                    </a:cubicBezTo>
                    <a:cubicBezTo>
                      <a:pt x="17" y="0"/>
                      <a:pt x="13" y="4"/>
                      <a:pt x="9" y="10"/>
                    </a:cubicBezTo>
                    <a:lnTo>
                      <a:pt x="9" y="10"/>
                    </a:lnTo>
                    <a:lnTo>
                      <a:pt x="9" y="1"/>
                    </a:lnTo>
                    <a:lnTo>
                      <a:pt x="0" y="1"/>
                    </a:lnTo>
                    <a:lnTo>
                      <a:pt x="0" y="57"/>
                    </a:lnTo>
                    <a:lnTo>
                      <a:pt x="9" y="57"/>
                    </a:lnTo>
                    <a:lnTo>
                      <a:pt x="9"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8" name="Freeform 138"/>
              <p:cNvSpPr>
                <a:spLocks noEditPoints="1"/>
              </p:cNvSpPr>
              <p:nvPr/>
            </p:nvSpPr>
            <p:spPr bwMode="auto">
              <a:xfrm>
                <a:off x="1463" y="3328"/>
                <a:ext cx="46" cy="51"/>
              </a:xfrm>
              <a:custGeom>
                <a:avLst/>
                <a:gdLst>
                  <a:gd name="T0" fmla="*/ 11 w 52"/>
                  <a:gd name="T1" fmla="*/ 18 h 58"/>
                  <a:gd name="T2" fmla="*/ 11 w 52"/>
                  <a:gd name="T3" fmla="*/ 18 h 58"/>
                  <a:gd name="T4" fmla="*/ 24 w 52"/>
                  <a:gd name="T5" fmla="*/ 7 h 58"/>
                  <a:gd name="T6" fmla="*/ 37 w 52"/>
                  <a:gd name="T7" fmla="*/ 16 h 58"/>
                  <a:gd name="T8" fmla="*/ 32 w 52"/>
                  <a:gd name="T9" fmla="*/ 23 h 58"/>
                  <a:gd name="T10" fmla="*/ 17 w 52"/>
                  <a:gd name="T11" fmla="*/ 25 h 58"/>
                  <a:gd name="T12" fmla="*/ 0 w 52"/>
                  <a:gd name="T13" fmla="*/ 42 h 58"/>
                  <a:gd name="T14" fmla="*/ 17 w 52"/>
                  <a:gd name="T15" fmla="*/ 58 h 58"/>
                  <a:gd name="T16" fmla="*/ 37 w 52"/>
                  <a:gd name="T17" fmla="*/ 49 h 58"/>
                  <a:gd name="T18" fmla="*/ 47 w 52"/>
                  <a:gd name="T19" fmla="*/ 58 h 58"/>
                  <a:gd name="T20" fmla="*/ 52 w 52"/>
                  <a:gd name="T21" fmla="*/ 57 h 58"/>
                  <a:gd name="T22" fmla="*/ 52 w 52"/>
                  <a:gd name="T23" fmla="*/ 50 h 58"/>
                  <a:gd name="T24" fmla="*/ 49 w 52"/>
                  <a:gd name="T25" fmla="*/ 50 h 58"/>
                  <a:gd name="T26" fmla="*/ 46 w 52"/>
                  <a:gd name="T27" fmla="*/ 47 h 58"/>
                  <a:gd name="T28" fmla="*/ 46 w 52"/>
                  <a:gd name="T29" fmla="*/ 15 h 58"/>
                  <a:gd name="T30" fmla="*/ 26 w 52"/>
                  <a:gd name="T31" fmla="*/ 0 h 58"/>
                  <a:gd name="T32" fmla="*/ 3 w 52"/>
                  <a:gd name="T33" fmla="*/ 18 h 58"/>
                  <a:gd name="T34" fmla="*/ 11 w 52"/>
                  <a:gd name="T35" fmla="*/ 18 h 58"/>
                  <a:gd name="T36" fmla="*/ 37 w 52"/>
                  <a:gd name="T37" fmla="*/ 38 h 58"/>
                  <a:gd name="T38" fmla="*/ 37 w 52"/>
                  <a:gd name="T39" fmla="*/ 38 h 58"/>
                  <a:gd name="T40" fmla="*/ 20 w 52"/>
                  <a:gd name="T41" fmla="*/ 51 h 58"/>
                  <a:gd name="T42" fmla="*/ 10 w 52"/>
                  <a:gd name="T43" fmla="*/ 41 h 58"/>
                  <a:gd name="T44" fmla="*/ 22 w 52"/>
                  <a:gd name="T45" fmla="*/ 32 h 58"/>
                  <a:gd name="T46" fmla="*/ 37 w 52"/>
                  <a:gd name="T47" fmla="*/ 28 h 58"/>
                  <a:gd name="T48" fmla="*/ 37 w 52"/>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8">
                    <a:moveTo>
                      <a:pt x="11" y="18"/>
                    </a:moveTo>
                    <a:lnTo>
                      <a:pt x="11" y="18"/>
                    </a:lnTo>
                    <a:cubicBezTo>
                      <a:pt x="12" y="14"/>
                      <a:pt x="13" y="7"/>
                      <a:pt x="24" y="7"/>
                    </a:cubicBezTo>
                    <a:cubicBezTo>
                      <a:pt x="33" y="7"/>
                      <a:pt x="37" y="11"/>
                      <a:pt x="37" y="16"/>
                    </a:cubicBezTo>
                    <a:cubicBezTo>
                      <a:pt x="37" y="22"/>
                      <a:pt x="34" y="23"/>
                      <a:pt x="32" y="23"/>
                    </a:cubicBezTo>
                    <a:lnTo>
                      <a:pt x="17" y="25"/>
                    </a:lnTo>
                    <a:cubicBezTo>
                      <a:pt x="1" y="27"/>
                      <a:pt x="0" y="38"/>
                      <a:pt x="0" y="42"/>
                    </a:cubicBezTo>
                    <a:cubicBezTo>
                      <a:pt x="0" y="52"/>
                      <a:pt x="7" y="58"/>
                      <a:pt x="17" y="58"/>
                    </a:cubicBezTo>
                    <a:cubicBezTo>
                      <a:pt x="28" y="58"/>
                      <a:pt x="34" y="53"/>
                      <a:pt x="37" y="49"/>
                    </a:cubicBezTo>
                    <a:cubicBezTo>
                      <a:pt x="38" y="54"/>
                      <a:pt x="39" y="58"/>
                      <a:pt x="47" y="58"/>
                    </a:cubicBezTo>
                    <a:cubicBezTo>
                      <a:pt x="49" y="58"/>
                      <a:pt x="51" y="57"/>
                      <a:pt x="52" y="57"/>
                    </a:cubicBezTo>
                    <a:lnTo>
                      <a:pt x="52" y="50"/>
                    </a:lnTo>
                    <a:cubicBezTo>
                      <a:pt x="51" y="50"/>
                      <a:pt x="50" y="50"/>
                      <a:pt x="49" y="50"/>
                    </a:cubicBezTo>
                    <a:cubicBezTo>
                      <a:pt x="47" y="50"/>
                      <a:pt x="46" y="49"/>
                      <a:pt x="46" y="47"/>
                    </a:cubicBezTo>
                    <a:lnTo>
                      <a:pt x="46" y="15"/>
                    </a:lnTo>
                    <a:cubicBezTo>
                      <a:pt x="46" y="1"/>
                      <a:pt x="30" y="0"/>
                      <a:pt x="26" y="0"/>
                    </a:cubicBezTo>
                    <a:cubicBezTo>
                      <a:pt x="12" y="0"/>
                      <a:pt x="3" y="5"/>
                      <a:pt x="3" y="18"/>
                    </a:cubicBezTo>
                    <a:lnTo>
                      <a:pt x="11" y="18"/>
                    </a:lnTo>
                    <a:close/>
                    <a:moveTo>
                      <a:pt x="37" y="38"/>
                    </a:moveTo>
                    <a:lnTo>
                      <a:pt x="37" y="38"/>
                    </a:lnTo>
                    <a:cubicBezTo>
                      <a:pt x="37" y="45"/>
                      <a:pt x="28" y="51"/>
                      <a:pt x="20" y="51"/>
                    </a:cubicBezTo>
                    <a:cubicBezTo>
                      <a:pt x="13" y="51"/>
                      <a:pt x="10" y="47"/>
                      <a:pt x="10" y="41"/>
                    </a:cubicBezTo>
                    <a:cubicBezTo>
                      <a:pt x="10" y="34"/>
                      <a:pt x="17" y="33"/>
                      <a:pt x="22" y="32"/>
                    </a:cubicBezTo>
                    <a:cubicBezTo>
                      <a:pt x="33" y="30"/>
                      <a:pt x="35" y="30"/>
                      <a:pt x="37" y="28"/>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9" name="Freeform 139"/>
              <p:cNvSpPr>
                <a:spLocks noEditPoints="1"/>
              </p:cNvSpPr>
              <p:nvPr/>
            </p:nvSpPr>
            <p:spPr bwMode="auto">
              <a:xfrm>
                <a:off x="1518" y="3311"/>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0" name="Freeform 140"/>
              <p:cNvSpPr>
                <a:spLocks/>
              </p:cNvSpPr>
              <p:nvPr/>
            </p:nvSpPr>
            <p:spPr bwMode="auto">
              <a:xfrm>
                <a:off x="1536" y="3328"/>
                <a:ext cx="40" cy="51"/>
              </a:xfrm>
              <a:custGeom>
                <a:avLst/>
                <a:gdLst>
                  <a:gd name="T0" fmla="*/ 44 w 45"/>
                  <a:gd name="T1" fmla="*/ 17 h 58"/>
                  <a:gd name="T2" fmla="*/ 44 w 45"/>
                  <a:gd name="T3" fmla="*/ 17 h 58"/>
                  <a:gd name="T4" fmla="*/ 22 w 45"/>
                  <a:gd name="T5" fmla="*/ 0 h 58"/>
                  <a:gd name="T6" fmla="*/ 1 w 45"/>
                  <a:gd name="T7" fmla="*/ 17 h 58"/>
                  <a:gd name="T8" fmla="*/ 14 w 45"/>
                  <a:gd name="T9" fmla="*/ 31 h 58"/>
                  <a:gd name="T10" fmla="*/ 25 w 45"/>
                  <a:gd name="T11" fmla="*/ 33 h 58"/>
                  <a:gd name="T12" fmla="*/ 36 w 45"/>
                  <a:gd name="T13" fmla="*/ 41 h 58"/>
                  <a:gd name="T14" fmla="*/ 23 w 45"/>
                  <a:gd name="T15" fmla="*/ 50 h 58"/>
                  <a:gd name="T16" fmla="*/ 9 w 45"/>
                  <a:gd name="T17" fmla="*/ 39 h 58"/>
                  <a:gd name="T18" fmla="*/ 0 w 45"/>
                  <a:gd name="T19" fmla="*/ 39 h 58"/>
                  <a:gd name="T20" fmla="*/ 23 w 45"/>
                  <a:gd name="T21" fmla="*/ 58 h 58"/>
                  <a:gd name="T22" fmla="*/ 45 w 45"/>
                  <a:gd name="T23" fmla="*/ 40 h 58"/>
                  <a:gd name="T24" fmla="*/ 30 w 45"/>
                  <a:gd name="T25" fmla="*/ 25 h 58"/>
                  <a:gd name="T26" fmla="*/ 20 w 45"/>
                  <a:gd name="T27" fmla="*/ 23 h 58"/>
                  <a:gd name="T28" fmla="*/ 10 w 45"/>
                  <a:gd name="T29" fmla="*/ 16 h 58"/>
                  <a:gd name="T30" fmla="*/ 21 w 45"/>
                  <a:gd name="T31" fmla="*/ 8 h 58"/>
                  <a:gd name="T32" fmla="*/ 35 w 45"/>
                  <a:gd name="T33" fmla="*/ 17 h 58"/>
                  <a:gd name="T34" fmla="*/ 44 w 45"/>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44" y="17"/>
                    </a:moveTo>
                    <a:lnTo>
                      <a:pt x="44" y="17"/>
                    </a:lnTo>
                    <a:cubicBezTo>
                      <a:pt x="44" y="14"/>
                      <a:pt x="42" y="0"/>
                      <a:pt x="22" y="0"/>
                    </a:cubicBezTo>
                    <a:cubicBezTo>
                      <a:pt x="11" y="0"/>
                      <a:pt x="1" y="5"/>
                      <a:pt x="1" y="17"/>
                    </a:cubicBezTo>
                    <a:cubicBezTo>
                      <a:pt x="1" y="25"/>
                      <a:pt x="6" y="29"/>
                      <a:pt x="14" y="31"/>
                    </a:cubicBezTo>
                    <a:lnTo>
                      <a:pt x="25" y="33"/>
                    </a:lnTo>
                    <a:cubicBezTo>
                      <a:pt x="33" y="35"/>
                      <a:pt x="36" y="37"/>
                      <a:pt x="36" y="41"/>
                    </a:cubicBezTo>
                    <a:cubicBezTo>
                      <a:pt x="36" y="48"/>
                      <a:pt x="30" y="50"/>
                      <a:pt x="23" y="50"/>
                    </a:cubicBezTo>
                    <a:cubicBezTo>
                      <a:pt x="10" y="50"/>
                      <a:pt x="9" y="43"/>
                      <a:pt x="9" y="39"/>
                    </a:cubicBezTo>
                    <a:lnTo>
                      <a:pt x="0" y="39"/>
                    </a:lnTo>
                    <a:cubicBezTo>
                      <a:pt x="0" y="46"/>
                      <a:pt x="1" y="58"/>
                      <a:pt x="23" y="58"/>
                    </a:cubicBezTo>
                    <a:cubicBezTo>
                      <a:pt x="36" y="58"/>
                      <a:pt x="45" y="51"/>
                      <a:pt x="45" y="40"/>
                    </a:cubicBezTo>
                    <a:cubicBezTo>
                      <a:pt x="45" y="32"/>
                      <a:pt x="41" y="28"/>
                      <a:pt x="30" y="25"/>
                    </a:cubicBezTo>
                    <a:lnTo>
                      <a:pt x="20" y="23"/>
                    </a:lnTo>
                    <a:cubicBezTo>
                      <a:pt x="13" y="21"/>
                      <a:pt x="10" y="20"/>
                      <a:pt x="10" y="16"/>
                    </a:cubicBezTo>
                    <a:cubicBezTo>
                      <a:pt x="10" y="9"/>
                      <a:pt x="19" y="8"/>
                      <a:pt x="21" y="8"/>
                    </a:cubicBezTo>
                    <a:cubicBezTo>
                      <a:pt x="33" y="8"/>
                      <a:pt x="34"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1" name="Freeform 141"/>
              <p:cNvSpPr>
                <a:spLocks noEditPoints="1"/>
              </p:cNvSpPr>
              <p:nvPr/>
            </p:nvSpPr>
            <p:spPr bwMode="auto">
              <a:xfrm>
                <a:off x="1584" y="3328"/>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6 w 50"/>
                  <a:gd name="T11" fmla="*/ 0 h 58"/>
                  <a:gd name="T12" fmla="*/ 0 w 50"/>
                  <a:gd name="T13" fmla="*/ 31 h 58"/>
                  <a:gd name="T14" fmla="*/ 25 w 50"/>
                  <a:gd name="T15" fmla="*/ 58 h 58"/>
                  <a:gd name="T16" fmla="*/ 40 w 50"/>
                  <a:gd name="T17" fmla="*/ 54 h 58"/>
                  <a:gd name="T18" fmla="*/ 49 w 50"/>
                  <a:gd name="T19" fmla="*/ 39 h 58"/>
                  <a:gd name="T20" fmla="*/ 40 w 50"/>
                  <a:gd name="T21" fmla="*/ 39 h 58"/>
                  <a:gd name="T22" fmla="*/ 10 w 50"/>
                  <a:gd name="T23" fmla="*/ 25 h 58"/>
                  <a:gd name="T24" fmla="*/ 10 w 50"/>
                  <a:gd name="T25" fmla="*/ 25 h 58"/>
                  <a:gd name="T26" fmla="*/ 25 w 50"/>
                  <a:gd name="T27" fmla="*/ 8 h 58"/>
                  <a:gd name="T28" fmla="*/ 41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3"/>
                      <a:pt x="35" y="50"/>
                      <a:pt x="26" y="50"/>
                    </a:cubicBezTo>
                    <a:cubicBezTo>
                      <a:pt x="15" y="50"/>
                      <a:pt x="10" y="44"/>
                      <a:pt x="10" y="32"/>
                    </a:cubicBezTo>
                    <a:lnTo>
                      <a:pt x="50" y="32"/>
                    </a:lnTo>
                    <a:cubicBezTo>
                      <a:pt x="50" y="12"/>
                      <a:pt x="42" y="0"/>
                      <a:pt x="26" y="0"/>
                    </a:cubicBezTo>
                    <a:cubicBezTo>
                      <a:pt x="8" y="0"/>
                      <a:pt x="0" y="13"/>
                      <a:pt x="0" y="31"/>
                    </a:cubicBezTo>
                    <a:cubicBezTo>
                      <a:pt x="0" y="47"/>
                      <a:pt x="9" y="58"/>
                      <a:pt x="25" y="58"/>
                    </a:cubicBezTo>
                    <a:cubicBezTo>
                      <a:pt x="33" y="58"/>
                      <a:pt x="37" y="56"/>
                      <a:pt x="40" y="54"/>
                    </a:cubicBezTo>
                    <a:cubicBezTo>
                      <a:pt x="47" y="50"/>
                      <a:pt x="49" y="42"/>
                      <a:pt x="49" y="39"/>
                    </a:cubicBezTo>
                    <a:lnTo>
                      <a:pt x="40" y="39"/>
                    </a:lnTo>
                    <a:close/>
                    <a:moveTo>
                      <a:pt x="10" y="25"/>
                    </a:moveTo>
                    <a:lnTo>
                      <a:pt x="10" y="25"/>
                    </a:lnTo>
                    <a:cubicBezTo>
                      <a:pt x="10" y="16"/>
                      <a:pt x="16" y="8"/>
                      <a:pt x="25" y="8"/>
                    </a:cubicBezTo>
                    <a:cubicBezTo>
                      <a:pt x="36"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2" name="Freeform 142"/>
              <p:cNvSpPr>
                <a:spLocks/>
              </p:cNvSpPr>
              <p:nvPr/>
            </p:nvSpPr>
            <p:spPr bwMode="auto">
              <a:xfrm>
                <a:off x="1635" y="3328"/>
                <a:ext cx="40"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3 h 58"/>
                  <a:gd name="T12" fmla="*/ 37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3"/>
                    </a:lnTo>
                    <a:cubicBezTo>
                      <a:pt x="34" y="35"/>
                      <a:pt x="37" y="37"/>
                      <a:pt x="37" y="41"/>
                    </a:cubicBezTo>
                    <a:cubicBezTo>
                      <a:pt x="37" y="48"/>
                      <a:pt x="31" y="50"/>
                      <a:pt x="24" y="50"/>
                    </a:cubicBezTo>
                    <a:cubicBezTo>
                      <a:pt x="11" y="50"/>
                      <a:pt x="9" y="43"/>
                      <a:pt x="9" y="39"/>
                    </a:cubicBezTo>
                    <a:lnTo>
                      <a:pt x="0" y="39"/>
                    </a:lnTo>
                    <a:cubicBezTo>
                      <a:pt x="0" y="46"/>
                      <a:pt x="2" y="58"/>
                      <a:pt x="24" y="58"/>
                    </a:cubicBezTo>
                    <a:cubicBezTo>
                      <a:pt x="36" y="58"/>
                      <a:pt x="46" y="51"/>
                      <a:pt x="46" y="40"/>
                    </a:cubicBezTo>
                    <a:cubicBezTo>
                      <a:pt x="46" y="32"/>
                      <a:pt x="42" y="28"/>
                      <a:pt x="30"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3" name="Freeform 143"/>
              <p:cNvSpPr>
                <a:spLocks noEditPoints="1"/>
              </p:cNvSpPr>
              <p:nvPr/>
            </p:nvSpPr>
            <p:spPr bwMode="auto">
              <a:xfrm>
                <a:off x="1345" y="3424"/>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4" name="Freeform 144"/>
              <p:cNvSpPr>
                <a:spLocks/>
              </p:cNvSpPr>
              <p:nvPr/>
            </p:nvSpPr>
            <p:spPr bwMode="auto">
              <a:xfrm>
                <a:off x="1363" y="3441"/>
                <a:ext cx="40"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5 w 46"/>
                  <a:gd name="T11" fmla="*/ 33 h 58"/>
                  <a:gd name="T12" fmla="*/ 36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5" y="33"/>
                    </a:lnTo>
                    <a:cubicBezTo>
                      <a:pt x="33" y="35"/>
                      <a:pt x="36" y="37"/>
                      <a:pt x="36" y="41"/>
                    </a:cubicBezTo>
                    <a:cubicBezTo>
                      <a:pt x="36" y="48"/>
                      <a:pt x="30" y="50"/>
                      <a:pt x="24" y="50"/>
                    </a:cubicBezTo>
                    <a:cubicBezTo>
                      <a:pt x="11" y="50"/>
                      <a:pt x="9" y="43"/>
                      <a:pt x="9" y="39"/>
                    </a:cubicBezTo>
                    <a:lnTo>
                      <a:pt x="0" y="39"/>
                    </a:lnTo>
                    <a:cubicBezTo>
                      <a:pt x="0" y="46"/>
                      <a:pt x="2" y="58"/>
                      <a:pt x="24" y="58"/>
                    </a:cubicBezTo>
                    <a:cubicBezTo>
                      <a:pt x="36" y="58"/>
                      <a:pt x="46" y="51"/>
                      <a:pt x="46" y="40"/>
                    </a:cubicBezTo>
                    <a:cubicBezTo>
                      <a:pt x="46" y="32"/>
                      <a:pt x="42" y="28"/>
                      <a:pt x="30" y="25"/>
                    </a:cubicBezTo>
                    <a:lnTo>
                      <a:pt x="21" y="23"/>
                    </a:lnTo>
                    <a:cubicBezTo>
                      <a:pt x="14" y="21"/>
                      <a:pt x="11" y="20"/>
                      <a:pt x="11" y="16"/>
                    </a:cubicBezTo>
                    <a:cubicBezTo>
                      <a:pt x="11" y="9"/>
                      <a:pt x="19" y="8"/>
                      <a:pt x="22" y="8"/>
                    </a:cubicBezTo>
                    <a:cubicBezTo>
                      <a:pt x="34" y="8"/>
                      <a:pt x="35" y="13"/>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5" name="Freeform 145"/>
              <p:cNvSpPr>
                <a:spLocks/>
              </p:cNvSpPr>
              <p:nvPr/>
            </p:nvSpPr>
            <p:spPr bwMode="auto">
              <a:xfrm>
                <a:off x="1410" y="3441"/>
                <a:ext cx="40"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3 h 58"/>
                  <a:gd name="T12" fmla="*/ 37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3"/>
                    </a:lnTo>
                    <a:cubicBezTo>
                      <a:pt x="34" y="35"/>
                      <a:pt x="37" y="37"/>
                      <a:pt x="37" y="41"/>
                    </a:cubicBezTo>
                    <a:cubicBezTo>
                      <a:pt x="37" y="48"/>
                      <a:pt x="31" y="50"/>
                      <a:pt x="24" y="50"/>
                    </a:cubicBezTo>
                    <a:cubicBezTo>
                      <a:pt x="11" y="50"/>
                      <a:pt x="10" y="43"/>
                      <a:pt x="9" y="39"/>
                    </a:cubicBezTo>
                    <a:lnTo>
                      <a:pt x="0" y="39"/>
                    </a:lnTo>
                    <a:cubicBezTo>
                      <a:pt x="1" y="46"/>
                      <a:pt x="2" y="58"/>
                      <a:pt x="24" y="58"/>
                    </a:cubicBezTo>
                    <a:cubicBezTo>
                      <a:pt x="37" y="58"/>
                      <a:pt x="46" y="51"/>
                      <a:pt x="46" y="40"/>
                    </a:cubicBezTo>
                    <a:cubicBezTo>
                      <a:pt x="46" y="32"/>
                      <a:pt x="42" y="28"/>
                      <a:pt x="31" y="25"/>
                    </a:cubicBezTo>
                    <a:lnTo>
                      <a:pt x="21" y="23"/>
                    </a:lnTo>
                    <a:cubicBezTo>
                      <a:pt x="14" y="21"/>
                      <a:pt x="11" y="20"/>
                      <a:pt x="11" y="16"/>
                    </a:cubicBezTo>
                    <a:cubicBezTo>
                      <a:pt x="11" y="9"/>
                      <a:pt x="19" y="8"/>
                      <a:pt x="22" y="8"/>
                    </a:cubicBezTo>
                    <a:cubicBezTo>
                      <a:pt x="34" y="8"/>
                      <a:pt x="35" y="13"/>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6" name="Freeform 146"/>
              <p:cNvSpPr>
                <a:spLocks/>
              </p:cNvSpPr>
              <p:nvPr/>
            </p:nvSpPr>
            <p:spPr bwMode="auto">
              <a:xfrm>
                <a:off x="1460" y="3442"/>
                <a:ext cx="40" cy="50"/>
              </a:xfrm>
              <a:custGeom>
                <a:avLst/>
                <a:gdLst>
                  <a:gd name="T0" fmla="*/ 45 w 45"/>
                  <a:gd name="T1" fmla="*/ 56 h 57"/>
                  <a:gd name="T2" fmla="*/ 45 w 45"/>
                  <a:gd name="T3" fmla="*/ 56 h 57"/>
                  <a:gd name="T4" fmla="*/ 45 w 45"/>
                  <a:gd name="T5" fmla="*/ 0 h 57"/>
                  <a:gd name="T6" fmla="*/ 36 w 45"/>
                  <a:gd name="T7" fmla="*/ 0 h 57"/>
                  <a:gd name="T8" fmla="*/ 36 w 45"/>
                  <a:gd name="T9" fmla="*/ 31 h 57"/>
                  <a:gd name="T10" fmla="*/ 20 w 45"/>
                  <a:gd name="T11" fmla="*/ 49 h 57"/>
                  <a:gd name="T12" fmla="*/ 10 w 45"/>
                  <a:gd name="T13" fmla="*/ 37 h 57"/>
                  <a:gd name="T14" fmla="*/ 10 w 45"/>
                  <a:gd name="T15" fmla="*/ 0 h 57"/>
                  <a:gd name="T16" fmla="*/ 0 w 45"/>
                  <a:gd name="T17" fmla="*/ 0 h 57"/>
                  <a:gd name="T18" fmla="*/ 0 w 45"/>
                  <a:gd name="T19" fmla="*/ 40 h 57"/>
                  <a:gd name="T20" fmla="*/ 18 w 45"/>
                  <a:gd name="T21" fmla="*/ 57 h 57"/>
                  <a:gd name="T22" fmla="*/ 36 w 45"/>
                  <a:gd name="T23" fmla="*/ 47 h 57"/>
                  <a:gd name="T24" fmla="*/ 36 w 45"/>
                  <a:gd name="T25" fmla="*/ 48 h 57"/>
                  <a:gd name="T26" fmla="*/ 36 w 45"/>
                  <a:gd name="T27" fmla="*/ 56 h 57"/>
                  <a:gd name="T28" fmla="*/ 45 w 45"/>
                  <a:gd name="T29" fmla="*/ 5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56"/>
                    </a:moveTo>
                    <a:lnTo>
                      <a:pt x="45" y="56"/>
                    </a:lnTo>
                    <a:lnTo>
                      <a:pt x="45" y="0"/>
                    </a:lnTo>
                    <a:lnTo>
                      <a:pt x="36" y="0"/>
                    </a:lnTo>
                    <a:lnTo>
                      <a:pt x="36" y="31"/>
                    </a:lnTo>
                    <a:cubicBezTo>
                      <a:pt x="36" y="39"/>
                      <a:pt x="32" y="49"/>
                      <a:pt x="20" y="49"/>
                    </a:cubicBezTo>
                    <a:cubicBezTo>
                      <a:pt x="14" y="49"/>
                      <a:pt x="10" y="46"/>
                      <a:pt x="10" y="37"/>
                    </a:cubicBezTo>
                    <a:lnTo>
                      <a:pt x="10" y="0"/>
                    </a:lnTo>
                    <a:lnTo>
                      <a:pt x="0" y="0"/>
                    </a:lnTo>
                    <a:lnTo>
                      <a:pt x="0" y="40"/>
                    </a:lnTo>
                    <a:cubicBezTo>
                      <a:pt x="0" y="53"/>
                      <a:pt x="10" y="57"/>
                      <a:pt x="18" y="57"/>
                    </a:cubicBezTo>
                    <a:cubicBezTo>
                      <a:pt x="27" y="57"/>
                      <a:pt x="32" y="54"/>
                      <a:pt x="36" y="47"/>
                    </a:cubicBezTo>
                    <a:lnTo>
                      <a:pt x="36" y="48"/>
                    </a:lnTo>
                    <a:lnTo>
                      <a:pt x="36" y="56"/>
                    </a:lnTo>
                    <a:lnTo>
                      <a:pt x="45" y="5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7" name="Freeform 147"/>
              <p:cNvSpPr>
                <a:spLocks noEditPoints="1"/>
              </p:cNvSpPr>
              <p:nvPr/>
            </p:nvSpPr>
            <p:spPr bwMode="auto">
              <a:xfrm>
                <a:off x="1510" y="3441"/>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6 w 50"/>
                  <a:gd name="T11" fmla="*/ 0 h 58"/>
                  <a:gd name="T12" fmla="*/ 0 w 50"/>
                  <a:gd name="T13" fmla="*/ 30 h 58"/>
                  <a:gd name="T14" fmla="*/ 25 w 50"/>
                  <a:gd name="T15" fmla="*/ 58 h 58"/>
                  <a:gd name="T16" fmla="*/ 40 w 50"/>
                  <a:gd name="T17" fmla="*/ 54 h 58"/>
                  <a:gd name="T18" fmla="*/ 49 w 50"/>
                  <a:gd name="T19" fmla="*/ 39 h 58"/>
                  <a:gd name="T20" fmla="*/ 40 w 50"/>
                  <a:gd name="T21" fmla="*/ 39 h 58"/>
                  <a:gd name="T22" fmla="*/ 10 w 50"/>
                  <a:gd name="T23" fmla="*/ 25 h 58"/>
                  <a:gd name="T24" fmla="*/ 10 w 50"/>
                  <a:gd name="T25" fmla="*/ 25 h 58"/>
                  <a:gd name="T26" fmla="*/ 25 w 50"/>
                  <a:gd name="T27" fmla="*/ 8 h 58"/>
                  <a:gd name="T28" fmla="*/ 41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3"/>
                      <a:pt x="35" y="50"/>
                      <a:pt x="26" y="50"/>
                    </a:cubicBezTo>
                    <a:cubicBezTo>
                      <a:pt x="15" y="50"/>
                      <a:pt x="10" y="43"/>
                      <a:pt x="10" y="32"/>
                    </a:cubicBezTo>
                    <a:lnTo>
                      <a:pt x="50" y="32"/>
                    </a:lnTo>
                    <a:cubicBezTo>
                      <a:pt x="50" y="12"/>
                      <a:pt x="42" y="0"/>
                      <a:pt x="26" y="0"/>
                    </a:cubicBezTo>
                    <a:cubicBezTo>
                      <a:pt x="8" y="0"/>
                      <a:pt x="0" y="13"/>
                      <a:pt x="0" y="30"/>
                    </a:cubicBezTo>
                    <a:cubicBezTo>
                      <a:pt x="0" y="46"/>
                      <a:pt x="9" y="58"/>
                      <a:pt x="25" y="58"/>
                    </a:cubicBezTo>
                    <a:cubicBezTo>
                      <a:pt x="33" y="58"/>
                      <a:pt x="37" y="56"/>
                      <a:pt x="40" y="54"/>
                    </a:cubicBezTo>
                    <a:cubicBezTo>
                      <a:pt x="47" y="50"/>
                      <a:pt x="49" y="42"/>
                      <a:pt x="49" y="39"/>
                    </a:cubicBezTo>
                    <a:lnTo>
                      <a:pt x="40" y="39"/>
                    </a:lnTo>
                    <a:close/>
                    <a:moveTo>
                      <a:pt x="10" y="25"/>
                    </a:moveTo>
                    <a:lnTo>
                      <a:pt x="10" y="25"/>
                    </a:lnTo>
                    <a:cubicBezTo>
                      <a:pt x="10" y="16"/>
                      <a:pt x="16" y="8"/>
                      <a:pt x="25" y="8"/>
                    </a:cubicBezTo>
                    <a:cubicBezTo>
                      <a:pt x="36"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8" name="Freeform 148"/>
              <p:cNvSpPr>
                <a:spLocks/>
              </p:cNvSpPr>
              <p:nvPr/>
            </p:nvSpPr>
            <p:spPr bwMode="auto">
              <a:xfrm>
                <a:off x="1562" y="3441"/>
                <a:ext cx="40"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3 h 58"/>
                  <a:gd name="T12" fmla="*/ 37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3"/>
                    </a:lnTo>
                    <a:cubicBezTo>
                      <a:pt x="34" y="35"/>
                      <a:pt x="37" y="37"/>
                      <a:pt x="37" y="41"/>
                    </a:cubicBezTo>
                    <a:cubicBezTo>
                      <a:pt x="37" y="48"/>
                      <a:pt x="31" y="50"/>
                      <a:pt x="24" y="50"/>
                    </a:cubicBezTo>
                    <a:cubicBezTo>
                      <a:pt x="11" y="50"/>
                      <a:pt x="10" y="43"/>
                      <a:pt x="9" y="39"/>
                    </a:cubicBezTo>
                    <a:lnTo>
                      <a:pt x="0" y="39"/>
                    </a:lnTo>
                    <a:cubicBezTo>
                      <a:pt x="0" y="46"/>
                      <a:pt x="2" y="58"/>
                      <a:pt x="24" y="58"/>
                    </a:cubicBezTo>
                    <a:cubicBezTo>
                      <a:pt x="37" y="58"/>
                      <a:pt x="46" y="51"/>
                      <a:pt x="46" y="40"/>
                    </a:cubicBezTo>
                    <a:cubicBezTo>
                      <a:pt x="46" y="32"/>
                      <a:pt x="42" y="28"/>
                      <a:pt x="30" y="25"/>
                    </a:cubicBezTo>
                    <a:lnTo>
                      <a:pt x="21" y="23"/>
                    </a:lnTo>
                    <a:cubicBezTo>
                      <a:pt x="14" y="21"/>
                      <a:pt x="11" y="20"/>
                      <a:pt x="11" y="16"/>
                    </a:cubicBezTo>
                    <a:cubicBezTo>
                      <a:pt x="11" y="9"/>
                      <a:pt x="19" y="8"/>
                      <a:pt x="22" y="8"/>
                    </a:cubicBezTo>
                    <a:cubicBezTo>
                      <a:pt x="34" y="8"/>
                      <a:pt x="35" y="13"/>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9" name="Freeform 149"/>
              <p:cNvSpPr>
                <a:spLocks/>
              </p:cNvSpPr>
              <p:nvPr/>
            </p:nvSpPr>
            <p:spPr bwMode="auto">
              <a:xfrm>
                <a:off x="1345" y="3554"/>
                <a:ext cx="66" cy="50"/>
              </a:xfrm>
              <a:custGeom>
                <a:avLst/>
                <a:gdLst>
                  <a:gd name="T0" fmla="*/ 0 w 74"/>
                  <a:gd name="T1" fmla="*/ 57 h 57"/>
                  <a:gd name="T2" fmla="*/ 0 w 74"/>
                  <a:gd name="T3" fmla="*/ 57 h 57"/>
                  <a:gd name="T4" fmla="*/ 9 w 74"/>
                  <a:gd name="T5" fmla="*/ 57 h 57"/>
                  <a:gd name="T6" fmla="*/ 9 w 74"/>
                  <a:gd name="T7" fmla="*/ 26 h 57"/>
                  <a:gd name="T8" fmla="*/ 24 w 74"/>
                  <a:gd name="T9" fmla="*/ 8 h 57"/>
                  <a:gd name="T10" fmla="*/ 32 w 74"/>
                  <a:gd name="T11" fmla="*/ 18 h 57"/>
                  <a:gd name="T12" fmla="*/ 32 w 74"/>
                  <a:gd name="T13" fmla="*/ 57 h 57"/>
                  <a:gd name="T14" fmla="*/ 42 w 74"/>
                  <a:gd name="T15" fmla="*/ 57 h 57"/>
                  <a:gd name="T16" fmla="*/ 42 w 74"/>
                  <a:gd name="T17" fmla="*/ 23 h 57"/>
                  <a:gd name="T18" fmla="*/ 55 w 74"/>
                  <a:gd name="T19" fmla="*/ 8 h 57"/>
                  <a:gd name="T20" fmla="*/ 65 w 74"/>
                  <a:gd name="T21" fmla="*/ 21 h 57"/>
                  <a:gd name="T22" fmla="*/ 65 w 74"/>
                  <a:gd name="T23" fmla="*/ 57 h 57"/>
                  <a:gd name="T24" fmla="*/ 74 w 74"/>
                  <a:gd name="T25" fmla="*/ 57 h 57"/>
                  <a:gd name="T26" fmla="*/ 74 w 74"/>
                  <a:gd name="T27" fmla="*/ 18 h 57"/>
                  <a:gd name="T28" fmla="*/ 57 w 74"/>
                  <a:gd name="T29" fmla="*/ 0 h 57"/>
                  <a:gd name="T30" fmla="*/ 40 w 74"/>
                  <a:gd name="T31" fmla="*/ 9 h 57"/>
                  <a:gd name="T32" fmla="*/ 26 w 74"/>
                  <a:gd name="T33" fmla="*/ 0 h 57"/>
                  <a:gd name="T34" fmla="*/ 9 w 74"/>
                  <a:gd name="T35" fmla="*/ 9 h 57"/>
                  <a:gd name="T36" fmla="*/ 9 w 74"/>
                  <a:gd name="T37" fmla="*/ 9 h 57"/>
                  <a:gd name="T38" fmla="*/ 9 w 74"/>
                  <a:gd name="T39" fmla="*/ 1 h 57"/>
                  <a:gd name="T40" fmla="*/ 0 w 74"/>
                  <a:gd name="T41" fmla="*/ 1 h 57"/>
                  <a:gd name="T42" fmla="*/ 0 w 74"/>
                  <a:gd name="T4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57">
                    <a:moveTo>
                      <a:pt x="0" y="57"/>
                    </a:moveTo>
                    <a:lnTo>
                      <a:pt x="0" y="57"/>
                    </a:lnTo>
                    <a:lnTo>
                      <a:pt x="9" y="57"/>
                    </a:lnTo>
                    <a:lnTo>
                      <a:pt x="9" y="26"/>
                    </a:lnTo>
                    <a:cubicBezTo>
                      <a:pt x="9" y="11"/>
                      <a:pt x="18" y="8"/>
                      <a:pt x="24" y="8"/>
                    </a:cubicBezTo>
                    <a:cubicBezTo>
                      <a:pt x="31" y="8"/>
                      <a:pt x="32" y="14"/>
                      <a:pt x="32" y="18"/>
                    </a:cubicBezTo>
                    <a:lnTo>
                      <a:pt x="32" y="57"/>
                    </a:lnTo>
                    <a:lnTo>
                      <a:pt x="42" y="57"/>
                    </a:lnTo>
                    <a:lnTo>
                      <a:pt x="42" y="23"/>
                    </a:lnTo>
                    <a:cubicBezTo>
                      <a:pt x="42" y="15"/>
                      <a:pt x="47" y="8"/>
                      <a:pt x="55" y="8"/>
                    </a:cubicBezTo>
                    <a:cubicBezTo>
                      <a:pt x="63" y="8"/>
                      <a:pt x="65" y="13"/>
                      <a:pt x="65" y="21"/>
                    </a:cubicBezTo>
                    <a:lnTo>
                      <a:pt x="65" y="57"/>
                    </a:lnTo>
                    <a:lnTo>
                      <a:pt x="74" y="57"/>
                    </a:lnTo>
                    <a:lnTo>
                      <a:pt x="74" y="18"/>
                    </a:lnTo>
                    <a:cubicBezTo>
                      <a:pt x="74" y="3"/>
                      <a:pt x="63" y="0"/>
                      <a:pt x="57" y="0"/>
                    </a:cubicBezTo>
                    <a:cubicBezTo>
                      <a:pt x="49" y="0"/>
                      <a:pt x="45" y="3"/>
                      <a:pt x="40" y="9"/>
                    </a:cubicBezTo>
                    <a:cubicBezTo>
                      <a:pt x="39" y="6"/>
                      <a:pt x="36" y="0"/>
                      <a:pt x="26" y="0"/>
                    </a:cubicBezTo>
                    <a:cubicBezTo>
                      <a:pt x="16" y="0"/>
                      <a:pt x="11" y="6"/>
                      <a:pt x="9" y="9"/>
                    </a:cubicBezTo>
                    <a:lnTo>
                      <a:pt x="9" y="9"/>
                    </a:lnTo>
                    <a:lnTo>
                      <a:pt x="9" y="1"/>
                    </a:lnTo>
                    <a:lnTo>
                      <a:pt x="0" y="1"/>
                    </a:lnTo>
                    <a:lnTo>
                      <a:pt x="0" y="5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0" name="Freeform 150"/>
              <p:cNvSpPr>
                <a:spLocks noEditPoints="1"/>
              </p:cNvSpPr>
              <p:nvPr/>
            </p:nvSpPr>
            <p:spPr bwMode="auto">
              <a:xfrm>
                <a:off x="1424" y="3536"/>
                <a:ext cx="8" cy="68"/>
              </a:xfrm>
              <a:custGeom>
                <a:avLst/>
                <a:gdLst>
                  <a:gd name="T0" fmla="*/ 9 w 9"/>
                  <a:gd name="T1" fmla="*/ 21 h 77"/>
                  <a:gd name="T2" fmla="*/ 9 w 9"/>
                  <a:gd name="T3" fmla="*/ 21 h 77"/>
                  <a:gd name="T4" fmla="*/ 0 w 9"/>
                  <a:gd name="T5" fmla="*/ 21 h 77"/>
                  <a:gd name="T6" fmla="*/ 0 w 9"/>
                  <a:gd name="T7" fmla="*/ 77 h 77"/>
                  <a:gd name="T8" fmla="*/ 9 w 9"/>
                  <a:gd name="T9" fmla="*/ 77 h 77"/>
                  <a:gd name="T10" fmla="*/ 9 w 9"/>
                  <a:gd name="T11" fmla="*/ 21 h 77"/>
                  <a:gd name="T12" fmla="*/ 9 w 9"/>
                  <a:gd name="T13" fmla="*/ 11 h 77"/>
                  <a:gd name="T14" fmla="*/ 9 w 9"/>
                  <a:gd name="T15" fmla="*/ 11 h 77"/>
                  <a:gd name="T16" fmla="*/ 9 w 9"/>
                  <a:gd name="T17" fmla="*/ 0 h 77"/>
                  <a:gd name="T18" fmla="*/ 0 w 9"/>
                  <a:gd name="T19" fmla="*/ 0 h 77"/>
                  <a:gd name="T20" fmla="*/ 0 w 9"/>
                  <a:gd name="T21" fmla="*/ 11 h 77"/>
                  <a:gd name="T22" fmla="*/ 9 w 9"/>
                  <a:gd name="T23" fmla="*/ 1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7">
                    <a:moveTo>
                      <a:pt x="9" y="21"/>
                    </a:moveTo>
                    <a:lnTo>
                      <a:pt x="9" y="21"/>
                    </a:lnTo>
                    <a:lnTo>
                      <a:pt x="0" y="21"/>
                    </a:lnTo>
                    <a:lnTo>
                      <a:pt x="0" y="77"/>
                    </a:lnTo>
                    <a:lnTo>
                      <a:pt x="9" y="77"/>
                    </a:lnTo>
                    <a:lnTo>
                      <a:pt x="9" y="21"/>
                    </a:lnTo>
                    <a:close/>
                    <a:moveTo>
                      <a:pt x="9" y="11"/>
                    </a:moveTo>
                    <a:lnTo>
                      <a:pt x="9" y="11"/>
                    </a:lnTo>
                    <a:lnTo>
                      <a:pt x="9" y="0"/>
                    </a:lnTo>
                    <a:lnTo>
                      <a:pt x="0" y="0"/>
                    </a:lnTo>
                    <a:lnTo>
                      <a:pt x="0" y="11"/>
                    </a:lnTo>
                    <a:lnTo>
                      <a:pt x="9"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1" name="Freeform 151"/>
              <p:cNvSpPr>
                <a:spLocks/>
              </p:cNvSpPr>
              <p:nvPr/>
            </p:nvSpPr>
            <p:spPr bwMode="auto">
              <a:xfrm>
                <a:off x="1446" y="3554"/>
                <a:ext cx="24" cy="50"/>
              </a:xfrm>
              <a:custGeom>
                <a:avLst/>
                <a:gdLst>
                  <a:gd name="T0" fmla="*/ 9 w 27"/>
                  <a:gd name="T1" fmla="*/ 24 h 57"/>
                  <a:gd name="T2" fmla="*/ 9 w 27"/>
                  <a:gd name="T3" fmla="*/ 24 h 57"/>
                  <a:gd name="T4" fmla="*/ 23 w 27"/>
                  <a:gd name="T5" fmla="*/ 10 h 57"/>
                  <a:gd name="T6" fmla="*/ 27 w 27"/>
                  <a:gd name="T7" fmla="*/ 10 h 57"/>
                  <a:gd name="T8" fmla="*/ 27 w 27"/>
                  <a:gd name="T9" fmla="*/ 0 h 57"/>
                  <a:gd name="T10" fmla="*/ 24 w 27"/>
                  <a:gd name="T11" fmla="*/ 0 h 57"/>
                  <a:gd name="T12" fmla="*/ 9 w 27"/>
                  <a:gd name="T13" fmla="*/ 10 h 57"/>
                  <a:gd name="T14" fmla="*/ 8 w 27"/>
                  <a:gd name="T15" fmla="*/ 10 h 57"/>
                  <a:gd name="T16" fmla="*/ 8 w 27"/>
                  <a:gd name="T17" fmla="*/ 1 h 57"/>
                  <a:gd name="T18" fmla="*/ 0 w 27"/>
                  <a:gd name="T19" fmla="*/ 1 h 57"/>
                  <a:gd name="T20" fmla="*/ 0 w 27"/>
                  <a:gd name="T21" fmla="*/ 57 h 57"/>
                  <a:gd name="T22" fmla="*/ 9 w 27"/>
                  <a:gd name="T23" fmla="*/ 57 h 57"/>
                  <a:gd name="T24" fmla="*/ 9 w 27"/>
                  <a:gd name="T25"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4"/>
                    </a:moveTo>
                    <a:lnTo>
                      <a:pt x="9" y="24"/>
                    </a:lnTo>
                    <a:cubicBezTo>
                      <a:pt x="9" y="16"/>
                      <a:pt x="14" y="10"/>
                      <a:pt x="23" y="10"/>
                    </a:cubicBezTo>
                    <a:lnTo>
                      <a:pt x="27" y="10"/>
                    </a:lnTo>
                    <a:lnTo>
                      <a:pt x="27" y="0"/>
                    </a:lnTo>
                    <a:cubicBezTo>
                      <a:pt x="26" y="0"/>
                      <a:pt x="25" y="0"/>
                      <a:pt x="24" y="0"/>
                    </a:cubicBezTo>
                    <a:cubicBezTo>
                      <a:pt x="17" y="0"/>
                      <a:pt x="12" y="4"/>
                      <a:pt x="9" y="10"/>
                    </a:cubicBezTo>
                    <a:lnTo>
                      <a:pt x="8" y="10"/>
                    </a:lnTo>
                    <a:lnTo>
                      <a:pt x="8" y="1"/>
                    </a:lnTo>
                    <a:lnTo>
                      <a:pt x="0" y="1"/>
                    </a:lnTo>
                    <a:lnTo>
                      <a:pt x="0" y="57"/>
                    </a:lnTo>
                    <a:lnTo>
                      <a:pt x="9" y="57"/>
                    </a:lnTo>
                    <a:lnTo>
                      <a:pt x="9"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2" name="Freeform 152"/>
              <p:cNvSpPr>
                <a:spLocks/>
              </p:cNvSpPr>
              <p:nvPr/>
            </p:nvSpPr>
            <p:spPr bwMode="auto">
              <a:xfrm>
                <a:off x="1477" y="3554"/>
                <a:ext cx="24" cy="50"/>
              </a:xfrm>
              <a:custGeom>
                <a:avLst/>
                <a:gdLst>
                  <a:gd name="T0" fmla="*/ 9 w 27"/>
                  <a:gd name="T1" fmla="*/ 24 h 57"/>
                  <a:gd name="T2" fmla="*/ 9 w 27"/>
                  <a:gd name="T3" fmla="*/ 24 h 57"/>
                  <a:gd name="T4" fmla="*/ 24 w 27"/>
                  <a:gd name="T5" fmla="*/ 10 h 57"/>
                  <a:gd name="T6" fmla="*/ 27 w 27"/>
                  <a:gd name="T7" fmla="*/ 10 h 57"/>
                  <a:gd name="T8" fmla="*/ 27 w 27"/>
                  <a:gd name="T9" fmla="*/ 0 h 57"/>
                  <a:gd name="T10" fmla="*/ 25 w 27"/>
                  <a:gd name="T11" fmla="*/ 0 h 57"/>
                  <a:gd name="T12" fmla="*/ 9 w 27"/>
                  <a:gd name="T13" fmla="*/ 10 h 57"/>
                  <a:gd name="T14" fmla="*/ 9 w 27"/>
                  <a:gd name="T15" fmla="*/ 10 h 57"/>
                  <a:gd name="T16" fmla="*/ 9 w 27"/>
                  <a:gd name="T17" fmla="*/ 1 h 57"/>
                  <a:gd name="T18" fmla="*/ 0 w 27"/>
                  <a:gd name="T19" fmla="*/ 1 h 57"/>
                  <a:gd name="T20" fmla="*/ 0 w 27"/>
                  <a:gd name="T21" fmla="*/ 57 h 57"/>
                  <a:gd name="T22" fmla="*/ 9 w 27"/>
                  <a:gd name="T23" fmla="*/ 57 h 57"/>
                  <a:gd name="T24" fmla="*/ 9 w 27"/>
                  <a:gd name="T25"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4"/>
                    </a:moveTo>
                    <a:lnTo>
                      <a:pt x="9" y="24"/>
                    </a:lnTo>
                    <a:cubicBezTo>
                      <a:pt x="9" y="16"/>
                      <a:pt x="15" y="10"/>
                      <a:pt x="24" y="10"/>
                    </a:cubicBezTo>
                    <a:lnTo>
                      <a:pt x="27" y="10"/>
                    </a:lnTo>
                    <a:lnTo>
                      <a:pt x="27" y="0"/>
                    </a:lnTo>
                    <a:cubicBezTo>
                      <a:pt x="26" y="0"/>
                      <a:pt x="26" y="0"/>
                      <a:pt x="25" y="0"/>
                    </a:cubicBezTo>
                    <a:cubicBezTo>
                      <a:pt x="18" y="0"/>
                      <a:pt x="13" y="4"/>
                      <a:pt x="9" y="10"/>
                    </a:cubicBezTo>
                    <a:lnTo>
                      <a:pt x="9" y="10"/>
                    </a:lnTo>
                    <a:lnTo>
                      <a:pt x="9" y="1"/>
                    </a:lnTo>
                    <a:lnTo>
                      <a:pt x="0" y="1"/>
                    </a:lnTo>
                    <a:lnTo>
                      <a:pt x="0" y="57"/>
                    </a:lnTo>
                    <a:lnTo>
                      <a:pt x="9" y="57"/>
                    </a:lnTo>
                    <a:lnTo>
                      <a:pt x="9"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3" name="Freeform 153"/>
              <p:cNvSpPr>
                <a:spLocks noEditPoints="1"/>
              </p:cNvSpPr>
              <p:nvPr/>
            </p:nvSpPr>
            <p:spPr bwMode="auto">
              <a:xfrm>
                <a:off x="1504" y="3554"/>
                <a:ext cx="46" cy="51"/>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8" y="58"/>
                      <a:pt x="26" y="58"/>
                    </a:cubicBezTo>
                    <a:cubicBezTo>
                      <a:pt x="44" y="58"/>
                      <a:pt x="52" y="43"/>
                      <a:pt x="52" y="29"/>
                    </a:cubicBezTo>
                    <a:cubicBezTo>
                      <a:pt x="52" y="14"/>
                      <a:pt x="44" y="0"/>
                      <a:pt x="26" y="0"/>
                    </a:cubicBezTo>
                    <a:cubicBezTo>
                      <a:pt x="8" y="0"/>
                      <a:pt x="0" y="14"/>
                      <a:pt x="0" y="29"/>
                    </a:cubicBezTo>
                    <a:close/>
                    <a:moveTo>
                      <a:pt x="10" y="29"/>
                    </a:moveTo>
                    <a:lnTo>
                      <a:pt x="10" y="29"/>
                    </a:lnTo>
                    <a:cubicBezTo>
                      <a:pt x="10" y="21"/>
                      <a:pt x="13" y="8"/>
                      <a:pt x="26" y="8"/>
                    </a:cubicBezTo>
                    <a:cubicBezTo>
                      <a:pt x="39" y="8"/>
                      <a:pt x="42" y="21"/>
                      <a:pt x="42" y="29"/>
                    </a:cubicBezTo>
                    <a:cubicBezTo>
                      <a:pt x="42" y="36"/>
                      <a:pt x="39" y="50"/>
                      <a:pt x="26" y="50"/>
                    </a:cubicBezTo>
                    <a:cubicBezTo>
                      <a:pt x="13"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4" name="Freeform 154"/>
              <p:cNvSpPr>
                <a:spLocks/>
              </p:cNvSpPr>
              <p:nvPr/>
            </p:nvSpPr>
            <p:spPr bwMode="auto">
              <a:xfrm>
                <a:off x="1561" y="3554"/>
                <a:ext cx="24" cy="50"/>
              </a:xfrm>
              <a:custGeom>
                <a:avLst/>
                <a:gdLst>
                  <a:gd name="T0" fmla="*/ 9 w 27"/>
                  <a:gd name="T1" fmla="*/ 24 h 57"/>
                  <a:gd name="T2" fmla="*/ 9 w 27"/>
                  <a:gd name="T3" fmla="*/ 24 h 57"/>
                  <a:gd name="T4" fmla="*/ 23 w 27"/>
                  <a:gd name="T5" fmla="*/ 10 h 57"/>
                  <a:gd name="T6" fmla="*/ 27 w 27"/>
                  <a:gd name="T7" fmla="*/ 10 h 57"/>
                  <a:gd name="T8" fmla="*/ 27 w 27"/>
                  <a:gd name="T9" fmla="*/ 0 h 57"/>
                  <a:gd name="T10" fmla="*/ 24 w 27"/>
                  <a:gd name="T11" fmla="*/ 0 h 57"/>
                  <a:gd name="T12" fmla="*/ 9 w 27"/>
                  <a:gd name="T13" fmla="*/ 10 h 57"/>
                  <a:gd name="T14" fmla="*/ 9 w 27"/>
                  <a:gd name="T15" fmla="*/ 10 h 57"/>
                  <a:gd name="T16" fmla="*/ 9 w 27"/>
                  <a:gd name="T17" fmla="*/ 1 h 57"/>
                  <a:gd name="T18" fmla="*/ 0 w 27"/>
                  <a:gd name="T19" fmla="*/ 1 h 57"/>
                  <a:gd name="T20" fmla="*/ 0 w 27"/>
                  <a:gd name="T21" fmla="*/ 57 h 57"/>
                  <a:gd name="T22" fmla="*/ 9 w 27"/>
                  <a:gd name="T23" fmla="*/ 57 h 57"/>
                  <a:gd name="T24" fmla="*/ 9 w 27"/>
                  <a:gd name="T25"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4"/>
                    </a:moveTo>
                    <a:lnTo>
                      <a:pt x="9" y="24"/>
                    </a:lnTo>
                    <a:cubicBezTo>
                      <a:pt x="9" y="16"/>
                      <a:pt x="15" y="10"/>
                      <a:pt x="23" y="10"/>
                    </a:cubicBezTo>
                    <a:lnTo>
                      <a:pt x="27" y="10"/>
                    </a:lnTo>
                    <a:lnTo>
                      <a:pt x="27" y="0"/>
                    </a:lnTo>
                    <a:cubicBezTo>
                      <a:pt x="26" y="0"/>
                      <a:pt x="26" y="0"/>
                      <a:pt x="24" y="0"/>
                    </a:cubicBezTo>
                    <a:cubicBezTo>
                      <a:pt x="17" y="0"/>
                      <a:pt x="13" y="4"/>
                      <a:pt x="9" y="10"/>
                    </a:cubicBezTo>
                    <a:lnTo>
                      <a:pt x="9" y="10"/>
                    </a:lnTo>
                    <a:lnTo>
                      <a:pt x="9" y="1"/>
                    </a:lnTo>
                    <a:lnTo>
                      <a:pt x="0" y="1"/>
                    </a:lnTo>
                    <a:lnTo>
                      <a:pt x="0" y="57"/>
                    </a:lnTo>
                    <a:lnTo>
                      <a:pt x="9" y="57"/>
                    </a:lnTo>
                    <a:lnTo>
                      <a:pt x="9"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5" name="Freeform 155"/>
              <p:cNvSpPr>
                <a:spLocks noEditPoints="1"/>
              </p:cNvSpPr>
              <p:nvPr/>
            </p:nvSpPr>
            <p:spPr bwMode="auto">
              <a:xfrm>
                <a:off x="1591" y="3536"/>
                <a:ext cx="9" cy="68"/>
              </a:xfrm>
              <a:custGeom>
                <a:avLst/>
                <a:gdLst>
                  <a:gd name="T0" fmla="*/ 10 w 10"/>
                  <a:gd name="T1" fmla="*/ 21 h 77"/>
                  <a:gd name="T2" fmla="*/ 10 w 10"/>
                  <a:gd name="T3" fmla="*/ 21 h 77"/>
                  <a:gd name="T4" fmla="*/ 0 w 10"/>
                  <a:gd name="T5" fmla="*/ 21 h 77"/>
                  <a:gd name="T6" fmla="*/ 0 w 10"/>
                  <a:gd name="T7" fmla="*/ 77 h 77"/>
                  <a:gd name="T8" fmla="*/ 10 w 10"/>
                  <a:gd name="T9" fmla="*/ 77 h 77"/>
                  <a:gd name="T10" fmla="*/ 10 w 10"/>
                  <a:gd name="T11" fmla="*/ 21 h 77"/>
                  <a:gd name="T12" fmla="*/ 10 w 10"/>
                  <a:gd name="T13" fmla="*/ 11 h 77"/>
                  <a:gd name="T14" fmla="*/ 10 w 10"/>
                  <a:gd name="T15" fmla="*/ 11 h 77"/>
                  <a:gd name="T16" fmla="*/ 10 w 10"/>
                  <a:gd name="T17" fmla="*/ 0 h 77"/>
                  <a:gd name="T18" fmla="*/ 0 w 10"/>
                  <a:gd name="T19" fmla="*/ 0 h 77"/>
                  <a:gd name="T20" fmla="*/ 0 w 10"/>
                  <a:gd name="T21" fmla="*/ 11 h 77"/>
                  <a:gd name="T22" fmla="*/ 10 w 10"/>
                  <a:gd name="T23" fmla="*/ 1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7">
                    <a:moveTo>
                      <a:pt x="10" y="21"/>
                    </a:moveTo>
                    <a:lnTo>
                      <a:pt x="10" y="21"/>
                    </a:lnTo>
                    <a:lnTo>
                      <a:pt x="0" y="21"/>
                    </a:lnTo>
                    <a:lnTo>
                      <a:pt x="0" y="77"/>
                    </a:lnTo>
                    <a:lnTo>
                      <a:pt x="10" y="77"/>
                    </a:lnTo>
                    <a:lnTo>
                      <a:pt x="10" y="21"/>
                    </a:lnTo>
                    <a:close/>
                    <a:moveTo>
                      <a:pt x="10" y="11"/>
                    </a:moveTo>
                    <a:lnTo>
                      <a:pt x="10" y="11"/>
                    </a:lnTo>
                    <a:lnTo>
                      <a:pt x="10" y="0"/>
                    </a:lnTo>
                    <a:lnTo>
                      <a:pt x="0" y="0"/>
                    </a:lnTo>
                    <a:lnTo>
                      <a:pt x="0" y="11"/>
                    </a:lnTo>
                    <a:lnTo>
                      <a:pt x="10"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6" name="Freeform 156"/>
              <p:cNvSpPr>
                <a:spLocks/>
              </p:cNvSpPr>
              <p:nvPr/>
            </p:nvSpPr>
            <p:spPr bwMode="auto">
              <a:xfrm>
                <a:off x="1612" y="3554"/>
                <a:ext cx="40"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9 w 45"/>
                  <a:gd name="T17" fmla="*/ 57 h 57"/>
                  <a:gd name="T18" fmla="*/ 9 w 45"/>
                  <a:gd name="T19" fmla="*/ 26 h 57"/>
                  <a:gd name="T20" fmla="*/ 24 w 45"/>
                  <a:gd name="T21" fmla="*/ 8 h 57"/>
                  <a:gd name="T22" fmla="*/ 36 w 45"/>
                  <a:gd name="T23" fmla="*/ 22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6" y="0"/>
                    </a:cubicBezTo>
                    <a:cubicBezTo>
                      <a:pt x="16" y="0"/>
                      <a:pt x="11" y="6"/>
                      <a:pt x="9" y="9"/>
                    </a:cubicBezTo>
                    <a:lnTo>
                      <a:pt x="9" y="9"/>
                    </a:lnTo>
                    <a:lnTo>
                      <a:pt x="9" y="1"/>
                    </a:lnTo>
                    <a:lnTo>
                      <a:pt x="0" y="1"/>
                    </a:lnTo>
                    <a:lnTo>
                      <a:pt x="0" y="57"/>
                    </a:lnTo>
                    <a:lnTo>
                      <a:pt x="9" y="57"/>
                    </a:lnTo>
                    <a:lnTo>
                      <a:pt x="9" y="26"/>
                    </a:lnTo>
                    <a:cubicBezTo>
                      <a:pt x="9" y="11"/>
                      <a:pt x="18" y="8"/>
                      <a:pt x="24" y="8"/>
                    </a:cubicBezTo>
                    <a:cubicBezTo>
                      <a:pt x="33" y="8"/>
                      <a:pt x="36" y="13"/>
                      <a:pt x="36" y="22"/>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7" name="Freeform 157"/>
              <p:cNvSpPr>
                <a:spLocks noEditPoints="1"/>
              </p:cNvSpPr>
              <p:nvPr/>
            </p:nvSpPr>
            <p:spPr bwMode="auto">
              <a:xfrm>
                <a:off x="1661" y="3554"/>
                <a:ext cx="44" cy="71"/>
              </a:xfrm>
              <a:custGeom>
                <a:avLst/>
                <a:gdLst>
                  <a:gd name="T0" fmla="*/ 10 w 49"/>
                  <a:gd name="T1" fmla="*/ 29 h 80"/>
                  <a:gd name="T2" fmla="*/ 10 w 49"/>
                  <a:gd name="T3" fmla="*/ 29 h 80"/>
                  <a:gd name="T4" fmla="*/ 25 w 49"/>
                  <a:gd name="T5" fmla="*/ 8 h 80"/>
                  <a:gd name="T6" fmla="*/ 40 w 49"/>
                  <a:gd name="T7" fmla="*/ 31 h 80"/>
                  <a:gd name="T8" fmla="*/ 25 w 49"/>
                  <a:gd name="T9" fmla="*/ 50 h 80"/>
                  <a:gd name="T10" fmla="*/ 10 w 49"/>
                  <a:gd name="T11" fmla="*/ 29 h 80"/>
                  <a:gd name="T12" fmla="*/ 49 w 49"/>
                  <a:gd name="T13" fmla="*/ 1 h 80"/>
                  <a:gd name="T14" fmla="*/ 49 w 49"/>
                  <a:gd name="T15" fmla="*/ 1 h 80"/>
                  <a:gd name="T16" fmla="*/ 40 w 49"/>
                  <a:gd name="T17" fmla="*/ 1 h 80"/>
                  <a:gd name="T18" fmla="*/ 40 w 49"/>
                  <a:gd name="T19" fmla="*/ 9 h 80"/>
                  <a:gd name="T20" fmla="*/ 40 w 49"/>
                  <a:gd name="T21" fmla="*/ 9 h 80"/>
                  <a:gd name="T22" fmla="*/ 24 w 49"/>
                  <a:gd name="T23" fmla="*/ 0 h 80"/>
                  <a:gd name="T24" fmla="*/ 0 w 49"/>
                  <a:gd name="T25" fmla="*/ 27 h 80"/>
                  <a:gd name="T26" fmla="*/ 25 w 49"/>
                  <a:gd name="T27" fmla="*/ 58 h 80"/>
                  <a:gd name="T28" fmla="*/ 40 w 49"/>
                  <a:gd name="T29" fmla="*/ 51 h 80"/>
                  <a:gd name="T30" fmla="*/ 40 w 49"/>
                  <a:gd name="T31" fmla="*/ 50 h 80"/>
                  <a:gd name="T32" fmla="*/ 40 w 49"/>
                  <a:gd name="T33" fmla="*/ 50 h 80"/>
                  <a:gd name="T34" fmla="*/ 40 w 49"/>
                  <a:gd name="T35" fmla="*/ 53 h 80"/>
                  <a:gd name="T36" fmla="*/ 24 w 49"/>
                  <a:gd name="T37" fmla="*/ 72 h 80"/>
                  <a:gd name="T38" fmla="*/ 11 w 49"/>
                  <a:gd name="T39" fmla="*/ 63 h 80"/>
                  <a:gd name="T40" fmla="*/ 2 w 49"/>
                  <a:gd name="T41" fmla="*/ 63 h 80"/>
                  <a:gd name="T42" fmla="*/ 23 w 49"/>
                  <a:gd name="T43" fmla="*/ 80 h 80"/>
                  <a:gd name="T44" fmla="*/ 49 w 49"/>
                  <a:gd name="T45" fmla="*/ 52 h 80"/>
                  <a:gd name="T46" fmla="*/ 49 w 49"/>
                  <a:gd name="T47" fmla="*/ 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 h="80">
                    <a:moveTo>
                      <a:pt x="10" y="29"/>
                    </a:moveTo>
                    <a:lnTo>
                      <a:pt x="10" y="29"/>
                    </a:lnTo>
                    <a:cubicBezTo>
                      <a:pt x="10" y="22"/>
                      <a:pt x="11" y="8"/>
                      <a:pt x="25" y="8"/>
                    </a:cubicBezTo>
                    <a:cubicBezTo>
                      <a:pt x="39" y="8"/>
                      <a:pt x="40" y="22"/>
                      <a:pt x="40" y="31"/>
                    </a:cubicBezTo>
                    <a:cubicBezTo>
                      <a:pt x="40" y="46"/>
                      <a:pt x="31" y="50"/>
                      <a:pt x="25" y="50"/>
                    </a:cubicBezTo>
                    <a:cubicBezTo>
                      <a:pt x="15" y="50"/>
                      <a:pt x="10" y="41"/>
                      <a:pt x="10" y="29"/>
                    </a:cubicBezTo>
                    <a:close/>
                    <a:moveTo>
                      <a:pt x="49" y="1"/>
                    </a:moveTo>
                    <a:lnTo>
                      <a:pt x="49" y="1"/>
                    </a:lnTo>
                    <a:lnTo>
                      <a:pt x="40" y="1"/>
                    </a:lnTo>
                    <a:lnTo>
                      <a:pt x="40" y="9"/>
                    </a:lnTo>
                    <a:lnTo>
                      <a:pt x="40" y="9"/>
                    </a:lnTo>
                    <a:cubicBezTo>
                      <a:pt x="38" y="6"/>
                      <a:pt x="34" y="0"/>
                      <a:pt x="24" y="0"/>
                    </a:cubicBezTo>
                    <a:cubicBezTo>
                      <a:pt x="9" y="0"/>
                      <a:pt x="0" y="12"/>
                      <a:pt x="0" y="27"/>
                    </a:cubicBezTo>
                    <a:cubicBezTo>
                      <a:pt x="0" y="40"/>
                      <a:pt x="6" y="58"/>
                      <a:pt x="25" y="58"/>
                    </a:cubicBezTo>
                    <a:cubicBezTo>
                      <a:pt x="32" y="58"/>
                      <a:pt x="37" y="55"/>
                      <a:pt x="40" y="51"/>
                    </a:cubicBezTo>
                    <a:lnTo>
                      <a:pt x="40" y="50"/>
                    </a:lnTo>
                    <a:lnTo>
                      <a:pt x="40" y="50"/>
                    </a:lnTo>
                    <a:lnTo>
                      <a:pt x="40" y="53"/>
                    </a:lnTo>
                    <a:cubicBezTo>
                      <a:pt x="40" y="59"/>
                      <a:pt x="40" y="72"/>
                      <a:pt x="24" y="72"/>
                    </a:cubicBezTo>
                    <a:cubicBezTo>
                      <a:pt x="22" y="72"/>
                      <a:pt x="13" y="72"/>
                      <a:pt x="11" y="63"/>
                    </a:cubicBezTo>
                    <a:lnTo>
                      <a:pt x="2" y="63"/>
                    </a:lnTo>
                    <a:cubicBezTo>
                      <a:pt x="4" y="78"/>
                      <a:pt x="17" y="80"/>
                      <a:pt x="23" y="80"/>
                    </a:cubicBezTo>
                    <a:cubicBezTo>
                      <a:pt x="49" y="80"/>
                      <a:pt x="49" y="60"/>
                      <a:pt x="49" y="52"/>
                    </a:cubicBezTo>
                    <a:lnTo>
                      <a:pt x="49" y="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8" name="Freeform 158"/>
              <p:cNvSpPr>
                <a:spLocks/>
              </p:cNvSpPr>
              <p:nvPr/>
            </p:nvSpPr>
            <p:spPr bwMode="auto">
              <a:xfrm>
                <a:off x="1340" y="3649"/>
                <a:ext cx="24" cy="68"/>
              </a:xfrm>
              <a:custGeom>
                <a:avLst/>
                <a:gdLst>
                  <a:gd name="T0" fmla="*/ 27 w 27"/>
                  <a:gd name="T1" fmla="*/ 30 h 78"/>
                  <a:gd name="T2" fmla="*/ 27 w 27"/>
                  <a:gd name="T3" fmla="*/ 30 h 78"/>
                  <a:gd name="T4" fmla="*/ 27 w 27"/>
                  <a:gd name="T5" fmla="*/ 22 h 78"/>
                  <a:gd name="T6" fmla="*/ 17 w 27"/>
                  <a:gd name="T7" fmla="*/ 22 h 78"/>
                  <a:gd name="T8" fmla="*/ 17 w 27"/>
                  <a:gd name="T9" fmla="*/ 15 h 78"/>
                  <a:gd name="T10" fmla="*/ 23 w 27"/>
                  <a:gd name="T11" fmla="*/ 9 h 78"/>
                  <a:gd name="T12" fmla="*/ 27 w 27"/>
                  <a:gd name="T13" fmla="*/ 9 h 78"/>
                  <a:gd name="T14" fmla="*/ 27 w 27"/>
                  <a:gd name="T15" fmla="*/ 1 h 78"/>
                  <a:gd name="T16" fmla="*/ 22 w 27"/>
                  <a:gd name="T17" fmla="*/ 0 h 78"/>
                  <a:gd name="T18" fmla="*/ 8 w 27"/>
                  <a:gd name="T19" fmla="*/ 13 h 78"/>
                  <a:gd name="T20" fmla="*/ 8 w 27"/>
                  <a:gd name="T21" fmla="*/ 22 h 78"/>
                  <a:gd name="T22" fmla="*/ 0 w 27"/>
                  <a:gd name="T23" fmla="*/ 22 h 78"/>
                  <a:gd name="T24" fmla="*/ 0 w 27"/>
                  <a:gd name="T25" fmla="*/ 30 h 78"/>
                  <a:gd name="T26" fmla="*/ 8 w 27"/>
                  <a:gd name="T27" fmla="*/ 30 h 78"/>
                  <a:gd name="T28" fmla="*/ 8 w 27"/>
                  <a:gd name="T29" fmla="*/ 78 h 78"/>
                  <a:gd name="T30" fmla="*/ 17 w 27"/>
                  <a:gd name="T31" fmla="*/ 78 h 78"/>
                  <a:gd name="T32" fmla="*/ 17 w 27"/>
                  <a:gd name="T33" fmla="*/ 30 h 78"/>
                  <a:gd name="T34" fmla="*/ 27 w 27"/>
                  <a:gd name="T35" fmla="*/ 3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78">
                    <a:moveTo>
                      <a:pt x="27" y="30"/>
                    </a:moveTo>
                    <a:lnTo>
                      <a:pt x="27" y="30"/>
                    </a:lnTo>
                    <a:lnTo>
                      <a:pt x="27" y="22"/>
                    </a:lnTo>
                    <a:lnTo>
                      <a:pt x="17" y="22"/>
                    </a:lnTo>
                    <a:lnTo>
                      <a:pt x="17" y="15"/>
                    </a:lnTo>
                    <a:cubicBezTo>
                      <a:pt x="17" y="11"/>
                      <a:pt x="19" y="9"/>
                      <a:pt x="23" y="9"/>
                    </a:cubicBezTo>
                    <a:cubicBezTo>
                      <a:pt x="24" y="9"/>
                      <a:pt x="26" y="9"/>
                      <a:pt x="27" y="9"/>
                    </a:cubicBezTo>
                    <a:lnTo>
                      <a:pt x="27" y="1"/>
                    </a:lnTo>
                    <a:cubicBezTo>
                      <a:pt x="25" y="0"/>
                      <a:pt x="24" y="0"/>
                      <a:pt x="22" y="0"/>
                    </a:cubicBezTo>
                    <a:cubicBezTo>
                      <a:pt x="13" y="0"/>
                      <a:pt x="8" y="4"/>
                      <a:pt x="8" y="13"/>
                    </a:cubicBezTo>
                    <a:lnTo>
                      <a:pt x="8" y="22"/>
                    </a:lnTo>
                    <a:lnTo>
                      <a:pt x="0" y="22"/>
                    </a:lnTo>
                    <a:lnTo>
                      <a:pt x="0" y="30"/>
                    </a:lnTo>
                    <a:lnTo>
                      <a:pt x="8" y="30"/>
                    </a:lnTo>
                    <a:lnTo>
                      <a:pt x="8" y="78"/>
                    </a:lnTo>
                    <a:lnTo>
                      <a:pt x="17" y="78"/>
                    </a:lnTo>
                    <a:lnTo>
                      <a:pt x="17" y="30"/>
                    </a:lnTo>
                    <a:lnTo>
                      <a:pt x="27" y="3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9" name="Freeform 159"/>
              <p:cNvSpPr>
                <a:spLocks noEditPoints="1"/>
              </p:cNvSpPr>
              <p:nvPr/>
            </p:nvSpPr>
            <p:spPr bwMode="auto">
              <a:xfrm>
                <a:off x="1369" y="3666"/>
                <a:ext cx="44"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6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9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1"/>
                      <a:pt x="26" y="51"/>
                    </a:cubicBezTo>
                    <a:cubicBezTo>
                      <a:pt x="15" y="51"/>
                      <a:pt x="10" y="44"/>
                      <a:pt x="10" y="33"/>
                    </a:cubicBezTo>
                    <a:lnTo>
                      <a:pt x="50" y="33"/>
                    </a:lnTo>
                    <a:cubicBezTo>
                      <a:pt x="50" y="13"/>
                      <a:pt x="42" y="0"/>
                      <a:pt x="26" y="0"/>
                    </a:cubicBezTo>
                    <a:cubicBezTo>
                      <a:pt x="8" y="0"/>
                      <a:pt x="0" y="14"/>
                      <a:pt x="0" y="31"/>
                    </a:cubicBezTo>
                    <a:cubicBezTo>
                      <a:pt x="0" y="47"/>
                      <a:pt x="9" y="59"/>
                      <a:pt x="25" y="59"/>
                    </a:cubicBezTo>
                    <a:cubicBezTo>
                      <a:pt x="34" y="59"/>
                      <a:pt x="37" y="57"/>
                      <a:pt x="40" y="55"/>
                    </a:cubicBezTo>
                    <a:cubicBezTo>
                      <a:pt x="47" y="51"/>
                      <a:pt x="49" y="43"/>
                      <a:pt x="50" y="40"/>
                    </a:cubicBezTo>
                    <a:lnTo>
                      <a:pt x="40" y="40"/>
                    </a:lnTo>
                    <a:close/>
                    <a:moveTo>
                      <a:pt x="10" y="25"/>
                    </a:moveTo>
                    <a:lnTo>
                      <a:pt x="10" y="25"/>
                    </a:lnTo>
                    <a:cubicBezTo>
                      <a:pt x="10" y="17"/>
                      <a:pt x="17" y="9"/>
                      <a:pt x="25" y="9"/>
                    </a:cubicBezTo>
                    <a:cubicBezTo>
                      <a:pt x="36"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0" name="Freeform 160"/>
              <p:cNvSpPr>
                <a:spLocks noEditPoints="1"/>
              </p:cNvSpPr>
              <p:nvPr/>
            </p:nvSpPr>
            <p:spPr bwMode="auto">
              <a:xfrm>
                <a:off x="1421" y="3666"/>
                <a:ext cx="45" cy="52"/>
              </a:xfrm>
              <a:custGeom>
                <a:avLst/>
                <a:gdLst>
                  <a:gd name="T0" fmla="*/ 40 w 51"/>
                  <a:gd name="T1" fmla="*/ 40 h 59"/>
                  <a:gd name="T2" fmla="*/ 40 w 51"/>
                  <a:gd name="T3" fmla="*/ 40 h 59"/>
                  <a:gd name="T4" fmla="*/ 26 w 51"/>
                  <a:gd name="T5" fmla="*/ 51 h 59"/>
                  <a:gd name="T6" fmla="*/ 10 w 51"/>
                  <a:gd name="T7" fmla="*/ 33 h 59"/>
                  <a:gd name="T8" fmla="*/ 51 w 51"/>
                  <a:gd name="T9" fmla="*/ 33 h 59"/>
                  <a:gd name="T10" fmla="*/ 27 w 51"/>
                  <a:gd name="T11" fmla="*/ 0 h 59"/>
                  <a:gd name="T12" fmla="*/ 0 w 51"/>
                  <a:gd name="T13" fmla="*/ 31 h 59"/>
                  <a:gd name="T14" fmla="*/ 25 w 51"/>
                  <a:gd name="T15" fmla="*/ 59 h 59"/>
                  <a:gd name="T16" fmla="*/ 40 w 51"/>
                  <a:gd name="T17" fmla="*/ 55 h 59"/>
                  <a:gd name="T18" fmla="*/ 50 w 51"/>
                  <a:gd name="T19" fmla="*/ 40 h 59"/>
                  <a:gd name="T20" fmla="*/ 40 w 51"/>
                  <a:gd name="T21" fmla="*/ 40 h 59"/>
                  <a:gd name="T22" fmla="*/ 10 w 51"/>
                  <a:gd name="T23" fmla="*/ 25 h 59"/>
                  <a:gd name="T24" fmla="*/ 10 w 51"/>
                  <a:gd name="T25" fmla="*/ 25 h 59"/>
                  <a:gd name="T26" fmla="*/ 25 w 51"/>
                  <a:gd name="T27" fmla="*/ 9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0" y="40"/>
                    </a:moveTo>
                    <a:lnTo>
                      <a:pt x="40" y="40"/>
                    </a:lnTo>
                    <a:cubicBezTo>
                      <a:pt x="40" y="44"/>
                      <a:pt x="35" y="51"/>
                      <a:pt x="26" y="51"/>
                    </a:cubicBezTo>
                    <a:cubicBezTo>
                      <a:pt x="15" y="51"/>
                      <a:pt x="10" y="44"/>
                      <a:pt x="10" y="33"/>
                    </a:cubicBezTo>
                    <a:lnTo>
                      <a:pt x="51" y="33"/>
                    </a:lnTo>
                    <a:cubicBezTo>
                      <a:pt x="51" y="13"/>
                      <a:pt x="43" y="0"/>
                      <a:pt x="27" y="0"/>
                    </a:cubicBezTo>
                    <a:cubicBezTo>
                      <a:pt x="8" y="0"/>
                      <a:pt x="0" y="14"/>
                      <a:pt x="0" y="31"/>
                    </a:cubicBezTo>
                    <a:cubicBezTo>
                      <a:pt x="0" y="47"/>
                      <a:pt x="9" y="59"/>
                      <a:pt x="25" y="59"/>
                    </a:cubicBezTo>
                    <a:cubicBezTo>
                      <a:pt x="34" y="59"/>
                      <a:pt x="37" y="57"/>
                      <a:pt x="40" y="55"/>
                    </a:cubicBezTo>
                    <a:cubicBezTo>
                      <a:pt x="47" y="51"/>
                      <a:pt x="49" y="43"/>
                      <a:pt x="50" y="40"/>
                    </a:cubicBezTo>
                    <a:lnTo>
                      <a:pt x="40"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1" name="Freeform 161"/>
              <p:cNvSpPr>
                <a:spLocks noEditPoints="1"/>
              </p:cNvSpPr>
              <p:nvPr/>
            </p:nvSpPr>
            <p:spPr bwMode="auto">
              <a:xfrm>
                <a:off x="1473" y="3649"/>
                <a:ext cx="44" cy="69"/>
              </a:xfrm>
              <a:custGeom>
                <a:avLst/>
                <a:gdLst>
                  <a:gd name="T0" fmla="*/ 49 w 49"/>
                  <a:gd name="T1" fmla="*/ 0 h 78"/>
                  <a:gd name="T2" fmla="*/ 49 w 49"/>
                  <a:gd name="T3" fmla="*/ 0 h 78"/>
                  <a:gd name="T4" fmla="*/ 40 w 49"/>
                  <a:gd name="T5" fmla="*/ 0 h 78"/>
                  <a:gd name="T6" fmla="*/ 40 w 49"/>
                  <a:gd name="T7" fmla="*/ 28 h 78"/>
                  <a:gd name="T8" fmla="*/ 39 w 49"/>
                  <a:gd name="T9" fmla="*/ 29 h 78"/>
                  <a:gd name="T10" fmla="*/ 23 w 49"/>
                  <a:gd name="T11" fmla="*/ 19 h 78"/>
                  <a:gd name="T12" fmla="*/ 0 w 49"/>
                  <a:gd name="T13" fmla="*/ 47 h 78"/>
                  <a:gd name="T14" fmla="*/ 24 w 49"/>
                  <a:gd name="T15" fmla="*/ 78 h 78"/>
                  <a:gd name="T16" fmla="*/ 40 w 49"/>
                  <a:gd name="T17" fmla="*/ 69 h 78"/>
                  <a:gd name="T18" fmla="*/ 40 w 49"/>
                  <a:gd name="T19" fmla="*/ 69 h 78"/>
                  <a:gd name="T20" fmla="*/ 40 w 49"/>
                  <a:gd name="T21" fmla="*/ 77 h 78"/>
                  <a:gd name="T22" fmla="*/ 49 w 49"/>
                  <a:gd name="T23" fmla="*/ 77 h 78"/>
                  <a:gd name="T24" fmla="*/ 49 w 49"/>
                  <a:gd name="T25" fmla="*/ 0 h 78"/>
                  <a:gd name="T26" fmla="*/ 9 w 49"/>
                  <a:gd name="T27" fmla="*/ 49 h 78"/>
                  <a:gd name="T28" fmla="*/ 9 w 49"/>
                  <a:gd name="T29" fmla="*/ 49 h 78"/>
                  <a:gd name="T30" fmla="*/ 25 w 49"/>
                  <a:gd name="T31" fmla="*/ 28 h 78"/>
                  <a:gd name="T32" fmla="*/ 40 w 49"/>
                  <a:gd name="T33" fmla="*/ 51 h 78"/>
                  <a:gd name="T34" fmla="*/ 24 w 49"/>
                  <a:gd name="T35" fmla="*/ 70 h 78"/>
                  <a:gd name="T36" fmla="*/ 9 w 49"/>
                  <a:gd name="T37"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49" y="0"/>
                    </a:moveTo>
                    <a:lnTo>
                      <a:pt x="49" y="0"/>
                    </a:lnTo>
                    <a:lnTo>
                      <a:pt x="40" y="0"/>
                    </a:lnTo>
                    <a:lnTo>
                      <a:pt x="40" y="28"/>
                    </a:lnTo>
                    <a:lnTo>
                      <a:pt x="39" y="29"/>
                    </a:lnTo>
                    <a:cubicBezTo>
                      <a:pt x="37" y="26"/>
                      <a:pt x="33" y="19"/>
                      <a:pt x="23" y="19"/>
                    </a:cubicBezTo>
                    <a:cubicBezTo>
                      <a:pt x="8" y="19"/>
                      <a:pt x="0" y="32"/>
                      <a:pt x="0" y="47"/>
                    </a:cubicBezTo>
                    <a:cubicBezTo>
                      <a:pt x="0" y="60"/>
                      <a:pt x="5" y="78"/>
                      <a:pt x="24" y="78"/>
                    </a:cubicBezTo>
                    <a:cubicBezTo>
                      <a:pt x="30" y="78"/>
                      <a:pt x="36" y="76"/>
                      <a:pt x="40" y="69"/>
                    </a:cubicBezTo>
                    <a:lnTo>
                      <a:pt x="40" y="69"/>
                    </a:lnTo>
                    <a:lnTo>
                      <a:pt x="40" y="77"/>
                    </a:lnTo>
                    <a:lnTo>
                      <a:pt x="49" y="77"/>
                    </a:lnTo>
                    <a:lnTo>
                      <a:pt x="49" y="0"/>
                    </a:lnTo>
                    <a:close/>
                    <a:moveTo>
                      <a:pt x="9" y="49"/>
                    </a:moveTo>
                    <a:lnTo>
                      <a:pt x="9" y="49"/>
                    </a:lnTo>
                    <a:cubicBezTo>
                      <a:pt x="9" y="42"/>
                      <a:pt x="10" y="28"/>
                      <a:pt x="25" y="28"/>
                    </a:cubicBezTo>
                    <a:cubicBezTo>
                      <a:pt x="38" y="28"/>
                      <a:pt x="40" y="42"/>
                      <a:pt x="40" y="51"/>
                    </a:cubicBezTo>
                    <a:cubicBezTo>
                      <a:pt x="40" y="66"/>
                      <a:pt x="30" y="70"/>
                      <a:pt x="24" y="70"/>
                    </a:cubicBezTo>
                    <a:cubicBezTo>
                      <a:pt x="14" y="70"/>
                      <a:pt x="9" y="61"/>
                      <a:pt x="9" y="4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2" name="Freeform 162"/>
              <p:cNvSpPr>
                <a:spLocks noEditPoints="1"/>
              </p:cNvSpPr>
              <p:nvPr/>
            </p:nvSpPr>
            <p:spPr bwMode="auto">
              <a:xfrm>
                <a:off x="1528" y="3649"/>
                <a:ext cx="42" cy="69"/>
              </a:xfrm>
              <a:custGeom>
                <a:avLst/>
                <a:gdLst>
                  <a:gd name="T0" fmla="*/ 8 w 48"/>
                  <a:gd name="T1" fmla="*/ 77 h 78"/>
                  <a:gd name="T2" fmla="*/ 8 w 48"/>
                  <a:gd name="T3" fmla="*/ 77 h 78"/>
                  <a:gd name="T4" fmla="*/ 8 w 48"/>
                  <a:gd name="T5" fmla="*/ 70 h 78"/>
                  <a:gd name="T6" fmla="*/ 9 w 48"/>
                  <a:gd name="T7" fmla="*/ 70 h 78"/>
                  <a:gd name="T8" fmla="*/ 24 w 48"/>
                  <a:gd name="T9" fmla="*/ 78 h 78"/>
                  <a:gd name="T10" fmla="*/ 48 w 48"/>
                  <a:gd name="T11" fmla="*/ 47 h 78"/>
                  <a:gd name="T12" fmla="*/ 25 w 48"/>
                  <a:gd name="T13" fmla="*/ 19 h 78"/>
                  <a:gd name="T14" fmla="*/ 9 w 48"/>
                  <a:gd name="T15" fmla="*/ 28 h 78"/>
                  <a:gd name="T16" fmla="*/ 9 w 48"/>
                  <a:gd name="T17" fmla="*/ 28 h 78"/>
                  <a:gd name="T18" fmla="*/ 9 w 48"/>
                  <a:gd name="T19" fmla="*/ 0 h 78"/>
                  <a:gd name="T20" fmla="*/ 0 w 48"/>
                  <a:gd name="T21" fmla="*/ 0 h 78"/>
                  <a:gd name="T22" fmla="*/ 0 w 48"/>
                  <a:gd name="T23" fmla="*/ 77 h 78"/>
                  <a:gd name="T24" fmla="*/ 8 w 48"/>
                  <a:gd name="T25" fmla="*/ 77 h 78"/>
                  <a:gd name="T26" fmla="*/ 39 w 48"/>
                  <a:gd name="T27" fmla="*/ 49 h 78"/>
                  <a:gd name="T28" fmla="*/ 39 w 48"/>
                  <a:gd name="T29" fmla="*/ 49 h 78"/>
                  <a:gd name="T30" fmla="*/ 24 w 48"/>
                  <a:gd name="T31" fmla="*/ 70 h 78"/>
                  <a:gd name="T32" fmla="*/ 8 w 48"/>
                  <a:gd name="T33" fmla="*/ 51 h 78"/>
                  <a:gd name="T34" fmla="*/ 23 w 48"/>
                  <a:gd name="T35" fmla="*/ 28 h 78"/>
                  <a:gd name="T36" fmla="*/ 39 w 48"/>
                  <a:gd name="T37"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78">
                    <a:moveTo>
                      <a:pt x="8" y="77"/>
                    </a:moveTo>
                    <a:lnTo>
                      <a:pt x="8" y="77"/>
                    </a:lnTo>
                    <a:lnTo>
                      <a:pt x="8" y="70"/>
                    </a:lnTo>
                    <a:lnTo>
                      <a:pt x="9" y="70"/>
                    </a:lnTo>
                    <a:cubicBezTo>
                      <a:pt x="10" y="73"/>
                      <a:pt x="14" y="78"/>
                      <a:pt x="24" y="78"/>
                    </a:cubicBezTo>
                    <a:cubicBezTo>
                      <a:pt x="43" y="78"/>
                      <a:pt x="48" y="60"/>
                      <a:pt x="48" y="47"/>
                    </a:cubicBezTo>
                    <a:cubicBezTo>
                      <a:pt x="48" y="32"/>
                      <a:pt x="40" y="19"/>
                      <a:pt x="25" y="19"/>
                    </a:cubicBezTo>
                    <a:cubicBezTo>
                      <a:pt x="19" y="20"/>
                      <a:pt x="13" y="22"/>
                      <a:pt x="9" y="28"/>
                    </a:cubicBezTo>
                    <a:lnTo>
                      <a:pt x="9" y="28"/>
                    </a:lnTo>
                    <a:lnTo>
                      <a:pt x="9" y="0"/>
                    </a:lnTo>
                    <a:lnTo>
                      <a:pt x="0" y="0"/>
                    </a:lnTo>
                    <a:lnTo>
                      <a:pt x="0" y="77"/>
                    </a:lnTo>
                    <a:lnTo>
                      <a:pt x="8" y="77"/>
                    </a:lnTo>
                    <a:close/>
                    <a:moveTo>
                      <a:pt x="39" y="49"/>
                    </a:moveTo>
                    <a:lnTo>
                      <a:pt x="39" y="49"/>
                    </a:lnTo>
                    <a:cubicBezTo>
                      <a:pt x="39" y="61"/>
                      <a:pt x="34" y="70"/>
                      <a:pt x="24" y="70"/>
                    </a:cubicBezTo>
                    <a:cubicBezTo>
                      <a:pt x="18" y="70"/>
                      <a:pt x="8" y="66"/>
                      <a:pt x="8" y="51"/>
                    </a:cubicBezTo>
                    <a:cubicBezTo>
                      <a:pt x="8" y="42"/>
                      <a:pt x="10" y="28"/>
                      <a:pt x="23" y="28"/>
                    </a:cubicBezTo>
                    <a:cubicBezTo>
                      <a:pt x="38" y="28"/>
                      <a:pt x="39" y="42"/>
                      <a:pt x="39" y="4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3" name="Freeform 163"/>
              <p:cNvSpPr>
                <a:spLocks noEditPoints="1"/>
              </p:cNvSpPr>
              <p:nvPr/>
            </p:nvSpPr>
            <p:spPr bwMode="auto">
              <a:xfrm>
                <a:off x="1578" y="3666"/>
                <a:ext cx="46" cy="52"/>
              </a:xfrm>
              <a:custGeom>
                <a:avLst/>
                <a:gdLst>
                  <a:gd name="T0" fmla="*/ 11 w 52"/>
                  <a:gd name="T1" fmla="*/ 19 h 59"/>
                  <a:gd name="T2" fmla="*/ 11 w 52"/>
                  <a:gd name="T3" fmla="*/ 19 h 59"/>
                  <a:gd name="T4" fmla="*/ 24 w 52"/>
                  <a:gd name="T5" fmla="*/ 8 h 59"/>
                  <a:gd name="T6" fmla="*/ 37 w 52"/>
                  <a:gd name="T7" fmla="*/ 17 h 59"/>
                  <a:gd name="T8" fmla="*/ 32 w 52"/>
                  <a:gd name="T9" fmla="*/ 24 h 59"/>
                  <a:gd name="T10" fmla="*/ 16 w 52"/>
                  <a:gd name="T11" fmla="*/ 26 h 59"/>
                  <a:gd name="T12" fmla="*/ 0 w 52"/>
                  <a:gd name="T13" fmla="*/ 43 h 59"/>
                  <a:gd name="T14" fmla="*/ 17 w 52"/>
                  <a:gd name="T15" fmla="*/ 59 h 59"/>
                  <a:gd name="T16" fmla="*/ 37 w 52"/>
                  <a:gd name="T17" fmla="*/ 50 h 59"/>
                  <a:gd name="T18" fmla="*/ 47 w 52"/>
                  <a:gd name="T19" fmla="*/ 59 h 59"/>
                  <a:gd name="T20" fmla="*/ 52 w 52"/>
                  <a:gd name="T21" fmla="*/ 58 h 59"/>
                  <a:gd name="T22" fmla="*/ 52 w 52"/>
                  <a:gd name="T23" fmla="*/ 51 h 59"/>
                  <a:gd name="T24" fmla="*/ 49 w 52"/>
                  <a:gd name="T25" fmla="*/ 51 h 59"/>
                  <a:gd name="T26" fmla="*/ 46 w 52"/>
                  <a:gd name="T27" fmla="*/ 48 h 59"/>
                  <a:gd name="T28" fmla="*/ 46 w 52"/>
                  <a:gd name="T29" fmla="*/ 16 h 59"/>
                  <a:gd name="T30" fmla="*/ 25 w 52"/>
                  <a:gd name="T31" fmla="*/ 0 h 59"/>
                  <a:gd name="T32" fmla="*/ 2 w 52"/>
                  <a:gd name="T33" fmla="*/ 19 h 59"/>
                  <a:gd name="T34" fmla="*/ 11 w 52"/>
                  <a:gd name="T35" fmla="*/ 19 h 59"/>
                  <a:gd name="T36" fmla="*/ 36 w 52"/>
                  <a:gd name="T37" fmla="*/ 38 h 59"/>
                  <a:gd name="T38" fmla="*/ 36 w 52"/>
                  <a:gd name="T39" fmla="*/ 38 h 59"/>
                  <a:gd name="T40" fmla="*/ 19 w 52"/>
                  <a:gd name="T41" fmla="*/ 51 h 59"/>
                  <a:gd name="T42" fmla="*/ 9 w 52"/>
                  <a:gd name="T43" fmla="*/ 42 h 59"/>
                  <a:gd name="T44" fmla="*/ 21 w 52"/>
                  <a:gd name="T45" fmla="*/ 33 h 59"/>
                  <a:gd name="T46" fmla="*/ 36 w 52"/>
                  <a:gd name="T47" fmla="*/ 29 h 59"/>
                  <a:gd name="T48" fmla="*/ 36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9"/>
                    </a:moveTo>
                    <a:lnTo>
                      <a:pt x="11" y="19"/>
                    </a:lnTo>
                    <a:cubicBezTo>
                      <a:pt x="11" y="15"/>
                      <a:pt x="13" y="8"/>
                      <a:pt x="24" y="8"/>
                    </a:cubicBezTo>
                    <a:cubicBezTo>
                      <a:pt x="32" y="8"/>
                      <a:pt x="37" y="11"/>
                      <a:pt x="37" y="17"/>
                    </a:cubicBezTo>
                    <a:cubicBezTo>
                      <a:pt x="37" y="23"/>
                      <a:pt x="34" y="24"/>
                      <a:pt x="32" y="24"/>
                    </a:cubicBezTo>
                    <a:lnTo>
                      <a:pt x="16" y="26"/>
                    </a:lnTo>
                    <a:cubicBezTo>
                      <a:pt x="1" y="28"/>
                      <a:pt x="0" y="38"/>
                      <a:pt x="0" y="43"/>
                    </a:cubicBezTo>
                    <a:cubicBezTo>
                      <a:pt x="0" y="53"/>
                      <a:pt x="7" y="59"/>
                      <a:pt x="17" y="59"/>
                    </a:cubicBezTo>
                    <a:cubicBezTo>
                      <a:pt x="28" y="59"/>
                      <a:pt x="33" y="54"/>
                      <a:pt x="37" y="50"/>
                    </a:cubicBezTo>
                    <a:cubicBezTo>
                      <a:pt x="37" y="54"/>
                      <a:pt x="39" y="59"/>
                      <a:pt x="47" y="59"/>
                    </a:cubicBezTo>
                    <a:cubicBezTo>
                      <a:pt x="49" y="59"/>
                      <a:pt x="50" y="58"/>
                      <a:pt x="52" y="58"/>
                    </a:cubicBezTo>
                    <a:lnTo>
                      <a:pt x="52" y="51"/>
                    </a:lnTo>
                    <a:cubicBezTo>
                      <a:pt x="51" y="51"/>
                      <a:pt x="50" y="51"/>
                      <a:pt x="49" y="51"/>
                    </a:cubicBezTo>
                    <a:cubicBezTo>
                      <a:pt x="47" y="51"/>
                      <a:pt x="46" y="50"/>
                      <a:pt x="46" y="48"/>
                    </a:cubicBezTo>
                    <a:lnTo>
                      <a:pt x="46" y="16"/>
                    </a:lnTo>
                    <a:cubicBezTo>
                      <a:pt x="46" y="2"/>
                      <a:pt x="30" y="0"/>
                      <a:pt x="25" y="0"/>
                    </a:cubicBezTo>
                    <a:cubicBezTo>
                      <a:pt x="11" y="0"/>
                      <a:pt x="3" y="6"/>
                      <a:pt x="2" y="19"/>
                    </a:cubicBezTo>
                    <a:lnTo>
                      <a:pt x="11" y="19"/>
                    </a:lnTo>
                    <a:close/>
                    <a:moveTo>
                      <a:pt x="36" y="38"/>
                    </a:moveTo>
                    <a:lnTo>
                      <a:pt x="36" y="38"/>
                    </a:lnTo>
                    <a:cubicBezTo>
                      <a:pt x="36" y="46"/>
                      <a:pt x="28" y="51"/>
                      <a:pt x="19" y="51"/>
                    </a:cubicBezTo>
                    <a:cubicBezTo>
                      <a:pt x="12" y="51"/>
                      <a:pt x="9" y="48"/>
                      <a:pt x="9" y="42"/>
                    </a:cubicBezTo>
                    <a:cubicBezTo>
                      <a:pt x="9" y="35"/>
                      <a:pt x="16" y="33"/>
                      <a:pt x="21" y="33"/>
                    </a:cubicBezTo>
                    <a:cubicBezTo>
                      <a:pt x="33" y="31"/>
                      <a:pt x="35" y="30"/>
                      <a:pt x="36" y="29"/>
                    </a:cubicBezTo>
                    <a:lnTo>
                      <a:pt x="36"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4" name="Freeform 164"/>
              <p:cNvSpPr>
                <a:spLocks/>
              </p:cNvSpPr>
              <p:nvPr/>
            </p:nvSpPr>
            <p:spPr bwMode="auto">
              <a:xfrm>
                <a:off x="1630" y="3666"/>
                <a:ext cx="42" cy="52"/>
              </a:xfrm>
              <a:custGeom>
                <a:avLst/>
                <a:gdLst>
                  <a:gd name="T0" fmla="*/ 48 w 48"/>
                  <a:gd name="T1" fmla="*/ 21 h 59"/>
                  <a:gd name="T2" fmla="*/ 48 w 48"/>
                  <a:gd name="T3" fmla="*/ 21 h 59"/>
                  <a:gd name="T4" fmla="*/ 27 w 48"/>
                  <a:gd name="T5" fmla="*/ 0 h 59"/>
                  <a:gd name="T6" fmla="*/ 0 w 48"/>
                  <a:gd name="T7" fmla="*/ 31 h 59"/>
                  <a:gd name="T8" fmla="*/ 25 w 48"/>
                  <a:gd name="T9" fmla="*/ 59 h 59"/>
                  <a:gd name="T10" fmla="*/ 48 w 48"/>
                  <a:gd name="T11" fmla="*/ 38 h 59"/>
                  <a:gd name="T12" fmla="*/ 39 w 48"/>
                  <a:gd name="T13" fmla="*/ 38 h 59"/>
                  <a:gd name="T14" fmla="*/ 25 w 48"/>
                  <a:gd name="T15" fmla="*/ 51 h 59"/>
                  <a:gd name="T16" fmla="*/ 10 w 48"/>
                  <a:gd name="T17" fmla="*/ 30 h 59"/>
                  <a:gd name="T18" fmla="*/ 25 w 48"/>
                  <a:gd name="T19" fmla="*/ 9 h 59"/>
                  <a:gd name="T20" fmla="*/ 39 w 48"/>
                  <a:gd name="T21" fmla="*/ 21 h 59"/>
                  <a:gd name="T22" fmla="*/ 48 w 48"/>
                  <a:gd name="T23"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9">
                    <a:moveTo>
                      <a:pt x="48" y="21"/>
                    </a:moveTo>
                    <a:lnTo>
                      <a:pt x="48" y="21"/>
                    </a:lnTo>
                    <a:cubicBezTo>
                      <a:pt x="47" y="11"/>
                      <a:pt x="41" y="0"/>
                      <a:pt x="27" y="0"/>
                    </a:cubicBezTo>
                    <a:cubicBezTo>
                      <a:pt x="8" y="0"/>
                      <a:pt x="0" y="14"/>
                      <a:pt x="0" y="31"/>
                    </a:cubicBezTo>
                    <a:cubicBezTo>
                      <a:pt x="0" y="47"/>
                      <a:pt x="9" y="59"/>
                      <a:pt x="25" y="59"/>
                    </a:cubicBezTo>
                    <a:cubicBezTo>
                      <a:pt x="41" y="59"/>
                      <a:pt x="47" y="47"/>
                      <a:pt x="48" y="38"/>
                    </a:cubicBezTo>
                    <a:lnTo>
                      <a:pt x="39" y="38"/>
                    </a:lnTo>
                    <a:cubicBezTo>
                      <a:pt x="37" y="46"/>
                      <a:pt x="32" y="51"/>
                      <a:pt x="25" y="51"/>
                    </a:cubicBezTo>
                    <a:cubicBezTo>
                      <a:pt x="12" y="51"/>
                      <a:pt x="10" y="39"/>
                      <a:pt x="10" y="30"/>
                    </a:cubicBezTo>
                    <a:cubicBezTo>
                      <a:pt x="10" y="20"/>
                      <a:pt x="14" y="9"/>
                      <a:pt x="25" y="9"/>
                    </a:cubicBezTo>
                    <a:cubicBezTo>
                      <a:pt x="33" y="9"/>
                      <a:pt x="37" y="13"/>
                      <a:pt x="39" y="21"/>
                    </a:cubicBezTo>
                    <a:lnTo>
                      <a:pt x="48" y="2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5" name="Freeform 165"/>
              <p:cNvSpPr>
                <a:spLocks/>
              </p:cNvSpPr>
              <p:nvPr/>
            </p:nvSpPr>
            <p:spPr bwMode="auto">
              <a:xfrm>
                <a:off x="1680" y="3649"/>
                <a:ext cx="41" cy="68"/>
              </a:xfrm>
              <a:custGeom>
                <a:avLst/>
                <a:gdLst>
                  <a:gd name="T0" fmla="*/ 24 w 46"/>
                  <a:gd name="T1" fmla="*/ 42 h 77"/>
                  <a:gd name="T2" fmla="*/ 24 w 46"/>
                  <a:gd name="T3" fmla="*/ 42 h 77"/>
                  <a:gd name="T4" fmla="*/ 45 w 46"/>
                  <a:gd name="T5" fmla="*/ 21 h 77"/>
                  <a:gd name="T6" fmla="*/ 33 w 46"/>
                  <a:gd name="T7" fmla="*/ 21 h 77"/>
                  <a:gd name="T8" fmla="*/ 9 w 46"/>
                  <a:gd name="T9" fmla="*/ 45 h 77"/>
                  <a:gd name="T10" fmla="*/ 9 w 46"/>
                  <a:gd name="T11" fmla="*/ 0 h 77"/>
                  <a:gd name="T12" fmla="*/ 0 w 46"/>
                  <a:gd name="T13" fmla="*/ 0 h 77"/>
                  <a:gd name="T14" fmla="*/ 0 w 46"/>
                  <a:gd name="T15" fmla="*/ 77 h 77"/>
                  <a:gd name="T16" fmla="*/ 9 w 46"/>
                  <a:gd name="T17" fmla="*/ 77 h 77"/>
                  <a:gd name="T18" fmla="*/ 9 w 46"/>
                  <a:gd name="T19" fmla="*/ 56 h 77"/>
                  <a:gd name="T20" fmla="*/ 17 w 46"/>
                  <a:gd name="T21" fmla="*/ 49 h 77"/>
                  <a:gd name="T22" fmla="*/ 34 w 46"/>
                  <a:gd name="T23" fmla="*/ 77 h 77"/>
                  <a:gd name="T24" fmla="*/ 46 w 46"/>
                  <a:gd name="T25" fmla="*/ 77 h 77"/>
                  <a:gd name="T26" fmla="*/ 24 w 46"/>
                  <a:gd name="T27" fmla="*/ 4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77">
                    <a:moveTo>
                      <a:pt x="24" y="42"/>
                    </a:moveTo>
                    <a:lnTo>
                      <a:pt x="24" y="42"/>
                    </a:lnTo>
                    <a:lnTo>
                      <a:pt x="45" y="21"/>
                    </a:lnTo>
                    <a:lnTo>
                      <a:pt x="33" y="21"/>
                    </a:lnTo>
                    <a:lnTo>
                      <a:pt x="9" y="45"/>
                    </a:lnTo>
                    <a:lnTo>
                      <a:pt x="9" y="0"/>
                    </a:lnTo>
                    <a:lnTo>
                      <a:pt x="0" y="0"/>
                    </a:lnTo>
                    <a:lnTo>
                      <a:pt x="0" y="77"/>
                    </a:lnTo>
                    <a:lnTo>
                      <a:pt x="9" y="77"/>
                    </a:lnTo>
                    <a:lnTo>
                      <a:pt x="9" y="56"/>
                    </a:lnTo>
                    <a:lnTo>
                      <a:pt x="17" y="49"/>
                    </a:lnTo>
                    <a:lnTo>
                      <a:pt x="34" y="77"/>
                    </a:lnTo>
                    <a:lnTo>
                      <a:pt x="46" y="77"/>
                    </a:lnTo>
                    <a:lnTo>
                      <a:pt x="24" y="4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6" name="Freeform 166"/>
              <p:cNvSpPr>
                <a:spLocks/>
              </p:cNvSpPr>
              <p:nvPr/>
            </p:nvSpPr>
            <p:spPr bwMode="auto">
              <a:xfrm>
                <a:off x="1935" y="2857"/>
                <a:ext cx="62" cy="71"/>
              </a:xfrm>
              <a:custGeom>
                <a:avLst/>
                <a:gdLst>
                  <a:gd name="T0" fmla="*/ 36 w 70"/>
                  <a:gd name="T1" fmla="*/ 46 h 80"/>
                  <a:gd name="T2" fmla="*/ 36 w 70"/>
                  <a:gd name="T3" fmla="*/ 46 h 80"/>
                  <a:gd name="T4" fmla="*/ 60 w 70"/>
                  <a:gd name="T5" fmla="*/ 46 h 80"/>
                  <a:gd name="T6" fmla="*/ 52 w 70"/>
                  <a:gd name="T7" fmla="*/ 66 h 80"/>
                  <a:gd name="T8" fmla="*/ 36 w 70"/>
                  <a:gd name="T9" fmla="*/ 71 h 80"/>
                  <a:gd name="T10" fmla="*/ 11 w 70"/>
                  <a:gd name="T11" fmla="*/ 40 h 80"/>
                  <a:gd name="T12" fmla="*/ 36 w 70"/>
                  <a:gd name="T13" fmla="*/ 9 h 80"/>
                  <a:gd name="T14" fmla="*/ 58 w 70"/>
                  <a:gd name="T15" fmla="*/ 25 h 80"/>
                  <a:gd name="T16" fmla="*/ 68 w 70"/>
                  <a:gd name="T17" fmla="*/ 25 h 80"/>
                  <a:gd name="T18" fmla="*/ 36 w 70"/>
                  <a:gd name="T19" fmla="*/ 0 h 80"/>
                  <a:gd name="T20" fmla="*/ 0 w 70"/>
                  <a:gd name="T21" fmla="*/ 39 h 80"/>
                  <a:gd name="T22" fmla="*/ 12 w 70"/>
                  <a:gd name="T23" fmla="*/ 71 h 80"/>
                  <a:gd name="T24" fmla="*/ 35 w 70"/>
                  <a:gd name="T25" fmla="*/ 80 h 80"/>
                  <a:gd name="T26" fmla="*/ 61 w 70"/>
                  <a:gd name="T27" fmla="*/ 68 h 80"/>
                  <a:gd name="T28" fmla="*/ 63 w 70"/>
                  <a:gd name="T29" fmla="*/ 78 h 80"/>
                  <a:gd name="T30" fmla="*/ 70 w 70"/>
                  <a:gd name="T31" fmla="*/ 78 h 80"/>
                  <a:gd name="T32" fmla="*/ 70 w 70"/>
                  <a:gd name="T33" fmla="*/ 37 h 80"/>
                  <a:gd name="T34" fmla="*/ 36 w 70"/>
                  <a:gd name="T35" fmla="*/ 37 h 80"/>
                  <a:gd name="T36" fmla="*/ 36 w 70"/>
                  <a:gd name="T37"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80">
                    <a:moveTo>
                      <a:pt x="36" y="46"/>
                    </a:moveTo>
                    <a:lnTo>
                      <a:pt x="36" y="46"/>
                    </a:lnTo>
                    <a:lnTo>
                      <a:pt x="60" y="46"/>
                    </a:lnTo>
                    <a:cubicBezTo>
                      <a:pt x="60" y="54"/>
                      <a:pt x="58" y="61"/>
                      <a:pt x="52" y="66"/>
                    </a:cubicBezTo>
                    <a:cubicBezTo>
                      <a:pt x="46" y="71"/>
                      <a:pt x="40" y="71"/>
                      <a:pt x="36" y="71"/>
                    </a:cubicBezTo>
                    <a:cubicBezTo>
                      <a:pt x="16" y="71"/>
                      <a:pt x="11" y="55"/>
                      <a:pt x="11" y="40"/>
                    </a:cubicBezTo>
                    <a:cubicBezTo>
                      <a:pt x="11" y="20"/>
                      <a:pt x="22" y="9"/>
                      <a:pt x="36" y="9"/>
                    </a:cubicBezTo>
                    <a:cubicBezTo>
                      <a:pt x="44" y="9"/>
                      <a:pt x="55" y="12"/>
                      <a:pt x="58" y="25"/>
                    </a:cubicBezTo>
                    <a:lnTo>
                      <a:pt x="68" y="25"/>
                    </a:lnTo>
                    <a:cubicBezTo>
                      <a:pt x="66" y="8"/>
                      <a:pt x="50" y="0"/>
                      <a:pt x="36" y="0"/>
                    </a:cubicBezTo>
                    <a:cubicBezTo>
                      <a:pt x="11" y="0"/>
                      <a:pt x="0" y="21"/>
                      <a:pt x="0" y="39"/>
                    </a:cubicBezTo>
                    <a:cubicBezTo>
                      <a:pt x="0" y="47"/>
                      <a:pt x="0" y="60"/>
                      <a:pt x="12" y="71"/>
                    </a:cubicBezTo>
                    <a:cubicBezTo>
                      <a:pt x="16" y="75"/>
                      <a:pt x="22" y="80"/>
                      <a:pt x="35" y="80"/>
                    </a:cubicBezTo>
                    <a:cubicBezTo>
                      <a:pt x="46" y="80"/>
                      <a:pt x="55" y="75"/>
                      <a:pt x="61" y="68"/>
                    </a:cubicBezTo>
                    <a:lnTo>
                      <a:pt x="63" y="78"/>
                    </a:lnTo>
                    <a:lnTo>
                      <a:pt x="70" y="78"/>
                    </a:lnTo>
                    <a:lnTo>
                      <a:pt x="70" y="37"/>
                    </a:lnTo>
                    <a:lnTo>
                      <a:pt x="36" y="37"/>
                    </a:lnTo>
                    <a:lnTo>
                      <a:pt x="36" y="4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7" name="Freeform 167"/>
              <p:cNvSpPr>
                <a:spLocks noEditPoints="1"/>
              </p:cNvSpPr>
              <p:nvPr/>
            </p:nvSpPr>
            <p:spPr bwMode="auto">
              <a:xfrm>
                <a:off x="2008" y="2875"/>
                <a:ext cx="46" cy="53"/>
              </a:xfrm>
              <a:custGeom>
                <a:avLst/>
                <a:gdLst>
                  <a:gd name="T0" fmla="*/ 11 w 52"/>
                  <a:gd name="T1" fmla="*/ 18 h 59"/>
                  <a:gd name="T2" fmla="*/ 11 w 52"/>
                  <a:gd name="T3" fmla="*/ 18 h 59"/>
                  <a:gd name="T4" fmla="*/ 24 w 52"/>
                  <a:gd name="T5" fmla="*/ 8 h 59"/>
                  <a:gd name="T6" fmla="*/ 37 w 52"/>
                  <a:gd name="T7" fmla="*/ 17 h 59"/>
                  <a:gd name="T8" fmla="*/ 32 w 52"/>
                  <a:gd name="T9" fmla="*/ 23 h 59"/>
                  <a:gd name="T10" fmla="*/ 17 w 52"/>
                  <a:gd name="T11" fmla="*/ 25 h 59"/>
                  <a:gd name="T12" fmla="*/ 0 w 52"/>
                  <a:gd name="T13" fmla="*/ 42 h 59"/>
                  <a:gd name="T14" fmla="*/ 17 w 52"/>
                  <a:gd name="T15" fmla="*/ 59 h 59"/>
                  <a:gd name="T16" fmla="*/ 37 w 52"/>
                  <a:gd name="T17" fmla="*/ 49 h 59"/>
                  <a:gd name="T18" fmla="*/ 47 w 52"/>
                  <a:gd name="T19" fmla="*/ 58 h 59"/>
                  <a:gd name="T20" fmla="*/ 52 w 52"/>
                  <a:gd name="T21" fmla="*/ 57 h 59"/>
                  <a:gd name="T22" fmla="*/ 52 w 52"/>
                  <a:gd name="T23" fmla="*/ 50 h 59"/>
                  <a:gd name="T24" fmla="*/ 49 w 52"/>
                  <a:gd name="T25" fmla="*/ 51 h 59"/>
                  <a:gd name="T26" fmla="*/ 46 w 52"/>
                  <a:gd name="T27" fmla="*/ 47 h 59"/>
                  <a:gd name="T28" fmla="*/ 46 w 52"/>
                  <a:gd name="T29" fmla="*/ 15 h 59"/>
                  <a:gd name="T30" fmla="*/ 25 w 52"/>
                  <a:gd name="T31" fmla="*/ 0 h 59"/>
                  <a:gd name="T32" fmla="*/ 3 w 52"/>
                  <a:gd name="T33" fmla="*/ 18 h 59"/>
                  <a:gd name="T34" fmla="*/ 11 w 52"/>
                  <a:gd name="T35" fmla="*/ 18 h 59"/>
                  <a:gd name="T36" fmla="*/ 37 w 52"/>
                  <a:gd name="T37" fmla="*/ 38 h 59"/>
                  <a:gd name="T38" fmla="*/ 37 w 52"/>
                  <a:gd name="T39" fmla="*/ 38 h 59"/>
                  <a:gd name="T40" fmla="*/ 20 w 52"/>
                  <a:gd name="T41" fmla="*/ 51 h 59"/>
                  <a:gd name="T42" fmla="*/ 9 w 52"/>
                  <a:gd name="T43" fmla="*/ 41 h 59"/>
                  <a:gd name="T44" fmla="*/ 21 w 52"/>
                  <a:gd name="T45" fmla="*/ 32 h 59"/>
                  <a:gd name="T46" fmla="*/ 37 w 52"/>
                  <a:gd name="T47" fmla="*/ 29 h 59"/>
                  <a:gd name="T48" fmla="*/ 37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8"/>
                    </a:moveTo>
                    <a:lnTo>
                      <a:pt x="11" y="18"/>
                    </a:lnTo>
                    <a:cubicBezTo>
                      <a:pt x="12" y="14"/>
                      <a:pt x="13" y="8"/>
                      <a:pt x="24" y="8"/>
                    </a:cubicBezTo>
                    <a:cubicBezTo>
                      <a:pt x="33" y="8"/>
                      <a:pt x="37" y="11"/>
                      <a:pt x="37" y="17"/>
                    </a:cubicBezTo>
                    <a:cubicBezTo>
                      <a:pt x="37" y="22"/>
                      <a:pt x="34" y="23"/>
                      <a:pt x="32" y="23"/>
                    </a:cubicBezTo>
                    <a:lnTo>
                      <a:pt x="17" y="25"/>
                    </a:lnTo>
                    <a:cubicBezTo>
                      <a:pt x="1" y="27"/>
                      <a:pt x="0" y="38"/>
                      <a:pt x="0" y="42"/>
                    </a:cubicBezTo>
                    <a:cubicBezTo>
                      <a:pt x="0" y="52"/>
                      <a:pt x="7" y="59"/>
                      <a:pt x="17" y="59"/>
                    </a:cubicBezTo>
                    <a:cubicBezTo>
                      <a:pt x="28" y="59"/>
                      <a:pt x="34" y="53"/>
                      <a:pt x="37" y="49"/>
                    </a:cubicBezTo>
                    <a:cubicBezTo>
                      <a:pt x="38" y="54"/>
                      <a:pt x="39" y="58"/>
                      <a:pt x="47" y="58"/>
                    </a:cubicBezTo>
                    <a:cubicBezTo>
                      <a:pt x="49" y="58"/>
                      <a:pt x="51" y="57"/>
                      <a:pt x="52" y="57"/>
                    </a:cubicBezTo>
                    <a:lnTo>
                      <a:pt x="52" y="50"/>
                    </a:lnTo>
                    <a:cubicBezTo>
                      <a:pt x="51" y="50"/>
                      <a:pt x="50" y="51"/>
                      <a:pt x="49" y="51"/>
                    </a:cubicBezTo>
                    <a:cubicBezTo>
                      <a:pt x="47" y="51"/>
                      <a:pt x="46" y="50"/>
                      <a:pt x="46" y="47"/>
                    </a:cubicBezTo>
                    <a:lnTo>
                      <a:pt x="46" y="15"/>
                    </a:lnTo>
                    <a:cubicBezTo>
                      <a:pt x="46" y="1"/>
                      <a:pt x="30" y="0"/>
                      <a:pt x="25" y="0"/>
                    </a:cubicBezTo>
                    <a:cubicBezTo>
                      <a:pt x="12" y="0"/>
                      <a:pt x="3" y="5"/>
                      <a:pt x="3" y="18"/>
                    </a:cubicBezTo>
                    <a:lnTo>
                      <a:pt x="11" y="18"/>
                    </a:lnTo>
                    <a:close/>
                    <a:moveTo>
                      <a:pt x="37" y="38"/>
                    </a:moveTo>
                    <a:lnTo>
                      <a:pt x="37" y="38"/>
                    </a:lnTo>
                    <a:cubicBezTo>
                      <a:pt x="37" y="45"/>
                      <a:pt x="28" y="51"/>
                      <a:pt x="20" y="51"/>
                    </a:cubicBezTo>
                    <a:cubicBezTo>
                      <a:pt x="13" y="51"/>
                      <a:pt x="9" y="47"/>
                      <a:pt x="9" y="41"/>
                    </a:cubicBezTo>
                    <a:cubicBezTo>
                      <a:pt x="9" y="34"/>
                      <a:pt x="17" y="33"/>
                      <a:pt x="21"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8" name="Freeform 168"/>
              <p:cNvSpPr>
                <a:spLocks/>
              </p:cNvSpPr>
              <p:nvPr/>
            </p:nvSpPr>
            <p:spPr bwMode="auto">
              <a:xfrm>
                <a:off x="2058" y="2863"/>
                <a:ext cx="23" cy="64"/>
              </a:xfrm>
              <a:custGeom>
                <a:avLst/>
                <a:gdLst>
                  <a:gd name="T0" fmla="*/ 26 w 26"/>
                  <a:gd name="T1" fmla="*/ 23 h 72"/>
                  <a:gd name="T2" fmla="*/ 26 w 26"/>
                  <a:gd name="T3" fmla="*/ 23 h 72"/>
                  <a:gd name="T4" fmla="*/ 26 w 26"/>
                  <a:gd name="T5" fmla="*/ 15 h 72"/>
                  <a:gd name="T6" fmla="*/ 17 w 26"/>
                  <a:gd name="T7" fmla="*/ 15 h 72"/>
                  <a:gd name="T8" fmla="*/ 17 w 26"/>
                  <a:gd name="T9" fmla="*/ 0 h 72"/>
                  <a:gd name="T10" fmla="*/ 7 w 26"/>
                  <a:gd name="T11" fmla="*/ 0 h 72"/>
                  <a:gd name="T12" fmla="*/ 7 w 26"/>
                  <a:gd name="T13" fmla="*/ 15 h 72"/>
                  <a:gd name="T14" fmla="*/ 0 w 26"/>
                  <a:gd name="T15" fmla="*/ 15 h 72"/>
                  <a:gd name="T16" fmla="*/ 0 w 26"/>
                  <a:gd name="T17" fmla="*/ 23 h 72"/>
                  <a:gd name="T18" fmla="*/ 7 w 26"/>
                  <a:gd name="T19" fmla="*/ 23 h 72"/>
                  <a:gd name="T20" fmla="*/ 7 w 26"/>
                  <a:gd name="T21" fmla="*/ 60 h 72"/>
                  <a:gd name="T22" fmla="*/ 19 w 26"/>
                  <a:gd name="T23" fmla="*/ 72 h 72"/>
                  <a:gd name="T24" fmla="*/ 26 w 26"/>
                  <a:gd name="T25" fmla="*/ 71 h 72"/>
                  <a:gd name="T26" fmla="*/ 26 w 26"/>
                  <a:gd name="T27" fmla="*/ 64 h 72"/>
                  <a:gd name="T28" fmla="*/ 22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5"/>
                    </a:lnTo>
                    <a:lnTo>
                      <a:pt x="17" y="15"/>
                    </a:lnTo>
                    <a:lnTo>
                      <a:pt x="17" y="0"/>
                    </a:lnTo>
                    <a:lnTo>
                      <a:pt x="7" y="0"/>
                    </a:lnTo>
                    <a:lnTo>
                      <a:pt x="7" y="15"/>
                    </a:lnTo>
                    <a:lnTo>
                      <a:pt x="0" y="15"/>
                    </a:lnTo>
                    <a:lnTo>
                      <a:pt x="0" y="23"/>
                    </a:lnTo>
                    <a:lnTo>
                      <a:pt x="7" y="23"/>
                    </a:lnTo>
                    <a:lnTo>
                      <a:pt x="7" y="60"/>
                    </a:lnTo>
                    <a:cubicBezTo>
                      <a:pt x="7" y="66"/>
                      <a:pt x="9" y="72"/>
                      <a:pt x="19" y="72"/>
                    </a:cubicBezTo>
                    <a:cubicBezTo>
                      <a:pt x="19" y="72"/>
                      <a:pt x="22" y="71"/>
                      <a:pt x="26" y="71"/>
                    </a:cubicBezTo>
                    <a:lnTo>
                      <a:pt x="26" y="64"/>
                    </a:lnTo>
                    <a:lnTo>
                      <a:pt x="22" y="64"/>
                    </a:lnTo>
                    <a:cubicBezTo>
                      <a:pt x="20"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9" name="Freeform 169"/>
              <p:cNvSpPr>
                <a:spLocks/>
              </p:cNvSpPr>
              <p:nvPr/>
            </p:nvSpPr>
            <p:spPr bwMode="auto">
              <a:xfrm>
                <a:off x="2089" y="2859"/>
                <a:ext cx="40" cy="67"/>
              </a:xfrm>
              <a:custGeom>
                <a:avLst/>
                <a:gdLst>
                  <a:gd name="T0" fmla="*/ 45 w 45"/>
                  <a:gd name="T1" fmla="*/ 38 h 76"/>
                  <a:gd name="T2" fmla="*/ 45 w 45"/>
                  <a:gd name="T3" fmla="*/ 38 h 76"/>
                  <a:gd name="T4" fmla="*/ 26 w 45"/>
                  <a:gd name="T5" fmla="*/ 19 h 76"/>
                  <a:gd name="T6" fmla="*/ 9 w 45"/>
                  <a:gd name="T7" fmla="*/ 28 h 76"/>
                  <a:gd name="T8" fmla="*/ 9 w 45"/>
                  <a:gd name="T9" fmla="*/ 28 h 76"/>
                  <a:gd name="T10" fmla="*/ 9 w 45"/>
                  <a:gd name="T11" fmla="*/ 0 h 76"/>
                  <a:gd name="T12" fmla="*/ 0 w 45"/>
                  <a:gd name="T13" fmla="*/ 0 h 76"/>
                  <a:gd name="T14" fmla="*/ 0 w 45"/>
                  <a:gd name="T15" fmla="*/ 76 h 76"/>
                  <a:gd name="T16" fmla="*/ 9 w 45"/>
                  <a:gd name="T17" fmla="*/ 76 h 76"/>
                  <a:gd name="T18" fmla="*/ 9 w 45"/>
                  <a:gd name="T19" fmla="*/ 46 h 76"/>
                  <a:gd name="T20" fmla="*/ 25 w 45"/>
                  <a:gd name="T21" fmla="*/ 27 h 76"/>
                  <a:gd name="T22" fmla="*/ 36 w 45"/>
                  <a:gd name="T23" fmla="*/ 40 h 76"/>
                  <a:gd name="T24" fmla="*/ 36 w 45"/>
                  <a:gd name="T25" fmla="*/ 76 h 76"/>
                  <a:gd name="T26" fmla="*/ 45 w 45"/>
                  <a:gd name="T27" fmla="*/ 76 h 76"/>
                  <a:gd name="T28" fmla="*/ 45 w 45"/>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76">
                    <a:moveTo>
                      <a:pt x="45" y="38"/>
                    </a:moveTo>
                    <a:lnTo>
                      <a:pt x="45" y="38"/>
                    </a:lnTo>
                    <a:cubicBezTo>
                      <a:pt x="45" y="22"/>
                      <a:pt x="34" y="19"/>
                      <a:pt x="26" y="19"/>
                    </a:cubicBezTo>
                    <a:cubicBezTo>
                      <a:pt x="17" y="19"/>
                      <a:pt x="12" y="24"/>
                      <a:pt x="9" y="28"/>
                    </a:cubicBezTo>
                    <a:lnTo>
                      <a:pt x="9" y="28"/>
                    </a:lnTo>
                    <a:lnTo>
                      <a:pt x="9" y="0"/>
                    </a:lnTo>
                    <a:lnTo>
                      <a:pt x="0" y="0"/>
                    </a:lnTo>
                    <a:lnTo>
                      <a:pt x="0" y="76"/>
                    </a:lnTo>
                    <a:lnTo>
                      <a:pt x="9" y="76"/>
                    </a:lnTo>
                    <a:lnTo>
                      <a:pt x="9" y="46"/>
                    </a:lnTo>
                    <a:cubicBezTo>
                      <a:pt x="9" y="32"/>
                      <a:pt x="17" y="27"/>
                      <a:pt x="25" y="27"/>
                    </a:cubicBezTo>
                    <a:cubicBezTo>
                      <a:pt x="34" y="27"/>
                      <a:pt x="36" y="32"/>
                      <a:pt x="36" y="40"/>
                    </a:cubicBezTo>
                    <a:lnTo>
                      <a:pt x="36" y="76"/>
                    </a:lnTo>
                    <a:lnTo>
                      <a:pt x="45" y="76"/>
                    </a:lnTo>
                    <a:lnTo>
                      <a:pt x="45"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0" name="Freeform 170"/>
              <p:cNvSpPr>
                <a:spLocks noEditPoints="1"/>
              </p:cNvSpPr>
              <p:nvPr/>
            </p:nvSpPr>
            <p:spPr bwMode="auto">
              <a:xfrm>
                <a:off x="2138" y="2875"/>
                <a:ext cx="45" cy="53"/>
              </a:xfrm>
              <a:custGeom>
                <a:avLst/>
                <a:gdLst>
                  <a:gd name="T0" fmla="*/ 41 w 51"/>
                  <a:gd name="T1" fmla="*/ 40 h 59"/>
                  <a:gd name="T2" fmla="*/ 41 w 51"/>
                  <a:gd name="T3" fmla="*/ 40 h 59"/>
                  <a:gd name="T4" fmla="*/ 27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1" y="44"/>
                      <a:pt x="35" y="50"/>
                      <a:pt x="27" y="50"/>
                    </a:cubicBezTo>
                    <a:cubicBezTo>
                      <a:pt x="16" y="50"/>
                      <a:pt x="10" y="44"/>
                      <a:pt x="10" y="32"/>
                    </a:cubicBezTo>
                    <a:lnTo>
                      <a:pt x="51" y="32"/>
                    </a:lnTo>
                    <a:cubicBezTo>
                      <a:pt x="51" y="13"/>
                      <a:pt x="43" y="0"/>
                      <a:pt x="27" y="0"/>
                    </a:cubicBezTo>
                    <a:cubicBezTo>
                      <a:pt x="9" y="0"/>
                      <a:pt x="0" y="14"/>
                      <a:pt x="0" y="31"/>
                    </a:cubicBezTo>
                    <a:cubicBezTo>
                      <a:pt x="0" y="47"/>
                      <a:pt x="10" y="59"/>
                      <a:pt x="25" y="59"/>
                    </a:cubicBezTo>
                    <a:cubicBezTo>
                      <a:pt x="34" y="59"/>
                      <a:pt x="38" y="56"/>
                      <a:pt x="40" y="55"/>
                    </a:cubicBezTo>
                    <a:cubicBezTo>
                      <a:pt x="47" y="50"/>
                      <a:pt x="50" y="42"/>
                      <a:pt x="50" y="40"/>
                    </a:cubicBezTo>
                    <a:lnTo>
                      <a:pt x="41" y="40"/>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1" name="Freeform 171"/>
              <p:cNvSpPr>
                <a:spLocks/>
              </p:cNvSpPr>
              <p:nvPr/>
            </p:nvSpPr>
            <p:spPr bwMode="auto">
              <a:xfrm>
                <a:off x="2195" y="2875"/>
                <a:ext cx="24" cy="51"/>
              </a:xfrm>
              <a:custGeom>
                <a:avLst/>
                <a:gdLst>
                  <a:gd name="T0" fmla="*/ 9 w 27"/>
                  <a:gd name="T1" fmla="*/ 25 h 57"/>
                  <a:gd name="T2" fmla="*/ 9 w 27"/>
                  <a:gd name="T3" fmla="*/ 25 h 57"/>
                  <a:gd name="T4" fmla="*/ 23 w 27"/>
                  <a:gd name="T5" fmla="*/ 10 h 57"/>
                  <a:gd name="T6" fmla="*/ 27 w 27"/>
                  <a:gd name="T7" fmla="*/ 10 h 57"/>
                  <a:gd name="T8" fmla="*/ 27 w 27"/>
                  <a:gd name="T9" fmla="*/ 0 h 57"/>
                  <a:gd name="T10" fmla="*/ 24 w 27"/>
                  <a:gd name="T11" fmla="*/ 0 h 57"/>
                  <a:gd name="T12" fmla="*/ 9 w 27"/>
                  <a:gd name="T13" fmla="*/ 11 h 57"/>
                  <a:gd name="T14" fmla="*/ 8 w 27"/>
                  <a:gd name="T15" fmla="*/ 11 h 57"/>
                  <a:gd name="T16" fmla="*/ 8 w 27"/>
                  <a:gd name="T17" fmla="*/ 1 h 57"/>
                  <a:gd name="T18" fmla="*/ 0 w 27"/>
                  <a:gd name="T19" fmla="*/ 1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4" y="10"/>
                      <a:pt x="23" y="10"/>
                    </a:cubicBezTo>
                    <a:lnTo>
                      <a:pt x="27" y="10"/>
                    </a:lnTo>
                    <a:lnTo>
                      <a:pt x="27" y="0"/>
                    </a:lnTo>
                    <a:cubicBezTo>
                      <a:pt x="26" y="0"/>
                      <a:pt x="25" y="0"/>
                      <a:pt x="24" y="0"/>
                    </a:cubicBezTo>
                    <a:cubicBezTo>
                      <a:pt x="17" y="0"/>
                      <a:pt x="12" y="4"/>
                      <a:pt x="9" y="11"/>
                    </a:cubicBezTo>
                    <a:lnTo>
                      <a:pt x="8" y="11"/>
                    </a:lnTo>
                    <a:lnTo>
                      <a:pt x="8" y="1"/>
                    </a:lnTo>
                    <a:lnTo>
                      <a:pt x="0" y="1"/>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2" name="Freeform 172"/>
              <p:cNvSpPr>
                <a:spLocks/>
              </p:cNvSpPr>
              <p:nvPr/>
            </p:nvSpPr>
            <p:spPr bwMode="auto">
              <a:xfrm>
                <a:off x="2221" y="2875"/>
                <a:ext cx="41" cy="53"/>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1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9"/>
                      <a:pt x="24" y="59"/>
                    </a:cubicBezTo>
                    <a:cubicBezTo>
                      <a:pt x="37" y="59"/>
                      <a:pt x="46" y="52"/>
                      <a:pt x="46" y="40"/>
                    </a:cubicBezTo>
                    <a:cubicBezTo>
                      <a:pt x="46" y="33"/>
                      <a:pt x="42" y="28"/>
                      <a:pt x="31"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3" name="Freeform 173"/>
              <p:cNvSpPr>
                <a:spLocks noEditPoints="1"/>
              </p:cNvSpPr>
              <p:nvPr/>
            </p:nvSpPr>
            <p:spPr bwMode="auto">
              <a:xfrm>
                <a:off x="1934" y="2972"/>
                <a:ext cx="44" cy="68"/>
              </a:xfrm>
              <a:custGeom>
                <a:avLst/>
                <a:gdLst>
                  <a:gd name="T0" fmla="*/ 49 w 49"/>
                  <a:gd name="T1" fmla="*/ 0 h 77"/>
                  <a:gd name="T2" fmla="*/ 49 w 49"/>
                  <a:gd name="T3" fmla="*/ 0 h 77"/>
                  <a:gd name="T4" fmla="*/ 40 w 49"/>
                  <a:gd name="T5" fmla="*/ 0 h 77"/>
                  <a:gd name="T6" fmla="*/ 40 w 49"/>
                  <a:gd name="T7" fmla="*/ 27 h 77"/>
                  <a:gd name="T8" fmla="*/ 39 w 49"/>
                  <a:gd name="T9" fmla="*/ 28 h 77"/>
                  <a:gd name="T10" fmla="*/ 23 w 49"/>
                  <a:gd name="T11" fmla="*/ 19 h 77"/>
                  <a:gd name="T12" fmla="*/ 0 w 49"/>
                  <a:gd name="T13" fmla="*/ 46 h 77"/>
                  <a:gd name="T14" fmla="*/ 24 w 49"/>
                  <a:gd name="T15" fmla="*/ 77 h 77"/>
                  <a:gd name="T16" fmla="*/ 40 w 49"/>
                  <a:gd name="T17" fmla="*/ 68 h 77"/>
                  <a:gd name="T18" fmla="*/ 40 w 49"/>
                  <a:gd name="T19" fmla="*/ 68 h 77"/>
                  <a:gd name="T20" fmla="*/ 40 w 49"/>
                  <a:gd name="T21" fmla="*/ 76 h 77"/>
                  <a:gd name="T22" fmla="*/ 49 w 49"/>
                  <a:gd name="T23" fmla="*/ 76 h 77"/>
                  <a:gd name="T24" fmla="*/ 49 w 49"/>
                  <a:gd name="T25" fmla="*/ 0 h 77"/>
                  <a:gd name="T26" fmla="*/ 9 w 49"/>
                  <a:gd name="T27" fmla="*/ 48 h 77"/>
                  <a:gd name="T28" fmla="*/ 9 w 49"/>
                  <a:gd name="T29" fmla="*/ 48 h 77"/>
                  <a:gd name="T30" fmla="*/ 25 w 49"/>
                  <a:gd name="T31" fmla="*/ 27 h 77"/>
                  <a:gd name="T32" fmla="*/ 40 w 49"/>
                  <a:gd name="T33" fmla="*/ 51 h 77"/>
                  <a:gd name="T34" fmla="*/ 24 w 49"/>
                  <a:gd name="T35" fmla="*/ 69 h 77"/>
                  <a:gd name="T36" fmla="*/ 9 w 49"/>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7">
                    <a:moveTo>
                      <a:pt x="49" y="0"/>
                    </a:moveTo>
                    <a:lnTo>
                      <a:pt x="49" y="0"/>
                    </a:lnTo>
                    <a:lnTo>
                      <a:pt x="40" y="0"/>
                    </a:lnTo>
                    <a:lnTo>
                      <a:pt x="40" y="27"/>
                    </a:lnTo>
                    <a:lnTo>
                      <a:pt x="39" y="28"/>
                    </a:lnTo>
                    <a:cubicBezTo>
                      <a:pt x="37" y="25"/>
                      <a:pt x="33" y="19"/>
                      <a:pt x="23" y="19"/>
                    </a:cubicBezTo>
                    <a:cubicBezTo>
                      <a:pt x="8" y="19"/>
                      <a:pt x="0" y="31"/>
                      <a:pt x="0" y="46"/>
                    </a:cubicBezTo>
                    <a:cubicBezTo>
                      <a:pt x="0" y="60"/>
                      <a:pt x="5" y="77"/>
                      <a:pt x="24" y="77"/>
                    </a:cubicBezTo>
                    <a:cubicBezTo>
                      <a:pt x="30" y="77"/>
                      <a:pt x="36" y="76"/>
                      <a:pt x="40" y="68"/>
                    </a:cubicBezTo>
                    <a:lnTo>
                      <a:pt x="40" y="68"/>
                    </a:lnTo>
                    <a:lnTo>
                      <a:pt x="40" y="76"/>
                    </a:lnTo>
                    <a:lnTo>
                      <a:pt x="49" y="76"/>
                    </a:lnTo>
                    <a:lnTo>
                      <a:pt x="49" y="0"/>
                    </a:lnTo>
                    <a:close/>
                    <a:moveTo>
                      <a:pt x="9" y="48"/>
                    </a:moveTo>
                    <a:lnTo>
                      <a:pt x="9" y="48"/>
                    </a:lnTo>
                    <a:cubicBezTo>
                      <a:pt x="9" y="41"/>
                      <a:pt x="10" y="27"/>
                      <a:pt x="25" y="27"/>
                    </a:cubicBezTo>
                    <a:cubicBezTo>
                      <a:pt x="38" y="27"/>
                      <a:pt x="40" y="42"/>
                      <a:pt x="40" y="51"/>
                    </a:cubicBezTo>
                    <a:cubicBezTo>
                      <a:pt x="40" y="65"/>
                      <a:pt x="30" y="69"/>
                      <a:pt x="24" y="69"/>
                    </a:cubicBezTo>
                    <a:cubicBezTo>
                      <a:pt x="14" y="69"/>
                      <a:pt x="9" y="60"/>
                      <a:pt x="9"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4" name="Freeform 174"/>
              <p:cNvSpPr>
                <a:spLocks noEditPoints="1"/>
              </p:cNvSpPr>
              <p:nvPr/>
            </p:nvSpPr>
            <p:spPr bwMode="auto">
              <a:xfrm>
                <a:off x="1986" y="2989"/>
                <a:ext cx="47" cy="51"/>
              </a:xfrm>
              <a:custGeom>
                <a:avLst/>
                <a:gdLst>
                  <a:gd name="T0" fmla="*/ 12 w 53"/>
                  <a:gd name="T1" fmla="*/ 18 h 58"/>
                  <a:gd name="T2" fmla="*/ 12 w 53"/>
                  <a:gd name="T3" fmla="*/ 18 h 58"/>
                  <a:gd name="T4" fmla="*/ 24 w 53"/>
                  <a:gd name="T5" fmla="*/ 8 h 58"/>
                  <a:gd name="T6" fmla="*/ 37 w 53"/>
                  <a:gd name="T7" fmla="*/ 17 h 58"/>
                  <a:gd name="T8" fmla="*/ 32 w 53"/>
                  <a:gd name="T9" fmla="*/ 23 h 58"/>
                  <a:gd name="T10" fmla="*/ 17 w 53"/>
                  <a:gd name="T11" fmla="*/ 25 h 58"/>
                  <a:gd name="T12" fmla="*/ 0 w 53"/>
                  <a:gd name="T13" fmla="*/ 42 h 58"/>
                  <a:gd name="T14" fmla="*/ 18 w 53"/>
                  <a:gd name="T15" fmla="*/ 58 h 58"/>
                  <a:gd name="T16" fmla="*/ 38 w 53"/>
                  <a:gd name="T17" fmla="*/ 49 h 58"/>
                  <a:gd name="T18" fmla="*/ 47 w 53"/>
                  <a:gd name="T19" fmla="*/ 58 h 58"/>
                  <a:gd name="T20" fmla="*/ 53 w 53"/>
                  <a:gd name="T21" fmla="*/ 57 h 58"/>
                  <a:gd name="T22" fmla="*/ 53 w 53"/>
                  <a:gd name="T23" fmla="*/ 50 h 58"/>
                  <a:gd name="T24" fmla="*/ 49 w 53"/>
                  <a:gd name="T25" fmla="*/ 50 h 58"/>
                  <a:gd name="T26" fmla="*/ 46 w 53"/>
                  <a:gd name="T27" fmla="*/ 47 h 58"/>
                  <a:gd name="T28" fmla="*/ 46 w 53"/>
                  <a:gd name="T29" fmla="*/ 15 h 58"/>
                  <a:gd name="T30" fmla="*/ 26 w 53"/>
                  <a:gd name="T31" fmla="*/ 0 h 58"/>
                  <a:gd name="T32" fmla="*/ 3 w 53"/>
                  <a:gd name="T33" fmla="*/ 18 h 58"/>
                  <a:gd name="T34" fmla="*/ 12 w 53"/>
                  <a:gd name="T35" fmla="*/ 18 h 58"/>
                  <a:gd name="T36" fmla="*/ 37 w 53"/>
                  <a:gd name="T37" fmla="*/ 38 h 58"/>
                  <a:gd name="T38" fmla="*/ 37 w 53"/>
                  <a:gd name="T39" fmla="*/ 38 h 58"/>
                  <a:gd name="T40" fmla="*/ 20 w 53"/>
                  <a:gd name="T41" fmla="*/ 51 h 58"/>
                  <a:gd name="T42" fmla="*/ 10 w 53"/>
                  <a:gd name="T43" fmla="*/ 41 h 58"/>
                  <a:gd name="T44" fmla="*/ 22 w 53"/>
                  <a:gd name="T45" fmla="*/ 32 h 58"/>
                  <a:gd name="T46" fmla="*/ 37 w 53"/>
                  <a:gd name="T47" fmla="*/ 29 h 58"/>
                  <a:gd name="T48" fmla="*/ 37 w 53"/>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8">
                    <a:moveTo>
                      <a:pt x="12" y="18"/>
                    </a:moveTo>
                    <a:lnTo>
                      <a:pt x="12" y="18"/>
                    </a:lnTo>
                    <a:cubicBezTo>
                      <a:pt x="12" y="14"/>
                      <a:pt x="14" y="8"/>
                      <a:pt x="24" y="8"/>
                    </a:cubicBezTo>
                    <a:cubicBezTo>
                      <a:pt x="33" y="8"/>
                      <a:pt x="37" y="11"/>
                      <a:pt x="37" y="17"/>
                    </a:cubicBezTo>
                    <a:cubicBezTo>
                      <a:pt x="37" y="22"/>
                      <a:pt x="35" y="23"/>
                      <a:pt x="32" y="23"/>
                    </a:cubicBezTo>
                    <a:lnTo>
                      <a:pt x="17" y="25"/>
                    </a:lnTo>
                    <a:cubicBezTo>
                      <a:pt x="2" y="27"/>
                      <a:pt x="0" y="38"/>
                      <a:pt x="0" y="42"/>
                    </a:cubicBezTo>
                    <a:cubicBezTo>
                      <a:pt x="0" y="52"/>
                      <a:pt x="7" y="58"/>
                      <a:pt x="18" y="58"/>
                    </a:cubicBezTo>
                    <a:cubicBezTo>
                      <a:pt x="28" y="58"/>
                      <a:pt x="34" y="53"/>
                      <a:pt x="38" y="49"/>
                    </a:cubicBezTo>
                    <a:cubicBezTo>
                      <a:pt x="38" y="54"/>
                      <a:pt x="39" y="58"/>
                      <a:pt x="47" y="58"/>
                    </a:cubicBezTo>
                    <a:cubicBezTo>
                      <a:pt x="50" y="58"/>
                      <a:pt x="51" y="57"/>
                      <a:pt x="53" y="57"/>
                    </a:cubicBezTo>
                    <a:lnTo>
                      <a:pt x="53" y="50"/>
                    </a:lnTo>
                    <a:cubicBezTo>
                      <a:pt x="51" y="50"/>
                      <a:pt x="50" y="50"/>
                      <a:pt x="49" y="50"/>
                    </a:cubicBezTo>
                    <a:cubicBezTo>
                      <a:pt x="48" y="50"/>
                      <a:pt x="46" y="50"/>
                      <a:pt x="46" y="47"/>
                    </a:cubicBezTo>
                    <a:lnTo>
                      <a:pt x="46" y="15"/>
                    </a:lnTo>
                    <a:cubicBezTo>
                      <a:pt x="46" y="1"/>
                      <a:pt x="30" y="0"/>
                      <a:pt x="26" y="0"/>
                    </a:cubicBezTo>
                    <a:cubicBezTo>
                      <a:pt x="12" y="0"/>
                      <a:pt x="3" y="5"/>
                      <a:pt x="3" y="18"/>
                    </a:cubicBezTo>
                    <a:lnTo>
                      <a:pt x="12" y="18"/>
                    </a:lnTo>
                    <a:close/>
                    <a:moveTo>
                      <a:pt x="37" y="38"/>
                    </a:moveTo>
                    <a:lnTo>
                      <a:pt x="37" y="38"/>
                    </a:lnTo>
                    <a:cubicBezTo>
                      <a:pt x="37" y="45"/>
                      <a:pt x="29" y="51"/>
                      <a:pt x="20" y="51"/>
                    </a:cubicBezTo>
                    <a:cubicBezTo>
                      <a:pt x="13" y="51"/>
                      <a:pt x="10" y="47"/>
                      <a:pt x="10" y="41"/>
                    </a:cubicBezTo>
                    <a:cubicBezTo>
                      <a:pt x="10" y="34"/>
                      <a:pt x="17" y="33"/>
                      <a:pt x="22" y="32"/>
                    </a:cubicBezTo>
                    <a:cubicBezTo>
                      <a:pt x="33" y="31"/>
                      <a:pt x="36"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5" name="Freeform 175"/>
              <p:cNvSpPr>
                <a:spLocks/>
              </p:cNvSpPr>
              <p:nvPr/>
            </p:nvSpPr>
            <p:spPr bwMode="auto">
              <a:xfrm>
                <a:off x="2037" y="2976"/>
                <a:ext cx="23" cy="64"/>
              </a:xfrm>
              <a:custGeom>
                <a:avLst/>
                <a:gdLst>
                  <a:gd name="T0" fmla="*/ 26 w 26"/>
                  <a:gd name="T1" fmla="*/ 23 h 72"/>
                  <a:gd name="T2" fmla="*/ 26 w 26"/>
                  <a:gd name="T3" fmla="*/ 23 h 72"/>
                  <a:gd name="T4" fmla="*/ 26 w 26"/>
                  <a:gd name="T5" fmla="*/ 15 h 72"/>
                  <a:gd name="T6" fmla="*/ 17 w 26"/>
                  <a:gd name="T7" fmla="*/ 15 h 72"/>
                  <a:gd name="T8" fmla="*/ 17 w 26"/>
                  <a:gd name="T9" fmla="*/ 0 h 72"/>
                  <a:gd name="T10" fmla="*/ 8 w 26"/>
                  <a:gd name="T11" fmla="*/ 0 h 72"/>
                  <a:gd name="T12" fmla="*/ 8 w 26"/>
                  <a:gd name="T13" fmla="*/ 15 h 72"/>
                  <a:gd name="T14" fmla="*/ 0 w 26"/>
                  <a:gd name="T15" fmla="*/ 15 h 72"/>
                  <a:gd name="T16" fmla="*/ 0 w 26"/>
                  <a:gd name="T17" fmla="*/ 23 h 72"/>
                  <a:gd name="T18" fmla="*/ 8 w 26"/>
                  <a:gd name="T19" fmla="*/ 23 h 72"/>
                  <a:gd name="T20" fmla="*/ 8 w 26"/>
                  <a:gd name="T21" fmla="*/ 60 h 72"/>
                  <a:gd name="T22" fmla="*/ 19 w 26"/>
                  <a:gd name="T23" fmla="*/ 72 h 72"/>
                  <a:gd name="T24" fmla="*/ 26 w 26"/>
                  <a:gd name="T25" fmla="*/ 71 h 72"/>
                  <a:gd name="T26" fmla="*/ 26 w 26"/>
                  <a:gd name="T27" fmla="*/ 64 h 72"/>
                  <a:gd name="T28" fmla="*/ 23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5"/>
                    </a:lnTo>
                    <a:lnTo>
                      <a:pt x="17" y="15"/>
                    </a:lnTo>
                    <a:lnTo>
                      <a:pt x="17" y="0"/>
                    </a:lnTo>
                    <a:lnTo>
                      <a:pt x="8" y="0"/>
                    </a:lnTo>
                    <a:lnTo>
                      <a:pt x="8" y="15"/>
                    </a:lnTo>
                    <a:lnTo>
                      <a:pt x="0" y="15"/>
                    </a:lnTo>
                    <a:lnTo>
                      <a:pt x="0" y="23"/>
                    </a:lnTo>
                    <a:lnTo>
                      <a:pt x="8" y="23"/>
                    </a:lnTo>
                    <a:lnTo>
                      <a:pt x="8" y="60"/>
                    </a:lnTo>
                    <a:cubicBezTo>
                      <a:pt x="8" y="66"/>
                      <a:pt x="10" y="72"/>
                      <a:pt x="19" y="72"/>
                    </a:cubicBezTo>
                    <a:cubicBezTo>
                      <a:pt x="20" y="72"/>
                      <a:pt x="22" y="71"/>
                      <a:pt x="26" y="71"/>
                    </a:cubicBezTo>
                    <a:lnTo>
                      <a:pt x="26" y="64"/>
                    </a:lnTo>
                    <a:lnTo>
                      <a:pt x="23" y="64"/>
                    </a:lnTo>
                    <a:cubicBezTo>
                      <a:pt x="21"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6" name="Freeform 176"/>
              <p:cNvSpPr>
                <a:spLocks noEditPoints="1"/>
              </p:cNvSpPr>
              <p:nvPr/>
            </p:nvSpPr>
            <p:spPr bwMode="auto">
              <a:xfrm>
                <a:off x="2065" y="2989"/>
                <a:ext cx="46" cy="51"/>
              </a:xfrm>
              <a:custGeom>
                <a:avLst/>
                <a:gdLst>
                  <a:gd name="T0" fmla="*/ 11 w 52"/>
                  <a:gd name="T1" fmla="*/ 18 h 58"/>
                  <a:gd name="T2" fmla="*/ 11 w 52"/>
                  <a:gd name="T3" fmla="*/ 18 h 58"/>
                  <a:gd name="T4" fmla="*/ 24 w 52"/>
                  <a:gd name="T5" fmla="*/ 8 h 58"/>
                  <a:gd name="T6" fmla="*/ 37 w 52"/>
                  <a:gd name="T7" fmla="*/ 17 h 58"/>
                  <a:gd name="T8" fmla="*/ 32 w 52"/>
                  <a:gd name="T9" fmla="*/ 23 h 58"/>
                  <a:gd name="T10" fmla="*/ 17 w 52"/>
                  <a:gd name="T11" fmla="*/ 25 h 58"/>
                  <a:gd name="T12" fmla="*/ 0 w 52"/>
                  <a:gd name="T13" fmla="*/ 42 h 58"/>
                  <a:gd name="T14" fmla="*/ 17 w 52"/>
                  <a:gd name="T15" fmla="*/ 58 h 58"/>
                  <a:gd name="T16" fmla="*/ 37 w 52"/>
                  <a:gd name="T17" fmla="*/ 49 h 58"/>
                  <a:gd name="T18" fmla="*/ 47 w 52"/>
                  <a:gd name="T19" fmla="*/ 58 h 58"/>
                  <a:gd name="T20" fmla="*/ 52 w 52"/>
                  <a:gd name="T21" fmla="*/ 57 h 58"/>
                  <a:gd name="T22" fmla="*/ 52 w 52"/>
                  <a:gd name="T23" fmla="*/ 50 h 58"/>
                  <a:gd name="T24" fmla="*/ 49 w 52"/>
                  <a:gd name="T25" fmla="*/ 50 h 58"/>
                  <a:gd name="T26" fmla="*/ 46 w 52"/>
                  <a:gd name="T27" fmla="*/ 47 h 58"/>
                  <a:gd name="T28" fmla="*/ 46 w 52"/>
                  <a:gd name="T29" fmla="*/ 15 h 58"/>
                  <a:gd name="T30" fmla="*/ 26 w 52"/>
                  <a:gd name="T31" fmla="*/ 0 h 58"/>
                  <a:gd name="T32" fmla="*/ 3 w 52"/>
                  <a:gd name="T33" fmla="*/ 18 h 58"/>
                  <a:gd name="T34" fmla="*/ 11 w 52"/>
                  <a:gd name="T35" fmla="*/ 18 h 58"/>
                  <a:gd name="T36" fmla="*/ 37 w 52"/>
                  <a:gd name="T37" fmla="*/ 38 h 58"/>
                  <a:gd name="T38" fmla="*/ 37 w 52"/>
                  <a:gd name="T39" fmla="*/ 38 h 58"/>
                  <a:gd name="T40" fmla="*/ 20 w 52"/>
                  <a:gd name="T41" fmla="*/ 51 h 58"/>
                  <a:gd name="T42" fmla="*/ 10 w 52"/>
                  <a:gd name="T43" fmla="*/ 41 h 58"/>
                  <a:gd name="T44" fmla="*/ 22 w 52"/>
                  <a:gd name="T45" fmla="*/ 32 h 58"/>
                  <a:gd name="T46" fmla="*/ 37 w 52"/>
                  <a:gd name="T47" fmla="*/ 29 h 58"/>
                  <a:gd name="T48" fmla="*/ 37 w 52"/>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8">
                    <a:moveTo>
                      <a:pt x="11" y="18"/>
                    </a:moveTo>
                    <a:lnTo>
                      <a:pt x="11" y="18"/>
                    </a:lnTo>
                    <a:cubicBezTo>
                      <a:pt x="12" y="14"/>
                      <a:pt x="14" y="8"/>
                      <a:pt x="24" y="8"/>
                    </a:cubicBezTo>
                    <a:cubicBezTo>
                      <a:pt x="33" y="8"/>
                      <a:pt x="37" y="11"/>
                      <a:pt x="37" y="17"/>
                    </a:cubicBezTo>
                    <a:cubicBezTo>
                      <a:pt x="37" y="22"/>
                      <a:pt x="35" y="23"/>
                      <a:pt x="32" y="23"/>
                    </a:cubicBezTo>
                    <a:lnTo>
                      <a:pt x="17" y="25"/>
                    </a:lnTo>
                    <a:cubicBezTo>
                      <a:pt x="1" y="27"/>
                      <a:pt x="0" y="38"/>
                      <a:pt x="0" y="42"/>
                    </a:cubicBezTo>
                    <a:cubicBezTo>
                      <a:pt x="0" y="52"/>
                      <a:pt x="7" y="58"/>
                      <a:pt x="17" y="58"/>
                    </a:cubicBezTo>
                    <a:cubicBezTo>
                      <a:pt x="28" y="58"/>
                      <a:pt x="34" y="53"/>
                      <a:pt x="37" y="49"/>
                    </a:cubicBezTo>
                    <a:cubicBezTo>
                      <a:pt x="38" y="54"/>
                      <a:pt x="39" y="58"/>
                      <a:pt x="47" y="58"/>
                    </a:cubicBezTo>
                    <a:cubicBezTo>
                      <a:pt x="49" y="58"/>
                      <a:pt x="51" y="57"/>
                      <a:pt x="52" y="57"/>
                    </a:cubicBezTo>
                    <a:lnTo>
                      <a:pt x="52" y="50"/>
                    </a:lnTo>
                    <a:cubicBezTo>
                      <a:pt x="51" y="50"/>
                      <a:pt x="50" y="50"/>
                      <a:pt x="49" y="50"/>
                    </a:cubicBezTo>
                    <a:cubicBezTo>
                      <a:pt x="47" y="50"/>
                      <a:pt x="46" y="50"/>
                      <a:pt x="46" y="47"/>
                    </a:cubicBezTo>
                    <a:lnTo>
                      <a:pt x="46" y="15"/>
                    </a:lnTo>
                    <a:cubicBezTo>
                      <a:pt x="46" y="1"/>
                      <a:pt x="30" y="0"/>
                      <a:pt x="26" y="0"/>
                    </a:cubicBezTo>
                    <a:cubicBezTo>
                      <a:pt x="12" y="0"/>
                      <a:pt x="3" y="5"/>
                      <a:pt x="3" y="18"/>
                    </a:cubicBezTo>
                    <a:lnTo>
                      <a:pt x="11" y="18"/>
                    </a:lnTo>
                    <a:close/>
                    <a:moveTo>
                      <a:pt x="37" y="38"/>
                    </a:moveTo>
                    <a:lnTo>
                      <a:pt x="37" y="38"/>
                    </a:lnTo>
                    <a:cubicBezTo>
                      <a:pt x="37" y="45"/>
                      <a:pt x="28" y="51"/>
                      <a:pt x="20" y="51"/>
                    </a:cubicBezTo>
                    <a:cubicBezTo>
                      <a:pt x="13" y="51"/>
                      <a:pt x="10" y="47"/>
                      <a:pt x="10" y="41"/>
                    </a:cubicBezTo>
                    <a:cubicBezTo>
                      <a:pt x="10" y="34"/>
                      <a:pt x="17" y="33"/>
                      <a:pt x="22"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7" name="Freeform 177"/>
              <p:cNvSpPr>
                <a:spLocks noEditPoints="1"/>
              </p:cNvSpPr>
              <p:nvPr/>
            </p:nvSpPr>
            <p:spPr bwMode="auto">
              <a:xfrm>
                <a:off x="2145" y="2972"/>
                <a:ext cx="56" cy="68"/>
              </a:xfrm>
              <a:custGeom>
                <a:avLst/>
                <a:gdLst>
                  <a:gd name="T0" fmla="*/ 39 w 64"/>
                  <a:gd name="T1" fmla="*/ 61 h 77"/>
                  <a:gd name="T2" fmla="*/ 39 w 64"/>
                  <a:gd name="T3" fmla="*/ 61 h 77"/>
                  <a:gd name="T4" fmla="*/ 23 w 64"/>
                  <a:gd name="T5" fmla="*/ 69 h 77"/>
                  <a:gd name="T6" fmla="*/ 9 w 64"/>
                  <a:gd name="T7" fmla="*/ 57 h 77"/>
                  <a:gd name="T8" fmla="*/ 22 w 64"/>
                  <a:gd name="T9" fmla="*/ 40 h 77"/>
                  <a:gd name="T10" fmla="*/ 39 w 64"/>
                  <a:gd name="T11" fmla="*/ 61 h 77"/>
                  <a:gd name="T12" fmla="*/ 25 w 64"/>
                  <a:gd name="T13" fmla="*/ 29 h 77"/>
                  <a:gd name="T14" fmla="*/ 25 w 64"/>
                  <a:gd name="T15" fmla="*/ 29 h 77"/>
                  <a:gd name="T16" fmla="*/ 18 w 64"/>
                  <a:gd name="T17" fmla="*/ 16 h 77"/>
                  <a:gd name="T18" fmla="*/ 27 w 64"/>
                  <a:gd name="T19" fmla="*/ 8 h 77"/>
                  <a:gd name="T20" fmla="*/ 35 w 64"/>
                  <a:gd name="T21" fmla="*/ 16 h 77"/>
                  <a:gd name="T22" fmla="*/ 25 w 64"/>
                  <a:gd name="T23" fmla="*/ 29 h 77"/>
                  <a:gd name="T24" fmla="*/ 50 w 64"/>
                  <a:gd name="T25" fmla="*/ 59 h 77"/>
                  <a:gd name="T26" fmla="*/ 50 w 64"/>
                  <a:gd name="T27" fmla="*/ 59 h 77"/>
                  <a:gd name="T28" fmla="*/ 56 w 64"/>
                  <a:gd name="T29" fmla="*/ 40 h 77"/>
                  <a:gd name="T30" fmla="*/ 47 w 64"/>
                  <a:gd name="T31" fmla="*/ 40 h 77"/>
                  <a:gd name="T32" fmla="*/ 44 w 64"/>
                  <a:gd name="T33" fmla="*/ 52 h 77"/>
                  <a:gd name="T34" fmla="*/ 30 w 64"/>
                  <a:gd name="T35" fmla="*/ 35 h 77"/>
                  <a:gd name="T36" fmla="*/ 44 w 64"/>
                  <a:gd name="T37" fmla="*/ 15 h 77"/>
                  <a:gd name="T38" fmla="*/ 27 w 64"/>
                  <a:gd name="T39" fmla="*/ 0 h 77"/>
                  <a:gd name="T40" fmla="*/ 9 w 64"/>
                  <a:gd name="T41" fmla="*/ 17 h 77"/>
                  <a:gd name="T42" fmla="*/ 17 w 64"/>
                  <a:gd name="T43" fmla="*/ 34 h 77"/>
                  <a:gd name="T44" fmla="*/ 0 w 64"/>
                  <a:gd name="T45" fmla="*/ 57 h 77"/>
                  <a:gd name="T46" fmla="*/ 22 w 64"/>
                  <a:gd name="T47" fmla="*/ 77 h 77"/>
                  <a:gd name="T48" fmla="*/ 44 w 64"/>
                  <a:gd name="T49" fmla="*/ 67 h 77"/>
                  <a:gd name="T50" fmla="*/ 51 w 64"/>
                  <a:gd name="T51" fmla="*/ 76 h 77"/>
                  <a:gd name="T52" fmla="*/ 64 w 64"/>
                  <a:gd name="T53" fmla="*/ 76 h 77"/>
                  <a:gd name="T54" fmla="*/ 50 w 64"/>
                  <a:gd name="T55" fmla="*/ 5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77">
                    <a:moveTo>
                      <a:pt x="39" y="61"/>
                    </a:moveTo>
                    <a:lnTo>
                      <a:pt x="39" y="61"/>
                    </a:lnTo>
                    <a:cubicBezTo>
                      <a:pt x="35" y="66"/>
                      <a:pt x="30" y="69"/>
                      <a:pt x="23" y="69"/>
                    </a:cubicBezTo>
                    <a:cubicBezTo>
                      <a:pt x="19" y="69"/>
                      <a:pt x="9" y="66"/>
                      <a:pt x="9" y="57"/>
                    </a:cubicBezTo>
                    <a:cubicBezTo>
                      <a:pt x="9" y="49"/>
                      <a:pt x="14" y="45"/>
                      <a:pt x="22" y="40"/>
                    </a:cubicBezTo>
                    <a:lnTo>
                      <a:pt x="39" y="61"/>
                    </a:lnTo>
                    <a:close/>
                    <a:moveTo>
                      <a:pt x="25" y="29"/>
                    </a:moveTo>
                    <a:lnTo>
                      <a:pt x="25" y="29"/>
                    </a:lnTo>
                    <a:cubicBezTo>
                      <a:pt x="23" y="26"/>
                      <a:pt x="18" y="21"/>
                      <a:pt x="18" y="16"/>
                    </a:cubicBezTo>
                    <a:cubicBezTo>
                      <a:pt x="18" y="14"/>
                      <a:pt x="19" y="8"/>
                      <a:pt x="27" y="8"/>
                    </a:cubicBezTo>
                    <a:cubicBezTo>
                      <a:pt x="30" y="8"/>
                      <a:pt x="35" y="9"/>
                      <a:pt x="35" y="16"/>
                    </a:cubicBezTo>
                    <a:cubicBezTo>
                      <a:pt x="35" y="23"/>
                      <a:pt x="30" y="27"/>
                      <a:pt x="25" y="29"/>
                    </a:cubicBezTo>
                    <a:close/>
                    <a:moveTo>
                      <a:pt x="50" y="59"/>
                    </a:moveTo>
                    <a:lnTo>
                      <a:pt x="50" y="59"/>
                    </a:lnTo>
                    <a:cubicBezTo>
                      <a:pt x="54" y="52"/>
                      <a:pt x="56" y="45"/>
                      <a:pt x="56" y="40"/>
                    </a:cubicBezTo>
                    <a:lnTo>
                      <a:pt x="47" y="40"/>
                    </a:lnTo>
                    <a:cubicBezTo>
                      <a:pt x="46" y="46"/>
                      <a:pt x="46" y="47"/>
                      <a:pt x="44" y="52"/>
                    </a:cubicBezTo>
                    <a:lnTo>
                      <a:pt x="30" y="35"/>
                    </a:lnTo>
                    <a:cubicBezTo>
                      <a:pt x="36" y="32"/>
                      <a:pt x="44" y="26"/>
                      <a:pt x="44" y="15"/>
                    </a:cubicBezTo>
                    <a:cubicBezTo>
                      <a:pt x="44" y="8"/>
                      <a:pt x="39" y="0"/>
                      <a:pt x="27" y="0"/>
                    </a:cubicBezTo>
                    <a:cubicBezTo>
                      <a:pt x="15" y="0"/>
                      <a:pt x="9" y="8"/>
                      <a:pt x="9" y="17"/>
                    </a:cubicBezTo>
                    <a:cubicBezTo>
                      <a:pt x="9" y="23"/>
                      <a:pt x="12" y="27"/>
                      <a:pt x="17" y="34"/>
                    </a:cubicBezTo>
                    <a:cubicBezTo>
                      <a:pt x="3" y="41"/>
                      <a:pt x="0" y="47"/>
                      <a:pt x="0" y="57"/>
                    </a:cubicBezTo>
                    <a:cubicBezTo>
                      <a:pt x="0" y="63"/>
                      <a:pt x="3" y="77"/>
                      <a:pt x="22" y="77"/>
                    </a:cubicBezTo>
                    <a:cubicBezTo>
                      <a:pt x="33" y="77"/>
                      <a:pt x="39" y="73"/>
                      <a:pt x="44" y="67"/>
                    </a:cubicBezTo>
                    <a:lnTo>
                      <a:pt x="51" y="76"/>
                    </a:lnTo>
                    <a:lnTo>
                      <a:pt x="64" y="76"/>
                    </a:lnTo>
                    <a:lnTo>
                      <a:pt x="50" y="5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8" name="Freeform 178"/>
              <p:cNvSpPr>
                <a:spLocks/>
              </p:cNvSpPr>
              <p:nvPr/>
            </p:nvSpPr>
            <p:spPr bwMode="auto">
              <a:xfrm>
                <a:off x="1933" y="3102"/>
                <a:ext cx="41"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4 h 58"/>
                  <a:gd name="T12" fmla="*/ 37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8"/>
                      <a:pt x="24" y="58"/>
                    </a:cubicBezTo>
                    <a:cubicBezTo>
                      <a:pt x="37" y="58"/>
                      <a:pt x="46" y="51"/>
                      <a:pt x="46" y="40"/>
                    </a:cubicBezTo>
                    <a:cubicBezTo>
                      <a:pt x="46" y="33"/>
                      <a:pt x="42" y="28"/>
                      <a:pt x="31"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9" name="Freeform 179"/>
              <p:cNvSpPr>
                <a:spLocks/>
              </p:cNvSpPr>
              <p:nvPr/>
            </p:nvSpPr>
            <p:spPr bwMode="auto">
              <a:xfrm>
                <a:off x="1979" y="3089"/>
                <a:ext cx="23" cy="64"/>
              </a:xfrm>
              <a:custGeom>
                <a:avLst/>
                <a:gdLst>
                  <a:gd name="T0" fmla="*/ 26 w 26"/>
                  <a:gd name="T1" fmla="*/ 23 h 72"/>
                  <a:gd name="T2" fmla="*/ 26 w 26"/>
                  <a:gd name="T3" fmla="*/ 23 h 72"/>
                  <a:gd name="T4" fmla="*/ 26 w 26"/>
                  <a:gd name="T5" fmla="*/ 15 h 72"/>
                  <a:gd name="T6" fmla="*/ 17 w 26"/>
                  <a:gd name="T7" fmla="*/ 15 h 72"/>
                  <a:gd name="T8" fmla="*/ 17 w 26"/>
                  <a:gd name="T9" fmla="*/ 0 h 72"/>
                  <a:gd name="T10" fmla="*/ 7 w 26"/>
                  <a:gd name="T11" fmla="*/ 0 h 72"/>
                  <a:gd name="T12" fmla="*/ 7 w 26"/>
                  <a:gd name="T13" fmla="*/ 15 h 72"/>
                  <a:gd name="T14" fmla="*/ 0 w 26"/>
                  <a:gd name="T15" fmla="*/ 15 h 72"/>
                  <a:gd name="T16" fmla="*/ 0 w 26"/>
                  <a:gd name="T17" fmla="*/ 23 h 72"/>
                  <a:gd name="T18" fmla="*/ 7 w 26"/>
                  <a:gd name="T19" fmla="*/ 23 h 72"/>
                  <a:gd name="T20" fmla="*/ 7 w 26"/>
                  <a:gd name="T21" fmla="*/ 60 h 72"/>
                  <a:gd name="T22" fmla="*/ 19 w 26"/>
                  <a:gd name="T23" fmla="*/ 72 h 72"/>
                  <a:gd name="T24" fmla="*/ 26 w 26"/>
                  <a:gd name="T25" fmla="*/ 71 h 72"/>
                  <a:gd name="T26" fmla="*/ 26 w 26"/>
                  <a:gd name="T27" fmla="*/ 63 h 72"/>
                  <a:gd name="T28" fmla="*/ 22 w 26"/>
                  <a:gd name="T29" fmla="*/ 63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5"/>
                    </a:lnTo>
                    <a:lnTo>
                      <a:pt x="17" y="15"/>
                    </a:lnTo>
                    <a:lnTo>
                      <a:pt x="17" y="0"/>
                    </a:lnTo>
                    <a:lnTo>
                      <a:pt x="7" y="0"/>
                    </a:lnTo>
                    <a:lnTo>
                      <a:pt x="7" y="15"/>
                    </a:lnTo>
                    <a:lnTo>
                      <a:pt x="0" y="15"/>
                    </a:lnTo>
                    <a:lnTo>
                      <a:pt x="0" y="23"/>
                    </a:lnTo>
                    <a:lnTo>
                      <a:pt x="7" y="23"/>
                    </a:lnTo>
                    <a:lnTo>
                      <a:pt x="7" y="60"/>
                    </a:lnTo>
                    <a:cubicBezTo>
                      <a:pt x="7" y="66"/>
                      <a:pt x="9" y="72"/>
                      <a:pt x="19" y="72"/>
                    </a:cubicBezTo>
                    <a:cubicBezTo>
                      <a:pt x="20" y="72"/>
                      <a:pt x="22" y="71"/>
                      <a:pt x="26" y="71"/>
                    </a:cubicBezTo>
                    <a:lnTo>
                      <a:pt x="26" y="63"/>
                    </a:lnTo>
                    <a:lnTo>
                      <a:pt x="22" y="63"/>
                    </a:lnTo>
                    <a:cubicBezTo>
                      <a:pt x="20" y="63"/>
                      <a:pt x="17" y="63"/>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0" name="Freeform 180"/>
              <p:cNvSpPr>
                <a:spLocks noEditPoints="1"/>
              </p:cNvSpPr>
              <p:nvPr/>
            </p:nvSpPr>
            <p:spPr bwMode="auto">
              <a:xfrm>
                <a:off x="2010" y="3085"/>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1" name="Freeform 181"/>
              <p:cNvSpPr>
                <a:spLocks/>
              </p:cNvSpPr>
              <p:nvPr/>
            </p:nvSpPr>
            <p:spPr bwMode="auto">
              <a:xfrm>
                <a:off x="2031" y="3102"/>
                <a:ext cx="66" cy="50"/>
              </a:xfrm>
              <a:custGeom>
                <a:avLst/>
                <a:gdLst>
                  <a:gd name="T0" fmla="*/ 0 w 74"/>
                  <a:gd name="T1" fmla="*/ 57 h 57"/>
                  <a:gd name="T2" fmla="*/ 0 w 74"/>
                  <a:gd name="T3" fmla="*/ 57 h 57"/>
                  <a:gd name="T4" fmla="*/ 9 w 74"/>
                  <a:gd name="T5" fmla="*/ 57 h 57"/>
                  <a:gd name="T6" fmla="*/ 9 w 74"/>
                  <a:gd name="T7" fmla="*/ 27 h 57"/>
                  <a:gd name="T8" fmla="*/ 24 w 74"/>
                  <a:gd name="T9" fmla="*/ 8 h 57"/>
                  <a:gd name="T10" fmla="*/ 32 w 74"/>
                  <a:gd name="T11" fmla="*/ 18 h 57"/>
                  <a:gd name="T12" fmla="*/ 32 w 74"/>
                  <a:gd name="T13" fmla="*/ 57 h 57"/>
                  <a:gd name="T14" fmla="*/ 42 w 74"/>
                  <a:gd name="T15" fmla="*/ 57 h 57"/>
                  <a:gd name="T16" fmla="*/ 42 w 74"/>
                  <a:gd name="T17" fmla="*/ 23 h 57"/>
                  <a:gd name="T18" fmla="*/ 55 w 74"/>
                  <a:gd name="T19" fmla="*/ 8 h 57"/>
                  <a:gd name="T20" fmla="*/ 65 w 74"/>
                  <a:gd name="T21" fmla="*/ 21 h 57"/>
                  <a:gd name="T22" fmla="*/ 65 w 74"/>
                  <a:gd name="T23" fmla="*/ 57 h 57"/>
                  <a:gd name="T24" fmla="*/ 74 w 74"/>
                  <a:gd name="T25" fmla="*/ 57 h 57"/>
                  <a:gd name="T26" fmla="*/ 74 w 74"/>
                  <a:gd name="T27" fmla="*/ 18 h 57"/>
                  <a:gd name="T28" fmla="*/ 57 w 74"/>
                  <a:gd name="T29" fmla="*/ 0 h 57"/>
                  <a:gd name="T30" fmla="*/ 40 w 74"/>
                  <a:gd name="T31" fmla="*/ 9 h 57"/>
                  <a:gd name="T32" fmla="*/ 25 w 74"/>
                  <a:gd name="T33" fmla="*/ 0 h 57"/>
                  <a:gd name="T34" fmla="*/ 9 w 74"/>
                  <a:gd name="T35" fmla="*/ 9 h 57"/>
                  <a:gd name="T36" fmla="*/ 8 w 74"/>
                  <a:gd name="T37" fmla="*/ 9 h 57"/>
                  <a:gd name="T38" fmla="*/ 8 w 74"/>
                  <a:gd name="T39" fmla="*/ 1 h 57"/>
                  <a:gd name="T40" fmla="*/ 0 w 74"/>
                  <a:gd name="T41" fmla="*/ 1 h 57"/>
                  <a:gd name="T42" fmla="*/ 0 w 74"/>
                  <a:gd name="T4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57">
                    <a:moveTo>
                      <a:pt x="0" y="57"/>
                    </a:moveTo>
                    <a:lnTo>
                      <a:pt x="0" y="57"/>
                    </a:lnTo>
                    <a:lnTo>
                      <a:pt x="9" y="57"/>
                    </a:lnTo>
                    <a:lnTo>
                      <a:pt x="9" y="27"/>
                    </a:lnTo>
                    <a:cubicBezTo>
                      <a:pt x="9" y="12"/>
                      <a:pt x="18" y="8"/>
                      <a:pt x="24" y="8"/>
                    </a:cubicBezTo>
                    <a:cubicBezTo>
                      <a:pt x="30" y="8"/>
                      <a:pt x="32" y="14"/>
                      <a:pt x="32" y="18"/>
                    </a:cubicBezTo>
                    <a:lnTo>
                      <a:pt x="32" y="57"/>
                    </a:lnTo>
                    <a:lnTo>
                      <a:pt x="42" y="57"/>
                    </a:lnTo>
                    <a:lnTo>
                      <a:pt x="42" y="23"/>
                    </a:lnTo>
                    <a:cubicBezTo>
                      <a:pt x="42" y="16"/>
                      <a:pt x="47" y="8"/>
                      <a:pt x="55" y="8"/>
                    </a:cubicBezTo>
                    <a:cubicBezTo>
                      <a:pt x="63" y="8"/>
                      <a:pt x="65" y="13"/>
                      <a:pt x="65" y="21"/>
                    </a:cubicBezTo>
                    <a:lnTo>
                      <a:pt x="65" y="57"/>
                    </a:lnTo>
                    <a:lnTo>
                      <a:pt x="74" y="57"/>
                    </a:lnTo>
                    <a:lnTo>
                      <a:pt x="74" y="18"/>
                    </a:lnTo>
                    <a:cubicBezTo>
                      <a:pt x="74" y="3"/>
                      <a:pt x="63" y="0"/>
                      <a:pt x="57" y="0"/>
                    </a:cubicBezTo>
                    <a:cubicBezTo>
                      <a:pt x="48" y="0"/>
                      <a:pt x="45" y="4"/>
                      <a:pt x="40" y="9"/>
                    </a:cubicBezTo>
                    <a:cubicBezTo>
                      <a:pt x="38" y="6"/>
                      <a:pt x="35" y="0"/>
                      <a:pt x="25" y="0"/>
                    </a:cubicBezTo>
                    <a:cubicBezTo>
                      <a:pt x="15" y="0"/>
                      <a:pt x="11" y="6"/>
                      <a:pt x="9" y="9"/>
                    </a:cubicBezTo>
                    <a:lnTo>
                      <a:pt x="8" y="9"/>
                    </a:lnTo>
                    <a:lnTo>
                      <a:pt x="8" y="1"/>
                    </a:lnTo>
                    <a:lnTo>
                      <a:pt x="0" y="1"/>
                    </a:lnTo>
                    <a:lnTo>
                      <a:pt x="0" y="5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2" name="Freeform 182"/>
              <p:cNvSpPr>
                <a:spLocks/>
              </p:cNvSpPr>
              <p:nvPr/>
            </p:nvSpPr>
            <p:spPr bwMode="auto">
              <a:xfrm>
                <a:off x="2110" y="3103"/>
                <a:ext cx="39" cy="50"/>
              </a:xfrm>
              <a:custGeom>
                <a:avLst/>
                <a:gdLst>
                  <a:gd name="T0" fmla="*/ 44 w 44"/>
                  <a:gd name="T1" fmla="*/ 56 h 57"/>
                  <a:gd name="T2" fmla="*/ 44 w 44"/>
                  <a:gd name="T3" fmla="*/ 56 h 57"/>
                  <a:gd name="T4" fmla="*/ 44 w 44"/>
                  <a:gd name="T5" fmla="*/ 0 h 57"/>
                  <a:gd name="T6" fmla="*/ 35 w 44"/>
                  <a:gd name="T7" fmla="*/ 0 h 57"/>
                  <a:gd name="T8" fmla="*/ 35 w 44"/>
                  <a:gd name="T9" fmla="*/ 31 h 57"/>
                  <a:gd name="T10" fmla="*/ 20 w 44"/>
                  <a:gd name="T11" fmla="*/ 49 h 57"/>
                  <a:gd name="T12" fmla="*/ 9 w 44"/>
                  <a:gd name="T13" fmla="*/ 37 h 57"/>
                  <a:gd name="T14" fmla="*/ 9 w 44"/>
                  <a:gd name="T15" fmla="*/ 0 h 57"/>
                  <a:gd name="T16" fmla="*/ 0 w 44"/>
                  <a:gd name="T17" fmla="*/ 0 h 57"/>
                  <a:gd name="T18" fmla="*/ 0 w 44"/>
                  <a:gd name="T19" fmla="*/ 40 h 57"/>
                  <a:gd name="T20" fmla="*/ 18 w 44"/>
                  <a:gd name="T21" fmla="*/ 57 h 57"/>
                  <a:gd name="T22" fmla="*/ 35 w 44"/>
                  <a:gd name="T23" fmla="*/ 48 h 57"/>
                  <a:gd name="T24" fmla="*/ 36 w 44"/>
                  <a:gd name="T25" fmla="*/ 48 h 57"/>
                  <a:gd name="T26" fmla="*/ 36 w 44"/>
                  <a:gd name="T27" fmla="*/ 56 h 57"/>
                  <a:gd name="T28" fmla="*/ 44 w 44"/>
                  <a:gd name="T29" fmla="*/ 5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57">
                    <a:moveTo>
                      <a:pt x="44" y="56"/>
                    </a:moveTo>
                    <a:lnTo>
                      <a:pt x="44" y="56"/>
                    </a:lnTo>
                    <a:lnTo>
                      <a:pt x="44" y="0"/>
                    </a:lnTo>
                    <a:lnTo>
                      <a:pt x="35" y="0"/>
                    </a:lnTo>
                    <a:lnTo>
                      <a:pt x="35" y="31"/>
                    </a:lnTo>
                    <a:cubicBezTo>
                      <a:pt x="35" y="39"/>
                      <a:pt x="32" y="49"/>
                      <a:pt x="20" y="49"/>
                    </a:cubicBezTo>
                    <a:cubicBezTo>
                      <a:pt x="14" y="49"/>
                      <a:pt x="9" y="46"/>
                      <a:pt x="9" y="37"/>
                    </a:cubicBezTo>
                    <a:lnTo>
                      <a:pt x="9" y="0"/>
                    </a:lnTo>
                    <a:lnTo>
                      <a:pt x="0" y="0"/>
                    </a:lnTo>
                    <a:lnTo>
                      <a:pt x="0" y="40"/>
                    </a:lnTo>
                    <a:cubicBezTo>
                      <a:pt x="0" y="53"/>
                      <a:pt x="10" y="57"/>
                      <a:pt x="18" y="57"/>
                    </a:cubicBezTo>
                    <a:cubicBezTo>
                      <a:pt x="27" y="57"/>
                      <a:pt x="31" y="54"/>
                      <a:pt x="35" y="48"/>
                    </a:cubicBezTo>
                    <a:lnTo>
                      <a:pt x="36" y="48"/>
                    </a:lnTo>
                    <a:lnTo>
                      <a:pt x="36" y="56"/>
                    </a:lnTo>
                    <a:lnTo>
                      <a:pt x="44" y="5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3" name="Freeform 183"/>
              <p:cNvSpPr>
                <a:spLocks/>
              </p:cNvSpPr>
              <p:nvPr/>
            </p:nvSpPr>
            <p:spPr bwMode="auto">
              <a:xfrm>
                <a:off x="2162" y="3085"/>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4" name="Freeform 184"/>
              <p:cNvSpPr>
                <a:spLocks noEditPoints="1"/>
              </p:cNvSpPr>
              <p:nvPr/>
            </p:nvSpPr>
            <p:spPr bwMode="auto">
              <a:xfrm>
                <a:off x="2180" y="3102"/>
                <a:ext cx="47" cy="51"/>
              </a:xfrm>
              <a:custGeom>
                <a:avLst/>
                <a:gdLst>
                  <a:gd name="T0" fmla="*/ 12 w 53"/>
                  <a:gd name="T1" fmla="*/ 18 h 58"/>
                  <a:gd name="T2" fmla="*/ 12 w 53"/>
                  <a:gd name="T3" fmla="*/ 18 h 58"/>
                  <a:gd name="T4" fmla="*/ 24 w 53"/>
                  <a:gd name="T5" fmla="*/ 7 h 58"/>
                  <a:gd name="T6" fmla="*/ 37 w 53"/>
                  <a:gd name="T7" fmla="*/ 17 h 58"/>
                  <a:gd name="T8" fmla="*/ 32 w 53"/>
                  <a:gd name="T9" fmla="*/ 23 h 58"/>
                  <a:gd name="T10" fmla="*/ 17 w 53"/>
                  <a:gd name="T11" fmla="*/ 25 h 58"/>
                  <a:gd name="T12" fmla="*/ 0 w 53"/>
                  <a:gd name="T13" fmla="*/ 42 h 58"/>
                  <a:gd name="T14" fmla="*/ 18 w 53"/>
                  <a:gd name="T15" fmla="*/ 58 h 58"/>
                  <a:gd name="T16" fmla="*/ 38 w 53"/>
                  <a:gd name="T17" fmla="*/ 49 h 58"/>
                  <a:gd name="T18" fmla="*/ 48 w 53"/>
                  <a:gd name="T19" fmla="*/ 58 h 58"/>
                  <a:gd name="T20" fmla="*/ 53 w 53"/>
                  <a:gd name="T21" fmla="*/ 57 h 58"/>
                  <a:gd name="T22" fmla="*/ 53 w 53"/>
                  <a:gd name="T23" fmla="*/ 50 h 58"/>
                  <a:gd name="T24" fmla="*/ 50 w 53"/>
                  <a:gd name="T25" fmla="*/ 50 h 58"/>
                  <a:gd name="T26" fmla="*/ 46 w 53"/>
                  <a:gd name="T27" fmla="*/ 47 h 58"/>
                  <a:gd name="T28" fmla="*/ 46 w 53"/>
                  <a:gd name="T29" fmla="*/ 15 h 58"/>
                  <a:gd name="T30" fmla="*/ 26 w 53"/>
                  <a:gd name="T31" fmla="*/ 0 h 58"/>
                  <a:gd name="T32" fmla="*/ 3 w 53"/>
                  <a:gd name="T33" fmla="*/ 18 h 58"/>
                  <a:gd name="T34" fmla="*/ 12 w 53"/>
                  <a:gd name="T35" fmla="*/ 18 h 58"/>
                  <a:gd name="T36" fmla="*/ 37 w 53"/>
                  <a:gd name="T37" fmla="*/ 38 h 58"/>
                  <a:gd name="T38" fmla="*/ 37 w 53"/>
                  <a:gd name="T39" fmla="*/ 38 h 58"/>
                  <a:gd name="T40" fmla="*/ 20 w 53"/>
                  <a:gd name="T41" fmla="*/ 51 h 58"/>
                  <a:gd name="T42" fmla="*/ 10 w 53"/>
                  <a:gd name="T43" fmla="*/ 41 h 58"/>
                  <a:gd name="T44" fmla="*/ 22 w 53"/>
                  <a:gd name="T45" fmla="*/ 32 h 58"/>
                  <a:gd name="T46" fmla="*/ 37 w 53"/>
                  <a:gd name="T47" fmla="*/ 28 h 58"/>
                  <a:gd name="T48" fmla="*/ 37 w 53"/>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8">
                    <a:moveTo>
                      <a:pt x="12" y="18"/>
                    </a:moveTo>
                    <a:lnTo>
                      <a:pt x="12" y="18"/>
                    </a:lnTo>
                    <a:cubicBezTo>
                      <a:pt x="12" y="14"/>
                      <a:pt x="14" y="7"/>
                      <a:pt x="24" y="7"/>
                    </a:cubicBezTo>
                    <a:cubicBezTo>
                      <a:pt x="33" y="7"/>
                      <a:pt x="37" y="11"/>
                      <a:pt x="37" y="17"/>
                    </a:cubicBezTo>
                    <a:cubicBezTo>
                      <a:pt x="37" y="22"/>
                      <a:pt x="35" y="23"/>
                      <a:pt x="32" y="23"/>
                    </a:cubicBezTo>
                    <a:lnTo>
                      <a:pt x="17" y="25"/>
                    </a:lnTo>
                    <a:cubicBezTo>
                      <a:pt x="2" y="27"/>
                      <a:pt x="0" y="38"/>
                      <a:pt x="0" y="42"/>
                    </a:cubicBezTo>
                    <a:cubicBezTo>
                      <a:pt x="0" y="52"/>
                      <a:pt x="7" y="58"/>
                      <a:pt x="18" y="58"/>
                    </a:cubicBezTo>
                    <a:cubicBezTo>
                      <a:pt x="28" y="58"/>
                      <a:pt x="34" y="53"/>
                      <a:pt x="38" y="49"/>
                    </a:cubicBezTo>
                    <a:cubicBezTo>
                      <a:pt x="38" y="54"/>
                      <a:pt x="39" y="58"/>
                      <a:pt x="48" y="58"/>
                    </a:cubicBezTo>
                    <a:cubicBezTo>
                      <a:pt x="50" y="58"/>
                      <a:pt x="51" y="57"/>
                      <a:pt x="53" y="57"/>
                    </a:cubicBezTo>
                    <a:lnTo>
                      <a:pt x="53" y="50"/>
                    </a:lnTo>
                    <a:cubicBezTo>
                      <a:pt x="52" y="50"/>
                      <a:pt x="50" y="50"/>
                      <a:pt x="50" y="50"/>
                    </a:cubicBezTo>
                    <a:cubicBezTo>
                      <a:pt x="48" y="50"/>
                      <a:pt x="46" y="49"/>
                      <a:pt x="46" y="47"/>
                    </a:cubicBezTo>
                    <a:lnTo>
                      <a:pt x="46" y="15"/>
                    </a:lnTo>
                    <a:cubicBezTo>
                      <a:pt x="46" y="1"/>
                      <a:pt x="30" y="0"/>
                      <a:pt x="26" y="0"/>
                    </a:cubicBezTo>
                    <a:cubicBezTo>
                      <a:pt x="12" y="0"/>
                      <a:pt x="3" y="5"/>
                      <a:pt x="3" y="18"/>
                    </a:cubicBezTo>
                    <a:lnTo>
                      <a:pt x="12" y="18"/>
                    </a:lnTo>
                    <a:close/>
                    <a:moveTo>
                      <a:pt x="37" y="38"/>
                    </a:moveTo>
                    <a:lnTo>
                      <a:pt x="37" y="38"/>
                    </a:lnTo>
                    <a:cubicBezTo>
                      <a:pt x="37" y="45"/>
                      <a:pt x="29" y="51"/>
                      <a:pt x="20" y="51"/>
                    </a:cubicBezTo>
                    <a:cubicBezTo>
                      <a:pt x="13" y="51"/>
                      <a:pt x="10" y="47"/>
                      <a:pt x="10" y="41"/>
                    </a:cubicBezTo>
                    <a:cubicBezTo>
                      <a:pt x="10" y="34"/>
                      <a:pt x="17" y="33"/>
                      <a:pt x="22" y="32"/>
                    </a:cubicBezTo>
                    <a:cubicBezTo>
                      <a:pt x="33" y="31"/>
                      <a:pt x="36" y="30"/>
                      <a:pt x="37" y="28"/>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5" name="Freeform 185"/>
              <p:cNvSpPr>
                <a:spLocks/>
              </p:cNvSpPr>
              <p:nvPr/>
            </p:nvSpPr>
            <p:spPr bwMode="auto">
              <a:xfrm>
                <a:off x="2230" y="3089"/>
                <a:ext cx="23" cy="64"/>
              </a:xfrm>
              <a:custGeom>
                <a:avLst/>
                <a:gdLst>
                  <a:gd name="T0" fmla="*/ 26 w 26"/>
                  <a:gd name="T1" fmla="*/ 23 h 72"/>
                  <a:gd name="T2" fmla="*/ 26 w 26"/>
                  <a:gd name="T3" fmla="*/ 23 h 72"/>
                  <a:gd name="T4" fmla="*/ 26 w 26"/>
                  <a:gd name="T5" fmla="*/ 15 h 72"/>
                  <a:gd name="T6" fmla="*/ 17 w 26"/>
                  <a:gd name="T7" fmla="*/ 15 h 72"/>
                  <a:gd name="T8" fmla="*/ 17 w 26"/>
                  <a:gd name="T9" fmla="*/ 0 h 72"/>
                  <a:gd name="T10" fmla="*/ 8 w 26"/>
                  <a:gd name="T11" fmla="*/ 0 h 72"/>
                  <a:gd name="T12" fmla="*/ 8 w 26"/>
                  <a:gd name="T13" fmla="*/ 15 h 72"/>
                  <a:gd name="T14" fmla="*/ 0 w 26"/>
                  <a:gd name="T15" fmla="*/ 15 h 72"/>
                  <a:gd name="T16" fmla="*/ 0 w 26"/>
                  <a:gd name="T17" fmla="*/ 23 h 72"/>
                  <a:gd name="T18" fmla="*/ 8 w 26"/>
                  <a:gd name="T19" fmla="*/ 23 h 72"/>
                  <a:gd name="T20" fmla="*/ 8 w 26"/>
                  <a:gd name="T21" fmla="*/ 60 h 72"/>
                  <a:gd name="T22" fmla="*/ 19 w 26"/>
                  <a:gd name="T23" fmla="*/ 72 h 72"/>
                  <a:gd name="T24" fmla="*/ 26 w 26"/>
                  <a:gd name="T25" fmla="*/ 71 h 72"/>
                  <a:gd name="T26" fmla="*/ 26 w 26"/>
                  <a:gd name="T27" fmla="*/ 63 h 72"/>
                  <a:gd name="T28" fmla="*/ 23 w 26"/>
                  <a:gd name="T29" fmla="*/ 63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5"/>
                    </a:lnTo>
                    <a:lnTo>
                      <a:pt x="17" y="15"/>
                    </a:lnTo>
                    <a:lnTo>
                      <a:pt x="17" y="0"/>
                    </a:lnTo>
                    <a:lnTo>
                      <a:pt x="8" y="0"/>
                    </a:lnTo>
                    <a:lnTo>
                      <a:pt x="8" y="15"/>
                    </a:lnTo>
                    <a:lnTo>
                      <a:pt x="0" y="15"/>
                    </a:lnTo>
                    <a:lnTo>
                      <a:pt x="0" y="23"/>
                    </a:lnTo>
                    <a:lnTo>
                      <a:pt x="8" y="23"/>
                    </a:lnTo>
                    <a:lnTo>
                      <a:pt x="8" y="60"/>
                    </a:lnTo>
                    <a:cubicBezTo>
                      <a:pt x="8" y="66"/>
                      <a:pt x="10" y="72"/>
                      <a:pt x="19" y="72"/>
                    </a:cubicBezTo>
                    <a:cubicBezTo>
                      <a:pt x="20" y="72"/>
                      <a:pt x="23" y="71"/>
                      <a:pt x="26" y="71"/>
                    </a:cubicBezTo>
                    <a:lnTo>
                      <a:pt x="26" y="63"/>
                    </a:lnTo>
                    <a:lnTo>
                      <a:pt x="23" y="63"/>
                    </a:lnTo>
                    <a:cubicBezTo>
                      <a:pt x="21" y="63"/>
                      <a:pt x="17" y="63"/>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6" name="Freeform 186"/>
              <p:cNvSpPr>
                <a:spLocks noEditPoints="1"/>
              </p:cNvSpPr>
              <p:nvPr/>
            </p:nvSpPr>
            <p:spPr bwMode="auto">
              <a:xfrm>
                <a:off x="2259" y="3102"/>
                <a:ext cx="45"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6 w 50"/>
                  <a:gd name="T11" fmla="*/ 0 h 58"/>
                  <a:gd name="T12" fmla="*/ 0 w 50"/>
                  <a:gd name="T13" fmla="*/ 31 h 58"/>
                  <a:gd name="T14" fmla="*/ 24 w 50"/>
                  <a:gd name="T15" fmla="*/ 58 h 58"/>
                  <a:gd name="T16" fmla="*/ 39 w 50"/>
                  <a:gd name="T17" fmla="*/ 55 h 58"/>
                  <a:gd name="T18" fmla="*/ 49 w 50"/>
                  <a:gd name="T19" fmla="*/ 39 h 58"/>
                  <a:gd name="T20" fmla="*/ 40 w 50"/>
                  <a:gd name="T21" fmla="*/ 39 h 58"/>
                  <a:gd name="T22" fmla="*/ 10 w 50"/>
                  <a:gd name="T23" fmla="*/ 25 h 58"/>
                  <a:gd name="T24" fmla="*/ 10 w 50"/>
                  <a:gd name="T25" fmla="*/ 25 h 58"/>
                  <a:gd name="T26" fmla="*/ 25 w 50"/>
                  <a:gd name="T27" fmla="*/ 8 h 58"/>
                  <a:gd name="T28" fmla="*/ 40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4"/>
                      <a:pt x="34" y="50"/>
                      <a:pt x="26" y="50"/>
                    </a:cubicBezTo>
                    <a:cubicBezTo>
                      <a:pt x="15" y="50"/>
                      <a:pt x="10" y="44"/>
                      <a:pt x="10" y="32"/>
                    </a:cubicBezTo>
                    <a:lnTo>
                      <a:pt x="50" y="32"/>
                    </a:lnTo>
                    <a:cubicBezTo>
                      <a:pt x="50" y="12"/>
                      <a:pt x="42" y="0"/>
                      <a:pt x="26" y="0"/>
                    </a:cubicBezTo>
                    <a:cubicBezTo>
                      <a:pt x="8" y="0"/>
                      <a:pt x="0" y="13"/>
                      <a:pt x="0" y="31"/>
                    </a:cubicBezTo>
                    <a:cubicBezTo>
                      <a:pt x="0" y="47"/>
                      <a:pt x="9" y="58"/>
                      <a:pt x="24" y="58"/>
                    </a:cubicBezTo>
                    <a:cubicBezTo>
                      <a:pt x="33" y="58"/>
                      <a:pt x="37" y="56"/>
                      <a:pt x="39" y="55"/>
                    </a:cubicBezTo>
                    <a:cubicBezTo>
                      <a:pt x="46" y="50"/>
                      <a:pt x="49" y="42"/>
                      <a:pt x="49" y="39"/>
                    </a:cubicBezTo>
                    <a:lnTo>
                      <a:pt x="40" y="39"/>
                    </a:lnTo>
                    <a:close/>
                    <a:moveTo>
                      <a:pt x="10" y="25"/>
                    </a:moveTo>
                    <a:lnTo>
                      <a:pt x="10" y="25"/>
                    </a:lnTo>
                    <a:cubicBezTo>
                      <a:pt x="10" y="16"/>
                      <a:pt x="16" y="8"/>
                      <a:pt x="25" y="8"/>
                    </a:cubicBezTo>
                    <a:cubicBezTo>
                      <a:pt x="36" y="8"/>
                      <a:pt x="40" y="16"/>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7" name="Freeform 187"/>
              <p:cNvSpPr>
                <a:spLocks/>
              </p:cNvSpPr>
              <p:nvPr/>
            </p:nvSpPr>
            <p:spPr bwMode="auto">
              <a:xfrm>
                <a:off x="2311" y="3102"/>
                <a:ext cx="40"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5 w 46"/>
                  <a:gd name="T11" fmla="*/ 34 h 58"/>
                  <a:gd name="T12" fmla="*/ 37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5" y="34"/>
                    </a:lnTo>
                    <a:cubicBezTo>
                      <a:pt x="33" y="36"/>
                      <a:pt x="37" y="37"/>
                      <a:pt x="37" y="42"/>
                    </a:cubicBezTo>
                    <a:cubicBezTo>
                      <a:pt x="37" y="48"/>
                      <a:pt x="30" y="50"/>
                      <a:pt x="24" y="50"/>
                    </a:cubicBezTo>
                    <a:cubicBezTo>
                      <a:pt x="11" y="50"/>
                      <a:pt x="9" y="43"/>
                      <a:pt x="9" y="39"/>
                    </a:cubicBezTo>
                    <a:lnTo>
                      <a:pt x="0" y="39"/>
                    </a:lnTo>
                    <a:cubicBezTo>
                      <a:pt x="0" y="46"/>
                      <a:pt x="2" y="58"/>
                      <a:pt x="24" y="58"/>
                    </a:cubicBezTo>
                    <a:cubicBezTo>
                      <a:pt x="36" y="58"/>
                      <a:pt x="46" y="51"/>
                      <a:pt x="46" y="40"/>
                    </a:cubicBezTo>
                    <a:cubicBezTo>
                      <a:pt x="46" y="33"/>
                      <a:pt x="42" y="28"/>
                      <a:pt x="30"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8" name="Freeform 188"/>
              <p:cNvSpPr>
                <a:spLocks/>
              </p:cNvSpPr>
              <p:nvPr/>
            </p:nvSpPr>
            <p:spPr bwMode="auto">
              <a:xfrm>
                <a:off x="1933" y="3202"/>
                <a:ext cx="22" cy="63"/>
              </a:xfrm>
              <a:custGeom>
                <a:avLst/>
                <a:gdLst>
                  <a:gd name="T0" fmla="*/ 25 w 25"/>
                  <a:gd name="T1" fmla="*/ 23 h 71"/>
                  <a:gd name="T2" fmla="*/ 25 w 25"/>
                  <a:gd name="T3" fmla="*/ 23 h 71"/>
                  <a:gd name="T4" fmla="*/ 25 w 25"/>
                  <a:gd name="T5" fmla="*/ 15 h 71"/>
                  <a:gd name="T6" fmla="*/ 16 w 25"/>
                  <a:gd name="T7" fmla="*/ 15 h 71"/>
                  <a:gd name="T8" fmla="*/ 16 w 25"/>
                  <a:gd name="T9" fmla="*/ 0 h 71"/>
                  <a:gd name="T10" fmla="*/ 7 w 25"/>
                  <a:gd name="T11" fmla="*/ 0 h 71"/>
                  <a:gd name="T12" fmla="*/ 7 w 25"/>
                  <a:gd name="T13" fmla="*/ 15 h 71"/>
                  <a:gd name="T14" fmla="*/ 0 w 25"/>
                  <a:gd name="T15" fmla="*/ 15 h 71"/>
                  <a:gd name="T16" fmla="*/ 0 w 25"/>
                  <a:gd name="T17" fmla="*/ 23 h 71"/>
                  <a:gd name="T18" fmla="*/ 7 w 25"/>
                  <a:gd name="T19" fmla="*/ 23 h 71"/>
                  <a:gd name="T20" fmla="*/ 7 w 25"/>
                  <a:gd name="T21" fmla="*/ 60 h 71"/>
                  <a:gd name="T22" fmla="*/ 18 w 25"/>
                  <a:gd name="T23" fmla="*/ 71 h 71"/>
                  <a:gd name="T24" fmla="*/ 25 w 25"/>
                  <a:gd name="T25" fmla="*/ 71 h 71"/>
                  <a:gd name="T26" fmla="*/ 25 w 25"/>
                  <a:gd name="T27" fmla="*/ 63 h 71"/>
                  <a:gd name="T28" fmla="*/ 22 w 25"/>
                  <a:gd name="T29" fmla="*/ 63 h 71"/>
                  <a:gd name="T30" fmla="*/ 16 w 25"/>
                  <a:gd name="T31" fmla="*/ 59 h 71"/>
                  <a:gd name="T32" fmla="*/ 16 w 25"/>
                  <a:gd name="T33" fmla="*/ 23 h 71"/>
                  <a:gd name="T34" fmla="*/ 25 w 25"/>
                  <a:gd name="T3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71">
                    <a:moveTo>
                      <a:pt x="25" y="23"/>
                    </a:moveTo>
                    <a:lnTo>
                      <a:pt x="25" y="23"/>
                    </a:lnTo>
                    <a:lnTo>
                      <a:pt x="25" y="15"/>
                    </a:lnTo>
                    <a:lnTo>
                      <a:pt x="16" y="15"/>
                    </a:lnTo>
                    <a:lnTo>
                      <a:pt x="16" y="0"/>
                    </a:lnTo>
                    <a:lnTo>
                      <a:pt x="7" y="0"/>
                    </a:lnTo>
                    <a:lnTo>
                      <a:pt x="7" y="15"/>
                    </a:lnTo>
                    <a:lnTo>
                      <a:pt x="0" y="15"/>
                    </a:lnTo>
                    <a:lnTo>
                      <a:pt x="0" y="23"/>
                    </a:lnTo>
                    <a:lnTo>
                      <a:pt x="7" y="23"/>
                    </a:lnTo>
                    <a:lnTo>
                      <a:pt x="7" y="60"/>
                    </a:lnTo>
                    <a:cubicBezTo>
                      <a:pt x="7" y="66"/>
                      <a:pt x="9" y="71"/>
                      <a:pt x="18" y="71"/>
                    </a:cubicBezTo>
                    <a:cubicBezTo>
                      <a:pt x="19" y="71"/>
                      <a:pt x="22" y="71"/>
                      <a:pt x="25" y="71"/>
                    </a:cubicBezTo>
                    <a:lnTo>
                      <a:pt x="25" y="63"/>
                    </a:lnTo>
                    <a:lnTo>
                      <a:pt x="22" y="63"/>
                    </a:lnTo>
                    <a:cubicBezTo>
                      <a:pt x="20" y="63"/>
                      <a:pt x="16" y="63"/>
                      <a:pt x="16" y="59"/>
                    </a:cubicBezTo>
                    <a:lnTo>
                      <a:pt x="16" y="23"/>
                    </a:lnTo>
                    <a:lnTo>
                      <a:pt x="25"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9" name="Freeform 189"/>
              <p:cNvSpPr>
                <a:spLocks/>
              </p:cNvSpPr>
              <p:nvPr/>
            </p:nvSpPr>
            <p:spPr bwMode="auto">
              <a:xfrm>
                <a:off x="1963" y="3198"/>
                <a:ext cx="40" cy="67"/>
              </a:xfrm>
              <a:custGeom>
                <a:avLst/>
                <a:gdLst>
                  <a:gd name="T0" fmla="*/ 45 w 45"/>
                  <a:gd name="T1" fmla="*/ 38 h 76"/>
                  <a:gd name="T2" fmla="*/ 45 w 45"/>
                  <a:gd name="T3" fmla="*/ 38 h 76"/>
                  <a:gd name="T4" fmla="*/ 25 w 45"/>
                  <a:gd name="T5" fmla="*/ 19 h 76"/>
                  <a:gd name="T6" fmla="*/ 9 w 45"/>
                  <a:gd name="T7" fmla="*/ 28 h 76"/>
                  <a:gd name="T8" fmla="*/ 9 w 45"/>
                  <a:gd name="T9" fmla="*/ 28 h 76"/>
                  <a:gd name="T10" fmla="*/ 9 w 45"/>
                  <a:gd name="T11" fmla="*/ 0 h 76"/>
                  <a:gd name="T12" fmla="*/ 0 w 45"/>
                  <a:gd name="T13" fmla="*/ 0 h 76"/>
                  <a:gd name="T14" fmla="*/ 0 w 45"/>
                  <a:gd name="T15" fmla="*/ 76 h 76"/>
                  <a:gd name="T16" fmla="*/ 9 w 45"/>
                  <a:gd name="T17" fmla="*/ 76 h 76"/>
                  <a:gd name="T18" fmla="*/ 9 w 45"/>
                  <a:gd name="T19" fmla="*/ 46 h 76"/>
                  <a:gd name="T20" fmla="*/ 24 w 45"/>
                  <a:gd name="T21" fmla="*/ 27 h 76"/>
                  <a:gd name="T22" fmla="*/ 35 w 45"/>
                  <a:gd name="T23" fmla="*/ 39 h 76"/>
                  <a:gd name="T24" fmla="*/ 35 w 45"/>
                  <a:gd name="T25" fmla="*/ 76 h 76"/>
                  <a:gd name="T26" fmla="*/ 45 w 45"/>
                  <a:gd name="T27" fmla="*/ 76 h 76"/>
                  <a:gd name="T28" fmla="*/ 45 w 45"/>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76">
                    <a:moveTo>
                      <a:pt x="45" y="38"/>
                    </a:moveTo>
                    <a:lnTo>
                      <a:pt x="45" y="38"/>
                    </a:lnTo>
                    <a:cubicBezTo>
                      <a:pt x="45" y="22"/>
                      <a:pt x="34" y="19"/>
                      <a:pt x="25" y="19"/>
                    </a:cubicBezTo>
                    <a:cubicBezTo>
                      <a:pt x="16" y="19"/>
                      <a:pt x="12" y="24"/>
                      <a:pt x="9" y="28"/>
                    </a:cubicBezTo>
                    <a:lnTo>
                      <a:pt x="9" y="28"/>
                    </a:lnTo>
                    <a:lnTo>
                      <a:pt x="9" y="0"/>
                    </a:lnTo>
                    <a:lnTo>
                      <a:pt x="0" y="0"/>
                    </a:lnTo>
                    <a:lnTo>
                      <a:pt x="0" y="76"/>
                    </a:lnTo>
                    <a:lnTo>
                      <a:pt x="9" y="76"/>
                    </a:lnTo>
                    <a:lnTo>
                      <a:pt x="9" y="46"/>
                    </a:lnTo>
                    <a:cubicBezTo>
                      <a:pt x="9" y="32"/>
                      <a:pt x="17" y="27"/>
                      <a:pt x="24" y="27"/>
                    </a:cubicBezTo>
                    <a:cubicBezTo>
                      <a:pt x="33" y="27"/>
                      <a:pt x="35" y="32"/>
                      <a:pt x="35" y="39"/>
                    </a:cubicBezTo>
                    <a:lnTo>
                      <a:pt x="35" y="76"/>
                    </a:lnTo>
                    <a:lnTo>
                      <a:pt x="45" y="76"/>
                    </a:lnTo>
                    <a:lnTo>
                      <a:pt x="45"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0" name="Freeform 190"/>
              <p:cNvSpPr>
                <a:spLocks noEditPoints="1"/>
              </p:cNvSpPr>
              <p:nvPr/>
            </p:nvSpPr>
            <p:spPr bwMode="auto">
              <a:xfrm>
                <a:off x="2016" y="3198"/>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1" name="Freeform 191"/>
              <p:cNvSpPr>
                <a:spLocks/>
              </p:cNvSpPr>
              <p:nvPr/>
            </p:nvSpPr>
            <p:spPr bwMode="auto">
              <a:xfrm>
                <a:off x="2037" y="3215"/>
                <a:ext cx="40" cy="50"/>
              </a:xfrm>
              <a:custGeom>
                <a:avLst/>
                <a:gdLst>
                  <a:gd name="T0" fmla="*/ 45 w 45"/>
                  <a:gd name="T1" fmla="*/ 19 h 57"/>
                  <a:gd name="T2" fmla="*/ 45 w 45"/>
                  <a:gd name="T3" fmla="*/ 19 h 57"/>
                  <a:gd name="T4" fmla="*/ 25 w 45"/>
                  <a:gd name="T5" fmla="*/ 0 h 57"/>
                  <a:gd name="T6" fmla="*/ 9 w 45"/>
                  <a:gd name="T7" fmla="*/ 9 h 57"/>
                  <a:gd name="T8" fmla="*/ 8 w 45"/>
                  <a:gd name="T9" fmla="*/ 9 h 57"/>
                  <a:gd name="T10" fmla="*/ 8 w 45"/>
                  <a:gd name="T11" fmla="*/ 1 h 57"/>
                  <a:gd name="T12" fmla="*/ 0 w 45"/>
                  <a:gd name="T13" fmla="*/ 1 h 57"/>
                  <a:gd name="T14" fmla="*/ 0 w 45"/>
                  <a:gd name="T15" fmla="*/ 57 h 57"/>
                  <a:gd name="T16" fmla="*/ 9 w 45"/>
                  <a:gd name="T17" fmla="*/ 57 h 57"/>
                  <a:gd name="T18" fmla="*/ 9 w 45"/>
                  <a:gd name="T19" fmla="*/ 27 h 57"/>
                  <a:gd name="T20" fmla="*/ 23 w 45"/>
                  <a:gd name="T21" fmla="*/ 8 h 57"/>
                  <a:gd name="T22" fmla="*/ 35 w 45"/>
                  <a:gd name="T23" fmla="*/ 23 h 57"/>
                  <a:gd name="T24" fmla="*/ 35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5" y="0"/>
                    </a:cubicBezTo>
                    <a:cubicBezTo>
                      <a:pt x="16" y="0"/>
                      <a:pt x="11" y="6"/>
                      <a:pt x="9" y="9"/>
                    </a:cubicBezTo>
                    <a:lnTo>
                      <a:pt x="8" y="9"/>
                    </a:lnTo>
                    <a:lnTo>
                      <a:pt x="8" y="1"/>
                    </a:lnTo>
                    <a:lnTo>
                      <a:pt x="0" y="1"/>
                    </a:lnTo>
                    <a:lnTo>
                      <a:pt x="0" y="57"/>
                    </a:lnTo>
                    <a:lnTo>
                      <a:pt x="9" y="57"/>
                    </a:lnTo>
                    <a:lnTo>
                      <a:pt x="9" y="27"/>
                    </a:lnTo>
                    <a:cubicBezTo>
                      <a:pt x="9" y="11"/>
                      <a:pt x="18" y="8"/>
                      <a:pt x="23" y="8"/>
                    </a:cubicBezTo>
                    <a:cubicBezTo>
                      <a:pt x="33" y="8"/>
                      <a:pt x="35" y="13"/>
                      <a:pt x="35" y="23"/>
                    </a:cubicBezTo>
                    <a:lnTo>
                      <a:pt x="35"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2" name="Freeform 192"/>
              <p:cNvSpPr>
                <a:spLocks/>
              </p:cNvSpPr>
              <p:nvPr/>
            </p:nvSpPr>
            <p:spPr bwMode="auto">
              <a:xfrm>
                <a:off x="2089" y="3198"/>
                <a:ext cx="41" cy="67"/>
              </a:xfrm>
              <a:custGeom>
                <a:avLst/>
                <a:gdLst>
                  <a:gd name="T0" fmla="*/ 24 w 46"/>
                  <a:gd name="T1" fmla="*/ 41 h 76"/>
                  <a:gd name="T2" fmla="*/ 24 w 46"/>
                  <a:gd name="T3" fmla="*/ 41 h 76"/>
                  <a:gd name="T4" fmla="*/ 45 w 46"/>
                  <a:gd name="T5" fmla="*/ 20 h 76"/>
                  <a:gd name="T6" fmla="*/ 33 w 46"/>
                  <a:gd name="T7" fmla="*/ 20 h 76"/>
                  <a:gd name="T8" fmla="*/ 9 w 46"/>
                  <a:gd name="T9" fmla="*/ 44 h 76"/>
                  <a:gd name="T10" fmla="*/ 9 w 46"/>
                  <a:gd name="T11" fmla="*/ 0 h 76"/>
                  <a:gd name="T12" fmla="*/ 0 w 46"/>
                  <a:gd name="T13" fmla="*/ 0 h 76"/>
                  <a:gd name="T14" fmla="*/ 0 w 46"/>
                  <a:gd name="T15" fmla="*/ 76 h 76"/>
                  <a:gd name="T16" fmla="*/ 9 w 46"/>
                  <a:gd name="T17" fmla="*/ 76 h 76"/>
                  <a:gd name="T18" fmla="*/ 9 w 46"/>
                  <a:gd name="T19" fmla="*/ 55 h 76"/>
                  <a:gd name="T20" fmla="*/ 17 w 46"/>
                  <a:gd name="T21" fmla="*/ 48 h 76"/>
                  <a:gd name="T22" fmla="*/ 34 w 46"/>
                  <a:gd name="T23" fmla="*/ 76 h 76"/>
                  <a:gd name="T24" fmla="*/ 46 w 46"/>
                  <a:gd name="T25" fmla="*/ 76 h 76"/>
                  <a:gd name="T26" fmla="*/ 24 w 46"/>
                  <a:gd name="T27" fmla="*/ 4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76">
                    <a:moveTo>
                      <a:pt x="24" y="41"/>
                    </a:moveTo>
                    <a:lnTo>
                      <a:pt x="24" y="41"/>
                    </a:lnTo>
                    <a:lnTo>
                      <a:pt x="45" y="20"/>
                    </a:lnTo>
                    <a:lnTo>
                      <a:pt x="33" y="20"/>
                    </a:lnTo>
                    <a:lnTo>
                      <a:pt x="9" y="44"/>
                    </a:lnTo>
                    <a:lnTo>
                      <a:pt x="9" y="0"/>
                    </a:lnTo>
                    <a:lnTo>
                      <a:pt x="0" y="0"/>
                    </a:lnTo>
                    <a:lnTo>
                      <a:pt x="0" y="76"/>
                    </a:lnTo>
                    <a:lnTo>
                      <a:pt x="9" y="76"/>
                    </a:lnTo>
                    <a:lnTo>
                      <a:pt x="9" y="55"/>
                    </a:lnTo>
                    <a:lnTo>
                      <a:pt x="17" y="48"/>
                    </a:lnTo>
                    <a:lnTo>
                      <a:pt x="34" y="76"/>
                    </a:lnTo>
                    <a:lnTo>
                      <a:pt x="46" y="76"/>
                    </a:lnTo>
                    <a:lnTo>
                      <a:pt x="24" y="4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3" name="Freeform 193"/>
              <p:cNvSpPr>
                <a:spLocks noEditPoints="1"/>
              </p:cNvSpPr>
              <p:nvPr/>
            </p:nvSpPr>
            <p:spPr bwMode="auto">
              <a:xfrm>
                <a:off x="2136" y="3198"/>
                <a:ext cx="9" cy="67"/>
              </a:xfrm>
              <a:custGeom>
                <a:avLst/>
                <a:gdLst>
                  <a:gd name="T0" fmla="*/ 10 w 10"/>
                  <a:gd name="T1" fmla="*/ 20 h 76"/>
                  <a:gd name="T2" fmla="*/ 10 w 10"/>
                  <a:gd name="T3" fmla="*/ 20 h 76"/>
                  <a:gd name="T4" fmla="*/ 0 w 10"/>
                  <a:gd name="T5" fmla="*/ 20 h 76"/>
                  <a:gd name="T6" fmla="*/ 0 w 10"/>
                  <a:gd name="T7" fmla="*/ 76 h 76"/>
                  <a:gd name="T8" fmla="*/ 10 w 10"/>
                  <a:gd name="T9" fmla="*/ 76 h 76"/>
                  <a:gd name="T10" fmla="*/ 10 w 10"/>
                  <a:gd name="T11" fmla="*/ 20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0"/>
                    </a:moveTo>
                    <a:lnTo>
                      <a:pt x="10" y="20"/>
                    </a:lnTo>
                    <a:lnTo>
                      <a:pt x="0" y="20"/>
                    </a:lnTo>
                    <a:lnTo>
                      <a:pt x="0" y="76"/>
                    </a:lnTo>
                    <a:lnTo>
                      <a:pt x="10" y="76"/>
                    </a:lnTo>
                    <a:lnTo>
                      <a:pt x="10" y="20"/>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4" name="Freeform 194"/>
              <p:cNvSpPr>
                <a:spLocks/>
              </p:cNvSpPr>
              <p:nvPr/>
            </p:nvSpPr>
            <p:spPr bwMode="auto">
              <a:xfrm>
                <a:off x="2157" y="3215"/>
                <a:ext cx="40"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9 w 45"/>
                  <a:gd name="T17" fmla="*/ 57 h 57"/>
                  <a:gd name="T18" fmla="*/ 9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6" y="0"/>
                    </a:cubicBezTo>
                    <a:cubicBezTo>
                      <a:pt x="16" y="0"/>
                      <a:pt x="11" y="6"/>
                      <a:pt x="9" y="9"/>
                    </a:cubicBezTo>
                    <a:lnTo>
                      <a:pt x="9" y="9"/>
                    </a:lnTo>
                    <a:lnTo>
                      <a:pt x="9" y="1"/>
                    </a:lnTo>
                    <a:lnTo>
                      <a:pt x="0" y="1"/>
                    </a:lnTo>
                    <a:lnTo>
                      <a:pt x="0" y="57"/>
                    </a:lnTo>
                    <a:lnTo>
                      <a:pt x="9" y="57"/>
                    </a:lnTo>
                    <a:lnTo>
                      <a:pt x="9" y="27"/>
                    </a:lnTo>
                    <a:cubicBezTo>
                      <a:pt x="9" y="11"/>
                      <a:pt x="18"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5" name="Freeform 195"/>
              <p:cNvSpPr>
                <a:spLocks noEditPoints="1"/>
              </p:cNvSpPr>
              <p:nvPr/>
            </p:nvSpPr>
            <p:spPr bwMode="auto">
              <a:xfrm>
                <a:off x="2206" y="3215"/>
                <a:ext cx="44" cy="70"/>
              </a:xfrm>
              <a:custGeom>
                <a:avLst/>
                <a:gdLst>
                  <a:gd name="T0" fmla="*/ 10 w 49"/>
                  <a:gd name="T1" fmla="*/ 29 h 80"/>
                  <a:gd name="T2" fmla="*/ 10 w 49"/>
                  <a:gd name="T3" fmla="*/ 29 h 80"/>
                  <a:gd name="T4" fmla="*/ 25 w 49"/>
                  <a:gd name="T5" fmla="*/ 8 h 80"/>
                  <a:gd name="T6" fmla="*/ 40 w 49"/>
                  <a:gd name="T7" fmla="*/ 32 h 80"/>
                  <a:gd name="T8" fmla="*/ 25 w 49"/>
                  <a:gd name="T9" fmla="*/ 50 h 80"/>
                  <a:gd name="T10" fmla="*/ 10 w 49"/>
                  <a:gd name="T11" fmla="*/ 29 h 80"/>
                  <a:gd name="T12" fmla="*/ 49 w 49"/>
                  <a:gd name="T13" fmla="*/ 1 h 80"/>
                  <a:gd name="T14" fmla="*/ 49 w 49"/>
                  <a:gd name="T15" fmla="*/ 1 h 80"/>
                  <a:gd name="T16" fmla="*/ 40 w 49"/>
                  <a:gd name="T17" fmla="*/ 1 h 80"/>
                  <a:gd name="T18" fmla="*/ 40 w 49"/>
                  <a:gd name="T19" fmla="*/ 9 h 80"/>
                  <a:gd name="T20" fmla="*/ 40 w 49"/>
                  <a:gd name="T21" fmla="*/ 9 h 80"/>
                  <a:gd name="T22" fmla="*/ 24 w 49"/>
                  <a:gd name="T23" fmla="*/ 0 h 80"/>
                  <a:gd name="T24" fmla="*/ 0 w 49"/>
                  <a:gd name="T25" fmla="*/ 27 h 80"/>
                  <a:gd name="T26" fmla="*/ 25 w 49"/>
                  <a:gd name="T27" fmla="*/ 58 h 80"/>
                  <a:gd name="T28" fmla="*/ 40 w 49"/>
                  <a:gd name="T29" fmla="*/ 51 h 80"/>
                  <a:gd name="T30" fmla="*/ 40 w 49"/>
                  <a:gd name="T31" fmla="*/ 50 h 80"/>
                  <a:gd name="T32" fmla="*/ 40 w 49"/>
                  <a:gd name="T33" fmla="*/ 50 h 80"/>
                  <a:gd name="T34" fmla="*/ 40 w 49"/>
                  <a:gd name="T35" fmla="*/ 53 h 80"/>
                  <a:gd name="T36" fmla="*/ 24 w 49"/>
                  <a:gd name="T37" fmla="*/ 72 h 80"/>
                  <a:gd name="T38" fmla="*/ 11 w 49"/>
                  <a:gd name="T39" fmla="*/ 64 h 80"/>
                  <a:gd name="T40" fmla="*/ 2 w 49"/>
                  <a:gd name="T41" fmla="*/ 64 h 80"/>
                  <a:gd name="T42" fmla="*/ 23 w 49"/>
                  <a:gd name="T43" fmla="*/ 80 h 80"/>
                  <a:gd name="T44" fmla="*/ 49 w 49"/>
                  <a:gd name="T45" fmla="*/ 52 h 80"/>
                  <a:gd name="T46" fmla="*/ 49 w 49"/>
                  <a:gd name="T47" fmla="*/ 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 h="80">
                    <a:moveTo>
                      <a:pt x="10" y="29"/>
                    </a:moveTo>
                    <a:lnTo>
                      <a:pt x="10" y="29"/>
                    </a:lnTo>
                    <a:cubicBezTo>
                      <a:pt x="10" y="22"/>
                      <a:pt x="11" y="8"/>
                      <a:pt x="25" y="8"/>
                    </a:cubicBezTo>
                    <a:cubicBezTo>
                      <a:pt x="39" y="8"/>
                      <a:pt x="40" y="23"/>
                      <a:pt x="40" y="32"/>
                    </a:cubicBezTo>
                    <a:cubicBezTo>
                      <a:pt x="40" y="46"/>
                      <a:pt x="31" y="50"/>
                      <a:pt x="25" y="50"/>
                    </a:cubicBezTo>
                    <a:cubicBezTo>
                      <a:pt x="15" y="50"/>
                      <a:pt x="10" y="41"/>
                      <a:pt x="10" y="29"/>
                    </a:cubicBezTo>
                    <a:close/>
                    <a:moveTo>
                      <a:pt x="49" y="1"/>
                    </a:moveTo>
                    <a:lnTo>
                      <a:pt x="49" y="1"/>
                    </a:lnTo>
                    <a:lnTo>
                      <a:pt x="40" y="1"/>
                    </a:lnTo>
                    <a:lnTo>
                      <a:pt x="40" y="9"/>
                    </a:lnTo>
                    <a:lnTo>
                      <a:pt x="40" y="9"/>
                    </a:lnTo>
                    <a:cubicBezTo>
                      <a:pt x="38" y="6"/>
                      <a:pt x="34" y="0"/>
                      <a:pt x="24" y="0"/>
                    </a:cubicBezTo>
                    <a:cubicBezTo>
                      <a:pt x="9" y="0"/>
                      <a:pt x="0" y="12"/>
                      <a:pt x="0" y="27"/>
                    </a:cubicBezTo>
                    <a:cubicBezTo>
                      <a:pt x="0" y="41"/>
                      <a:pt x="6" y="58"/>
                      <a:pt x="25" y="58"/>
                    </a:cubicBezTo>
                    <a:cubicBezTo>
                      <a:pt x="32" y="58"/>
                      <a:pt x="37" y="55"/>
                      <a:pt x="40" y="51"/>
                    </a:cubicBezTo>
                    <a:lnTo>
                      <a:pt x="40" y="50"/>
                    </a:lnTo>
                    <a:lnTo>
                      <a:pt x="40" y="50"/>
                    </a:lnTo>
                    <a:lnTo>
                      <a:pt x="40" y="53"/>
                    </a:lnTo>
                    <a:cubicBezTo>
                      <a:pt x="40" y="59"/>
                      <a:pt x="40" y="72"/>
                      <a:pt x="24" y="72"/>
                    </a:cubicBezTo>
                    <a:cubicBezTo>
                      <a:pt x="22" y="72"/>
                      <a:pt x="13" y="72"/>
                      <a:pt x="11" y="64"/>
                    </a:cubicBezTo>
                    <a:lnTo>
                      <a:pt x="2" y="64"/>
                    </a:lnTo>
                    <a:cubicBezTo>
                      <a:pt x="4" y="78"/>
                      <a:pt x="17" y="80"/>
                      <a:pt x="23" y="80"/>
                    </a:cubicBezTo>
                    <a:cubicBezTo>
                      <a:pt x="49" y="80"/>
                      <a:pt x="49" y="60"/>
                      <a:pt x="49" y="52"/>
                    </a:cubicBezTo>
                    <a:lnTo>
                      <a:pt x="49" y="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6" name="Freeform 196"/>
              <p:cNvSpPr>
                <a:spLocks/>
              </p:cNvSpPr>
              <p:nvPr/>
            </p:nvSpPr>
            <p:spPr bwMode="auto">
              <a:xfrm>
                <a:off x="2425" y="2859"/>
                <a:ext cx="9" cy="67"/>
              </a:xfrm>
              <a:custGeom>
                <a:avLst/>
                <a:gdLst>
                  <a:gd name="T0" fmla="*/ 10 w 10"/>
                  <a:gd name="T1" fmla="*/ 0 h 76"/>
                  <a:gd name="T2" fmla="*/ 10 w 10"/>
                  <a:gd name="T3" fmla="*/ 0 h 76"/>
                  <a:gd name="T4" fmla="*/ 0 w 10"/>
                  <a:gd name="T5" fmla="*/ 0 h 76"/>
                  <a:gd name="T6" fmla="*/ 0 w 10"/>
                  <a:gd name="T7" fmla="*/ 76 h 76"/>
                  <a:gd name="T8" fmla="*/ 10 w 10"/>
                  <a:gd name="T9" fmla="*/ 76 h 76"/>
                  <a:gd name="T10" fmla="*/ 10 w 10"/>
                  <a:gd name="T11" fmla="*/ 0 h 76"/>
                </a:gdLst>
                <a:ahLst/>
                <a:cxnLst>
                  <a:cxn ang="0">
                    <a:pos x="T0" y="T1"/>
                  </a:cxn>
                  <a:cxn ang="0">
                    <a:pos x="T2" y="T3"/>
                  </a:cxn>
                  <a:cxn ang="0">
                    <a:pos x="T4" y="T5"/>
                  </a:cxn>
                  <a:cxn ang="0">
                    <a:pos x="T6" y="T7"/>
                  </a:cxn>
                  <a:cxn ang="0">
                    <a:pos x="T8" y="T9"/>
                  </a:cxn>
                  <a:cxn ang="0">
                    <a:pos x="T10" y="T11"/>
                  </a:cxn>
                </a:cxnLst>
                <a:rect l="0" t="0" r="r" b="b"/>
                <a:pathLst>
                  <a:path w="10" h="76">
                    <a:moveTo>
                      <a:pt x="10" y="0"/>
                    </a:moveTo>
                    <a:lnTo>
                      <a:pt x="10" y="0"/>
                    </a:lnTo>
                    <a:lnTo>
                      <a:pt x="0" y="0"/>
                    </a:lnTo>
                    <a:lnTo>
                      <a:pt x="0" y="76"/>
                    </a:lnTo>
                    <a:lnTo>
                      <a:pt x="10" y="76"/>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7" name="Freeform 197"/>
              <p:cNvSpPr>
                <a:spLocks noEditPoints="1"/>
              </p:cNvSpPr>
              <p:nvPr/>
            </p:nvSpPr>
            <p:spPr bwMode="auto">
              <a:xfrm>
                <a:off x="2446" y="2859"/>
                <a:ext cx="44" cy="69"/>
              </a:xfrm>
              <a:custGeom>
                <a:avLst/>
                <a:gdLst>
                  <a:gd name="T0" fmla="*/ 50 w 50"/>
                  <a:gd name="T1" fmla="*/ 0 h 78"/>
                  <a:gd name="T2" fmla="*/ 50 w 50"/>
                  <a:gd name="T3" fmla="*/ 0 h 78"/>
                  <a:gd name="T4" fmla="*/ 40 w 50"/>
                  <a:gd name="T5" fmla="*/ 0 h 78"/>
                  <a:gd name="T6" fmla="*/ 40 w 50"/>
                  <a:gd name="T7" fmla="*/ 28 h 78"/>
                  <a:gd name="T8" fmla="*/ 40 w 50"/>
                  <a:gd name="T9" fmla="*/ 28 h 78"/>
                  <a:gd name="T10" fmla="*/ 24 w 50"/>
                  <a:gd name="T11" fmla="*/ 19 h 78"/>
                  <a:gd name="T12" fmla="*/ 0 w 50"/>
                  <a:gd name="T13" fmla="*/ 47 h 78"/>
                  <a:gd name="T14" fmla="*/ 25 w 50"/>
                  <a:gd name="T15" fmla="*/ 78 h 78"/>
                  <a:gd name="T16" fmla="*/ 41 w 50"/>
                  <a:gd name="T17" fmla="*/ 68 h 78"/>
                  <a:gd name="T18" fmla="*/ 41 w 50"/>
                  <a:gd name="T19" fmla="*/ 68 h 78"/>
                  <a:gd name="T20" fmla="*/ 41 w 50"/>
                  <a:gd name="T21" fmla="*/ 76 h 78"/>
                  <a:gd name="T22" fmla="*/ 50 w 50"/>
                  <a:gd name="T23" fmla="*/ 76 h 78"/>
                  <a:gd name="T24" fmla="*/ 50 w 50"/>
                  <a:gd name="T25" fmla="*/ 0 h 78"/>
                  <a:gd name="T26" fmla="*/ 10 w 50"/>
                  <a:gd name="T27" fmla="*/ 48 h 78"/>
                  <a:gd name="T28" fmla="*/ 10 w 50"/>
                  <a:gd name="T29" fmla="*/ 48 h 78"/>
                  <a:gd name="T30" fmla="*/ 25 w 50"/>
                  <a:gd name="T31" fmla="*/ 27 h 78"/>
                  <a:gd name="T32" fmla="*/ 40 w 50"/>
                  <a:gd name="T33" fmla="*/ 51 h 78"/>
                  <a:gd name="T34" fmla="*/ 25 w 50"/>
                  <a:gd name="T35" fmla="*/ 69 h 78"/>
                  <a:gd name="T36" fmla="*/ 10 w 50"/>
                  <a:gd name="T37"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78">
                    <a:moveTo>
                      <a:pt x="50" y="0"/>
                    </a:moveTo>
                    <a:lnTo>
                      <a:pt x="50" y="0"/>
                    </a:lnTo>
                    <a:lnTo>
                      <a:pt x="40" y="0"/>
                    </a:lnTo>
                    <a:lnTo>
                      <a:pt x="40" y="28"/>
                    </a:lnTo>
                    <a:lnTo>
                      <a:pt x="40" y="28"/>
                    </a:lnTo>
                    <a:cubicBezTo>
                      <a:pt x="38" y="25"/>
                      <a:pt x="34" y="19"/>
                      <a:pt x="24" y="19"/>
                    </a:cubicBezTo>
                    <a:cubicBezTo>
                      <a:pt x="9" y="19"/>
                      <a:pt x="0" y="31"/>
                      <a:pt x="0" y="47"/>
                    </a:cubicBezTo>
                    <a:cubicBezTo>
                      <a:pt x="0" y="60"/>
                      <a:pt x="6" y="78"/>
                      <a:pt x="25" y="78"/>
                    </a:cubicBezTo>
                    <a:cubicBezTo>
                      <a:pt x="30" y="78"/>
                      <a:pt x="37" y="76"/>
                      <a:pt x="41" y="68"/>
                    </a:cubicBezTo>
                    <a:lnTo>
                      <a:pt x="41" y="68"/>
                    </a:lnTo>
                    <a:lnTo>
                      <a:pt x="41" y="76"/>
                    </a:lnTo>
                    <a:lnTo>
                      <a:pt x="50" y="76"/>
                    </a:lnTo>
                    <a:lnTo>
                      <a:pt x="50" y="0"/>
                    </a:lnTo>
                    <a:close/>
                    <a:moveTo>
                      <a:pt x="10" y="48"/>
                    </a:moveTo>
                    <a:lnTo>
                      <a:pt x="10" y="48"/>
                    </a:lnTo>
                    <a:cubicBezTo>
                      <a:pt x="10" y="41"/>
                      <a:pt x="11" y="27"/>
                      <a:pt x="25" y="27"/>
                    </a:cubicBezTo>
                    <a:cubicBezTo>
                      <a:pt x="39" y="27"/>
                      <a:pt x="40" y="42"/>
                      <a:pt x="40" y="51"/>
                    </a:cubicBezTo>
                    <a:cubicBezTo>
                      <a:pt x="40" y="66"/>
                      <a:pt x="31" y="69"/>
                      <a:pt x="25" y="69"/>
                    </a:cubicBezTo>
                    <a:cubicBezTo>
                      <a:pt x="15" y="69"/>
                      <a:pt x="10" y="60"/>
                      <a:pt x="10"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8" name="Freeform 198"/>
              <p:cNvSpPr>
                <a:spLocks noEditPoints="1"/>
              </p:cNvSpPr>
              <p:nvPr/>
            </p:nvSpPr>
            <p:spPr bwMode="auto">
              <a:xfrm>
                <a:off x="2499" y="2875"/>
                <a:ext cx="45" cy="53"/>
              </a:xfrm>
              <a:custGeom>
                <a:avLst/>
                <a:gdLst>
                  <a:gd name="T0" fmla="*/ 41 w 51"/>
                  <a:gd name="T1" fmla="*/ 40 h 59"/>
                  <a:gd name="T2" fmla="*/ 41 w 51"/>
                  <a:gd name="T3" fmla="*/ 40 h 59"/>
                  <a:gd name="T4" fmla="*/ 26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0"/>
                      <a:pt x="26" y="50"/>
                    </a:cubicBezTo>
                    <a:cubicBezTo>
                      <a:pt x="16" y="50"/>
                      <a:pt x="10" y="44"/>
                      <a:pt x="10" y="32"/>
                    </a:cubicBezTo>
                    <a:lnTo>
                      <a:pt x="51" y="32"/>
                    </a:lnTo>
                    <a:cubicBezTo>
                      <a:pt x="51" y="13"/>
                      <a:pt x="43" y="0"/>
                      <a:pt x="27" y="0"/>
                    </a:cubicBezTo>
                    <a:cubicBezTo>
                      <a:pt x="9" y="0"/>
                      <a:pt x="0" y="14"/>
                      <a:pt x="0" y="31"/>
                    </a:cubicBezTo>
                    <a:cubicBezTo>
                      <a:pt x="0" y="47"/>
                      <a:pt x="10" y="59"/>
                      <a:pt x="25" y="59"/>
                    </a:cubicBezTo>
                    <a:cubicBezTo>
                      <a:pt x="34" y="59"/>
                      <a:pt x="38" y="56"/>
                      <a:pt x="40" y="55"/>
                    </a:cubicBezTo>
                    <a:cubicBezTo>
                      <a:pt x="47" y="50"/>
                      <a:pt x="50" y="42"/>
                      <a:pt x="50" y="40"/>
                    </a:cubicBezTo>
                    <a:lnTo>
                      <a:pt x="41" y="40"/>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9" name="Freeform 199"/>
              <p:cNvSpPr>
                <a:spLocks/>
              </p:cNvSpPr>
              <p:nvPr/>
            </p:nvSpPr>
            <p:spPr bwMode="auto">
              <a:xfrm>
                <a:off x="2553" y="2875"/>
                <a:ext cx="40" cy="51"/>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2 h 57"/>
                  <a:gd name="T12" fmla="*/ 0 w 45"/>
                  <a:gd name="T13" fmla="*/ 2 h 57"/>
                  <a:gd name="T14" fmla="*/ 0 w 45"/>
                  <a:gd name="T15" fmla="*/ 57 h 57"/>
                  <a:gd name="T16" fmla="*/ 10 w 45"/>
                  <a:gd name="T17" fmla="*/ 57 h 57"/>
                  <a:gd name="T18" fmla="*/ 10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5" y="0"/>
                      <a:pt x="26" y="0"/>
                    </a:cubicBezTo>
                    <a:cubicBezTo>
                      <a:pt x="16" y="0"/>
                      <a:pt x="11" y="6"/>
                      <a:pt x="9" y="9"/>
                    </a:cubicBezTo>
                    <a:lnTo>
                      <a:pt x="9" y="9"/>
                    </a:lnTo>
                    <a:lnTo>
                      <a:pt x="9" y="2"/>
                    </a:lnTo>
                    <a:lnTo>
                      <a:pt x="0" y="2"/>
                    </a:lnTo>
                    <a:lnTo>
                      <a:pt x="0" y="57"/>
                    </a:lnTo>
                    <a:lnTo>
                      <a:pt x="10" y="57"/>
                    </a:lnTo>
                    <a:lnTo>
                      <a:pt x="10" y="27"/>
                    </a:lnTo>
                    <a:cubicBezTo>
                      <a:pt x="10" y="12"/>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0" name="Freeform 200"/>
              <p:cNvSpPr>
                <a:spLocks/>
              </p:cNvSpPr>
              <p:nvPr/>
            </p:nvSpPr>
            <p:spPr bwMode="auto">
              <a:xfrm>
                <a:off x="2601" y="2863"/>
                <a:ext cx="23" cy="64"/>
              </a:xfrm>
              <a:custGeom>
                <a:avLst/>
                <a:gdLst>
                  <a:gd name="T0" fmla="*/ 26 w 26"/>
                  <a:gd name="T1" fmla="*/ 23 h 72"/>
                  <a:gd name="T2" fmla="*/ 26 w 26"/>
                  <a:gd name="T3" fmla="*/ 23 h 72"/>
                  <a:gd name="T4" fmla="*/ 26 w 26"/>
                  <a:gd name="T5" fmla="*/ 16 h 72"/>
                  <a:gd name="T6" fmla="*/ 17 w 26"/>
                  <a:gd name="T7" fmla="*/ 16 h 72"/>
                  <a:gd name="T8" fmla="*/ 17 w 26"/>
                  <a:gd name="T9" fmla="*/ 0 h 72"/>
                  <a:gd name="T10" fmla="*/ 8 w 26"/>
                  <a:gd name="T11" fmla="*/ 0 h 72"/>
                  <a:gd name="T12" fmla="*/ 8 w 26"/>
                  <a:gd name="T13" fmla="*/ 16 h 72"/>
                  <a:gd name="T14" fmla="*/ 0 w 26"/>
                  <a:gd name="T15" fmla="*/ 16 h 72"/>
                  <a:gd name="T16" fmla="*/ 0 w 26"/>
                  <a:gd name="T17" fmla="*/ 23 h 72"/>
                  <a:gd name="T18" fmla="*/ 8 w 26"/>
                  <a:gd name="T19" fmla="*/ 23 h 72"/>
                  <a:gd name="T20" fmla="*/ 8 w 26"/>
                  <a:gd name="T21" fmla="*/ 60 h 72"/>
                  <a:gd name="T22" fmla="*/ 19 w 26"/>
                  <a:gd name="T23" fmla="*/ 72 h 72"/>
                  <a:gd name="T24" fmla="*/ 26 w 26"/>
                  <a:gd name="T25" fmla="*/ 71 h 72"/>
                  <a:gd name="T26" fmla="*/ 26 w 26"/>
                  <a:gd name="T27" fmla="*/ 64 h 72"/>
                  <a:gd name="T28" fmla="*/ 23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6"/>
                    </a:lnTo>
                    <a:lnTo>
                      <a:pt x="17" y="16"/>
                    </a:lnTo>
                    <a:lnTo>
                      <a:pt x="17" y="0"/>
                    </a:lnTo>
                    <a:lnTo>
                      <a:pt x="8" y="0"/>
                    </a:lnTo>
                    <a:lnTo>
                      <a:pt x="8" y="16"/>
                    </a:lnTo>
                    <a:lnTo>
                      <a:pt x="0" y="16"/>
                    </a:lnTo>
                    <a:lnTo>
                      <a:pt x="0" y="23"/>
                    </a:lnTo>
                    <a:lnTo>
                      <a:pt x="8" y="23"/>
                    </a:lnTo>
                    <a:lnTo>
                      <a:pt x="8" y="60"/>
                    </a:lnTo>
                    <a:cubicBezTo>
                      <a:pt x="8" y="67"/>
                      <a:pt x="10" y="72"/>
                      <a:pt x="19" y="72"/>
                    </a:cubicBezTo>
                    <a:cubicBezTo>
                      <a:pt x="20" y="72"/>
                      <a:pt x="23" y="71"/>
                      <a:pt x="26" y="71"/>
                    </a:cubicBezTo>
                    <a:lnTo>
                      <a:pt x="26" y="64"/>
                    </a:lnTo>
                    <a:lnTo>
                      <a:pt x="23" y="64"/>
                    </a:lnTo>
                    <a:cubicBezTo>
                      <a:pt x="21"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1" name="Freeform 201"/>
              <p:cNvSpPr>
                <a:spLocks noEditPoints="1"/>
              </p:cNvSpPr>
              <p:nvPr/>
            </p:nvSpPr>
            <p:spPr bwMode="auto">
              <a:xfrm>
                <a:off x="2632" y="2859"/>
                <a:ext cx="9" cy="67"/>
              </a:xfrm>
              <a:custGeom>
                <a:avLst/>
                <a:gdLst>
                  <a:gd name="T0" fmla="*/ 10 w 10"/>
                  <a:gd name="T1" fmla="*/ 21 h 76"/>
                  <a:gd name="T2" fmla="*/ 10 w 10"/>
                  <a:gd name="T3" fmla="*/ 21 h 76"/>
                  <a:gd name="T4" fmla="*/ 0 w 10"/>
                  <a:gd name="T5" fmla="*/ 21 h 76"/>
                  <a:gd name="T6" fmla="*/ 0 w 10"/>
                  <a:gd name="T7" fmla="*/ 76 h 76"/>
                  <a:gd name="T8" fmla="*/ 10 w 10"/>
                  <a:gd name="T9" fmla="*/ 76 h 76"/>
                  <a:gd name="T10" fmla="*/ 10 w 10"/>
                  <a:gd name="T11" fmla="*/ 21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1"/>
                    </a:moveTo>
                    <a:lnTo>
                      <a:pt x="10" y="21"/>
                    </a:lnTo>
                    <a:lnTo>
                      <a:pt x="0" y="21"/>
                    </a:lnTo>
                    <a:lnTo>
                      <a:pt x="0" y="76"/>
                    </a:lnTo>
                    <a:lnTo>
                      <a:pt x="10" y="76"/>
                    </a:lnTo>
                    <a:lnTo>
                      <a:pt x="10" y="21"/>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2" name="Freeform 202"/>
              <p:cNvSpPr>
                <a:spLocks/>
              </p:cNvSpPr>
              <p:nvPr/>
            </p:nvSpPr>
            <p:spPr bwMode="auto">
              <a:xfrm>
                <a:off x="2649" y="2858"/>
                <a:ext cx="23" cy="68"/>
              </a:xfrm>
              <a:custGeom>
                <a:avLst/>
                <a:gdLst>
                  <a:gd name="T0" fmla="*/ 26 w 26"/>
                  <a:gd name="T1" fmla="*/ 29 h 77"/>
                  <a:gd name="T2" fmla="*/ 26 w 26"/>
                  <a:gd name="T3" fmla="*/ 29 h 77"/>
                  <a:gd name="T4" fmla="*/ 26 w 26"/>
                  <a:gd name="T5" fmla="*/ 22 h 77"/>
                  <a:gd name="T6" fmla="*/ 16 w 26"/>
                  <a:gd name="T7" fmla="*/ 22 h 77"/>
                  <a:gd name="T8" fmla="*/ 16 w 26"/>
                  <a:gd name="T9" fmla="*/ 15 h 77"/>
                  <a:gd name="T10" fmla="*/ 22 w 26"/>
                  <a:gd name="T11" fmla="*/ 8 h 77"/>
                  <a:gd name="T12" fmla="*/ 26 w 26"/>
                  <a:gd name="T13" fmla="*/ 8 h 77"/>
                  <a:gd name="T14" fmla="*/ 26 w 26"/>
                  <a:gd name="T15" fmla="*/ 0 h 77"/>
                  <a:gd name="T16" fmla="*/ 22 w 26"/>
                  <a:gd name="T17" fmla="*/ 0 h 77"/>
                  <a:gd name="T18" fmla="*/ 7 w 26"/>
                  <a:gd name="T19" fmla="*/ 12 h 77"/>
                  <a:gd name="T20" fmla="*/ 7 w 26"/>
                  <a:gd name="T21" fmla="*/ 22 h 77"/>
                  <a:gd name="T22" fmla="*/ 0 w 26"/>
                  <a:gd name="T23" fmla="*/ 22 h 77"/>
                  <a:gd name="T24" fmla="*/ 0 w 26"/>
                  <a:gd name="T25" fmla="*/ 29 h 77"/>
                  <a:gd name="T26" fmla="*/ 7 w 26"/>
                  <a:gd name="T27" fmla="*/ 29 h 77"/>
                  <a:gd name="T28" fmla="*/ 7 w 26"/>
                  <a:gd name="T29" fmla="*/ 77 h 77"/>
                  <a:gd name="T30" fmla="*/ 16 w 26"/>
                  <a:gd name="T31" fmla="*/ 77 h 77"/>
                  <a:gd name="T32" fmla="*/ 16 w 26"/>
                  <a:gd name="T33" fmla="*/ 29 h 77"/>
                  <a:gd name="T34" fmla="*/ 26 w 26"/>
                  <a:gd name="T3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7">
                    <a:moveTo>
                      <a:pt x="26" y="29"/>
                    </a:moveTo>
                    <a:lnTo>
                      <a:pt x="26" y="29"/>
                    </a:lnTo>
                    <a:lnTo>
                      <a:pt x="26" y="22"/>
                    </a:lnTo>
                    <a:lnTo>
                      <a:pt x="16" y="22"/>
                    </a:lnTo>
                    <a:lnTo>
                      <a:pt x="16" y="15"/>
                    </a:lnTo>
                    <a:cubicBezTo>
                      <a:pt x="16" y="10"/>
                      <a:pt x="18" y="8"/>
                      <a:pt x="22" y="8"/>
                    </a:cubicBezTo>
                    <a:cubicBezTo>
                      <a:pt x="23" y="8"/>
                      <a:pt x="25" y="8"/>
                      <a:pt x="26" y="8"/>
                    </a:cubicBezTo>
                    <a:lnTo>
                      <a:pt x="26" y="0"/>
                    </a:lnTo>
                    <a:cubicBezTo>
                      <a:pt x="24" y="0"/>
                      <a:pt x="23" y="0"/>
                      <a:pt x="22" y="0"/>
                    </a:cubicBezTo>
                    <a:cubicBezTo>
                      <a:pt x="12" y="0"/>
                      <a:pt x="7" y="4"/>
                      <a:pt x="7" y="12"/>
                    </a:cubicBezTo>
                    <a:lnTo>
                      <a:pt x="7" y="22"/>
                    </a:lnTo>
                    <a:lnTo>
                      <a:pt x="0" y="22"/>
                    </a:lnTo>
                    <a:lnTo>
                      <a:pt x="0" y="29"/>
                    </a:lnTo>
                    <a:lnTo>
                      <a:pt x="7" y="29"/>
                    </a:lnTo>
                    <a:lnTo>
                      <a:pt x="7" y="77"/>
                    </a:lnTo>
                    <a:lnTo>
                      <a:pt x="16" y="77"/>
                    </a:lnTo>
                    <a:lnTo>
                      <a:pt x="16" y="29"/>
                    </a:lnTo>
                    <a:lnTo>
                      <a:pt x="26" y="2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3" name="Freeform 203"/>
              <p:cNvSpPr>
                <a:spLocks noEditPoints="1"/>
              </p:cNvSpPr>
              <p:nvPr/>
            </p:nvSpPr>
            <p:spPr bwMode="auto">
              <a:xfrm>
                <a:off x="2680" y="2859"/>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4" name="Freeform 204"/>
              <p:cNvSpPr>
                <a:spLocks noEditPoints="1"/>
              </p:cNvSpPr>
              <p:nvPr/>
            </p:nvSpPr>
            <p:spPr bwMode="auto">
              <a:xfrm>
                <a:off x="2698" y="2875"/>
                <a:ext cx="45" cy="53"/>
              </a:xfrm>
              <a:custGeom>
                <a:avLst/>
                <a:gdLst>
                  <a:gd name="T0" fmla="*/ 40 w 50"/>
                  <a:gd name="T1" fmla="*/ 40 h 59"/>
                  <a:gd name="T2" fmla="*/ 40 w 50"/>
                  <a:gd name="T3" fmla="*/ 40 h 59"/>
                  <a:gd name="T4" fmla="*/ 26 w 50"/>
                  <a:gd name="T5" fmla="*/ 50 h 59"/>
                  <a:gd name="T6" fmla="*/ 10 w 50"/>
                  <a:gd name="T7" fmla="*/ 32 h 59"/>
                  <a:gd name="T8" fmla="*/ 50 w 50"/>
                  <a:gd name="T9" fmla="*/ 32 h 59"/>
                  <a:gd name="T10" fmla="*/ 26 w 50"/>
                  <a:gd name="T11" fmla="*/ 0 h 59"/>
                  <a:gd name="T12" fmla="*/ 0 w 50"/>
                  <a:gd name="T13" fmla="*/ 31 h 59"/>
                  <a:gd name="T14" fmla="*/ 24 w 50"/>
                  <a:gd name="T15" fmla="*/ 59 h 59"/>
                  <a:gd name="T16" fmla="*/ 39 w 50"/>
                  <a:gd name="T17" fmla="*/ 55 h 59"/>
                  <a:gd name="T18" fmla="*/ 49 w 50"/>
                  <a:gd name="T19" fmla="*/ 40 h 59"/>
                  <a:gd name="T20" fmla="*/ 40 w 50"/>
                  <a:gd name="T21" fmla="*/ 40 h 59"/>
                  <a:gd name="T22" fmla="*/ 10 w 50"/>
                  <a:gd name="T23" fmla="*/ 25 h 59"/>
                  <a:gd name="T24" fmla="*/ 10 w 50"/>
                  <a:gd name="T25" fmla="*/ 25 h 59"/>
                  <a:gd name="T26" fmla="*/ 25 w 50"/>
                  <a:gd name="T27" fmla="*/ 8 h 59"/>
                  <a:gd name="T28" fmla="*/ 40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4" y="50"/>
                      <a:pt x="26" y="50"/>
                    </a:cubicBezTo>
                    <a:cubicBezTo>
                      <a:pt x="15" y="50"/>
                      <a:pt x="10" y="44"/>
                      <a:pt x="10" y="32"/>
                    </a:cubicBezTo>
                    <a:lnTo>
                      <a:pt x="50" y="32"/>
                    </a:lnTo>
                    <a:cubicBezTo>
                      <a:pt x="50" y="13"/>
                      <a:pt x="42" y="0"/>
                      <a:pt x="26" y="0"/>
                    </a:cubicBezTo>
                    <a:cubicBezTo>
                      <a:pt x="8" y="0"/>
                      <a:pt x="0" y="14"/>
                      <a:pt x="0" y="31"/>
                    </a:cubicBezTo>
                    <a:cubicBezTo>
                      <a:pt x="0" y="47"/>
                      <a:pt x="9" y="59"/>
                      <a:pt x="24" y="59"/>
                    </a:cubicBezTo>
                    <a:cubicBezTo>
                      <a:pt x="33" y="59"/>
                      <a:pt x="37" y="56"/>
                      <a:pt x="39" y="55"/>
                    </a:cubicBezTo>
                    <a:cubicBezTo>
                      <a:pt x="46" y="50"/>
                      <a:pt x="49" y="42"/>
                      <a:pt x="49" y="40"/>
                    </a:cubicBezTo>
                    <a:lnTo>
                      <a:pt x="40" y="40"/>
                    </a:lnTo>
                    <a:close/>
                    <a:moveTo>
                      <a:pt x="10" y="25"/>
                    </a:moveTo>
                    <a:lnTo>
                      <a:pt x="10" y="25"/>
                    </a:lnTo>
                    <a:cubicBezTo>
                      <a:pt x="10" y="16"/>
                      <a:pt x="16" y="8"/>
                      <a:pt x="25" y="8"/>
                    </a:cubicBezTo>
                    <a:cubicBezTo>
                      <a:pt x="36" y="8"/>
                      <a:pt x="40" y="16"/>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 name="Group 406"/>
            <p:cNvGrpSpPr>
              <a:grpSpLocks/>
            </p:cNvGrpSpPr>
            <p:nvPr/>
          </p:nvGrpSpPr>
          <p:grpSpPr bwMode="auto">
            <a:xfrm>
              <a:off x="2419" y="2857"/>
              <a:ext cx="2626" cy="654"/>
              <a:chOff x="2419" y="2857"/>
              <a:chExt cx="2626" cy="654"/>
            </a:xfrm>
          </p:grpSpPr>
          <p:sp>
            <p:nvSpPr>
              <p:cNvPr id="305" name="Freeform 206"/>
              <p:cNvSpPr>
                <a:spLocks/>
              </p:cNvSpPr>
              <p:nvPr/>
            </p:nvSpPr>
            <p:spPr bwMode="auto">
              <a:xfrm>
                <a:off x="2750" y="2875"/>
                <a:ext cx="40" cy="53"/>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5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5" y="34"/>
                    </a:lnTo>
                    <a:cubicBezTo>
                      <a:pt x="33" y="36"/>
                      <a:pt x="37" y="37"/>
                      <a:pt x="37" y="42"/>
                    </a:cubicBezTo>
                    <a:cubicBezTo>
                      <a:pt x="37" y="48"/>
                      <a:pt x="30" y="50"/>
                      <a:pt x="24" y="50"/>
                    </a:cubicBezTo>
                    <a:cubicBezTo>
                      <a:pt x="11" y="50"/>
                      <a:pt x="9" y="43"/>
                      <a:pt x="9" y="39"/>
                    </a:cubicBezTo>
                    <a:lnTo>
                      <a:pt x="0" y="39"/>
                    </a:lnTo>
                    <a:cubicBezTo>
                      <a:pt x="0" y="46"/>
                      <a:pt x="2" y="59"/>
                      <a:pt x="24" y="59"/>
                    </a:cubicBezTo>
                    <a:cubicBezTo>
                      <a:pt x="36" y="59"/>
                      <a:pt x="46" y="52"/>
                      <a:pt x="46" y="40"/>
                    </a:cubicBezTo>
                    <a:cubicBezTo>
                      <a:pt x="46" y="33"/>
                      <a:pt x="42" y="28"/>
                      <a:pt x="30"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207"/>
              <p:cNvSpPr>
                <a:spLocks noEditPoints="1"/>
              </p:cNvSpPr>
              <p:nvPr/>
            </p:nvSpPr>
            <p:spPr bwMode="auto">
              <a:xfrm>
                <a:off x="2420" y="2989"/>
                <a:ext cx="46" cy="52"/>
              </a:xfrm>
              <a:custGeom>
                <a:avLst/>
                <a:gdLst>
                  <a:gd name="T0" fmla="*/ 11 w 52"/>
                  <a:gd name="T1" fmla="*/ 18 h 59"/>
                  <a:gd name="T2" fmla="*/ 11 w 52"/>
                  <a:gd name="T3" fmla="*/ 18 h 59"/>
                  <a:gd name="T4" fmla="*/ 24 w 52"/>
                  <a:gd name="T5" fmla="*/ 8 h 59"/>
                  <a:gd name="T6" fmla="*/ 37 w 52"/>
                  <a:gd name="T7" fmla="*/ 17 h 59"/>
                  <a:gd name="T8" fmla="*/ 32 w 52"/>
                  <a:gd name="T9" fmla="*/ 23 h 59"/>
                  <a:gd name="T10" fmla="*/ 17 w 52"/>
                  <a:gd name="T11" fmla="*/ 25 h 59"/>
                  <a:gd name="T12" fmla="*/ 0 w 52"/>
                  <a:gd name="T13" fmla="*/ 43 h 59"/>
                  <a:gd name="T14" fmla="*/ 17 w 52"/>
                  <a:gd name="T15" fmla="*/ 59 h 59"/>
                  <a:gd name="T16" fmla="*/ 37 w 52"/>
                  <a:gd name="T17" fmla="*/ 50 h 59"/>
                  <a:gd name="T18" fmla="*/ 47 w 52"/>
                  <a:gd name="T19" fmla="*/ 58 h 59"/>
                  <a:gd name="T20" fmla="*/ 52 w 52"/>
                  <a:gd name="T21" fmla="*/ 57 h 59"/>
                  <a:gd name="T22" fmla="*/ 52 w 52"/>
                  <a:gd name="T23" fmla="*/ 50 h 59"/>
                  <a:gd name="T24" fmla="*/ 49 w 52"/>
                  <a:gd name="T25" fmla="*/ 51 h 59"/>
                  <a:gd name="T26" fmla="*/ 46 w 52"/>
                  <a:gd name="T27" fmla="*/ 47 h 59"/>
                  <a:gd name="T28" fmla="*/ 46 w 52"/>
                  <a:gd name="T29" fmla="*/ 15 h 59"/>
                  <a:gd name="T30" fmla="*/ 26 w 52"/>
                  <a:gd name="T31" fmla="*/ 0 h 59"/>
                  <a:gd name="T32" fmla="*/ 3 w 52"/>
                  <a:gd name="T33" fmla="*/ 18 h 59"/>
                  <a:gd name="T34" fmla="*/ 11 w 52"/>
                  <a:gd name="T35" fmla="*/ 18 h 59"/>
                  <a:gd name="T36" fmla="*/ 37 w 52"/>
                  <a:gd name="T37" fmla="*/ 38 h 59"/>
                  <a:gd name="T38" fmla="*/ 37 w 52"/>
                  <a:gd name="T39" fmla="*/ 38 h 59"/>
                  <a:gd name="T40" fmla="*/ 20 w 52"/>
                  <a:gd name="T41" fmla="*/ 51 h 59"/>
                  <a:gd name="T42" fmla="*/ 10 w 52"/>
                  <a:gd name="T43" fmla="*/ 41 h 59"/>
                  <a:gd name="T44" fmla="*/ 21 w 52"/>
                  <a:gd name="T45" fmla="*/ 32 h 59"/>
                  <a:gd name="T46" fmla="*/ 37 w 52"/>
                  <a:gd name="T47" fmla="*/ 29 h 59"/>
                  <a:gd name="T48" fmla="*/ 37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8"/>
                    </a:moveTo>
                    <a:lnTo>
                      <a:pt x="11" y="18"/>
                    </a:lnTo>
                    <a:cubicBezTo>
                      <a:pt x="12" y="14"/>
                      <a:pt x="13" y="8"/>
                      <a:pt x="24" y="8"/>
                    </a:cubicBezTo>
                    <a:cubicBezTo>
                      <a:pt x="33" y="8"/>
                      <a:pt x="37" y="11"/>
                      <a:pt x="37" y="17"/>
                    </a:cubicBezTo>
                    <a:cubicBezTo>
                      <a:pt x="37" y="22"/>
                      <a:pt x="34" y="23"/>
                      <a:pt x="32" y="23"/>
                    </a:cubicBezTo>
                    <a:lnTo>
                      <a:pt x="17" y="25"/>
                    </a:lnTo>
                    <a:cubicBezTo>
                      <a:pt x="1" y="27"/>
                      <a:pt x="0" y="38"/>
                      <a:pt x="0" y="43"/>
                    </a:cubicBezTo>
                    <a:cubicBezTo>
                      <a:pt x="0" y="52"/>
                      <a:pt x="7" y="59"/>
                      <a:pt x="17" y="59"/>
                    </a:cubicBezTo>
                    <a:cubicBezTo>
                      <a:pt x="28" y="59"/>
                      <a:pt x="34" y="53"/>
                      <a:pt x="37" y="50"/>
                    </a:cubicBezTo>
                    <a:cubicBezTo>
                      <a:pt x="38" y="54"/>
                      <a:pt x="39" y="58"/>
                      <a:pt x="47" y="58"/>
                    </a:cubicBezTo>
                    <a:cubicBezTo>
                      <a:pt x="49" y="58"/>
                      <a:pt x="51" y="57"/>
                      <a:pt x="52" y="57"/>
                    </a:cubicBezTo>
                    <a:lnTo>
                      <a:pt x="52" y="50"/>
                    </a:lnTo>
                    <a:cubicBezTo>
                      <a:pt x="51" y="50"/>
                      <a:pt x="50" y="51"/>
                      <a:pt x="49" y="51"/>
                    </a:cubicBezTo>
                    <a:cubicBezTo>
                      <a:pt x="47" y="51"/>
                      <a:pt x="46" y="50"/>
                      <a:pt x="46" y="47"/>
                    </a:cubicBezTo>
                    <a:lnTo>
                      <a:pt x="46" y="15"/>
                    </a:lnTo>
                    <a:cubicBezTo>
                      <a:pt x="46" y="1"/>
                      <a:pt x="30" y="0"/>
                      <a:pt x="26" y="0"/>
                    </a:cubicBezTo>
                    <a:cubicBezTo>
                      <a:pt x="12" y="0"/>
                      <a:pt x="3" y="5"/>
                      <a:pt x="3" y="18"/>
                    </a:cubicBezTo>
                    <a:lnTo>
                      <a:pt x="11" y="18"/>
                    </a:lnTo>
                    <a:close/>
                    <a:moveTo>
                      <a:pt x="37" y="38"/>
                    </a:moveTo>
                    <a:lnTo>
                      <a:pt x="37" y="38"/>
                    </a:lnTo>
                    <a:cubicBezTo>
                      <a:pt x="37" y="45"/>
                      <a:pt x="28" y="51"/>
                      <a:pt x="20" y="51"/>
                    </a:cubicBezTo>
                    <a:cubicBezTo>
                      <a:pt x="13" y="51"/>
                      <a:pt x="10" y="47"/>
                      <a:pt x="10" y="41"/>
                    </a:cubicBezTo>
                    <a:cubicBezTo>
                      <a:pt x="10" y="34"/>
                      <a:pt x="17" y="33"/>
                      <a:pt x="21"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208"/>
              <p:cNvSpPr>
                <a:spLocks/>
              </p:cNvSpPr>
              <p:nvPr/>
            </p:nvSpPr>
            <p:spPr bwMode="auto">
              <a:xfrm>
                <a:off x="2476" y="2972"/>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209"/>
              <p:cNvSpPr>
                <a:spLocks/>
              </p:cNvSpPr>
              <p:nvPr/>
            </p:nvSpPr>
            <p:spPr bwMode="auto">
              <a:xfrm>
                <a:off x="2492" y="2976"/>
                <a:ext cx="22" cy="64"/>
              </a:xfrm>
              <a:custGeom>
                <a:avLst/>
                <a:gdLst>
                  <a:gd name="T0" fmla="*/ 25 w 25"/>
                  <a:gd name="T1" fmla="*/ 23 h 72"/>
                  <a:gd name="T2" fmla="*/ 25 w 25"/>
                  <a:gd name="T3" fmla="*/ 23 h 72"/>
                  <a:gd name="T4" fmla="*/ 25 w 25"/>
                  <a:gd name="T5" fmla="*/ 16 h 72"/>
                  <a:gd name="T6" fmla="*/ 16 w 25"/>
                  <a:gd name="T7" fmla="*/ 16 h 72"/>
                  <a:gd name="T8" fmla="*/ 16 w 25"/>
                  <a:gd name="T9" fmla="*/ 0 h 72"/>
                  <a:gd name="T10" fmla="*/ 7 w 25"/>
                  <a:gd name="T11" fmla="*/ 0 h 72"/>
                  <a:gd name="T12" fmla="*/ 7 w 25"/>
                  <a:gd name="T13" fmla="*/ 16 h 72"/>
                  <a:gd name="T14" fmla="*/ 0 w 25"/>
                  <a:gd name="T15" fmla="*/ 16 h 72"/>
                  <a:gd name="T16" fmla="*/ 0 w 25"/>
                  <a:gd name="T17" fmla="*/ 23 h 72"/>
                  <a:gd name="T18" fmla="*/ 7 w 25"/>
                  <a:gd name="T19" fmla="*/ 23 h 72"/>
                  <a:gd name="T20" fmla="*/ 7 w 25"/>
                  <a:gd name="T21" fmla="*/ 60 h 72"/>
                  <a:gd name="T22" fmla="*/ 18 w 25"/>
                  <a:gd name="T23" fmla="*/ 72 h 72"/>
                  <a:gd name="T24" fmla="*/ 25 w 25"/>
                  <a:gd name="T25" fmla="*/ 71 h 72"/>
                  <a:gd name="T26" fmla="*/ 25 w 25"/>
                  <a:gd name="T27" fmla="*/ 64 h 72"/>
                  <a:gd name="T28" fmla="*/ 22 w 25"/>
                  <a:gd name="T29" fmla="*/ 64 h 72"/>
                  <a:gd name="T30" fmla="*/ 16 w 25"/>
                  <a:gd name="T31" fmla="*/ 59 h 72"/>
                  <a:gd name="T32" fmla="*/ 16 w 25"/>
                  <a:gd name="T33" fmla="*/ 23 h 72"/>
                  <a:gd name="T34" fmla="*/ 25 w 25"/>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72">
                    <a:moveTo>
                      <a:pt x="25" y="23"/>
                    </a:moveTo>
                    <a:lnTo>
                      <a:pt x="25" y="23"/>
                    </a:lnTo>
                    <a:lnTo>
                      <a:pt x="25" y="16"/>
                    </a:lnTo>
                    <a:lnTo>
                      <a:pt x="16" y="16"/>
                    </a:lnTo>
                    <a:lnTo>
                      <a:pt x="16" y="0"/>
                    </a:lnTo>
                    <a:lnTo>
                      <a:pt x="7" y="0"/>
                    </a:lnTo>
                    <a:lnTo>
                      <a:pt x="7" y="16"/>
                    </a:lnTo>
                    <a:lnTo>
                      <a:pt x="0" y="16"/>
                    </a:lnTo>
                    <a:lnTo>
                      <a:pt x="0" y="23"/>
                    </a:lnTo>
                    <a:lnTo>
                      <a:pt x="7" y="23"/>
                    </a:lnTo>
                    <a:lnTo>
                      <a:pt x="7" y="60"/>
                    </a:lnTo>
                    <a:cubicBezTo>
                      <a:pt x="7" y="67"/>
                      <a:pt x="9" y="72"/>
                      <a:pt x="18" y="72"/>
                    </a:cubicBezTo>
                    <a:cubicBezTo>
                      <a:pt x="19" y="72"/>
                      <a:pt x="22" y="71"/>
                      <a:pt x="25" y="71"/>
                    </a:cubicBezTo>
                    <a:lnTo>
                      <a:pt x="25" y="64"/>
                    </a:lnTo>
                    <a:lnTo>
                      <a:pt x="22" y="64"/>
                    </a:lnTo>
                    <a:cubicBezTo>
                      <a:pt x="20" y="64"/>
                      <a:pt x="16" y="64"/>
                      <a:pt x="16" y="59"/>
                    </a:cubicBezTo>
                    <a:lnTo>
                      <a:pt x="16" y="23"/>
                    </a:lnTo>
                    <a:lnTo>
                      <a:pt x="25"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210"/>
              <p:cNvSpPr>
                <a:spLocks noEditPoints="1"/>
              </p:cNvSpPr>
              <p:nvPr/>
            </p:nvSpPr>
            <p:spPr bwMode="auto">
              <a:xfrm>
                <a:off x="2520" y="2989"/>
                <a:ext cx="44" cy="52"/>
              </a:xfrm>
              <a:custGeom>
                <a:avLst/>
                <a:gdLst>
                  <a:gd name="T0" fmla="*/ 40 w 50"/>
                  <a:gd name="T1" fmla="*/ 40 h 59"/>
                  <a:gd name="T2" fmla="*/ 40 w 50"/>
                  <a:gd name="T3" fmla="*/ 40 h 59"/>
                  <a:gd name="T4" fmla="*/ 26 w 50"/>
                  <a:gd name="T5" fmla="*/ 50 h 59"/>
                  <a:gd name="T6" fmla="*/ 10 w 50"/>
                  <a:gd name="T7" fmla="*/ 32 h 59"/>
                  <a:gd name="T8" fmla="*/ 50 w 50"/>
                  <a:gd name="T9" fmla="*/ 32 h 59"/>
                  <a:gd name="T10" fmla="*/ 27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8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0"/>
                      <a:pt x="26" y="50"/>
                    </a:cubicBezTo>
                    <a:cubicBezTo>
                      <a:pt x="15" y="50"/>
                      <a:pt x="10" y="44"/>
                      <a:pt x="10" y="32"/>
                    </a:cubicBezTo>
                    <a:lnTo>
                      <a:pt x="50" y="32"/>
                    </a:lnTo>
                    <a:cubicBezTo>
                      <a:pt x="50" y="13"/>
                      <a:pt x="43" y="0"/>
                      <a:pt x="27" y="0"/>
                    </a:cubicBezTo>
                    <a:cubicBezTo>
                      <a:pt x="8" y="0"/>
                      <a:pt x="0" y="14"/>
                      <a:pt x="0" y="31"/>
                    </a:cubicBezTo>
                    <a:cubicBezTo>
                      <a:pt x="0" y="47"/>
                      <a:pt x="9" y="59"/>
                      <a:pt x="25" y="59"/>
                    </a:cubicBezTo>
                    <a:cubicBezTo>
                      <a:pt x="34" y="59"/>
                      <a:pt x="37" y="56"/>
                      <a:pt x="40" y="55"/>
                    </a:cubicBezTo>
                    <a:cubicBezTo>
                      <a:pt x="47" y="50"/>
                      <a:pt x="49" y="42"/>
                      <a:pt x="50" y="40"/>
                    </a:cubicBezTo>
                    <a:lnTo>
                      <a:pt x="40" y="40"/>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211"/>
              <p:cNvSpPr>
                <a:spLocks/>
              </p:cNvSpPr>
              <p:nvPr/>
            </p:nvSpPr>
            <p:spPr bwMode="auto">
              <a:xfrm>
                <a:off x="2576" y="2989"/>
                <a:ext cx="23" cy="50"/>
              </a:xfrm>
              <a:custGeom>
                <a:avLst/>
                <a:gdLst>
                  <a:gd name="T0" fmla="*/ 10 w 27"/>
                  <a:gd name="T1" fmla="*/ 25 h 57"/>
                  <a:gd name="T2" fmla="*/ 10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0"/>
                    </a:lnTo>
                    <a:cubicBezTo>
                      <a:pt x="27" y="0"/>
                      <a:pt x="26" y="0"/>
                      <a:pt x="25" y="0"/>
                    </a:cubicBezTo>
                    <a:cubicBezTo>
                      <a:pt x="18" y="0"/>
                      <a:pt x="13" y="4"/>
                      <a:pt x="9" y="11"/>
                    </a:cubicBezTo>
                    <a:lnTo>
                      <a:pt x="9" y="11"/>
                    </a:lnTo>
                    <a:lnTo>
                      <a:pt x="9" y="2"/>
                    </a:lnTo>
                    <a:lnTo>
                      <a:pt x="0" y="2"/>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212"/>
              <p:cNvSpPr>
                <a:spLocks/>
              </p:cNvSpPr>
              <p:nvPr/>
            </p:nvSpPr>
            <p:spPr bwMode="auto">
              <a:xfrm>
                <a:off x="2606" y="2989"/>
                <a:ext cx="40" cy="50"/>
              </a:xfrm>
              <a:custGeom>
                <a:avLst/>
                <a:gdLst>
                  <a:gd name="T0" fmla="*/ 46 w 46"/>
                  <a:gd name="T1" fmla="*/ 19 h 57"/>
                  <a:gd name="T2" fmla="*/ 46 w 46"/>
                  <a:gd name="T3" fmla="*/ 19 h 57"/>
                  <a:gd name="T4" fmla="*/ 26 w 46"/>
                  <a:gd name="T5" fmla="*/ 0 h 57"/>
                  <a:gd name="T6" fmla="*/ 9 w 46"/>
                  <a:gd name="T7" fmla="*/ 9 h 57"/>
                  <a:gd name="T8" fmla="*/ 9 w 46"/>
                  <a:gd name="T9" fmla="*/ 9 h 57"/>
                  <a:gd name="T10" fmla="*/ 9 w 46"/>
                  <a:gd name="T11" fmla="*/ 2 h 57"/>
                  <a:gd name="T12" fmla="*/ 0 w 46"/>
                  <a:gd name="T13" fmla="*/ 2 h 57"/>
                  <a:gd name="T14" fmla="*/ 0 w 46"/>
                  <a:gd name="T15" fmla="*/ 57 h 57"/>
                  <a:gd name="T16" fmla="*/ 10 w 46"/>
                  <a:gd name="T17" fmla="*/ 57 h 57"/>
                  <a:gd name="T18" fmla="*/ 10 w 46"/>
                  <a:gd name="T19" fmla="*/ 27 h 57"/>
                  <a:gd name="T20" fmla="*/ 24 w 46"/>
                  <a:gd name="T21" fmla="*/ 8 h 57"/>
                  <a:gd name="T22" fmla="*/ 36 w 46"/>
                  <a:gd name="T23" fmla="*/ 23 h 57"/>
                  <a:gd name="T24" fmla="*/ 36 w 46"/>
                  <a:gd name="T25" fmla="*/ 57 h 57"/>
                  <a:gd name="T26" fmla="*/ 46 w 46"/>
                  <a:gd name="T27" fmla="*/ 57 h 57"/>
                  <a:gd name="T28" fmla="*/ 46 w 46"/>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57">
                    <a:moveTo>
                      <a:pt x="46" y="19"/>
                    </a:moveTo>
                    <a:lnTo>
                      <a:pt x="46" y="19"/>
                    </a:lnTo>
                    <a:cubicBezTo>
                      <a:pt x="46" y="3"/>
                      <a:pt x="35" y="0"/>
                      <a:pt x="26" y="0"/>
                    </a:cubicBezTo>
                    <a:cubicBezTo>
                      <a:pt x="17" y="0"/>
                      <a:pt x="11" y="6"/>
                      <a:pt x="9" y="9"/>
                    </a:cubicBezTo>
                    <a:lnTo>
                      <a:pt x="9" y="9"/>
                    </a:lnTo>
                    <a:lnTo>
                      <a:pt x="9" y="2"/>
                    </a:lnTo>
                    <a:lnTo>
                      <a:pt x="0" y="2"/>
                    </a:lnTo>
                    <a:lnTo>
                      <a:pt x="0" y="57"/>
                    </a:lnTo>
                    <a:lnTo>
                      <a:pt x="10" y="57"/>
                    </a:lnTo>
                    <a:lnTo>
                      <a:pt x="10" y="27"/>
                    </a:lnTo>
                    <a:cubicBezTo>
                      <a:pt x="10" y="12"/>
                      <a:pt x="19" y="8"/>
                      <a:pt x="24" y="8"/>
                    </a:cubicBezTo>
                    <a:cubicBezTo>
                      <a:pt x="34" y="8"/>
                      <a:pt x="36" y="13"/>
                      <a:pt x="36" y="23"/>
                    </a:cubicBezTo>
                    <a:lnTo>
                      <a:pt x="36" y="57"/>
                    </a:lnTo>
                    <a:lnTo>
                      <a:pt x="46" y="57"/>
                    </a:lnTo>
                    <a:lnTo>
                      <a:pt x="46"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213"/>
              <p:cNvSpPr>
                <a:spLocks noEditPoints="1"/>
              </p:cNvSpPr>
              <p:nvPr/>
            </p:nvSpPr>
            <p:spPr bwMode="auto">
              <a:xfrm>
                <a:off x="2656" y="2989"/>
                <a:ext cx="46" cy="52"/>
              </a:xfrm>
              <a:custGeom>
                <a:avLst/>
                <a:gdLst>
                  <a:gd name="T0" fmla="*/ 11 w 52"/>
                  <a:gd name="T1" fmla="*/ 18 h 59"/>
                  <a:gd name="T2" fmla="*/ 11 w 52"/>
                  <a:gd name="T3" fmla="*/ 18 h 59"/>
                  <a:gd name="T4" fmla="*/ 24 w 52"/>
                  <a:gd name="T5" fmla="*/ 8 h 59"/>
                  <a:gd name="T6" fmla="*/ 37 w 52"/>
                  <a:gd name="T7" fmla="*/ 17 h 59"/>
                  <a:gd name="T8" fmla="*/ 32 w 52"/>
                  <a:gd name="T9" fmla="*/ 23 h 59"/>
                  <a:gd name="T10" fmla="*/ 17 w 52"/>
                  <a:gd name="T11" fmla="*/ 25 h 59"/>
                  <a:gd name="T12" fmla="*/ 0 w 52"/>
                  <a:gd name="T13" fmla="*/ 43 h 59"/>
                  <a:gd name="T14" fmla="*/ 17 w 52"/>
                  <a:gd name="T15" fmla="*/ 59 h 59"/>
                  <a:gd name="T16" fmla="*/ 37 w 52"/>
                  <a:gd name="T17" fmla="*/ 50 h 59"/>
                  <a:gd name="T18" fmla="*/ 47 w 52"/>
                  <a:gd name="T19" fmla="*/ 58 h 59"/>
                  <a:gd name="T20" fmla="*/ 52 w 52"/>
                  <a:gd name="T21" fmla="*/ 57 h 59"/>
                  <a:gd name="T22" fmla="*/ 52 w 52"/>
                  <a:gd name="T23" fmla="*/ 50 h 59"/>
                  <a:gd name="T24" fmla="*/ 49 w 52"/>
                  <a:gd name="T25" fmla="*/ 51 h 59"/>
                  <a:gd name="T26" fmla="*/ 46 w 52"/>
                  <a:gd name="T27" fmla="*/ 47 h 59"/>
                  <a:gd name="T28" fmla="*/ 46 w 52"/>
                  <a:gd name="T29" fmla="*/ 15 h 59"/>
                  <a:gd name="T30" fmla="*/ 25 w 52"/>
                  <a:gd name="T31" fmla="*/ 0 h 59"/>
                  <a:gd name="T32" fmla="*/ 2 w 52"/>
                  <a:gd name="T33" fmla="*/ 18 h 59"/>
                  <a:gd name="T34" fmla="*/ 11 w 52"/>
                  <a:gd name="T35" fmla="*/ 18 h 59"/>
                  <a:gd name="T36" fmla="*/ 37 w 52"/>
                  <a:gd name="T37" fmla="*/ 38 h 59"/>
                  <a:gd name="T38" fmla="*/ 37 w 52"/>
                  <a:gd name="T39" fmla="*/ 38 h 59"/>
                  <a:gd name="T40" fmla="*/ 19 w 52"/>
                  <a:gd name="T41" fmla="*/ 51 h 59"/>
                  <a:gd name="T42" fmla="*/ 9 w 52"/>
                  <a:gd name="T43" fmla="*/ 41 h 59"/>
                  <a:gd name="T44" fmla="*/ 21 w 52"/>
                  <a:gd name="T45" fmla="*/ 32 h 59"/>
                  <a:gd name="T46" fmla="*/ 37 w 52"/>
                  <a:gd name="T47" fmla="*/ 29 h 59"/>
                  <a:gd name="T48" fmla="*/ 37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8"/>
                    </a:moveTo>
                    <a:lnTo>
                      <a:pt x="11" y="18"/>
                    </a:lnTo>
                    <a:cubicBezTo>
                      <a:pt x="12" y="14"/>
                      <a:pt x="13" y="8"/>
                      <a:pt x="24" y="8"/>
                    </a:cubicBezTo>
                    <a:cubicBezTo>
                      <a:pt x="33" y="8"/>
                      <a:pt x="37" y="11"/>
                      <a:pt x="37" y="17"/>
                    </a:cubicBezTo>
                    <a:cubicBezTo>
                      <a:pt x="37" y="22"/>
                      <a:pt x="34" y="23"/>
                      <a:pt x="32" y="23"/>
                    </a:cubicBezTo>
                    <a:lnTo>
                      <a:pt x="17" y="25"/>
                    </a:lnTo>
                    <a:cubicBezTo>
                      <a:pt x="1" y="27"/>
                      <a:pt x="0" y="38"/>
                      <a:pt x="0" y="43"/>
                    </a:cubicBezTo>
                    <a:cubicBezTo>
                      <a:pt x="0" y="52"/>
                      <a:pt x="7" y="59"/>
                      <a:pt x="17" y="59"/>
                    </a:cubicBezTo>
                    <a:cubicBezTo>
                      <a:pt x="28" y="59"/>
                      <a:pt x="34" y="53"/>
                      <a:pt x="37" y="50"/>
                    </a:cubicBezTo>
                    <a:cubicBezTo>
                      <a:pt x="37" y="54"/>
                      <a:pt x="39" y="58"/>
                      <a:pt x="47" y="58"/>
                    </a:cubicBezTo>
                    <a:cubicBezTo>
                      <a:pt x="49" y="58"/>
                      <a:pt x="50" y="57"/>
                      <a:pt x="52" y="57"/>
                    </a:cubicBezTo>
                    <a:lnTo>
                      <a:pt x="52" y="50"/>
                    </a:lnTo>
                    <a:cubicBezTo>
                      <a:pt x="51" y="50"/>
                      <a:pt x="50" y="51"/>
                      <a:pt x="49" y="51"/>
                    </a:cubicBezTo>
                    <a:cubicBezTo>
                      <a:pt x="47" y="51"/>
                      <a:pt x="46" y="50"/>
                      <a:pt x="46" y="47"/>
                    </a:cubicBezTo>
                    <a:lnTo>
                      <a:pt x="46" y="15"/>
                    </a:lnTo>
                    <a:cubicBezTo>
                      <a:pt x="46" y="1"/>
                      <a:pt x="30" y="0"/>
                      <a:pt x="25" y="0"/>
                    </a:cubicBezTo>
                    <a:cubicBezTo>
                      <a:pt x="12" y="0"/>
                      <a:pt x="3" y="5"/>
                      <a:pt x="2" y="18"/>
                    </a:cubicBezTo>
                    <a:lnTo>
                      <a:pt x="11" y="18"/>
                    </a:lnTo>
                    <a:close/>
                    <a:moveTo>
                      <a:pt x="37" y="38"/>
                    </a:moveTo>
                    <a:lnTo>
                      <a:pt x="37" y="38"/>
                    </a:lnTo>
                    <a:cubicBezTo>
                      <a:pt x="37" y="45"/>
                      <a:pt x="28" y="51"/>
                      <a:pt x="19" y="51"/>
                    </a:cubicBezTo>
                    <a:cubicBezTo>
                      <a:pt x="12" y="51"/>
                      <a:pt x="9" y="47"/>
                      <a:pt x="9" y="41"/>
                    </a:cubicBezTo>
                    <a:cubicBezTo>
                      <a:pt x="9" y="34"/>
                      <a:pt x="17" y="33"/>
                      <a:pt x="21"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214"/>
              <p:cNvSpPr>
                <a:spLocks/>
              </p:cNvSpPr>
              <p:nvPr/>
            </p:nvSpPr>
            <p:spPr bwMode="auto">
              <a:xfrm>
                <a:off x="2706" y="2976"/>
                <a:ext cx="22" cy="64"/>
              </a:xfrm>
              <a:custGeom>
                <a:avLst/>
                <a:gdLst>
                  <a:gd name="T0" fmla="*/ 25 w 25"/>
                  <a:gd name="T1" fmla="*/ 23 h 72"/>
                  <a:gd name="T2" fmla="*/ 25 w 25"/>
                  <a:gd name="T3" fmla="*/ 23 h 72"/>
                  <a:gd name="T4" fmla="*/ 25 w 25"/>
                  <a:gd name="T5" fmla="*/ 16 h 72"/>
                  <a:gd name="T6" fmla="*/ 17 w 25"/>
                  <a:gd name="T7" fmla="*/ 16 h 72"/>
                  <a:gd name="T8" fmla="*/ 17 w 25"/>
                  <a:gd name="T9" fmla="*/ 0 h 72"/>
                  <a:gd name="T10" fmla="*/ 7 w 25"/>
                  <a:gd name="T11" fmla="*/ 0 h 72"/>
                  <a:gd name="T12" fmla="*/ 7 w 25"/>
                  <a:gd name="T13" fmla="*/ 16 h 72"/>
                  <a:gd name="T14" fmla="*/ 0 w 25"/>
                  <a:gd name="T15" fmla="*/ 16 h 72"/>
                  <a:gd name="T16" fmla="*/ 0 w 25"/>
                  <a:gd name="T17" fmla="*/ 23 h 72"/>
                  <a:gd name="T18" fmla="*/ 7 w 25"/>
                  <a:gd name="T19" fmla="*/ 23 h 72"/>
                  <a:gd name="T20" fmla="*/ 7 w 25"/>
                  <a:gd name="T21" fmla="*/ 60 h 72"/>
                  <a:gd name="T22" fmla="*/ 18 w 25"/>
                  <a:gd name="T23" fmla="*/ 72 h 72"/>
                  <a:gd name="T24" fmla="*/ 25 w 25"/>
                  <a:gd name="T25" fmla="*/ 71 h 72"/>
                  <a:gd name="T26" fmla="*/ 25 w 25"/>
                  <a:gd name="T27" fmla="*/ 64 h 72"/>
                  <a:gd name="T28" fmla="*/ 22 w 25"/>
                  <a:gd name="T29" fmla="*/ 64 h 72"/>
                  <a:gd name="T30" fmla="*/ 17 w 25"/>
                  <a:gd name="T31" fmla="*/ 59 h 72"/>
                  <a:gd name="T32" fmla="*/ 17 w 25"/>
                  <a:gd name="T33" fmla="*/ 23 h 72"/>
                  <a:gd name="T34" fmla="*/ 25 w 25"/>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72">
                    <a:moveTo>
                      <a:pt x="25" y="23"/>
                    </a:moveTo>
                    <a:lnTo>
                      <a:pt x="25" y="23"/>
                    </a:lnTo>
                    <a:lnTo>
                      <a:pt x="25" y="16"/>
                    </a:lnTo>
                    <a:lnTo>
                      <a:pt x="17" y="16"/>
                    </a:lnTo>
                    <a:lnTo>
                      <a:pt x="17" y="0"/>
                    </a:lnTo>
                    <a:lnTo>
                      <a:pt x="7" y="0"/>
                    </a:lnTo>
                    <a:lnTo>
                      <a:pt x="7" y="16"/>
                    </a:lnTo>
                    <a:lnTo>
                      <a:pt x="0" y="16"/>
                    </a:lnTo>
                    <a:lnTo>
                      <a:pt x="0" y="23"/>
                    </a:lnTo>
                    <a:lnTo>
                      <a:pt x="7" y="23"/>
                    </a:lnTo>
                    <a:lnTo>
                      <a:pt x="7" y="60"/>
                    </a:lnTo>
                    <a:cubicBezTo>
                      <a:pt x="7" y="67"/>
                      <a:pt x="9" y="72"/>
                      <a:pt x="18" y="72"/>
                    </a:cubicBezTo>
                    <a:cubicBezTo>
                      <a:pt x="19" y="72"/>
                      <a:pt x="22" y="71"/>
                      <a:pt x="25" y="71"/>
                    </a:cubicBezTo>
                    <a:lnTo>
                      <a:pt x="25" y="64"/>
                    </a:lnTo>
                    <a:lnTo>
                      <a:pt x="22" y="64"/>
                    </a:lnTo>
                    <a:cubicBezTo>
                      <a:pt x="20" y="64"/>
                      <a:pt x="17" y="64"/>
                      <a:pt x="17" y="59"/>
                    </a:cubicBezTo>
                    <a:lnTo>
                      <a:pt x="17" y="23"/>
                    </a:lnTo>
                    <a:lnTo>
                      <a:pt x="25"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215"/>
              <p:cNvSpPr>
                <a:spLocks noEditPoints="1"/>
              </p:cNvSpPr>
              <p:nvPr/>
            </p:nvSpPr>
            <p:spPr bwMode="auto">
              <a:xfrm>
                <a:off x="2737" y="2972"/>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216"/>
              <p:cNvSpPr>
                <a:spLocks/>
              </p:cNvSpPr>
              <p:nvPr/>
            </p:nvSpPr>
            <p:spPr bwMode="auto">
              <a:xfrm>
                <a:off x="2752" y="2990"/>
                <a:ext cx="46" cy="49"/>
              </a:xfrm>
              <a:custGeom>
                <a:avLst/>
                <a:gdLst>
                  <a:gd name="T0" fmla="*/ 26 w 52"/>
                  <a:gd name="T1" fmla="*/ 45 h 55"/>
                  <a:gd name="T2" fmla="*/ 26 w 52"/>
                  <a:gd name="T3" fmla="*/ 45 h 55"/>
                  <a:gd name="T4" fmla="*/ 26 w 52"/>
                  <a:gd name="T5" fmla="*/ 45 h 55"/>
                  <a:gd name="T6" fmla="*/ 11 w 52"/>
                  <a:gd name="T7" fmla="*/ 0 h 55"/>
                  <a:gd name="T8" fmla="*/ 0 w 52"/>
                  <a:gd name="T9" fmla="*/ 0 h 55"/>
                  <a:gd name="T10" fmla="*/ 21 w 52"/>
                  <a:gd name="T11" fmla="*/ 55 h 55"/>
                  <a:gd name="T12" fmla="*/ 31 w 52"/>
                  <a:gd name="T13" fmla="*/ 55 h 55"/>
                  <a:gd name="T14" fmla="*/ 52 w 52"/>
                  <a:gd name="T15" fmla="*/ 0 h 55"/>
                  <a:gd name="T16" fmla="*/ 41 w 52"/>
                  <a:gd name="T17" fmla="*/ 0 h 55"/>
                  <a:gd name="T18" fmla="*/ 26 w 52"/>
                  <a:gd name="T19" fmla="*/ 4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5">
                    <a:moveTo>
                      <a:pt x="26" y="45"/>
                    </a:moveTo>
                    <a:lnTo>
                      <a:pt x="26" y="45"/>
                    </a:lnTo>
                    <a:lnTo>
                      <a:pt x="26" y="45"/>
                    </a:lnTo>
                    <a:lnTo>
                      <a:pt x="11" y="0"/>
                    </a:lnTo>
                    <a:lnTo>
                      <a:pt x="0" y="0"/>
                    </a:lnTo>
                    <a:lnTo>
                      <a:pt x="21" y="55"/>
                    </a:lnTo>
                    <a:lnTo>
                      <a:pt x="31" y="55"/>
                    </a:lnTo>
                    <a:lnTo>
                      <a:pt x="52" y="0"/>
                    </a:lnTo>
                    <a:lnTo>
                      <a:pt x="41" y="0"/>
                    </a:lnTo>
                    <a:lnTo>
                      <a:pt x="26" y="4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217"/>
              <p:cNvSpPr>
                <a:spLocks noEditPoints="1"/>
              </p:cNvSpPr>
              <p:nvPr/>
            </p:nvSpPr>
            <p:spPr bwMode="auto">
              <a:xfrm>
                <a:off x="2803" y="2989"/>
                <a:ext cx="45" cy="52"/>
              </a:xfrm>
              <a:custGeom>
                <a:avLst/>
                <a:gdLst>
                  <a:gd name="T0" fmla="*/ 40 w 51"/>
                  <a:gd name="T1" fmla="*/ 40 h 59"/>
                  <a:gd name="T2" fmla="*/ 40 w 51"/>
                  <a:gd name="T3" fmla="*/ 40 h 59"/>
                  <a:gd name="T4" fmla="*/ 26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0 w 51"/>
                  <a:gd name="T21" fmla="*/ 40 h 59"/>
                  <a:gd name="T22" fmla="*/ 10 w 51"/>
                  <a:gd name="T23" fmla="*/ 25 h 59"/>
                  <a:gd name="T24" fmla="*/ 10 w 51"/>
                  <a:gd name="T25" fmla="*/ 25 h 59"/>
                  <a:gd name="T26" fmla="*/ 25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0" y="40"/>
                    </a:moveTo>
                    <a:lnTo>
                      <a:pt x="40" y="40"/>
                    </a:lnTo>
                    <a:cubicBezTo>
                      <a:pt x="40" y="44"/>
                      <a:pt x="35" y="50"/>
                      <a:pt x="26" y="50"/>
                    </a:cubicBezTo>
                    <a:cubicBezTo>
                      <a:pt x="15" y="50"/>
                      <a:pt x="10" y="44"/>
                      <a:pt x="10" y="32"/>
                    </a:cubicBezTo>
                    <a:lnTo>
                      <a:pt x="51" y="32"/>
                    </a:lnTo>
                    <a:cubicBezTo>
                      <a:pt x="51" y="13"/>
                      <a:pt x="43" y="0"/>
                      <a:pt x="27" y="0"/>
                    </a:cubicBezTo>
                    <a:cubicBezTo>
                      <a:pt x="8" y="0"/>
                      <a:pt x="0" y="14"/>
                      <a:pt x="0" y="31"/>
                    </a:cubicBezTo>
                    <a:cubicBezTo>
                      <a:pt x="0" y="47"/>
                      <a:pt x="9" y="59"/>
                      <a:pt x="25" y="59"/>
                    </a:cubicBezTo>
                    <a:cubicBezTo>
                      <a:pt x="34" y="59"/>
                      <a:pt x="37" y="56"/>
                      <a:pt x="40" y="55"/>
                    </a:cubicBezTo>
                    <a:cubicBezTo>
                      <a:pt x="47" y="50"/>
                      <a:pt x="50" y="42"/>
                      <a:pt x="50" y="40"/>
                    </a:cubicBezTo>
                    <a:lnTo>
                      <a:pt x="40" y="40"/>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218"/>
              <p:cNvSpPr>
                <a:spLocks/>
              </p:cNvSpPr>
              <p:nvPr/>
            </p:nvSpPr>
            <p:spPr bwMode="auto">
              <a:xfrm>
                <a:off x="2855" y="2989"/>
                <a:ext cx="39" cy="52"/>
              </a:xfrm>
              <a:custGeom>
                <a:avLst/>
                <a:gdLst>
                  <a:gd name="T0" fmla="*/ 44 w 45"/>
                  <a:gd name="T1" fmla="*/ 17 h 59"/>
                  <a:gd name="T2" fmla="*/ 44 w 45"/>
                  <a:gd name="T3" fmla="*/ 17 h 59"/>
                  <a:gd name="T4" fmla="*/ 22 w 45"/>
                  <a:gd name="T5" fmla="*/ 0 h 59"/>
                  <a:gd name="T6" fmla="*/ 1 w 45"/>
                  <a:gd name="T7" fmla="*/ 18 h 59"/>
                  <a:gd name="T8" fmla="*/ 14 w 45"/>
                  <a:gd name="T9" fmla="*/ 31 h 59"/>
                  <a:gd name="T10" fmla="*/ 25 w 45"/>
                  <a:gd name="T11" fmla="*/ 34 h 59"/>
                  <a:gd name="T12" fmla="*/ 36 w 45"/>
                  <a:gd name="T13" fmla="*/ 42 h 59"/>
                  <a:gd name="T14" fmla="*/ 23 w 45"/>
                  <a:gd name="T15" fmla="*/ 50 h 59"/>
                  <a:gd name="T16" fmla="*/ 9 w 45"/>
                  <a:gd name="T17" fmla="*/ 39 h 59"/>
                  <a:gd name="T18" fmla="*/ 0 w 45"/>
                  <a:gd name="T19" fmla="*/ 39 h 59"/>
                  <a:gd name="T20" fmla="*/ 23 w 45"/>
                  <a:gd name="T21" fmla="*/ 59 h 59"/>
                  <a:gd name="T22" fmla="*/ 45 w 45"/>
                  <a:gd name="T23" fmla="*/ 40 h 59"/>
                  <a:gd name="T24" fmla="*/ 30 w 45"/>
                  <a:gd name="T25" fmla="*/ 26 h 59"/>
                  <a:gd name="T26" fmla="*/ 20 w 45"/>
                  <a:gd name="T27" fmla="*/ 23 h 59"/>
                  <a:gd name="T28" fmla="*/ 10 w 45"/>
                  <a:gd name="T29" fmla="*/ 16 h 59"/>
                  <a:gd name="T30" fmla="*/ 21 w 45"/>
                  <a:gd name="T31" fmla="*/ 8 h 59"/>
                  <a:gd name="T32" fmla="*/ 35 w 45"/>
                  <a:gd name="T33" fmla="*/ 17 h 59"/>
                  <a:gd name="T34" fmla="*/ 44 w 45"/>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9">
                    <a:moveTo>
                      <a:pt x="44" y="17"/>
                    </a:moveTo>
                    <a:lnTo>
                      <a:pt x="44" y="17"/>
                    </a:lnTo>
                    <a:cubicBezTo>
                      <a:pt x="44" y="15"/>
                      <a:pt x="42" y="0"/>
                      <a:pt x="22" y="0"/>
                    </a:cubicBezTo>
                    <a:cubicBezTo>
                      <a:pt x="11" y="0"/>
                      <a:pt x="1" y="5"/>
                      <a:pt x="1" y="18"/>
                    </a:cubicBezTo>
                    <a:cubicBezTo>
                      <a:pt x="1" y="25"/>
                      <a:pt x="6" y="29"/>
                      <a:pt x="14" y="31"/>
                    </a:cubicBezTo>
                    <a:lnTo>
                      <a:pt x="25" y="34"/>
                    </a:lnTo>
                    <a:cubicBezTo>
                      <a:pt x="33" y="36"/>
                      <a:pt x="36" y="37"/>
                      <a:pt x="36" y="42"/>
                    </a:cubicBezTo>
                    <a:cubicBezTo>
                      <a:pt x="36" y="48"/>
                      <a:pt x="30" y="50"/>
                      <a:pt x="23" y="50"/>
                    </a:cubicBezTo>
                    <a:cubicBezTo>
                      <a:pt x="10" y="50"/>
                      <a:pt x="9" y="43"/>
                      <a:pt x="9" y="39"/>
                    </a:cubicBezTo>
                    <a:lnTo>
                      <a:pt x="0" y="39"/>
                    </a:lnTo>
                    <a:cubicBezTo>
                      <a:pt x="0" y="46"/>
                      <a:pt x="1" y="59"/>
                      <a:pt x="23" y="59"/>
                    </a:cubicBezTo>
                    <a:cubicBezTo>
                      <a:pt x="36" y="59"/>
                      <a:pt x="45" y="52"/>
                      <a:pt x="45" y="40"/>
                    </a:cubicBezTo>
                    <a:cubicBezTo>
                      <a:pt x="45" y="33"/>
                      <a:pt x="41" y="28"/>
                      <a:pt x="30" y="26"/>
                    </a:cubicBezTo>
                    <a:lnTo>
                      <a:pt x="20" y="23"/>
                    </a:lnTo>
                    <a:cubicBezTo>
                      <a:pt x="13" y="21"/>
                      <a:pt x="10" y="20"/>
                      <a:pt x="10" y="16"/>
                    </a:cubicBezTo>
                    <a:cubicBezTo>
                      <a:pt x="10" y="9"/>
                      <a:pt x="19" y="8"/>
                      <a:pt x="21" y="8"/>
                    </a:cubicBezTo>
                    <a:cubicBezTo>
                      <a:pt x="33" y="8"/>
                      <a:pt x="34"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219"/>
              <p:cNvSpPr>
                <a:spLocks noEditPoints="1"/>
              </p:cNvSpPr>
              <p:nvPr/>
            </p:nvSpPr>
            <p:spPr bwMode="auto">
              <a:xfrm>
                <a:off x="2929" y="2972"/>
                <a:ext cx="56" cy="69"/>
              </a:xfrm>
              <a:custGeom>
                <a:avLst/>
                <a:gdLst>
                  <a:gd name="T0" fmla="*/ 39 w 64"/>
                  <a:gd name="T1" fmla="*/ 61 h 78"/>
                  <a:gd name="T2" fmla="*/ 39 w 64"/>
                  <a:gd name="T3" fmla="*/ 61 h 78"/>
                  <a:gd name="T4" fmla="*/ 23 w 64"/>
                  <a:gd name="T5" fmla="*/ 69 h 78"/>
                  <a:gd name="T6" fmla="*/ 9 w 64"/>
                  <a:gd name="T7" fmla="*/ 57 h 78"/>
                  <a:gd name="T8" fmla="*/ 22 w 64"/>
                  <a:gd name="T9" fmla="*/ 40 h 78"/>
                  <a:gd name="T10" fmla="*/ 39 w 64"/>
                  <a:gd name="T11" fmla="*/ 61 h 78"/>
                  <a:gd name="T12" fmla="*/ 25 w 64"/>
                  <a:gd name="T13" fmla="*/ 29 h 78"/>
                  <a:gd name="T14" fmla="*/ 25 w 64"/>
                  <a:gd name="T15" fmla="*/ 29 h 78"/>
                  <a:gd name="T16" fmla="*/ 18 w 64"/>
                  <a:gd name="T17" fmla="*/ 16 h 78"/>
                  <a:gd name="T18" fmla="*/ 27 w 64"/>
                  <a:gd name="T19" fmla="*/ 8 h 78"/>
                  <a:gd name="T20" fmla="*/ 35 w 64"/>
                  <a:gd name="T21" fmla="*/ 16 h 78"/>
                  <a:gd name="T22" fmla="*/ 25 w 64"/>
                  <a:gd name="T23" fmla="*/ 29 h 78"/>
                  <a:gd name="T24" fmla="*/ 50 w 64"/>
                  <a:gd name="T25" fmla="*/ 60 h 78"/>
                  <a:gd name="T26" fmla="*/ 50 w 64"/>
                  <a:gd name="T27" fmla="*/ 60 h 78"/>
                  <a:gd name="T28" fmla="*/ 56 w 64"/>
                  <a:gd name="T29" fmla="*/ 40 h 78"/>
                  <a:gd name="T30" fmla="*/ 47 w 64"/>
                  <a:gd name="T31" fmla="*/ 40 h 78"/>
                  <a:gd name="T32" fmla="*/ 44 w 64"/>
                  <a:gd name="T33" fmla="*/ 52 h 78"/>
                  <a:gd name="T34" fmla="*/ 30 w 64"/>
                  <a:gd name="T35" fmla="*/ 35 h 78"/>
                  <a:gd name="T36" fmla="*/ 44 w 64"/>
                  <a:gd name="T37" fmla="*/ 16 h 78"/>
                  <a:gd name="T38" fmla="*/ 27 w 64"/>
                  <a:gd name="T39" fmla="*/ 0 h 78"/>
                  <a:gd name="T40" fmla="*/ 9 w 64"/>
                  <a:gd name="T41" fmla="*/ 17 h 78"/>
                  <a:gd name="T42" fmla="*/ 17 w 64"/>
                  <a:gd name="T43" fmla="*/ 34 h 78"/>
                  <a:gd name="T44" fmla="*/ 0 w 64"/>
                  <a:gd name="T45" fmla="*/ 58 h 78"/>
                  <a:gd name="T46" fmla="*/ 22 w 64"/>
                  <a:gd name="T47" fmla="*/ 78 h 78"/>
                  <a:gd name="T48" fmla="*/ 44 w 64"/>
                  <a:gd name="T49" fmla="*/ 67 h 78"/>
                  <a:gd name="T50" fmla="*/ 51 w 64"/>
                  <a:gd name="T51" fmla="*/ 76 h 78"/>
                  <a:gd name="T52" fmla="*/ 64 w 64"/>
                  <a:gd name="T53" fmla="*/ 76 h 78"/>
                  <a:gd name="T54" fmla="*/ 50 w 64"/>
                  <a:gd name="T55" fmla="*/ 6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78">
                    <a:moveTo>
                      <a:pt x="39" y="61"/>
                    </a:moveTo>
                    <a:lnTo>
                      <a:pt x="39" y="61"/>
                    </a:lnTo>
                    <a:cubicBezTo>
                      <a:pt x="35" y="67"/>
                      <a:pt x="30" y="69"/>
                      <a:pt x="23" y="69"/>
                    </a:cubicBezTo>
                    <a:cubicBezTo>
                      <a:pt x="19" y="69"/>
                      <a:pt x="9" y="66"/>
                      <a:pt x="9" y="57"/>
                    </a:cubicBezTo>
                    <a:cubicBezTo>
                      <a:pt x="9" y="49"/>
                      <a:pt x="14" y="45"/>
                      <a:pt x="22" y="40"/>
                    </a:cubicBezTo>
                    <a:lnTo>
                      <a:pt x="39" y="61"/>
                    </a:lnTo>
                    <a:close/>
                    <a:moveTo>
                      <a:pt x="25" y="29"/>
                    </a:moveTo>
                    <a:lnTo>
                      <a:pt x="25" y="29"/>
                    </a:lnTo>
                    <a:cubicBezTo>
                      <a:pt x="23" y="27"/>
                      <a:pt x="18" y="21"/>
                      <a:pt x="18" y="16"/>
                    </a:cubicBezTo>
                    <a:cubicBezTo>
                      <a:pt x="18" y="14"/>
                      <a:pt x="19" y="8"/>
                      <a:pt x="27" y="8"/>
                    </a:cubicBezTo>
                    <a:cubicBezTo>
                      <a:pt x="30" y="8"/>
                      <a:pt x="35" y="9"/>
                      <a:pt x="35" y="16"/>
                    </a:cubicBezTo>
                    <a:cubicBezTo>
                      <a:pt x="35" y="23"/>
                      <a:pt x="30" y="27"/>
                      <a:pt x="25" y="29"/>
                    </a:cubicBezTo>
                    <a:close/>
                    <a:moveTo>
                      <a:pt x="50" y="60"/>
                    </a:moveTo>
                    <a:lnTo>
                      <a:pt x="50" y="60"/>
                    </a:lnTo>
                    <a:cubicBezTo>
                      <a:pt x="54" y="52"/>
                      <a:pt x="56" y="45"/>
                      <a:pt x="56" y="40"/>
                    </a:cubicBezTo>
                    <a:lnTo>
                      <a:pt x="47" y="40"/>
                    </a:lnTo>
                    <a:cubicBezTo>
                      <a:pt x="46" y="46"/>
                      <a:pt x="46" y="47"/>
                      <a:pt x="44" y="52"/>
                    </a:cubicBezTo>
                    <a:lnTo>
                      <a:pt x="30" y="35"/>
                    </a:lnTo>
                    <a:cubicBezTo>
                      <a:pt x="36" y="32"/>
                      <a:pt x="44" y="26"/>
                      <a:pt x="44" y="16"/>
                    </a:cubicBezTo>
                    <a:cubicBezTo>
                      <a:pt x="44" y="8"/>
                      <a:pt x="39" y="0"/>
                      <a:pt x="27" y="0"/>
                    </a:cubicBezTo>
                    <a:cubicBezTo>
                      <a:pt x="15" y="0"/>
                      <a:pt x="9" y="8"/>
                      <a:pt x="9" y="17"/>
                    </a:cubicBezTo>
                    <a:cubicBezTo>
                      <a:pt x="9" y="23"/>
                      <a:pt x="11" y="27"/>
                      <a:pt x="17" y="34"/>
                    </a:cubicBezTo>
                    <a:cubicBezTo>
                      <a:pt x="3" y="42"/>
                      <a:pt x="0" y="47"/>
                      <a:pt x="0" y="58"/>
                    </a:cubicBezTo>
                    <a:cubicBezTo>
                      <a:pt x="0" y="63"/>
                      <a:pt x="3" y="78"/>
                      <a:pt x="22" y="78"/>
                    </a:cubicBezTo>
                    <a:cubicBezTo>
                      <a:pt x="33" y="78"/>
                      <a:pt x="39" y="73"/>
                      <a:pt x="44" y="67"/>
                    </a:cubicBezTo>
                    <a:lnTo>
                      <a:pt x="51" y="76"/>
                    </a:lnTo>
                    <a:lnTo>
                      <a:pt x="64" y="76"/>
                    </a:lnTo>
                    <a:lnTo>
                      <a:pt x="50" y="6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220"/>
              <p:cNvSpPr>
                <a:spLocks/>
              </p:cNvSpPr>
              <p:nvPr/>
            </p:nvSpPr>
            <p:spPr bwMode="auto">
              <a:xfrm>
                <a:off x="2424" y="3102"/>
                <a:ext cx="23" cy="50"/>
              </a:xfrm>
              <a:custGeom>
                <a:avLst/>
                <a:gdLst>
                  <a:gd name="T0" fmla="*/ 10 w 27"/>
                  <a:gd name="T1" fmla="*/ 25 h 57"/>
                  <a:gd name="T2" fmla="*/ 10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0"/>
                    </a:lnTo>
                    <a:cubicBezTo>
                      <a:pt x="27" y="0"/>
                      <a:pt x="26" y="0"/>
                      <a:pt x="25" y="0"/>
                    </a:cubicBezTo>
                    <a:cubicBezTo>
                      <a:pt x="18" y="0"/>
                      <a:pt x="13" y="4"/>
                      <a:pt x="9" y="11"/>
                    </a:cubicBezTo>
                    <a:lnTo>
                      <a:pt x="9" y="11"/>
                    </a:lnTo>
                    <a:lnTo>
                      <a:pt x="9" y="2"/>
                    </a:lnTo>
                    <a:lnTo>
                      <a:pt x="0" y="2"/>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221"/>
              <p:cNvSpPr>
                <a:spLocks noEditPoints="1"/>
              </p:cNvSpPr>
              <p:nvPr/>
            </p:nvSpPr>
            <p:spPr bwMode="auto">
              <a:xfrm>
                <a:off x="2452" y="3102"/>
                <a:ext cx="44" cy="52"/>
              </a:xfrm>
              <a:custGeom>
                <a:avLst/>
                <a:gdLst>
                  <a:gd name="T0" fmla="*/ 40 w 50"/>
                  <a:gd name="T1" fmla="*/ 40 h 59"/>
                  <a:gd name="T2" fmla="*/ 40 w 50"/>
                  <a:gd name="T3" fmla="*/ 40 h 59"/>
                  <a:gd name="T4" fmla="*/ 26 w 50"/>
                  <a:gd name="T5" fmla="*/ 50 h 59"/>
                  <a:gd name="T6" fmla="*/ 10 w 50"/>
                  <a:gd name="T7" fmla="*/ 32 h 59"/>
                  <a:gd name="T8" fmla="*/ 50 w 50"/>
                  <a:gd name="T9" fmla="*/ 32 h 59"/>
                  <a:gd name="T10" fmla="*/ 26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8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0"/>
                      <a:pt x="26" y="50"/>
                    </a:cubicBezTo>
                    <a:cubicBezTo>
                      <a:pt x="15" y="50"/>
                      <a:pt x="10" y="44"/>
                      <a:pt x="10" y="32"/>
                    </a:cubicBezTo>
                    <a:lnTo>
                      <a:pt x="50" y="32"/>
                    </a:lnTo>
                    <a:cubicBezTo>
                      <a:pt x="50" y="13"/>
                      <a:pt x="42" y="0"/>
                      <a:pt x="26" y="0"/>
                    </a:cubicBezTo>
                    <a:cubicBezTo>
                      <a:pt x="8" y="0"/>
                      <a:pt x="0" y="14"/>
                      <a:pt x="0" y="31"/>
                    </a:cubicBezTo>
                    <a:cubicBezTo>
                      <a:pt x="0" y="47"/>
                      <a:pt x="9" y="59"/>
                      <a:pt x="25" y="59"/>
                    </a:cubicBezTo>
                    <a:cubicBezTo>
                      <a:pt x="34" y="59"/>
                      <a:pt x="37" y="56"/>
                      <a:pt x="40" y="55"/>
                    </a:cubicBezTo>
                    <a:cubicBezTo>
                      <a:pt x="47" y="50"/>
                      <a:pt x="49" y="42"/>
                      <a:pt x="50" y="40"/>
                    </a:cubicBezTo>
                    <a:lnTo>
                      <a:pt x="40" y="40"/>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1" name="Freeform 222"/>
              <p:cNvSpPr>
                <a:spLocks/>
              </p:cNvSpPr>
              <p:nvPr/>
            </p:nvSpPr>
            <p:spPr bwMode="auto">
              <a:xfrm>
                <a:off x="2503" y="3102"/>
                <a:ext cx="41" cy="52"/>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1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9"/>
                      <a:pt x="24" y="59"/>
                    </a:cubicBezTo>
                    <a:cubicBezTo>
                      <a:pt x="37" y="59"/>
                      <a:pt x="46" y="52"/>
                      <a:pt x="46" y="40"/>
                    </a:cubicBezTo>
                    <a:cubicBezTo>
                      <a:pt x="46" y="33"/>
                      <a:pt x="42" y="28"/>
                      <a:pt x="31"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223"/>
              <p:cNvSpPr>
                <a:spLocks noEditPoints="1"/>
              </p:cNvSpPr>
              <p:nvPr/>
            </p:nvSpPr>
            <p:spPr bwMode="auto">
              <a:xfrm>
                <a:off x="2551" y="3102"/>
                <a:ext cx="45" cy="51"/>
              </a:xfrm>
              <a:custGeom>
                <a:avLst/>
                <a:gdLst>
                  <a:gd name="T0" fmla="*/ 0 w 51"/>
                  <a:gd name="T1" fmla="*/ 29 h 58"/>
                  <a:gd name="T2" fmla="*/ 0 w 51"/>
                  <a:gd name="T3" fmla="*/ 29 h 58"/>
                  <a:gd name="T4" fmla="*/ 26 w 51"/>
                  <a:gd name="T5" fmla="*/ 58 h 58"/>
                  <a:gd name="T6" fmla="*/ 51 w 51"/>
                  <a:gd name="T7" fmla="*/ 29 h 58"/>
                  <a:gd name="T8" fmla="*/ 26 w 51"/>
                  <a:gd name="T9" fmla="*/ 0 h 58"/>
                  <a:gd name="T10" fmla="*/ 0 w 51"/>
                  <a:gd name="T11" fmla="*/ 29 h 58"/>
                  <a:gd name="T12" fmla="*/ 10 w 51"/>
                  <a:gd name="T13" fmla="*/ 29 h 58"/>
                  <a:gd name="T14" fmla="*/ 10 w 51"/>
                  <a:gd name="T15" fmla="*/ 29 h 58"/>
                  <a:gd name="T16" fmla="*/ 26 w 51"/>
                  <a:gd name="T17" fmla="*/ 8 h 58"/>
                  <a:gd name="T18" fmla="*/ 42 w 51"/>
                  <a:gd name="T19" fmla="*/ 29 h 58"/>
                  <a:gd name="T20" fmla="*/ 26 w 51"/>
                  <a:gd name="T21" fmla="*/ 50 h 58"/>
                  <a:gd name="T22" fmla="*/ 10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6" y="58"/>
                    </a:cubicBezTo>
                    <a:cubicBezTo>
                      <a:pt x="43" y="58"/>
                      <a:pt x="51" y="43"/>
                      <a:pt x="51" y="29"/>
                    </a:cubicBezTo>
                    <a:cubicBezTo>
                      <a:pt x="51" y="15"/>
                      <a:pt x="43" y="0"/>
                      <a:pt x="26" y="0"/>
                    </a:cubicBezTo>
                    <a:cubicBezTo>
                      <a:pt x="8" y="0"/>
                      <a:pt x="0" y="15"/>
                      <a:pt x="0" y="29"/>
                    </a:cubicBezTo>
                    <a:close/>
                    <a:moveTo>
                      <a:pt x="10" y="29"/>
                    </a:moveTo>
                    <a:lnTo>
                      <a:pt x="10" y="29"/>
                    </a:lnTo>
                    <a:cubicBezTo>
                      <a:pt x="10" y="22"/>
                      <a:pt x="12" y="8"/>
                      <a:pt x="26" y="8"/>
                    </a:cubicBezTo>
                    <a:cubicBezTo>
                      <a:pt x="39" y="8"/>
                      <a:pt x="42" y="22"/>
                      <a:pt x="42" y="29"/>
                    </a:cubicBezTo>
                    <a:cubicBezTo>
                      <a:pt x="42" y="37"/>
                      <a:pt x="39" y="50"/>
                      <a:pt x="26" y="50"/>
                    </a:cubicBezTo>
                    <a:cubicBezTo>
                      <a:pt x="12" y="50"/>
                      <a:pt x="10" y="37"/>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224"/>
              <p:cNvSpPr>
                <a:spLocks/>
              </p:cNvSpPr>
              <p:nvPr/>
            </p:nvSpPr>
            <p:spPr bwMode="auto">
              <a:xfrm>
                <a:off x="2606" y="3103"/>
                <a:ext cx="39" cy="51"/>
              </a:xfrm>
              <a:custGeom>
                <a:avLst/>
                <a:gdLst>
                  <a:gd name="T0" fmla="*/ 44 w 44"/>
                  <a:gd name="T1" fmla="*/ 55 h 57"/>
                  <a:gd name="T2" fmla="*/ 44 w 44"/>
                  <a:gd name="T3" fmla="*/ 55 h 57"/>
                  <a:gd name="T4" fmla="*/ 44 w 44"/>
                  <a:gd name="T5" fmla="*/ 0 h 57"/>
                  <a:gd name="T6" fmla="*/ 35 w 44"/>
                  <a:gd name="T7" fmla="*/ 0 h 57"/>
                  <a:gd name="T8" fmla="*/ 35 w 44"/>
                  <a:gd name="T9" fmla="*/ 30 h 57"/>
                  <a:gd name="T10" fmla="*/ 20 w 44"/>
                  <a:gd name="T11" fmla="*/ 48 h 57"/>
                  <a:gd name="T12" fmla="*/ 9 w 44"/>
                  <a:gd name="T13" fmla="*/ 36 h 57"/>
                  <a:gd name="T14" fmla="*/ 9 w 44"/>
                  <a:gd name="T15" fmla="*/ 0 h 57"/>
                  <a:gd name="T16" fmla="*/ 0 w 44"/>
                  <a:gd name="T17" fmla="*/ 0 h 57"/>
                  <a:gd name="T18" fmla="*/ 0 w 44"/>
                  <a:gd name="T19" fmla="*/ 39 h 57"/>
                  <a:gd name="T20" fmla="*/ 18 w 44"/>
                  <a:gd name="T21" fmla="*/ 57 h 57"/>
                  <a:gd name="T22" fmla="*/ 35 w 44"/>
                  <a:gd name="T23" fmla="*/ 47 h 57"/>
                  <a:gd name="T24" fmla="*/ 36 w 44"/>
                  <a:gd name="T25" fmla="*/ 47 h 57"/>
                  <a:gd name="T26" fmla="*/ 36 w 44"/>
                  <a:gd name="T27" fmla="*/ 55 h 57"/>
                  <a:gd name="T28" fmla="*/ 44 w 44"/>
                  <a:gd name="T29"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57">
                    <a:moveTo>
                      <a:pt x="44" y="55"/>
                    </a:moveTo>
                    <a:lnTo>
                      <a:pt x="44" y="55"/>
                    </a:lnTo>
                    <a:lnTo>
                      <a:pt x="44" y="0"/>
                    </a:lnTo>
                    <a:lnTo>
                      <a:pt x="35" y="0"/>
                    </a:lnTo>
                    <a:lnTo>
                      <a:pt x="35" y="30"/>
                    </a:lnTo>
                    <a:cubicBezTo>
                      <a:pt x="35" y="38"/>
                      <a:pt x="32" y="48"/>
                      <a:pt x="20" y="48"/>
                    </a:cubicBezTo>
                    <a:cubicBezTo>
                      <a:pt x="14" y="48"/>
                      <a:pt x="9" y="45"/>
                      <a:pt x="9" y="36"/>
                    </a:cubicBezTo>
                    <a:lnTo>
                      <a:pt x="9" y="0"/>
                    </a:lnTo>
                    <a:lnTo>
                      <a:pt x="0" y="0"/>
                    </a:lnTo>
                    <a:lnTo>
                      <a:pt x="0" y="39"/>
                    </a:lnTo>
                    <a:cubicBezTo>
                      <a:pt x="0" y="53"/>
                      <a:pt x="10" y="57"/>
                      <a:pt x="18" y="57"/>
                    </a:cubicBezTo>
                    <a:cubicBezTo>
                      <a:pt x="27" y="57"/>
                      <a:pt x="31" y="53"/>
                      <a:pt x="35" y="47"/>
                    </a:cubicBezTo>
                    <a:lnTo>
                      <a:pt x="36" y="47"/>
                    </a:lnTo>
                    <a:lnTo>
                      <a:pt x="36" y="55"/>
                    </a:lnTo>
                    <a:lnTo>
                      <a:pt x="44" y="5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225"/>
              <p:cNvSpPr>
                <a:spLocks/>
              </p:cNvSpPr>
              <p:nvPr/>
            </p:nvSpPr>
            <p:spPr bwMode="auto">
              <a:xfrm>
                <a:off x="2659" y="3102"/>
                <a:ext cx="24" cy="50"/>
              </a:xfrm>
              <a:custGeom>
                <a:avLst/>
                <a:gdLst>
                  <a:gd name="T0" fmla="*/ 9 w 27"/>
                  <a:gd name="T1" fmla="*/ 25 h 57"/>
                  <a:gd name="T2" fmla="*/ 9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4" y="10"/>
                    </a:cubicBezTo>
                    <a:lnTo>
                      <a:pt x="27" y="10"/>
                    </a:lnTo>
                    <a:lnTo>
                      <a:pt x="27" y="0"/>
                    </a:lnTo>
                    <a:cubicBezTo>
                      <a:pt x="26" y="0"/>
                      <a:pt x="26" y="0"/>
                      <a:pt x="25" y="0"/>
                    </a:cubicBezTo>
                    <a:cubicBezTo>
                      <a:pt x="18" y="0"/>
                      <a:pt x="13" y="4"/>
                      <a:pt x="9" y="11"/>
                    </a:cubicBezTo>
                    <a:lnTo>
                      <a:pt x="9" y="11"/>
                    </a:lnTo>
                    <a:lnTo>
                      <a:pt x="9" y="2"/>
                    </a:lnTo>
                    <a:lnTo>
                      <a:pt x="0" y="2"/>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226"/>
              <p:cNvSpPr>
                <a:spLocks/>
              </p:cNvSpPr>
              <p:nvPr/>
            </p:nvSpPr>
            <p:spPr bwMode="auto">
              <a:xfrm>
                <a:off x="2687" y="3102"/>
                <a:ext cx="41" cy="52"/>
              </a:xfrm>
              <a:custGeom>
                <a:avLst/>
                <a:gdLst>
                  <a:gd name="T0" fmla="*/ 47 w 47"/>
                  <a:gd name="T1" fmla="*/ 20 h 59"/>
                  <a:gd name="T2" fmla="*/ 47 w 47"/>
                  <a:gd name="T3" fmla="*/ 20 h 59"/>
                  <a:gd name="T4" fmla="*/ 26 w 47"/>
                  <a:gd name="T5" fmla="*/ 0 h 59"/>
                  <a:gd name="T6" fmla="*/ 0 w 47"/>
                  <a:gd name="T7" fmla="*/ 31 h 59"/>
                  <a:gd name="T8" fmla="*/ 24 w 47"/>
                  <a:gd name="T9" fmla="*/ 59 h 59"/>
                  <a:gd name="T10" fmla="*/ 47 w 47"/>
                  <a:gd name="T11" fmla="*/ 37 h 59"/>
                  <a:gd name="T12" fmla="*/ 38 w 47"/>
                  <a:gd name="T13" fmla="*/ 37 h 59"/>
                  <a:gd name="T14" fmla="*/ 25 w 47"/>
                  <a:gd name="T15" fmla="*/ 50 h 59"/>
                  <a:gd name="T16" fmla="*/ 10 w 47"/>
                  <a:gd name="T17" fmla="*/ 29 h 59"/>
                  <a:gd name="T18" fmla="*/ 25 w 47"/>
                  <a:gd name="T19" fmla="*/ 8 h 59"/>
                  <a:gd name="T20" fmla="*/ 38 w 47"/>
                  <a:gd name="T21" fmla="*/ 20 h 59"/>
                  <a:gd name="T22" fmla="*/ 47 w 47"/>
                  <a:gd name="T2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9">
                    <a:moveTo>
                      <a:pt x="47" y="20"/>
                    </a:moveTo>
                    <a:lnTo>
                      <a:pt x="47" y="20"/>
                    </a:lnTo>
                    <a:cubicBezTo>
                      <a:pt x="46" y="11"/>
                      <a:pt x="41" y="0"/>
                      <a:pt x="26" y="0"/>
                    </a:cubicBezTo>
                    <a:cubicBezTo>
                      <a:pt x="8" y="0"/>
                      <a:pt x="0" y="14"/>
                      <a:pt x="0" y="31"/>
                    </a:cubicBezTo>
                    <a:cubicBezTo>
                      <a:pt x="0" y="47"/>
                      <a:pt x="9" y="59"/>
                      <a:pt x="24" y="59"/>
                    </a:cubicBezTo>
                    <a:cubicBezTo>
                      <a:pt x="41" y="59"/>
                      <a:pt x="46" y="46"/>
                      <a:pt x="47" y="37"/>
                    </a:cubicBezTo>
                    <a:lnTo>
                      <a:pt x="38" y="37"/>
                    </a:lnTo>
                    <a:cubicBezTo>
                      <a:pt x="36" y="46"/>
                      <a:pt x="31" y="50"/>
                      <a:pt x="25" y="50"/>
                    </a:cubicBezTo>
                    <a:cubicBezTo>
                      <a:pt x="12" y="50"/>
                      <a:pt x="10" y="39"/>
                      <a:pt x="10" y="29"/>
                    </a:cubicBezTo>
                    <a:cubicBezTo>
                      <a:pt x="10" y="19"/>
                      <a:pt x="13" y="8"/>
                      <a:pt x="25" y="8"/>
                    </a:cubicBezTo>
                    <a:cubicBezTo>
                      <a:pt x="33" y="8"/>
                      <a:pt x="37" y="13"/>
                      <a:pt x="38" y="20"/>
                    </a:cubicBezTo>
                    <a:lnTo>
                      <a:pt x="47"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227"/>
              <p:cNvSpPr>
                <a:spLocks noEditPoints="1"/>
              </p:cNvSpPr>
              <p:nvPr/>
            </p:nvSpPr>
            <p:spPr bwMode="auto">
              <a:xfrm>
                <a:off x="2735" y="3102"/>
                <a:ext cx="44" cy="52"/>
              </a:xfrm>
              <a:custGeom>
                <a:avLst/>
                <a:gdLst>
                  <a:gd name="T0" fmla="*/ 40 w 50"/>
                  <a:gd name="T1" fmla="*/ 40 h 59"/>
                  <a:gd name="T2" fmla="*/ 40 w 50"/>
                  <a:gd name="T3" fmla="*/ 40 h 59"/>
                  <a:gd name="T4" fmla="*/ 26 w 50"/>
                  <a:gd name="T5" fmla="*/ 50 h 59"/>
                  <a:gd name="T6" fmla="*/ 10 w 50"/>
                  <a:gd name="T7" fmla="*/ 32 h 59"/>
                  <a:gd name="T8" fmla="*/ 50 w 50"/>
                  <a:gd name="T9" fmla="*/ 32 h 59"/>
                  <a:gd name="T10" fmla="*/ 27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8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0"/>
                      <a:pt x="26" y="50"/>
                    </a:cubicBezTo>
                    <a:cubicBezTo>
                      <a:pt x="15" y="50"/>
                      <a:pt x="10" y="44"/>
                      <a:pt x="10" y="32"/>
                    </a:cubicBezTo>
                    <a:lnTo>
                      <a:pt x="50" y="32"/>
                    </a:lnTo>
                    <a:cubicBezTo>
                      <a:pt x="50" y="13"/>
                      <a:pt x="43" y="0"/>
                      <a:pt x="27" y="0"/>
                    </a:cubicBezTo>
                    <a:cubicBezTo>
                      <a:pt x="8" y="0"/>
                      <a:pt x="0" y="14"/>
                      <a:pt x="0" y="31"/>
                    </a:cubicBezTo>
                    <a:cubicBezTo>
                      <a:pt x="0" y="47"/>
                      <a:pt x="9" y="59"/>
                      <a:pt x="25" y="59"/>
                    </a:cubicBezTo>
                    <a:cubicBezTo>
                      <a:pt x="34" y="59"/>
                      <a:pt x="37" y="56"/>
                      <a:pt x="40" y="55"/>
                    </a:cubicBezTo>
                    <a:cubicBezTo>
                      <a:pt x="47" y="50"/>
                      <a:pt x="49" y="42"/>
                      <a:pt x="50" y="40"/>
                    </a:cubicBezTo>
                    <a:lnTo>
                      <a:pt x="40" y="40"/>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228"/>
              <p:cNvSpPr>
                <a:spLocks/>
              </p:cNvSpPr>
              <p:nvPr/>
            </p:nvSpPr>
            <p:spPr bwMode="auto">
              <a:xfrm>
                <a:off x="2786" y="3102"/>
                <a:ext cx="40" cy="52"/>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1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9"/>
                      <a:pt x="24" y="59"/>
                    </a:cubicBezTo>
                    <a:cubicBezTo>
                      <a:pt x="37" y="59"/>
                      <a:pt x="46" y="52"/>
                      <a:pt x="46" y="40"/>
                    </a:cubicBezTo>
                    <a:cubicBezTo>
                      <a:pt x="46" y="33"/>
                      <a:pt x="42" y="28"/>
                      <a:pt x="31"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229"/>
              <p:cNvSpPr>
                <a:spLocks/>
              </p:cNvSpPr>
              <p:nvPr/>
            </p:nvSpPr>
            <p:spPr bwMode="auto">
              <a:xfrm>
                <a:off x="2858" y="3084"/>
                <a:ext cx="23" cy="68"/>
              </a:xfrm>
              <a:custGeom>
                <a:avLst/>
                <a:gdLst>
                  <a:gd name="T0" fmla="*/ 26 w 26"/>
                  <a:gd name="T1" fmla="*/ 29 h 77"/>
                  <a:gd name="T2" fmla="*/ 26 w 26"/>
                  <a:gd name="T3" fmla="*/ 29 h 77"/>
                  <a:gd name="T4" fmla="*/ 26 w 26"/>
                  <a:gd name="T5" fmla="*/ 22 h 77"/>
                  <a:gd name="T6" fmla="*/ 16 w 26"/>
                  <a:gd name="T7" fmla="*/ 22 h 77"/>
                  <a:gd name="T8" fmla="*/ 16 w 26"/>
                  <a:gd name="T9" fmla="*/ 15 h 77"/>
                  <a:gd name="T10" fmla="*/ 22 w 26"/>
                  <a:gd name="T11" fmla="*/ 8 h 77"/>
                  <a:gd name="T12" fmla="*/ 26 w 26"/>
                  <a:gd name="T13" fmla="*/ 8 h 77"/>
                  <a:gd name="T14" fmla="*/ 26 w 26"/>
                  <a:gd name="T15" fmla="*/ 0 h 77"/>
                  <a:gd name="T16" fmla="*/ 22 w 26"/>
                  <a:gd name="T17" fmla="*/ 0 h 77"/>
                  <a:gd name="T18" fmla="*/ 7 w 26"/>
                  <a:gd name="T19" fmla="*/ 12 h 77"/>
                  <a:gd name="T20" fmla="*/ 7 w 26"/>
                  <a:gd name="T21" fmla="*/ 22 h 77"/>
                  <a:gd name="T22" fmla="*/ 0 w 26"/>
                  <a:gd name="T23" fmla="*/ 22 h 77"/>
                  <a:gd name="T24" fmla="*/ 0 w 26"/>
                  <a:gd name="T25" fmla="*/ 29 h 77"/>
                  <a:gd name="T26" fmla="*/ 7 w 26"/>
                  <a:gd name="T27" fmla="*/ 29 h 77"/>
                  <a:gd name="T28" fmla="*/ 7 w 26"/>
                  <a:gd name="T29" fmla="*/ 77 h 77"/>
                  <a:gd name="T30" fmla="*/ 16 w 26"/>
                  <a:gd name="T31" fmla="*/ 77 h 77"/>
                  <a:gd name="T32" fmla="*/ 16 w 26"/>
                  <a:gd name="T33" fmla="*/ 29 h 77"/>
                  <a:gd name="T34" fmla="*/ 26 w 26"/>
                  <a:gd name="T3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7">
                    <a:moveTo>
                      <a:pt x="26" y="29"/>
                    </a:moveTo>
                    <a:lnTo>
                      <a:pt x="26" y="29"/>
                    </a:lnTo>
                    <a:lnTo>
                      <a:pt x="26" y="22"/>
                    </a:lnTo>
                    <a:lnTo>
                      <a:pt x="16" y="22"/>
                    </a:lnTo>
                    <a:lnTo>
                      <a:pt x="16" y="15"/>
                    </a:lnTo>
                    <a:cubicBezTo>
                      <a:pt x="16" y="10"/>
                      <a:pt x="18" y="8"/>
                      <a:pt x="22" y="8"/>
                    </a:cubicBezTo>
                    <a:cubicBezTo>
                      <a:pt x="23" y="8"/>
                      <a:pt x="25" y="8"/>
                      <a:pt x="26" y="8"/>
                    </a:cubicBezTo>
                    <a:lnTo>
                      <a:pt x="26" y="0"/>
                    </a:lnTo>
                    <a:cubicBezTo>
                      <a:pt x="24" y="0"/>
                      <a:pt x="23" y="0"/>
                      <a:pt x="22" y="0"/>
                    </a:cubicBezTo>
                    <a:cubicBezTo>
                      <a:pt x="12" y="0"/>
                      <a:pt x="7" y="4"/>
                      <a:pt x="7" y="12"/>
                    </a:cubicBezTo>
                    <a:lnTo>
                      <a:pt x="7" y="22"/>
                    </a:lnTo>
                    <a:lnTo>
                      <a:pt x="0" y="22"/>
                    </a:lnTo>
                    <a:lnTo>
                      <a:pt x="0" y="29"/>
                    </a:lnTo>
                    <a:lnTo>
                      <a:pt x="7" y="29"/>
                    </a:lnTo>
                    <a:lnTo>
                      <a:pt x="7" y="77"/>
                    </a:lnTo>
                    <a:lnTo>
                      <a:pt x="16" y="77"/>
                    </a:lnTo>
                    <a:lnTo>
                      <a:pt x="16" y="29"/>
                    </a:lnTo>
                    <a:lnTo>
                      <a:pt x="26" y="2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230"/>
              <p:cNvSpPr>
                <a:spLocks noEditPoints="1"/>
              </p:cNvSpPr>
              <p:nvPr/>
            </p:nvSpPr>
            <p:spPr bwMode="auto">
              <a:xfrm>
                <a:off x="2886" y="3102"/>
                <a:ext cx="46" cy="51"/>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8" y="58"/>
                      <a:pt x="26" y="58"/>
                    </a:cubicBezTo>
                    <a:cubicBezTo>
                      <a:pt x="44" y="58"/>
                      <a:pt x="52" y="43"/>
                      <a:pt x="52" y="29"/>
                    </a:cubicBezTo>
                    <a:cubicBezTo>
                      <a:pt x="52" y="15"/>
                      <a:pt x="44" y="0"/>
                      <a:pt x="26" y="0"/>
                    </a:cubicBezTo>
                    <a:cubicBezTo>
                      <a:pt x="8" y="0"/>
                      <a:pt x="0" y="15"/>
                      <a:pt x="0" y="29"/>
                    </a:cubicBezTo>
                    <a:close/>
                    <a:moveTo>
                      <a:pt x="10" y="29"/>
                    </a:moveTo>
                    <a:lnTo>
                      <a:pt x="10" y="29"/>
                    </a:lnTo>
                    <a:cubicBezTo>
                      <a:pt x="10" y="22"/>
                      <a:pt x="13" y="8"/>
                      <a:pt x="26" y="8"/>
                    </a:cubicBezTo>
                    <a:cubicBezTo>
                      <a:pt x="40" y="8"/>
                      <a:pt x="42" y="22"/>
                      <a:pt x="42" y="29"/>
                    </a:cubicBezTo>
                    <a:cubicBezTo>
                      <a:pt x="42" y="37"/>
                      <a:pt x="40" y="50"/>
                      <a:pt x="26" y="50"/>
                    </a:cubicBezTo>
                    <a:cubicBezTo>
                      <a:pt x="13" y="50"/>
                      <a:pt x="10" y="37"/>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231"/>
              <p:cNvSpPr>
                <a:spLocks/>
              </p:cNvSpPr>
              <p:nvPr/>
            </p:nvSpPr>
            <p:spPr bwMode="auto">
              <a:xfrm>
                <a:off x="2942" y="3102"/>
                <a:ext cx="24" cy="50"/>
              </a:xfrm>
              <a:custGeom>
                <a:avLst/>
                <a:gdLst>
                  <a:gd name="T0" fmla="*/ 9 w 27"/>
                  <a:gd name="T1" fmla="*/ 25 h 57"/>
                  <a:gd name="T2" fmla="*/ 9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4" y="10"/>
                    </a:cubicBezTo>
                    <a:lnTo>
                      <a:pt x="27" y="10"/>
                    </a:lnTo>
                    <a:lnTo>
                      <a:pt x="27" y="0"/>
                    </a:lnTo>
                    <a:cubicBezTo>
                      <a:pt x="26" y="0"/>
                      <a:pt x="26" y="0"/>
                      <a:pt x="25" y="0"/>
                    </a:cubicBezTo>
                    <a:cubicBezTo>
                      <a:pt x="18" y="0"/>
                      <a:pt x="13" y="4"/>
                      <a:pt x="9" y="11"/>
                    </a:cubicBezTo>
                    <a:lnTo>
                      <a:pt x="9" y="11"/>
                    </a:lnTo>
                    <a:lnTo>
                      <a:pt x="9" y="2"/>
                    </a:lnTo>
                    <a:lnTo>
                      <a:pt x="0" y="2"/>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232"/>
              <p:cNvSpPr>
                <a:spLocks/>
              </p:cNvSpPr>
              <p:nvPr/>
            </p:nvSpPr>
            <p:spPr bwMode="auto">
              <a:xfrm>
                <a:off x="2419" y="3215"/>
                <a:ext cx="43" cy="52"/>
              </a:xfrm>
              <a:custGeom>
                <a:avLst/>
                <a:gdLst>
                  <a:gd name="T0" fmla="*/ 48 w 48"/>
                  <a:gd name="T1" fmla="*/ 20 h 59"/>
                  <a:gd name="T2" fmla="*/ 48 w 48"/>
                  <a:gd name="T3" fmla="*/ 20 h 59"/>
                  <a:gd name="T4" fmla="*/ 27 w 48"/>
                  <a:gd name="T5" fmla="*/ 0 h 59"/>
                  <a:gd name="T6" fmla="*/ 0 w 48"/>
                  <a:gd name="T7" fmla="*/ 31 h 59"/>
                  <a:gd name="T8" fmla="*/ 25 w 48"/>
                  <a:gd name="T9" fmla="*/ 59 h 59"/>
                  <a:gd name="T10" fmla="*/ 48 w 48"/>
                  <a:gd name="T11" fmla="*/ 37 h 59"/>
                  <a:gd name="T12" fmla="*/ 39 w 48"/>
                  <a:gd name="T13" fmla="*/ 37 h 59"/>
                  <a:gd name="T14" fmla="*/ 25 w 48"/>
                  <a:gd name="T15" fmla="*/ 50 h 59"/>
                  <a:gd name="T16" fmla="*/ 10 w 48"/>
                  <a:gd name="T17" fmla="*/ 29 h 59"/>
                  <a:gd name="T18" fmla="*/ 26 w 48"/>
                  <a:gd name="T19" fmla="*/ 8 h 59"/>
                  <a:gd name="T20" fmla="*/ 39 w 48"/>
                  <a:gd name="T21" fmla="*/ 20 h 59"/>
                  <a:gd name="T22" fmla="*/ 48 w 48"/>
                  <a:gd name="T2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9">
                    <a:moveTo>
                      <a:pt x="48" y="20"/>
                    </a:moveTo>
                    <a:lnTo>
                      <a:pt x="48" y="20"/>
                    </a:lnTo>
                    <a:cubicBezTo>
                      <a:pt x="47" y="11"/>
                      <a:pt x="41" y="0"/>
                      <a:pt x="27" y="0"/>
                    </a:cubicBezTo>
                    <a:cubicBezTo>
                      <a:pt x="9" y="0"/>
                      <a:pt x="0" y="14"/>
                      <a:pt x="0" y="31"/>
                    </a:cubicBezTo>
                    <a:cubicBezTo>
                      <a:pt x="0" y="47"/>
                      <a:pt x="10" y="59"/>
                      <a:pt x="25" y="59"/>
                    </a:cubicBezTo>
                    <a:cubicBezTo>
                      <a:pt x="41" y="59"/>
                      <a:pt x="47" y="46"/>
                      <a:pt x="48" y="37"/>
                    </a:cubicBezTo>
                    <a:lnTo>
                      <a:pt x="39" y="37"/>
                    </a:lnTo>
                    <a:cubicBezTo>
                      <a:pt x="37" y="46"/>
                      <a:pt x="32" y="50"/>
                      <a:pt x="25" y="50"/>
                    </a:cubicBezTo>
                    <a:cubicBezTo>
                      <a:pt x="13" y="50"/>
                      <a:pt x="10" y="39"/>
                      <a:pt x="10" y="29"/>
                    </a:cubicBezTo>
                    <a:cubicBezTo>
                      <a:pt x="10" y="19"/>
                      <a:pt x="14" y="8"/>
                      <a:pt x="26" y="8"/>
                    </a:cubicBezTo>
                    <a:cubicBezTo>
                      <a:pt x="33" y="8"/>
                      <a:pt x="38" y="13"/>
                      <a:pt x="39" y="20"/>
                    </a:cubicBezTo>
                    <a:lnTo>
                      <a:pt x="48"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233"/>
              <p:cNvSpPr>
                <a:spLocks/>
              </p:cNvSpPr>
              <p:nvPr/>
            </p:nvSpPr>
            <p:spPr bwMode="auto">
              <a:xfrm>
                <a:off x="2470" y="3198"/>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234"/>
              <p:cNvSpPr>
                <a:spLocks noEditPoints="1"/>
              </p:cNvSpPr>
              <p:nvPr/>
            </p:nvSpPr>
            <p:spPr bwMode="auto">
              <a:xfrm>
                <a:off x="2491" y="3198"/>
                <a:ext cx="9" cy="67"/>
              </a:xfrm>
              <a:custGeom>
                <a:avLst/>
                <a:gdLst>
                  <a:gd name="T0" fmla="*/ 10 w 10"/>
                  <a:gd name="T1" fmla="*/ 21 h 76"/>
                  <a:gd name="T2" fmla="*/ 10 w 10"/>
                  <a:gd name="T3" fmla="*/ 21 h 76"/>
                  <a:gd name="T4" fmla="*/ 0 w 10"/>
                  <a:gd name="T5" fmla="*/ 21 h 76"/>
                  <a:gd name="T6" fmla="*/ 0 w 10"/>
                  <a:gd name="T7" fmla="*/ 76 h 76"/>
                  <a:gd name="T8" fmla="*/ 10 w 10"/>
                  <a:gd name="T9" fmla="*/ 76 h 76"/>
                  <a:gd name="T10" fmla="*/ 10 w 10"/>
                  <a:gd name="T11" fmla="*/ 21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1"/>
                    </a:moveTo>
                    <a:lnTo>
                      <a:pt x="10" y="21"/>
                    </a:lnTo>
                    <a:lnTo>
                      <a:pt x="0" y="21"/>
                    </a:lnTo>
                    <a:lnTo>
                      <a:pt x="0" y="76"/>
                    </a:lnTo>
                    <a:lnTo>
                      <a:pt x="10" y="76"/>
                    </a:lnTo>
                    <a:lnTo>
                      <a:pt x="10" y="21"/>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235"/>
              <p:cNvSpPr>
                <a:spLocks noEditPoints="1"/>
              </p:cNvSpPr>
              <p:nvPr/>
            </p:nvSpPr>
            <p:spPr bwMode="auto">
              <a:xfrm>
                <a:off x="2509" y="3215"/>
                <a:ext cx="45" cy="52"/>
              </a:xfrm>
              <a:custGeom>
                <a:avLst/>
                <a:gdLst>
                  <a:gd name="T0" fmla="*/ 40 w 51"/>
                  <a:gd name="T1" fmla="*/ 40 h 59"/>
                  <a:gd name="T2" fmla="*/ 40 w 51"/>
                  <a:gd name="T3" fmla="*/ 40 h 59"/>
                  <a:gd name="T4" fmla="*/ 26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0 w 51"/>
                  <a:gd name="T21" fmla="*/ 40 h 59"/>
                  <a:gd name="T22" fmla="*/ 10 w 51"/>
                  <a:gd name="T23" fmla="*/ 25 h 59"/>
                  <a:gd name="T24" fmla="*/ 10 w 51"/>
                  <a:gd name="T25" fmla="*/ 25 h 59"/>
                  <a:gd name="T26" fmla="*/ 25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0" y="40"/>
                    </a:moveTo>
                    <a:lnTo>
                      <a:pt x="40" y="40"/>
                    </a:lnTo>
                    <a:cubicBezTo>
                      <a:pt x="40" y="44"/>
                      <a:pt x="35" y="50"/>
                      <a:pt x="26" y="50"/>
                    </a:cubicBezTo>
                    <a:cubicBezTo>
                      <a:pt x="15" y="50"/>
                      <a:pt x="10" y="44"/>
                      <a:pt x="10" y="32"/>
                    </a:cubicBezTo>
                    <a:lnTo>
                      <a:pt x="51" y="32"/>
                    </a:lnTo>
                    <a:cubicBezTo>
                      <a:pt x="51" y="13"/>
                      <a:pt x="43" y="0"/>
                      <a:pt x="27" y="0"/>
                    </a:cubicBezTo>
                    <a:cubicBezTo>
                      <a:pt x="8" y="0"/>
                      <a:pt x="0" y="14"/>
                      <a:pt x="0" y="31"/>
                    </a:cubicBezTo>
                    <a:cubicBezTo>
                      <a:pt x="0" y="47"/>
                      <a:pt x="9" y="59"/>
                      <a:pt x="25" y="59"/>
                    </a:cubicBezTo>
                    <a:cubicBezTo>
                      <a:pt x="34" y="59"/>
                      <a:pt x="37" y="56"/>
                      <a:pt x="40" y="55"/>
                    </a:cubicBezTo>
                    <a:cubicBezTo>
                      <a:pt x="47" y="50"/>
                      <a:pt x="49" y="42"/>
                      <a:pt x="50" y="40"/>
                    </a:cubicBezTo>
                    <a:lnTo>
                      <a:pt x="40" y="40"/>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236"/>
              <p:cNvSpPr>
                <a:spLocks/>
              </p:cNvSpPr>
              <p:nvPr/>
            </p:nvSpPr>
            <p:spPr bwMode="auto">
              <a:xfrm>
                <a:off x="2564" y="3215"/>
                <a:ext cx="40"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2 h 57"/>
                  <a:gd name="T12" fmla="*/ 0 w 45"/>
                  <a:gd name="T13" fmla="*/ 2 h 57"/>
                  <a:gd name="T14" fmla="*/ 0 w 45"/>
                  <a:gd name="T15" fmla="*/ 57 h 57"/>
                  <a:gd name="T16" fmla="*/ 9 w 45"/>
                  <a:gd name="T17" fmla="*/ 57 h 57"/>
                  <a:gd name="T18" fmla="*/ 9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6" y="0"/>
                    </a:cubicBezTo>
                    <a:cubicBezTo>
                      <a:pt x="16" y="0"/>
                      <a:pt x="11" y="6"/>
                      <a:pt x="9" y="9"/>
                    </a:cubicBezTo>
                    <a:lnTo>
                      <a:pt x="9" y="9"/>
                    </a:lnTo>
                    <a:lnTo>
                      <a:pt x="9" y="2"/>
                    </a:lnTo>
                    <a:lnTo>
                      <a:pt x="0" y="2"/>
                    </a:lnTo>
                    <a:lnTo>
                      <a:pt x="0" y="57"/>
                    </a:lnTo>
                    <a:lnTo>
                      <a:pt x="9" y="57"/>
                    </a:lnTo>
                    <a:lnTo>
                      <a:pt x="9" y="27"/>
                    </a:lnTo>
                    <a:cubicBezTo>
                      <a:pt x="9" y="12"/>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237"/>
              <p:cNvSpPr>
                <a:spLocks/>
              </p:cNvSpPr>
              <p:nvPr/>
            </p:nvSpPr>
            <p:spPr bwMode="auto">
              <a:xfrm>
                <a:off x="2612" y="3202"/>
                <a:ext cx="23" cy="64"/>
              </a:xfrm>
              <a:custGeom>
                <a:avLst/>
                <a:gdLst>
                  <a:gd name="T0" fmla="*/ 26 w 26"/>
                  <a:gd name="T1" fmla="*/ 23 h 72"/>
                  <a:gd name="T2" fmla="*/ 26 w 26"/>
                  <a:gd name="T3" fmla="*/ 23 h 72"/>
                  <a:gd name="T4" fmla="*/ 26 w 26"/>
                  <a:gd name="T5" fmla="*/ 16 h 72"/>
                  <a:gd name="T6" fmla="*/ 17 w 26"/>
                  <a:gd name="T7" fmla="*/ 16 h 72"/>
                  <a:gd name="T8" fmla="*/ 17 w 26"/>
                  <a:gd name="T9" fmla="*/ 0 h 72"/>
                  <a:gd name="T10" fmla="*/ 7 w 26"/>
                  <a:gd name="T11" fmla="*/ 0 h 72"/>
                  <a:gd name="T12" fmla="*/ 7 w 26"/>
                  <a:gd name="T13" fmla="*/ 16 h 72"/>
                  <a:gd name="T14" fmla="*/ 0 w 26"/>
                  <a:gd name="T15" fmla="*/ 16 h 72"/>
                  <a:gd name="T16" fmla="*/ 0 w 26"/>
                  <a:gd name="T17" fmla="*/ 23 h 72"/>
                  <a:gd name="T18" fmla="*/ 7 w 26"/>
                  <a:gd name="T19" fmla="*/ 23 h 72"/>
                  <a:gd name="T20" fmla="*/ 7 w 26"/>
                  <a:gd name="T21" fmla="*/ 60 h 72"/>
                  <a:gd name="T22" fmla="*/ 19 w 26"/>
                  <a:gd name="T23" fmla="*/ 72 h 72"/>
                  <a:gd name="T24" fmla="*/ 26 w 26"/>
                  <a:gd name="T25" fmla="*/ 71 h 72"/>
                  <a:gd name="T26" fmla="*/ 26 w 26"/>
                  <a:gd name="T27" fmla="*/ 64 h 72"/>
                  <a:gd name="T28" fmla="*/ 22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6"/>
                    </a:lnTo>
                    <a:lnTo>
                      <a:pt x="17" y="16"/>
                    </a:lnTo>
                    <a:lnTo>
                      <a:pt x="17" y="0"/>
                    </a:lnTo>
                    <a:lnTo>
                      <a:pt x="7" y="0"/>
                    </a:lnTo>
                    <a:lnTo>
                      <a:pt x="7" y="16"/>
                    </a:lnTo>
                    <a:lnTo>
                      <a:pt x="0" y="16"/>
                    </a:lnTo>
                    <a:lnTo>
                      <a:pt x="0" y="23"/>
                    </a:lnTo>
                    <a:lnTo>
                      <a:pt x="7" y="23"/>
                    </a:lnTo>
                    <a:lnTo>
                      <a:pt x="7" y="60"/>
                    </a:lnTo>
                    <a:cubicBezTo>
                      <a:pt x="7" y="67"/>
                      <a:pt x="9" y="72"/>
                      <a:pt x="19" y="72"/>
                    </a:cubicBezTo>
                    <a:cubicBezTo>
                      <a:pt x="20" y="72"/>
                      <a:pt x="22" y="71"/>
                      <a:pt x="26" y="71"/>
                    </a:cubicBezTo>
                    <a:lnTo>
                      <a:pt x="26" y="64"/>
                    </a:lnTo>
                    <a:lnTo>
                      <a:pt x="22" y="64"/>
                    </a:lnTo>
                    <a:cubicBezTo>
                      <a:pt x="20"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238"/>
              <p:cNvSpPr>
                <a:spLocks noEditPoints="1"/>
              </p:cNvSpPr>
              <p:nvPr/>
            </p:nvSpPr>
            <p:spPr bwMode="auto">
              <a:xfrm>
                <a:off x="2667" y="3198"/>
                <a:ext cx="56" cy="69"/>
              </a:xfrm>
              <a:custGeom>
                <a:avLst/>
                <a:gdLst>
                  <a:gd name="T0" fmla="*/ 40 w 64"/>
                  <a:gd name="T1" fmla="*/ 61 h 78"/>
                  <a:gd name="T2" fmla="*/ 40 w 64"/>
                  <a:gd name="T3" fmla="*/ 61 h 78"/>
                  <a:gd name="T4" fmla="*/ 23 w 64"/>
                  <a:gd name="T5" fmla="*/ 69 h 78"/>
                  <a:gd name="T6" fmla="*/ 10 w 64"/>
                  <a:gd name="T7" fmla="*/ 57 h 78"/>
                  <a:gd name="T8" fmla="*/ 23 w 64"/>
                  <a:gd name="T9" fmla="*/ 40 h 78"/>
                  <a:gd name="T10" fmla="*/ 40 w 64"/>
                  <a:gd name="T11" fmla="*/ 61 h 78"/>
                  <a:gd name="T12" fmla="*/ 26 w 64"/>
                  <a:gd name="T13" fmla="*/ 29 h 78"/>
                  <a:gd name="T14" fmla="*/ 26 w 64"/>
                  <a:gd name="T15" fmla="*/ 29 h 78"/>
                  <a:gd name="T16" fmla="*/ 19 w 64"/>
                  <a:gd name="T17" fmla="*/ 16 h 78"/>
                  <a:gd name="T18" fmla="*/ 27 w 64"/>
                  <a:gd name="T19" fmla="*/ 8 h 78"/>
                  <a:gd name="T20" fmla="*/ 36 w 64"/>
                  <a:gd name="T21" fmla="*/ 16 h 78"/>
                  <a:gd name="T22" fmla="*/ 26 w 64"/>
                  <a:gd name="T23" fmla="*/ 29 h 78"/>
                  <a:gd name="T24" fmla="*/ 51 w 64"/>
                  <a:gd name="T25" fmla="*/ 60 h 78"/>
                  <a:gd name="T26" fmla="*/ 51 w 64"/>
                  <a:gd name="T27" fmla="*/ 60 h 78"/>
                  <a:gd name="T28" fmla="*/ 57 w 64"/>
                  <a:gd name="T29" fmla="*/ 40 h 78"/>
                  <a:gd name="T30" fmla="*/ 48 w 64"/>
                  <a:gd name="T31" fmla="*/ 40 h 78"/>
                  <a:gd name="T32" fmla="*/ 45 w 64"/>
                  <a:gd name="T33" fmla="*/ 52 h 78"/>
                  <a:gd name="T34" fmla="*/ 31 w 64"/>
                  <a:gd name="T35" fmla="*/ 35 h 78"/>
                  <a:gd name="T36" fmla="*/ 45 w 64"/>
                  <a:gd name="T37" fmla="*/ 16 h 78"/>
                  <a:gd name="T38" fmla="*/ 28 w 64"/>
                  <a:gd name="T39" fmla="*/ 0 h 78"/>
                  <a:gd name="T40" fmla="*/ 10 w 64"/>
                  <a:gd name="T41" fmla="*/ 17 h 78"/>
                  <a:gd name="T42" fmla="*/ 18 w 64"/>
                  <a:gd name="T43" fmla="*/ 34 h 78"/>
                  <a:gd name="T44" fmla="*/ 0 w 64"/>
                  <a:gd name="T45" fmla="*/ 58 h 78"/>
                  <a:gd name="T46" fmla="*/ 23 w 64"/>
                  <a:gd name="T47" fmla="*/ 78 h 78"/>
                  <a:gd name="T48" fmla="*/ 45 w 64"/>
                  <a:gd name="T49" fmla="*/ 67 h 78"/>
                  <a:gd name="T50" fmla="*/ 52 w 64"/>
                  <a:gd name="T51" fmla="*/ 76 h 78"/>
                  <a:gd name="T52" fmla="*/ 64 w 64"/>
                  <a:gd name="T53" fmla="*/ 76 h 78"/>
                  <a:gd name="T54" fmla="*/ 51 w 64"/>
                  <a:gd name="T55" fmla="*/ 6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78">
                    <a:moveTo>
                      <a:pt x="40" y="61"/>
                    </a:moveTo>
                    <a:lnTo>
                      <a:pt x="40" y="61"/>
                    </a:lnTo>
                    <a:cubicBezTo>
                      <a:pt x="36" y="67"/>
                      <a:pt x="30" y="69"/>
                      <a:pt x="23" y="69"/>
                    </a:cubicBezTo>
                    <a:cubicBezTo>
                      <a:pt x="19" y="69"/>
                      <a:pt x="10" y="66"/>
                      <a:pt x="10" y="57"/>
                    </a:cubicBezTo>
                    <a:cubicBezTo>
                      <a:pt x="10" y="49"/>
                      <a:pt x="15" y="45"/>
                      <a:pt x="23" y="40"/>
                    </a:cubicBezTo>
                    <a:lnTo>
                      <a:pt x="40" y="61"/>
                    </a:lnTo>
                    <a:close/>
                    <a:moveTo>
                      <a:pt x="26" y="29"/>
                    </a:moveTo>
                    <a:lnTo>
                      <a:pt x="26" y="29"/>
                    </a:lnTo>
                    <a:cubicBezTo>
                      <a:pt x="23" y="27"/>
                      <a:pt x="19" y="21"/>
                      <a:pt x="19" y="16"/>
                    </a:cubicBezTo>
                    <a:cubicBezTo>
                      <a:pt x="19" y="14"/>
                      <a:pt x="20" y="8"/>
                      <a:pt x="27" y="8"/>
                    </a:cubicBezTo>
                    <a:cubicBezTo>
                      <a:pt x="30" y="8"/>
                      <a:pt x="36" y="9"/>
                      <a:pt x="36" y="16"/>
                    </a:cubicBezTo>
                    <a:cubicBezTo>
                      <a:pt x="36" y="23"/>
                      <a:pt x="30" y="27"/>
                      <a:pt x="26" y="29"/>
                    </a:cubicBezTo>
                    <a:close/>
                    <a:moveTo>
                      <a:pt x="51" y="60"/>
                    </a:moveTo>
                    <a:lnTo>
                      <a:pt x="51" y="60"/>
                    </a:lnTo>
                    <a:cubicBezTo>
                      <a:pt x="54" y="52"/>
                      <a:pt x="56" y="45"/>
                      <a:pt x="57" y="40"/>
                    </a:cubicBezTo>
                    <a:lnTo>
                      <a:pt x="48" y="40"/>
                    </a:lnTo>
                    <a:cubicBezTo>
                      <a:pt x="47" y="46"/>
                      <a:pt x="47" y="47"/>
                      <a:pt x="45" y="52"/>
                    </a:cubicBezTo>
                    <a:lnTo>
                      <a:pt x="31" y="35"/>
                    </a:lnTo>
                    <a:cubicBezTo>
                      <a:pt x="37" y="32"/>
                      <a:pt x="45" y="26"/>
                      <a:pt x="45" y="16"/>
                    </a:cubicBezTo>
                    <a:cubicBezTo>
                      <a:pt x="45" y="8"/>
                      <a:pt x="40" y="0"/>
                      <a:pt x="28" y="0"/>
                    </a:cubicBezTo>
                    <a:cubicBezTo>
                      <a:pt x="16" y="0"/>
                      <a:pt x="10" y="8"/>
                      <a:pt x="10" y="17"/>
                    </a:cubicBezTo>
                    <a:cubicBezTo>
                      <a:pt x="10" y="23"/>
                      <a:pt x="12" y="27"/>
                      <a:pt x="18" y="34"/>
                    </a:cubicBezTo>
                    <a:cubicBezTo>
                      <a:pt x="3" y="42"/>
                      <a:pt x="0" y="47"/>
                      <a:pt x="0" y="58"/>
                    </a:cubicBezTo>
                    <a:cubicBezTo>
                      <a:pt x="0" y="63"/>
                      <a:pt x="4" y="78"/>
                      <a:pt x="23" y="78"/>
                    </a:cubicBezTo>
                    <a:cubicBezTo>
                      <a:pt x="34" y="78"/>
                      <a:pt x="40" y="73"/>
                      <a:pt x="45" y="67"/>
                    </a:cubicBezTo>
                    <a:lnTo>
                      <a:pt x="52" y="76"/>
                    </a:lnTo>
                    <a:lnTo>
                      <a:pt x="64" y="76"/>
                    </a:lnTo>
                    <a:lnTo>
                      <a:pt x="51" y="6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239"/>
              <p:cNvSpPr>
                <a:spLocks/>
              </p:cNvSpPr>
              <p:nvPr/>
            </p:nvSpPr>
            <p:spPr bwMode="auto">
              <a:xfrm>
                <a:off x="2758" y="3198"/>
                <a:ext cx="40" cy="67"/>
              </a:xfrm>
              <a:custGeom>
                <a:avLst/>
                <a:gdLst>
                  <a:gd name="T0" fmla="*/ 46 w 46"/>
                  <a:gd name="T1" fmla="*/ 38 h 76"/>
                  <a:gd name="T2" fmla="*/ 46 w 46"/>
                  <a:gd name="T3" fmla="*/ 38 h 76"/>
                  <a:gd name="T4" fmla="*/ 26 w 46"/>
                  <a:gd name="T5" fmla="*/ 19 h 76"/>
                  <a:gd name="T6" fmla="*/ 10 w 46"/>
                  <a:gd name="T7" fmla="*/ 28 h 76"/>
                  <a:gd name="T8" fmla="*/ 10 w 46"/>
                  <a:gd name="T9" fmla="*/ 28 h 76"/>
                  <a:gd name="T10" fmla="*/ 10 w 46"/>
                  <a:gd name="T11" fmla="*/ 0 h 76"/>
                  <a:gd name="T12" fmla="*/ 0 w 46"/>
                  <a:gd name="T13" fmla="*/ 0 h 76"/>
                  <a:gd name="T14" fmla="*/ 0 w 46"/>
                  <a:gd name="T15" fmla="*/ 76 h 76"/>
                  <a:gd name="T16" fmla="*/ 10 w 46"/>
                  <a:gd name="T17" fmla="*/ 76 h 76"/>
                  <a:gd name="T18" fmla="*/ 10 w 46"/>
                  <a:gd name="T19" fmla="*/ 46 h 76"/>
                  <a:gd name="T20" fmla="*/ 25 w 46"/>
                  <a:gd name="T21" fmla="*/ 27 h 76"/>
                  <a:gd name="T22" fmla="*/ 36 w 46"/>
                  <a:gd name="T23" fmla="*/ 40 h 76"/>
                  <a:gd name="T24" fmla="*/ 36 w 46"/>
                  <a:gd name="T25" fmla="*/ 76 h 76"/>
                  <a:gd name="T26" fmla="*/ 46 w 46"/>
                  <a:gd name="T27" fmla="*/ 76 h 76"/>
                  <a:gd name="T28" fmla="*/ 46 w 46"/>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76">
                    <a:moveTo>
                      <a:pt x="46" y="38"/>
                    </a:moveTo>
                    <a:lnTo>
                      <a:pt x="46" y="38"/>
                    </a:lnTo>
                    <a:cubicBezTo>
                      <a:pt x="46" y="22"/>
                      <a:pt x="35" y="19"/>
                      <a:pt x="26" y="19"/>
                    </a:cubicBezTo>
                    <a:cubicBezTo>
                      <a:pt x="17" y="19"/>
                      <a:pt x="13" y="24"/>
                      <a:pt x="10" y="28"/>
                    </a:cubicBezTo>
                    <a:lnTo>
                      <a:pt x="10" y="28"/>
                    </a:lnTo>
                    <a:lnTo>
                      <a:pt x="10" y="0"/>
                    </a:lnTo>
                    <a:lnTo>
                      <a:pt x="0" y="0"/>
                    </a:lnTo>
                    <a:lnTo>
                      <a:pt x="0" y="76"/>
                    </a:lnTo>
                    <a:lnTo>
                      <a:pt x="10" y="76"/>
                    </a:lnTo>
                    <a:lnTo>
                      <a:pt x="10" y="46"/>
                    </a:lnTo>
                    <a:cubicBezTo>
                      <a:pt x="10" y="32"/>
                      <a:pt x="18" y="27"/>
                      <a:pt x="25" y="27"/>
                    </a:cubicBezTo>
                    <a:cubicBezTo>
                      <a:pt x="34" y="27"/>
                      <a:pt x="36" y="32"/>
                      <a:pt x="36" y="40"/>
                    </a:cubicBezTo>
                    <a:lnTo>
                      <a:pt x="36" y="76"/>
                    </a:lnTo>
                    <a:lnTo>
                      <a:pt x="46" y="76"/>
                    </a:lnTo>
                    <a:lnTo>
                      <a:pt x="46"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240"/>
              <p:cNvSpPr>
                <a:spLocks noEditPoints="1"/>
              </p:cNvSpPr>
              <p:nvPr/>
            </p:nvSpPr>
            <p:spPr bwMode="auto">
              <a:xfrm>
                <a:off x="2808" y="3215"/>
                <a:ext cx="45" cy="52"/>
              </a:xfrm>
              <a:custGeom>
                <a:avLst/>
                <a:gdLst>
                  <a:gd name="T0" fmla="*/ 40 w 51"/>
                  <a:gd name="T1" fmla="*/ 40 h 59"/>
                  <a:gd name="T2" fmla="*/ 40 w 51"/>
                  <a:gd name="T3" fmla="*/ 40 h 59"/>
                  <a:gd name="T4" fmla="*/ 26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0 w 51"/>
                  <a:gd name="T21" fmla="*/ 40 h 59"/>
                  <a:gd name="T22" fmla="*/ 10 w 51"/>
                  <a:gd name="T23" fmla="*/ 25 h 59"/>
                  <a:gd name="T24" fmla="*/ 10 w 51"/>
                  <a:gd name="T25" fmla="*/ 25 h 59"/>
                  <a:gd name="T26" fmla="*/ 25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0" y="40"/>
                    </a:moveTo>
                    <a:lnTo>
                      <a:pt x="40" y="40"/>
                    </a:lnTo>
                    <a:cubicBezTo>
                      <a:pt x="40" y="44"/>
                      <a:pt x="35" y="50"/>
                      <a:pt x="26" y="50"/>
                    </a:cubicBezTo>
                    <a:cubicBezTo>
                      <a:pt x="15" y="50"/>
                      <a:pt x="10" y="44"/>
                      <a:pt x="10" y="32"/>
                    </a:cubicBezTo>
                    <a:lnTo>
                      <a:pt x="51" y="32"/>
                    </a:lnTo>
                    <a:cubicBezTo>
                      <a:pt x="51" y="13"/>
                      <a:pt x="43" y="0"/>
                      <a:pt x="27" y="0"/>
                    </a:cubicBezTo>
                    <a:cubicBezTo>
                      <a:pt x="8" y="0"/>
                      <a:pt x="0" y="14"/>
                      <a:pt x="0" y="31"/>
                    </a:cubicBezTo>
                    <a:cubicBezTo>
                      <a:pt x="0" y="47"/>
                      <a:pt x="9" y="59"/>
                      <a:pt x="25" y="59"/>
                    </a:cubicBezTo>
                    <a:cubicBezTo>
                      <a:pt x="34" y="59"/>
                      <a:pt x="37" y="56"/>
                      <a:pt x="40" y="55"/>
                    </a:cubicBezTo>
                    <a:cubicBezTo>
                      <a:pt x="47" y="50"/>
                      <a:pt x="49" y="42"/>
                      <a:pt x="50" y="40"/>
                    </a:cubicBezTo>
                    <a:lnTo>
                      <a:pt x="40" y="40"/>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241"/>
              <p:cNvSpPr>
                <a:spLocks/>
              </p:cNvSpPr>
              <p:nvPr/>
            </p:nvSpPr>
            <p:spPr bwMode="auto">
              <a:xfrm>
                <a:off x="2863" y="3198"/>
                <a:ext cx="8" cy="67"/>
              </a:xfrm>
              <a:custGeom>
                <a:avLst/>
                <a:gdLst>
                  <a:gd name="T0" fmla="*/ 10 w 10"/>
                  <a:gd name="T1" fmla="*/ 0 h 76"/>
                  <a:gd name="T2" fmla="*/ 10 w 10"/>
                  <a:gd name="T3" fmla="*/ 0 h 76"/>
                  <a:gd name="T4" fmla="*/ 0 w 10"/>
                  <a:gd name="T5" fmla="*/ 0 h 76"/>
                  <a:gd name="T6" fmla="*/ 0 w 10"/>
                  <a:gd name="T7" fmla="*/ 76 h 76"/>
                  <a:gd name="T8" fmla="*/ 10 w 10"/>
                  <a:gd name="T9" fmla="*/ 76 h 76"/>
                  <a:gd name="T10" fmla="*/ 10 w 10"/>
                  <a:gd name="T11" fmla="*/ 0 h 76"/>
                </a:gdLst>
                <a:ahLst/>
                <a:cxnLst>
                  <a:cxn ang="0">
                    <a:pos x="T0" y="T1"/>
                  </a:cxn>
                  <a:cxn ang="0">
                    <a:pos x="T2" y="T3"/>
                  </a:cxn>
                  <a:cxn ang="0">
                    <a:pos x="T4" y="T5"/>
                  </a:cxn>
                  <a:cxn ang="0">
                    <a:pos x="T6" y="T7"/>
                  </a:cxn>
                  <a:cxn ang="0">
                    <a:pos x="T8" y="T9"/>
                  </a:cxn>
                  <a:cxn ang="0">
                    <a:pos x="T10" y="T11"/>
                  </a:cxn>
                </a:cxnLst>
                <a:rect l="0" t="0" r="r" b="b"/>
                <a:pathLst>
                  <a:path w="10" h="76">
                    <a:moveTo>
                      <a:pt x="10" y="0"/>
                    </a:moveTo>
                    <a:lnTo>
                      <a:pt x="10" y="0"/>
                    </a:lnTo>
                    <a:lnTo>
                      <a:pt x="0" y="0"/>
                    </a:lnTo>
                    <a:lnTo>
                      <a:pt x="0" y="76"/>
                    </a:lnTo>
                    <a:lnTo>
                      <a:pt x="10" y="76"/>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242"/>
              <p:cNvSpPr>
                <a:spLocks noEditPoints="1"/>
              </p:cNvSpPr>
              <p:nvPr/>
            </p:nvSpPr>
            <p:spPr bwMode="auto">
              <a:xfrm>
                <a:off x="2883" y="3215"/>
                <a:ext cx="43" cy="70"/>
              </a:xfrm>
              <a:custGeom>
                <a:avLst/>
                <a:gdLst>
                  <a:gd name="T0" fmla="*/ 9 w 49"/>
                  <a:gd name="T1" fmla="*/ 32 h 79"/>
                  <a:gd name="T2" fmla="*/ 9 w 49"/>
                  <a:gd name="T3" fmla="*/ 32 h 79"/>
                  <a:gd name="T4" fmla="*/ 24 w 49"/>
                  <a:gd name="T5" fmla="*/ 8 h 79"/>
                  <a:gd name="T6" fmla="*/ 39 w 49"/>
                  <a:gd name="T7" fmla="*/ 29 h 79"/>
                  <a:gd name="T8" fmla="*/ 24 w 49"/>
                  <a:gd name="T9" fmla="*/ 50 h 79"/>
                  <a:gd name="T10" fmla="*/ 9 w 49"/>
                  <a:gd name="T11" fmla="*/ 32 h 79"/>
                  <a:gd name="T12" fmla="*/ 0 w 49"/>
                  <a:gd name="T13" fmla="*/ 79 h 79"/>
                  <a:gd name="T14" fmla="*/ 0 w 49"/>
                  <a:gd name="T15" fmla="*/ 79 h 79"/>
                  <a:gd name="T16" fmla="*/ 9 w 49"/>
                  <a:gd name="T17" fmla="*/ 79 h 79"/>
                  <a:gd name="T18" fmla="*/ 9 w 49"/>
                  <a:gd name="T19" fmla="*/ 51 h 79"/>
                  <a:gd name="T20" fmla="*/ 10 w 49"/>
                  <a:gd name="T21" fmla="*/ 51 h 79"/>
                  <a:gd name="T22" fmla="*/ 24 w 49"/>
                  <a:gd name="T23" fmla="*/ 59 h 79"/>
                  <a:gd name="T24" fmla="*/ 49 w 49"/>
                  <a:gd name="T25" fmla="*/ 28 h 79"/>
                  <a:gd name="T26" fmla="*/ 26 w 49"/>
                  <a:gd name="T27" fmla="*/ 0 h 79"/>
                  <a:gd name="T28" fmla="*/ 9 w 49"/>
                  <a:gd name="T29" fmla="*/ 9 h 79"/>
                  <a:gd name="T30" fmla="*/ 9 w 49"/>
                  <a:gd name="T31" fmla="*/ 9 h 79"/>
                  <a:gd name="T32" fmla="*/ 9 w 49"/>
                  <a:gd name="T33" fmla="*/ 2 h 79"/>
                  <a:gd name="T34" fmla="*/ 0 w 49"/>
                  <a:gd name="T35" fmla="*/ 2 h 79"/>
                  <a:gd name="T36" fmla="*/ 0 w 49"/>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9">
                    <a:moveTo>
                      <a:pt x="9" y="32"/>
                    </a:moveTo>
                    <a:lnTo>
                      <a:pt x="9" y="32"/>
                    </a:lnTo>
                    <a:cubicBezTo>
                      <a:pt x="9" y="23"/>
                      <a:pt x="10" y="8"/>
                      <a:pt x="24" y="8"/>
                    </a:cubicBezTo>
                    <a:cubicBezTo>
                      <a:pt x="38" y="8"/>
                      <a:pt x="39" y="22"/>
                      <a:pt x="39" y="29"/>
                    </a:cubicBezTo>
                    <a:cubicBezTo>
                      <a:pt x="39" y="41"/>
                      <a:pt x="34" y="50"/>
                      <a:pt x="24" y="50"/>
                    </a:cubicBezTo>
                    <a:cubicBezTo>
                      <a:pt x="18" y="50"/>
                      <a:pt x="9" y="47"/>
                      <a:pt x="9" y="32"/>
                    </a:cubicBezTo>
                    <a:close/>
                    <a:moveTo>
                      <a:pt x="0" y="79"/>
                    </a:moveTo>
                    <a:lnTo>
                      <a:pt x="0" y="79"/>
                    </a:lnTo>
                    <a:lnTo>
                      <a:pt x="9" y="79"/>
                    </a:lnTo>
                    <a:lnTo>
                      <a:pt x="9" y="51"/>
                    </a:lnTo>
                    <a:lnTo>
                      <a:pt x="10" y="51"/>
                    </a:lnTo>
                    <a:cubicBezTo>
                      <a:pt x="12" y="55"/>
                      <a:pt x="17" y="59"/>
                      <a:pt x="24" y="59"/>
                    </a:cubicBezTo>
                    <a:cubicBezTo>
                      <a:pt x="43" y="59"/>
                      <a:pt x="49" y="41"/>
                      <a:pt x="49" y="28"/>
                    </a:cubicBezTo>
                    <a:cubicBezTo>
                      <a:pt x="49" y="12"/>
                      <a:pt x="40" y="0"/>
                      <a:pt x="26" y="0"/>
                    </a:cubicBezTo>
                    <a:cubicBezTo>
                      <a:pt x="15" y="0"/>
                      <a:pt x="11" y="6"/>
                      <a:pt x="9" y="9"/>
                    </a:cubicBezTo>
                    <a:lnTo>
                      <a:pt x="9" y="9"/>
                    </a:lnTo>
                    <a:lnTo>
                      <a:pt x="9" y="2"/>
                    </a:lnTo>
                    <a:lnTo>
                      <a:pt x="0" y="2"/>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243"/>
              <p:cNvSpPr>
                <a:spLocks/>
              </p:cNvSpPr>
              <p:nvPr/>
            </p:nvSpPr>
            <p:spPr bwMode="auto">
              <a:xfrm>
                <a:off x="2933" y="3215"/>
                <a:ext cx="40" cy="52"/>
              </a:xfrm>
              <a:custGeom>
                <a:avLst/>
                <a:gdLst>
                  <a:gd name="T0" fmla="*/ 44 w 45"/>
                  <a:gd name="T1" fmla="*/ 17 h 59"/>
                  <a:gd name="T2" fmla="*/ 44 w 45"/>
                  <a:gd name="T3" fmla="*/ 17 h 59"/>
                  <a:gd name="T4" fmla="*/ 22 w 45"/>
                  <a:gd name="T5" fmla="*/ 0 h 59"/>
                  <a:gd name="T6" fmla="*/ 1 w 45"/>
                  <a:gd name="T7" fmla="*/ 18 h 59"/>
                  <a:gd name="T8" fmla="*/ 14 w 45"/>
                  <a:gd name="T9" fmla="*/ 31 h 59"/>
                  <a:gd name="T10" fmla="*/ 25 w 45"/>
                  <a:gd name="T11" fmla="*/ 34 h 59"/>
                  <a:gd name="T12" fmla="*/ 36 w 45"/>
                  <a:gd name="T13" fmla="*/ 42 h 59"/>
                  <a:gd name="T14" fmla="*/ 23 w 45"/>
                  <a:gd name="T15" fmla="*/ 50 h 59"/>
                  <a:gd name="T16" fmla="*/ 9 w 45"/>
                  <a:gd name="T17" fmla="*/ 39 h 59"/>
                  <a:gd name="T18" fmla="*/ 0 w 45"/>
                  <a:gd name="T19" fmla="*/ 39 h 59"/>
                  <a:gd name="T20" fmla="*/ 23 w 45"/>
                  <a:gd name="T21" fmla="*/ 59 h 59"/>
                  <a:gd name="T22" fmla="*/ 45 w 45"/>
                  <a:gd name="T23" fmla="*/ 40 h 59"/>
                  <a:gd name="T24" fmla="*/ 30 w 45"/>
                  <a:gd name="T25" fmla="*/ 26 h 59"/>
                  <a:gd name="T26" fmla="*/ 20 w 45"/>
                  <a:gd name="T27" fmla="*/ 23 h 59"/>
                  <a:gd name="T28" fmla="*/ 10 w 45"/>
                  <a:gd name="T29" fmla="*/ 16 h 59"/>
                  <a:gd name="T30" fmla="*/ 21 w 45"/>
                  <a:gd name="T31" fmla="*/ 8 h 59"/>
                  <a:gd name="T32" fmla="*/ 35 w 45"/>
                  <a:gd name="T33" fmla="*/ 17 h 59"/>
                  <a:gd name="T34" fmla="*/ 44 w 45"/>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9">
                    <a:moveTo>
                      <a:pt x="44" y="17"/>
                    </a:moveTo>
                    <a:lnTo>
                      <a:pt x="44" y="17"/>
                    </a:lnTo>
                    <a:cubicBezTo>
                      <a:pt x="44" y="15"/>
                      <a:pt x="42" y="0"/>
                      <a:pt x="22" y="0"/>
                    </a:cubicBezTo>
                    <a:cubicBezTo>
                      <a:pt x="11" y="0"/>
                      <a:pt x="1" y="5"/>
                      <a:pt x="1" y="18"/>
                    </a:cubicBezTo>
                    <a:cubicBezTo>
                      <a:pt x="1" y="25"/>
                      <a:pt x="6" y="29"/>
                      <a:pt x="14" y="31"/>
                    </a:cubicBezTo>
                    <a:lnTo>
                      <a:pt x="25" y="34"/>
                    </a:lnTo>
                    <a:cubicBezTo>
                      <a:pt x="33" y="36"/>
                      <a:pt x="36" y="37"/>
                      <a:pt x="36" y="42"/>
                    </a:cubicBezTo>
                    <a:cubicBezTo>
                      <a:pt x="36" y="48"/>
                      <a:pt x="30" y="50"/>
                      <a:pt x="23" y="50"/>
                    </a:cubicBezTo>
                    <a:cubicBezTo>
                      <a:pt x="10" y="50"/>
                      <a:pt x="9" y="43"/>
                      <a:pt x="9" y="39"/>
                    </a:cubicBezTo>
                    <a:lnTo>
                      <a:pt x="0" y="39"/>
                    </a:lnTo>
                    <a:cubicBezTo>
                      <a:pt x="0" y="46"/>
                      <a:pt x="1" y="59"/>
                      <a:pt x="23" y="59"/>
                    </a:cubicBezTo>
                    <a:cubicBezTo>
                      <a:pt x="36" y="59"/>
                      <a:pt x="45" y="52"/>
                      <a:pt x="45" y="40"/>
                    </a:cubicBezTo>
                    <a:cubicBezTo>
                      <a:pt x="45" y="33"/>
                      <a:pt x="41" y="28"/>
                      <a:pt x="30" y="26"/>
                    </a:cubicBezTo>
                    <a:lnTo>
                      <a:pt x="20" y="23"/>
                    </a:lnTo>
                    <a:cubicBezTo>
                      <a:pt x="13" y="21"/>
                      <a:pt x="10" y="20"/>
                      <a:pt x="10" y="16"/>
                    </a:cubicBezTo>
                    <a:cubicBezTo>
                      <a:pt x="10" y="9"/>
                      <a:pt x="18" y="8"/>
                      <a:pt x="21" y="8"/>
                    </a:cubicBezTo>
                    <a:cubicBezTo>
                      <a:pt x="33" y="8"/>
                      <a:pt x="34"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244"/>
              <p:cNvSpPr>
                <a:spLocks noEditPoints="1"/>
              </p:cNvSpPr>
              <p:nvPr/>
            </p:nvSpPr>
            <p:spPr bwMode="auto">
              <a:xfrm>
                <a:off x="2420" y="3328"/>
                <a:ext cx="46" cy="52"/>
              </a:xfrm>
              <a:custGeom>
                <a:avLst/>
                <a:gdLst>
                  <a:gd name="T0" fmla="*/ 11 w 52"/>
                  <a:gd name="T1" fmla="*/ 18 h 59"/>
                  <a:gd name="T2" fmla="*/ 11 w 52"/>
                  <a:gd name="T3" fmla="*/ 18 h 59"/>
                  <a:gd name="T4" fmla="*/ 24 w 52"/>
                  <a:gd name="T5" fmla="*/ 8 h 59"/>
                  <a:gd name="T6" fmla="*/ 37 w 52"/>
                  <a:gd name="T7" fmla="*/ 17 h 59"/>
                  <a:gd name="T8" fmla="*/ 32 w 52"/>
                  <a:gd name="T9" fmla="*/ 23 h 59"/>
                  <a:gd name="T10" fmla="*/ 17 w 52"/>
                  <a:gd name="T11" fmla="*/ 25 h 59"/>
                  <a:gd name="T12" fmla="*/ 0 w 52"/>
                  <a:gd name="T13" fmla="*/ 43 h 59"/>
                  <a:gd name="T14" fmla="*/ 17 w 52"/>
                  <a:gd name="T15" fmla="*/ 59 h 59"/>
                  <a:gd name="T16" fmla="*/ 37 w 52"/>
                  <a:gd name="T17" fmla="*/ 50 h 59"/>
                  <a:gd name="T18" fmla="*/ 47 w 52"/>
                  <a:gd name="T19" fmla="*/ 58 h 59"/>
                  <a:gd name="T20" fmla="*/ 52 w 52"/>
                  <a:gd name="T21" fmla="*/ 57 h 59"/>
                  <a:gd name="T22" fmla="*/ 52 w 52"/>
                  <a:gd name="T23" fmla="*/ 50 h 59"/>
                  <a:gd name="T24" fmla="*/ 49 w 52"/>
                  <a:gd name="T25" fmla="*/ 51 h 59"/>
                  <a:gd name="T26" fmla="*/ 46 w 52"/>
                  <a:gd name="T27" fmla="*/ 47 h 59"/>
                  <a:gd name="T28" fmla="*/ 46 w 52"/>
                  <a:gd name="T29" fmla="*/ 15 h 59"/>
                  <a:gd name="T30" fmla="*/ 26 w 52"/>
                  <a:gd name="T31" fmla="*/ 0 h 59"/>
                  <a:gd name="T32" fmla="*/ 3 w 52"/>
                  <a:gd name="T33" fmla="*/ 18 h 59"/>
                  <a:gd name="T34" fmla="*/ 11 w 52"/>
                  <a:gd name="T35" fmla="*/ 18 h 59"/>
                  <a:gd name="T36" fmla="*/ 37 w 52"/>
                  <a:gd name="T37" fmla="*/ 38 h 59"/>
                  <a:gd name="T38" fmla="*/ 37 w 52"/>
                  <a:gd name="T39" fmla="*/ 38 h 59"/>
                  <a:gd name="T40" fmla="*/ 20 w 52"/>
                  <a:gd name="T41" fmla="*/ 51 h 59"/>
                  <a:gd name="T42" fmla="*/ 10 w 52"/>
                  <a:gd name="T43" fmla="*/ 41 h 59"/>
                  <a:gd name="T44" fmla="*/ 21 w 52"/>
                  <a:gd name="T45" fmla="*/ 32 h 59"/>
                  <a:gd name="T46" fmla="*/ 37 w 52"/>
                  <a:gd name="T47" fmla="*/ 29 h 59"/>
                  <a:gd name="T48" fmla="*/ 37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8"/>
                    </a:moveTo>
                    <a:lnTo>
                      <a:pt x="11" y="18"/>
                    </a:lnTo>
                    <a:cubicBezTo>
                      <a:pt x="12" y="14"/>
                      <a:pt x="13" y="8"/>
                      <a:pt x="24" y="8"/>
                    </a:cubicBezTo>
                    <a:cubicBezTo>
                      <a:pt x="33" y="8"/>
                      <a:pt x="37" y="11"/>
                      <a:pt x="37" y="17"/>
                    </a:cubicBezTo>
                    <a:cubicBezTo>
                      <a:pt x="37" y="22"/>
                      <a:pt x="34" y="23"/>
                      <a:pt x="32" y="23"/>
                    </a:cubicBezTo>
                    <a:lnTo>
                      <a:pt x="17" y="25"/>
                    </a:lnTo>
                    <a:cubicBezTo>
                      <a:pt x="1" y="27"/>
                      <a:pt x="0" y="38"/>
                      <a:pt x="0" y="43"/>
                    </a:cubicBezTo>
                    <a:cubicBezTo>
                      <a:pt x="0" y="52"/>
                      <a:pt x="7" y="59"/>
                      <a:pt x="17" y="59"/>
                    </a:cubicBezTo>
                    <a:cubicBezTo>
                      <a:pt x="28" y="59"/>
                      <a:pt x="34" y="53"/>
                      <a:pt x="37" y="50"/>
                    </a:cubicBezTo>
                    <a:cubicBezTo>
                      <a:pt x="38" y="54"/>
                      <a:pt x="39" y="58"/>
                      <a:pt x="47" y="58"/>
                    </a:cubicBezTo>
                    <a:cubicBezTo>
                      <a:pt x="49" y="58"/>
                      <a:pt x="51" y="57"/>
                      <a:pt x="52" y="57"/>
                    </a:cubicBezTo>
                    <a:lnTo>
                      <a:pt x="52" y="50"/>
                    </a:lnTo>
                    <a:cubicBezTo>
                      <a:pt x="51" y="50"/>
                      <a:pt x="50" y="51"/>
                      <a:pt x="49" y="51"/>
                    </a:cubicBezTo>
                    <a:cubicBezTo>
                      <a:pt x="47" y="51"/>
                      <a:pt x="46" y="50"/>
                      <a:pt x="46" y="47"/>
                    </a:cubicBezTo>
                    <a:lnTo>
                      <a:pt x="46" y="15"/>
                    </a:lnTo>
                    <a:cubicBezTo>
                      <a:pt x="46" y="1"/>
                      <a:pt x="30" y="0"/>
                      <a:pt x="26" y="0"/>
                    </a:cubicBezTo>
                    <a:cubicBezTo>
                      <a:pt x="12" y="0"/>
                      <a:pt x="3" y="5"/>
                      <a:pt x="3" y="18"/>
                    </a:cubicBezTo>
                    <a:lnTo>
                      <a:pt x="11" y="18"/>
                    </a:lnTo>
                    <a:close/>
                    <a:moveTo>
                      <a:pt x="37" y="38"/>
                    </a:moveTo>
                    <a:lnTo>
                      <a:pt x="37" y="38"/>
                    </a:lnTo>
                    <a:cubicBezTo>
                      <a:pt x="37" y="45"/>
                      <a:pt x="28" y="51"/>
                      <a:pt x="20" y="51"/>
                    </a:cubicBezTo>
                    <a:cubicBezTo>
                      <a:pt x="13" y="51"/>
                      <a:pt x="10" y="47"/>
                      <a:pt x="10" y="41"/>
                    </a:cubicBezTo>
                    <a:cubicBezTo>
                      <a:pt x="10" y="34"/>
                      <a:pt x="17" y="33"/>
                      <a:pt x="21"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245"/>
              <p:cNvSpPr>
                <a:spLocks/>
              </p:cNvSpPr>
              <p:nvPr/>
            </p:nvSpPr>
            <p:spPr bwMode="auto">
              <a:xfrm>
                <a:off x="2472" y="3328"/>
                <a:ext cx="41" cy="52"/>
              </a:xfrm>
              <a:custGeom>
                <a:avLst/>
                <a:gdLst>
                  <a:gd name="T0" fmla="*/ 44 w 46"/>
                  <a:gd name="T1" fmla="*/ 17 h 59"/>
                  <a:gd name="T2" fmla="*/ 44 w 46"/>
                  <a:gd name="T3" fmla="*/ 17 h 59"/>
                  <a:gd name="T4" fmla="*/ 23 w 46"/>
                  <a:gd name="T5" fmla="*/ 0 h 59"/>
                  <a:gd name="T6" fmla="*/ 2 w 46"/>
                  <a:gd name="T7" fmla="*/ 18 h 59"/>
                  <a:gd name="T8" fmla="*/ 14 w 46"/>
                  <a:gd name="T9" fmla="*/ 31 h 59"/>
                  <a:gd name="T10" fmla="*/ 25 w 46"/>
                  <a:gd name="T11" fmla="*/ 34 h 59"/>
                  <a:gd name="T12" fmla="*/ 36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2" y="0"/>
                      <a:pt x="23" y="0"/>
                    </a:cubicBezTo>
                    <a:cubicBezTo>
                      <a:pt x="12" y="0"/>
                      <a:pt x="2" y="5"/>
                      <a:pt x="2" y="18"/>
                    </a:cubicBezTo>
                    <a:cubicBezTo>
                      <a:pt x="2" y="25"/>
                      <a:pt x="7" y="29"/>
                      <a:pt x="14" y="31"/>
                    </a:cubicBezTo>
                    <a:lnTo>
                      <a:pt x="25" y="34"/>
                    </a:lnTo>
                    <a:cubicBezTo>
                      <a:pt x="33" y="36"/>
                      <a:pt x="36" y="37"/>
                      <a:pt x="36" y="42"/>
                    </a:cubicBezTo>
                    <a:cubicBezTo>
                      <a:pt x="36" y="48"/>
                      <a:pt x="30" y="50"/>
                      <a:pt x="24" y="50"/>
                    </a:cubicBezTo>
                    <a:cubicBezTo>
                      <a:pt x="10" y="50"/>
                      <a:pt x="9" y="43"/>
                      <a:pt x="9" y="39"/>
                    </a:cubicBezTo>
                    <a:lnTo>
                      <a:pt x="0" y="39"/>
                    </a:lnTo>
                    <a:cubicBezTo>
                      <a:pt x="0" y="46"/>
                      <a:pt x="2" y="59"/>
                      <a:pt x="24" y="59"/>
                    </a:cubicBezTo>
                    <a:cubicBezTo>
                      <a:pt x="36" y="59"/>
                      <a:pt x="46" y="52"/>
                      <a:pt x="46" y="40"/>
                    </a:cubicBezTo>
                    <a:cubicBezTo>
                      <a:pt x="46" y="33"/>
                      <a:pt x="42" y="28"/>
                      <a:pt x="30" y="26"/>
                    </a:cubicBezTo>
                    <a:lnTo>
                      <a:pt x="21" y="23"/>
                    </a:lnTo>
                    <a:cubicBezTo>
                      <a:pt x="13" y="21"/>
                      <a:pt x="11" y="20"/>
                      <a:pt x="11" y="16"/>
                    </a:cubicBezTo>
                    <a:cubicBezTo>
                      <a:pt x="11" y="9"/>
                      <a:pt x="19" y="8"/>
                      <a:pt x="22" y="8"/>
                    </a:cubicBezTo>
                    <a:cubicBezTo>
                      <a:pt x="33"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5" name="Freeform 246"/>
              <p:cNvSpPr>
                <a:spLocks/>
              </p:cNvSpPr>
              <p:nvPr/>
            </p:nvSpPr>
            <p:spPr bwMode="auto">
              <a:xfrm>
                <a:off x="2519" y="3328"/>
                <a:ext cx="41" cy="52"/>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9" y="43"/>
                      <a:pt x="9" y="39"/>
                    </a:cubicBezTo>
                    <a:lnTo>
                      <a:pt x="0" y="39"/>
                    </a:lnTo>
                    <a:cubicBezTo>
                      <a:pt x="0" y="46"/>
                      <a:pt x="2" y="59"/>
                      <a:pt x="24" y="59"/>
                    </a:cubicBezTo>
                    <a:cubicBezTo>
                      <a:pt x="37" y="59"/>
                      <a:pt x="46" y="52"/>
                      <a:pt x="46" y="40"/>
                    </a:cubicBezTo>
                    <a:cubicBezTo>
                      <a:pt x="46" y="33"/>
                      <a:pt x="42" y="28"/>
                      <a:pt x="30"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247"/>
              <p:cNvSpPr>
                <a:spLocks noEditPoints="1"/>
              </p:cNvSpPr>
              <p:nvPr/>
            </p:nvSpPr>
            <p:spPr bwMode="auto">
              <a:xfrm>
                <a:off x="2567" y="3328"/>
                <a:ext cx="45" cy="52"/>
              </a:xfrm>
              <a:custGeom>
                <a:avLst/>
                <a:gdLst>
                  <a:gd name="T0" fmla="*/ 41 w 51"/>
                  <a:gd name="T1" fmla="*/ 40 h 59"/>
                  <a:gd name="T2" fmla="*/ 41 w 51"/>
                  <a:gd name="T3" fmla="*/ 40 h 59"/>
                  <a:gd name="T4" fmla="*/ 26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0"/>
                      <a:pt x="26" y="50"/>
                    </a:cubicBezTo>
                    <a:cubicBezTo>
                      <a:pt x="16" y="50"/>
                      <a:pt x="10" y="44"/>
                      <a:pt x="10" y="32"/>
                    </a:cubicBezTo>
                    <a:lnTo>
                      <a:pt x="51" y="32"/>
                    </a:lnTo>
                    <a:cubicBezTo>
                      <a:pt x="51" y="13"/>
                      <a:pt x="43" y="0"/>
                      <a:pt x="27" y="0"/>
                    </a:cubicBezTo>
                    <a:cubicBezTo>
                      <a:pt x="9" y="0"/>
                      <a:pt x="0" y="14"/>
                      <a:pt x="0" y="31"/>
                    </a:cubicBezTo>
                    <a:cubicBezTo>
                      <a:pt x="0" y="47"/>
                      <a:pt x="10" y="59"/>
                      <a:pt x="25" y="59"/>
                    </a:cubicBezTo>
                    <a:cubicBezTo>
                      <a:pt x="34" y="59"/>
                      <a:pt x="38" y="56"/>
                      <a:pt x="40" y="55"/>
                    </a:cubicBezTo>
                    <a:cubicBezTo>
                      <a:pt x="47" y="50"/>
                      <a:pt x="50" y="42"/>
                      <a:pt x="50" y="40"/>
                    </a:cubicBezTo>
                    <a:lnTo>
                      <a:pt x="41" y="40"/>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7" name="Freeform 248"/>
              <p:cNvSpPr>
                <a:spLocks/>
              </p:cNvSpPr>
              <p:nvPr/>
            </p:nvSpPr>
            <p:spPr bwMode="auto">
              <a:xfrm>
                <a:off x="2619" y="3328"/>
                <a:ext cx="40" cy="52"/>
              </a:xfrm>
              <a:custGeom>
                <a:avLst/>
                <a:gdLst>
                  <a:gd name="T0" fmla="*/ 44 w 46"/>
                  <a:gd name="T1" fmla="*/ 17 h 59"/>
                  <a:gd name="T2" fmla="*/ 44 w 46"/>
                  <a:gd name="T3" fmla="*/ 17 h 59"/>
                  <a:gd name="T4" fmla="*/ 23 w 46"/>
                  <a:gd name="T5" fmla="*/ 0 h 59"/>
                  <a:gd name="T6" fmla="*/ 2 w 46"/>
                  <a:gd name="T7" fmla="*/ 18 h 59"/>
                  <a:gd name="T8" fmla="*/ 14 w 46"/>
                  <a:gd name="T9" fmla="*/ 31 h 59"/>
                  <a:gd name="T10" fmla="*/ 25 w 46"/>
                  <a:gd name="T11" fmla="*/ 34 h 59"/>
                  <a:gd name="T12" fmla="*/ 36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2" y="0"/>
                      <a:pt x="23" y="0"/>
                    </a:cubicBezTo>
                    <a:cubicBezTo>
                      <a:pt x="12" y="0"/>
                      <a:pt x="2" y="5"/>
                      <a:pt x="2" y="18"/>
                    </a:cubicBezTo>
                    <a:cubicBezTo>
                      <a:pt x="2" y="25"/>
                      <a:pt x="7" y="29"/>
                      <a:pt x="14" y="31"/>
                    </a:cubicBezTo>
                    <a:lnTo>
                      <a:pt x="25" y="34"/>
                    </a:lnTo>
                    <a:cubicBezTo>
                      <a:pt x="33" y="36"/>
                      <a:pt x="36" y="37"/>
                      <a:pt x="36" y="42"/>
                    </a:cubicBezTo>
                    <a:cubicBezTo>
                      <a:pt x="36" y="48"/>
                      <a:pt x="30" y="50"/>
                      <a:pt x="24" y="50"/>
                    </a:cubicBezTo>
                    <a:cubicBezTo>
                      <a:pt x="10" y="50"/>
                      <a:pt x="9" y="43"/>
                      <a:pt x="9" y="39"/>
                    </a:cubicBezTo>
                    <a:lnTo>
                      <a:pt x="0" y="39"/>
                    </a:lnTo>
                    <a:cubicBezTo>
                      <a:pt x="0" y="46"/>
                      <a:pt x="2" y="59"/>
                      <a:pt x="24" y="59"/>
                    </a:cubicBezTo>
                    <a:cubicBezTo>
                      <a:pt x="36" y="59"/>
                      <a:pt x="46" y="52"/>
                      <a:pt x="46" y="40"/>
                    </a:cubicBezTo>
                    <a:cubicBezTo>
                      <a:pt x="46" y="33"/>
                      <a:pt x="42" y="28"/>
                      <a:pt x="30" y="26"/>
                    </a:cubicBezTo>
                    <a:lnTo>
                      <a:pt x="21" y="23"/>
                    </a:lnTo>
                    <a:cubicBezTo>
                      <a:pt x="13" y="21"/>
                      <a:pt x="11" y="20"/>
                      <a:pt x="11" y="16"/>
                    </a:cubicBezTo>
                    <a:cubicBezTo>
                      <a:pt x="11" y="9"/>
                      <a:pt x="19" y="8"/>
                      <a:pt x="22" y="8"/>
                    </a:cubicBezTo>
                    <a:cubicBezTo>
                      <a:pt x="33"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249"/>
              <p:cNvSpPr>
                <a:spLocks/>
              </p:cNvSpPr>
              <p:nvPr/>
            </p:nvSpPr>
            <p:spPr bwMode="auto">
              <a:xfrm>
                <a:off x="2666" y="3328"/>
                <a:ext cx="40" cy="52"/>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9" y="43"/>
                      <a:pt x="9" y="39"/>
                    </a:cubicBezTo>
                    <a:lnTo>
                      <a:pt x="0" y="39"/>
                    </a:lnTo>
                    <a:cubicBezTo>
                      <a:pt x="0" y="46"/>
                      <a:pt x="2" y="59"/>
                      <a:pt x="24" y="59"/>
                    </a:cubicBezTo>
                    <a:cubicBezTo>
                      <a:pt x="36" y="59"/>
                      <a:pt x="46" y="52"/>
                      <a:pt x="46" y="40"/>
                    </a:cubicBezTo>
                    <a:cubicBezTo>
                      <a:pt x="46" y="33"/>
                      <a:pt x="42" y="28"/>
                      <a:pt x="30"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9" name="Freeform 250"/>
              <p:cNvSpPr>
                <a:spLocks/>
              </p:cNvSpPr>
              <p:nvPr/>
            </p:nvSpPr>
            <p:spPr bwMode="auto">
              <a:xfrm>
                <a:off x="2419" y="3441"/>
                <a:ext cx="43" cy="52"/>
              </a:xfrm>
              <a:custGeom>
                <a:avLst/>
                <a:gdLst>
                  <a:gd name="T0" fmla="*/ 48 w 48"/>
                  <a:gd name="T1" fmla="*/ 20 h 59"/>
                  <a:gd name="T2" fmla="*/ 48 w 48"/>
                  <a:gd name="T3" fmla="*/ 20 h 59"/>
                  <a:gd name="T4" fmla="*/ 27 w 48"/>
                  <a:gd name="T5" fmla="*/ 0 h 59"/>
                  <a:gd name="T6" fmla="*/ 0 w 48"/>
                  <a:gd name="T7" fmla="*/ 31 h 59"/>
                  <a:gd name="T8" fmla="*/ 25 w 48"/>
                  <a:gd name="T9" fmla="*/ 59 h 59"/>
                  <a:gd name="T10" fmla="*/ 48 w 48"/>
                  <a:gd name="T11" fmla="*/ 37 h 59"/>
                  <a:gd name="T12" fmla="*/ 39 w 48"/>
                  <a:gd name="T13" fmla="*/ 37 h 59"/>
                  <a:gd name="T14" fmla="*/ 25 w 48"/>
                  <a:gd name="T15" fmla="*/ 50 h 59"/>
                  <a:gd name="T16" fmla="*/ 10 w 48"/>
                  <a:gd name="T17" fmla="*/ 29 h 59"/>
                  <a:gd name="T18" fmla="*/ 26 w 48"/>
                  <a:gd name="T19" fmla="*/ 8 h 59"/>
                  <a:gd name="T20" fmla="*/ 39 w 48"/>
                  <a:gd name="T21" fmla="*/ 20 h 59"/>
                  <a:gd name="T22" fmla="*/ 48 w 48"/>
                  <a:gd name="T2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9">
                    <a:moveTo>
                      <a:pt x="48" y="20"/>
                    </a:moveTo>
                    <a:lnTo>
                      <a:pt x="48" y="20"/>
                    </a:lnTo>
                    <a:cubicBezTo>
                      <a:pt x="47" y="11"/>
                      <a:pt x="41" y="0"/>
                      <a:pt x="27" y="0"/>
                    </a:cubicBezTo>
                    <a:cubicBezTo>
                      <a:pt x="9" y="0"/>
                      <a:pt x="0" y="14"/>
                      <a:pt x="0" y="31"/>
                    </a:cubicBezTo>
                    <a:cubicBezTo>
                      <a:pt x="0" y="47"/>
                      <a:pt x="10" y="59"/>
                      <a:pt x="25" y="59"/>
                    </a:cubicBezTo>
                    <a:cubicBezTo>
                      <a:pt x="41" y="59"/>
                      <a:pt x="47" y="46"/>
                      <a:pt x="48" y="37"/>
                    </a:cubicBezTo>
                    <a:lnTo>
                      <a:pt x="39" y="37"/>
                    </a:lnTo>
                    <a:cubicBezTo>
                      <a:pt x="37" y="46"/>
                      <a:pt x="32" y="50"/>
                      <a:pt x="25" y="50"/>
                    </a:cubicBezTo>
                    <a:cubicBezTo>
                      <a:pt x="13" y="50"/>
                      <a:pt x="10" y="39"/>
                      <a:pt x="10" y="29"/>
                    </a:cubicBezTo>
                    <a:cubicBezTo>
                      <a:pt x="10" y="19"/>
                      <a:pt x="14" y="8"/>
                      <a:pt x="26" y="8"/>
                    </a:cubicBezTo>
                    <a:cubicBezTo>
                      <a:pt x="33" y="8"/>
                      <a:pt x="38" y="13"/>
                      <a:pt x="39" y="20"/>
                    </a:cubicBezTo>
                    <a:lnTo>
                      <a:pt x="48"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251"/>
              <p:cNvSpPr>
                <a:spLocks noEditPoints="1"/>
              </p:cNvSpPr>
              <p:nvPr/>
            </p:nvSpPr>
            <p:spPr bwMode="auto">
              <a:xfrm>
                <a:off x="2467" y="3441"/>
                <a:ext cx="46" cy="51"/>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8" y="58"/>
                      <a:pt x="26" y="58"/>
                    </a:cubicBezTo>
                    <a:cubicBezTo>
                      <a:pt x="44" y="58"/>
                      <a:pt x="52" y="43"/>
                      <a:pt x="52" y="29"/>
                    </a:cubicBezTo>
                    <a:cubicBezTo>
                      <a:pt x="52" y="15"/>
                      <a:pt x="44" y="0"/>
                      <a:pt x="26" y="0"/>
                    </a:cubicBezTo>
                    <a:cubicBezTo>
                      <a:pt x="8" y="0"/>
                      <a:pt x="0" y="15"/>
                      <a:pt x="0" y="29"/>
                    </a:cubicBezTo>
                    <a:close/>
                    <a:moveTo>
                      <a:pt x="10" y="29"/>
                    </a:moveTo>
                    <a:lnTo>
                      <a:pt x="10" y="29"/>
                    </a:lnTo>
                    <a:cubicBezTo>
                      <a:pt x="10" y="22"/>
                      <a:pt x="13" y="8"/>
                      <a:pt x="26" y="8"/>
                    </a:cubicBezTo>
                    <a:cubicBezTo>
                      <a:pt x="39" y="8"/>
                      <a:pt x="42" y="22"/>
                      <a:pt x="42" y="29"/>
                    </a:cubicBezTo>
                    <a:cubicBezTo>
                      <a:pt x="42" y="37"/>
                      <a:pt x="39" y="50"/>
                      <a:pt x="26" y="50"/>
                    </a:cubicBezTo>
                    <a:cubicBezTo>
                      <a:pt x="13" y="50"/>
                      <a:pt x="10" y="37"/>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252"/>
              <p:cNvSpPr>
                <a:spLocks/>
              </p:cNvSpPr>
              <p:nvPr/>
            </p:nvSpPr>
            <p:spPr bwMode="auto">
              <a:xfrm>
                <a:off x="2523" y="3441"/>
                <a:ext cx="39" cy="50"/>
              </a:xfrm>
              <a:custGeom>
                <a:avLst/>
                <a:gdLst>
                  <a:gd name="T0" fmla="*/ 45 w 45"/>
                  <a:gd name="T1" fmla="*/ 19 h 57"/>
                  <a:gd name="T2" fmla="*/ 45 w 45"/>
                  <a:gd name="T3" fmla="*/ 19 h 57"/>
                  <a:gd name="T4" fmla="*/ 25 w 45"/>
                  <a:gd name="T5" fmla="*/ 0 h 57"/>
                  <a:gd name="T6" fmla="*/ 9 w 45"/>
                  <a:gd name="T7" fmla="*/ 9 h 57"/>
                  <a:gd name="T8" fmla="*/ 8 w 45"/>
                  <a:gd name="T9" fmla="*/ 9 h 57"/>
                  <a:gd name="T10" fmla="*/ 8 w 45"/>
                  <a:gd name="T11" fmla="*/ 2 h 57"/>
                  <a:gd name="T12" fmla="*/ 0 w 45"/>
                  <a:gd name="T13" fmla="*/ 2 h 57"/>
                  <a:gd name="T14" fmla="*/ 0 w 45"/>
                  <a:gd name="T15" fmla="*/ 57 h 57"/>
                  <a:gd name="T16" fmla="*/ 9 w 45"/>
                  <a:gd name="T17" fmla="*/ 57 h 57"/>
                  <a:gd name="T18" fmla="*/ 9 w 45"/>
                  <a:gd name="T19" fmla="*/ 27 h 57"/>
                  <a:gd name="T20" fmla="*/ 24 w 45"/>
                  <a:gd name="T21" fmla="*/ 8 h 57"/>
                  <a:gd name="T22" fmla="*/ 35 w 45"/>
                  <a:gd name="T23" fmla="*/ 23 h 57"/>
                  <a:gd name="T24" fmla="*/ 35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5" y="0"/>
                    </a:cubicBezTo>
                    <a:cubicBezTo>
                      <a:pt x="16" y="0"/>
                      <a:pt x="11" y="6"/>
                      <a:pt x="9" y="9"/>
                    </a:cubicBezTo>
                    <a:lnTo>
                      <a:pt x="8" y="9"/>
                    </a:lnTo>
                    <a:lnTo>
                      <a:pt x="8" y="2"/>
                    </a:lnTo>
                    <a:lnTo>
                      <a:pt x="0" y="2"/>
                    </a:lnTo>
                    <a:lnTo>
                      <a:pt x="0" y="57"/>
                    </a:lnTo>
                    <a:lnTo>
                      <a:pt x="9" y="57"/>
                    </a:lnTo>
                    <a:lnTo>
                      <a:pt x="9" y="27"/>
                    </a:lnTo>
                    <a:cubicBezTo>
                      <a:pt x="9" y="12"/>
                      <a:pt x="18" y="8"/>
                      <a:pt x="24" y="8"/>
                    </a:cubicBezTo>
                    <a:cubicBezTo>
                      <a:pt x="33" y="8"/>
                      <a:pt x="35" y="13"/>
                      <a:pt x="35" y="23"/>
                    </a:cubicBezTo>
                    <a:lnTo>
                      <a:pt x="35"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2" name="Freeform 253"/>
              <p:cNvSpPr>
                <a:spLocks/>
              </p:cNvSpPr>
              <p:nvPr/>
            </p:nvSpPr>
            <p:spPr bwMode="auto">
              <a:xfrm>
                <a:off x="2571" y="3441"/>
                <a:ext cx="41" cy="52"/>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1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9"/>
                      <a:pt x="24" y="59"/>
                    </a:cubicBezTo>
                    <a:cubicBezTo>
                      <a:pt x="37" y="59"/>
                      <a:pt x="46" y="52"/>
                      <a:pt x="46" y="40"/>
                    </a:cubicBezTo>
                    <a:cubicBezTo>
                      <a:pt x="46" y="33"/>
                      <a:pt x="42" y="28"/>
                      <a:pt x="31"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3" name="Freeform 254"/>
              <p:cNvSpPr>
                <a:spLocks noEditPoints="1"/>
              </p:cNvSpPr>
              <p:nvPr/>
            </p:nvSpPr>
            <p:spPr bwMode="auto">
              <a:xfrm>
                <a:off x="2620" y="3441"/>
                <a:ext cx="44" cy="52"/>
              </a:xfrm>
              <a:custGeom>
                <a:avLst/>
                <a:gdLst>
                  <a:gd name="T0" fmla="*/ 40 w 50"/>
                  <a:gd name="T1" fmla="*/ 40 h 59"/>
                  <a:gd name="T2" fmla="*/ 40 w 50"/>
                  <a:gd name="T3" fmla="*/ 40 h 59"/>
                  <a:gd name="T4" fmla="*/ 26 w 50"/>
                  <a:gd name="T5" fmla="*/ 50 h 59"/>
                  <a:gd name="T6" fmla="*/ 10 w 50"/>
                  <a:gd name="T7" fmla="*/ 32 h 59"/>
                  <a:gd name="T8" fmla="*/ 50 w 50"/>
                  <a:gd name="T9" fmla="*/ 32 h 59"/>
                  <a:gd name="T10" fmla="*/ 26 w 50"/>
                  <a:gd name="T11" fmla="*/ 0 h 59"/>
                  <a:gd name="T12" fmla="*/ 0 w 50"/>
                  <a:gd name="T13" fmla="*/ 31 h 59"/>
                  <a:gd name="T14" fmla="*/ 24 w 50"/>
                  <a:gd name="T15" fmla="*/ 59 h 59"/>
                  <a:gd name="T16" fmla="*/ 39 w 50"/>
                  <a:gd name="T17" fmla="*/ 55 h 59"/>
                  <a:gd name="T18" fmla="*/ 49 w 50"/>
                  <a:gd name="T19" fmla="*/ 40 h 59"/>
                  <a:gd name="T20" fmla="*/ 40 w 50"/>
                  <a:gd name="T21" fmla="*/ 40 h 59"/>
                  <a:gd name="T22" fmla="*/ 10 w 50"/>
                  <a:gd name="T23" fmla="*/ 25 h 59"/>
                  <a:gd name="T24" fmla="*/ 10 w 50"/>
                  <a:gd name="T25" fmla="*/ 25 h 59"/>
                  <a:gd name="T26" fmla="*/ 25 w 50"/>
                  <a:gd name="T27" fmla="*/ 8 h 59"/>
                  <a:gd name="T28" fmla="*/ 40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0"/>
                      <a:pt x="26" y="50"/>
                    </a:cubicBezTo>
                    <a:cubicBezTo>
                      <a:pt x="15" y="50"/>
                      <a:pt x="10" y="44"/>
                      <a:pt x="10" y="32"/>
                    </a:cubicBezTo>
                    <a:lnTo>
                      <a:pt x="50" y="32"/>
                    </a:lnTo>
                    <a:cubicBezTo>
                      <a:pt x="50" y="13"/>
                      <a:pt x="42" y="0"/>
                      <a:pt x="26" y="0"/>
                    </a:cubicBezTo>
                    <a:cubicBezTo>
                      <a:pt x="8" y="0"/>
                      <a:pt x="0" y="14"/>
                      <a:pt x="0" y="31"/>
                    </a:cubicBezTo>
                    <a:cubicBezTo>
                      <a:pt x="0" y="47"/>
                      <a:pt x="9" y="59"/>
                      <a:pt x="24" y="59"/>
                    </a:cubicBezTo>
                    <a:cubicBezTo>
                      <a:pt x="33" y="59"/>
                      <a:pt x="37" y="56"/>
                      <a:pt x="39" y="55"/>
                    </a:cubicBezTo>
                    <a:cubicBezTo>
                      <a:pt x="46" y="50"/>
                      <a:pt x="49" y="42"/>
                      <a:pt x="49" y="40"/>
                    </a:cubicBezTo>
                    <a:lnTo>
                      <a:pt x="40" y="40"/>
                    </a:lnTo>
                    <a:close/>
                    <a:moveTo>
                      <a:pt x="10" y="25"/>
                    </a:moveTo>
                    <a:lnTo>
                      <a:pt x="10" y="25"/>
                    </a:lnTo>
                    <a:cubicBezTo>
                      <a:pt x="10" y="16"/>
                      <a:pt x="16" y="8"/>
                      <a:pt x="25" y="8"/>
                    </a:cubicBezTo>
                    <a:cubicBezTo>
                      <a:pt x="36" y="8"/>
                      <a:pt x="40" y="16"/>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4" name="Freeform 255"/>
              <p:cNvSpPr>
                <a:spLocks noEditPoints="1"/>
              </p:cNvSpPr>
              <p:nvPr/>
            </p:nvSpPr>
            <p:spPr bwMode="auto">
              <a:xfrm>
                <a:off x="2671" y="3441"/>
                <a:ext cx="43" cy="70"/>
              </a:xfrm>
              <a:custGeom>
                <a:avLst/>
                <a:gdLst>
                  <a:gd name="T0" fmla="*/ 49 w 49"/>
                  <a:gd name="T1" fmla="*/ 2 h 79"/>
                  <a:gd name="T2" fmla="*/ 49 w 49"/>
                  <a:gd name="T3" fmla="*/ 2 h 79"/>
                  <a:gd name="T4" fmla="*/ 40 w 49"/>
                  <a:gd name="T5" fmla="*/ 2 h 79"/>
                  <a:gd name="T6" fmla="*/ 40 w 49"/>
                  <a:gd name="T7" fmla="*/ 9 h 79"/>
                  <a:gd name="T8" fmla="*/ 40 w 49"/>
                  <a:gd name="T9" fmla="*/ 9 h 79"/>
                  <a:gd name="T10" fmla="*/ 24 w 49"/>
                  <a:gd name="T11" fmla="*/ 0 h 79"/>
                  <a:gd name="T12" fmla="*/ 0 w 49"/>
                  <a:gd name="T13" fmla="*/ 28 h 79"/>
                  <a:gd name="T14" fmla="*/ 25 w 49"/>
                  <a:gd name="T15" fmla="*/ 59 h 79"/>
                  <a:gd name="T16" fmla="*/ 40 w 49"/>
                  <a:gd name="T17" fmla="*/ 51 h 79"/>
                  <a:gd name="T18" fmla="*/ 40 w 49"/>
                  <a:gd name="T19" fmla="*/ 51 h 79"/>
                  <a:gd name="T20" fmla="*/ 40 w 49"/>
                  <a:gd name="T21" fmla="*/ 79 h 79"/>
                  <a:gd name="T22" fmla="*/ 49 w 49"/>
                  <a:gd name="T23" fmla="*/ 79 h 79"/>
                  <a:gd name="T24" fmla="*/ 49 w 49"/>
                  <a:gd name="T25" fmla="*/ 2 h 79"/>
                  <a:gd name="T26" fmla="*/ 40 w 49"/>
                  <a:gd name="T27" fmla="*/ 32 h 79"/>
                  <a:gd name="T28" fmla="*/ 40 w 49"/>
                  <a:gd name="T29" fmla="*/ 32 h 79"/>
                  <a:gd name="T30" fmla="*/ 25 w 49"/>
                  <a:gd name="T31" fmla="*/ 50 h 79"/>
                  <a:gd name="T32" fmla="*/ 10 w 49"/>
                  <a:gd name="T33" fmla="*/ 29 h 79"/>
                  <a:gd name="T34" fmla="*/ 25 w 49"/>
                  <a:gd name="T35" fmla="*/ 8 h 79"/>
                  <a:gd name="T36" fmla="*/ 40 w 49"/>
                  <a:gd name="T37" fmla="*/ 3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9">
                    <a:moveTo>
                      <a:pt x="49" y="2"/>
                    </a:moveTo>
                    <a:lnTo>
                      <a:pt x="49" y="2"/>
                    </a:lnTo>
                    <a:lnTo>
                      <a:pt x="40" y="2"/>
                    </a:lnTo>
                    <a:lnTo>
                      <a:pt x="40" y="9"/>
                    </a:lnTo>
                    <a:lnTo>
                      <a:pt x="40" y="9"/>
                    </a:lnTo>
                    <a:cubicBezTo>
                      <a:pt x="38" y="6"/>
                      <a:pt x="34" y="0"/>
                      <a:pt x="24" y="0"/>
                    </a:cubicBezTo>
                    <a:cubicBezTo>
                      <a:pt x="9" y="0"/>
                      <a:pt x="0" y="12"/>
                      <a:pt x="0" y="28"/>
                    </a:cubicBezTo>
                    <a:cubicBezTo>
                      <a:pt x="0" y="41"/>
                      <a:pt x="6" y="59"/>
                      <a:pt x="25" y="59"/>
                    </a:cubicBezTo>
                    <a:cubicBezTo>
                      <a:pt x="32" y="59"/>
                      <a:pt x="37" y="55"/>
                      <a:pt x="40" y="51"/>
                    </a:cubicBezTo>
                    <a:lnTo>
                      <a:pt x="40" y="51"/>
                    </a:lnTo>
                    <a:lnTo>
                      <a:pt x="40" y="79"/>
                    </a:lnTo>
                    <a:lnTo>
                      <a:pt x="49" y="79"/>
                    </a:lnTo>
                    <a:lnTo>
                      <a:pt x="49" y="2"/>
                    </a:lnTo>
                    <a:close/>
                    <a:moveTo>
                      <a:pt x="40" y="32"/>
                    </a:moveTo>
                    <a:lnTo>
                      <a:pt x="40" y="32"/>
                    </a:lnTo>
                    <a:cubicBezTo>
                      <a:pt x="40" y="47"/>
                      <a:pt x="31" y="50"/>
                      <a:pt x="25" y="50"/>
                    </a:cubicBezTo>
                    <a:cubicBezTo>
                      <a:pt x="15" y="50"/>
                      <a:pt x="10" y="41"/>
                      <a:pt x="10" y="29"/>
                    </a:cubicBezTo>
                    <a:cubicBezTo>
                      <a:pt x="10" y="22"/>
                      <a:pt x="11" y="8"/>
                      <a:pt x="25" y="8"/>
                    </a:cubicBezTo>
                    <a:cubicBezTo>
                      <a:pt x="39" y="8"/>
                      <a:pt x="40" y="23"/>
                      <a:pt x="40" y="32"/>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5" name="Freeform 256"/>
              <p:cNvSpPr>
                <a:spLocks/>
              </p:cNvSpPr>
              <p:nvPr/>
            </p:nvSpPr>
            <p:spPr bwMode="auto">
              <a:xfrm>
                <a:off x="2727" y="3443"/>
                <a:ext cx="39" cy="50"/>
              </a:xfrm>
              <a:custGeom>
                <a:avLst/>
                <a:gdLst>
                  <a:gd name="T0" fmla="*/ 45 w 45"/>
                  <a:gd name="T1" fmla="*/ 55 h 57"/>
                  <a:gd name="T2" fmla="*/ 45 w 45"/>
                  <a:gd name="T3" fmla="*/ 55 h 57"/>
                  <a:gd name="T4" fmla="*/ 45 w 45"/>
                  <a:gd name="T5" fmla="*/ 0 h 57"/>
                  <a:gd name="T6" fmla="*/ 36 w 45"/>
                  <a:gd name="T7" fmla="*/ 0 h 57"/>
                  <a:gd name="T8" fmla="*/ 36 w 45"/>
                  <a:gd name="T9" fmla="*/ 30 h 57"/>
                  <a:gd name="T10" fmla="*/ 20 w 45"/>
                  <a:gd name="T11" fmla="*/ 48 h 57"/>
                  <a:gd name="T12" fmla="*/ 10 w 45"/>
                  <a:gd name="T13" fmla="*/ 36 h 57"/>
                  <a:gd name="T14" fmla="*/ 10 w 45"/>
                  <a:gd name="T15" fmla="*/ 0 h 57"/>
                  <a:gd name="T16" fmla="*/ 0 w 45"/>
                  <a:gd name="T17" fmla="*/ 0 h 57"/>
                  <a:gd name="T18" fmla="*/ 0 w 45"/>
                  <a:gd name="T19" fmla="*/ 39 h 57"/>
                  <a:gd name="T20" fmla="*/ 18 w 45"/>
                  <a:gd name="T21" fmla="*/ 57 h 57"/>
                  <a:gd name="T22" fmla="*/ 36 w 45"/>
                  <a:gd name="T23" fmla="*/ 47 h 57"/>
                  <a:gd name="T24" fmla="*/ 36 w 45"/>
                  <a:gd name="T25" fmla="*/ 47 h 57"/>
                  <a:gd name="T26" fmla="*/ 36 w 45"/>
                  <a:gd name="T27" fmla="*/ 55 h 57"/>
                  <a:gd name="T28" fmla="*/ 45 w 45"/>
                  <a:gd name="T29"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55"/>
                    </a:moveTo>
                    <a:lnTo>
                      <a:pt x="45" y="55"/>
                    </a:lnTo>
                    <a:lnTo>
                      <a:pt x="45" y="0"/>
                    </a:lnTo>
                    <a:lnTo>
                      <a:pt x="36" y="0"/>
                    </a:lnTo>
                    <a:lnTo>
                      <a:pt x="36" y="30"/>
                    </a:lnTo>
                    <a:cubicBezTo>
                      <a:pt x="36" y="38"/>
                      <a:pt x="32" y="48"/>
                      <a:pt x="20" y="48"/>
                    </a:cubicBezTo>
                    <a:cubicBezTo>
                      <a:pt x="14" y="48"/>
                      <a:pt x="10" y="45"/>
                      <a:pt x="10" y="36"/>
                    </a:cubicBezTo>
                    <a:lnTo>
                      <a:pt x="10" y="0"/>
                    </a:lnTo>
                    <a:lnTo>
                      <a:pt x="0" y="0"/>
                    </a:lnTo>
                    <a:lnTo>
                      <a:pt x="0" y="39"/>
                    </a:lnTo>
                    <a:cubicBezTo>
                      <a:pt x="0" y="53"/>
                      <a:pt x="10" y="57"/>
                      <a:pt x="18" y="57"/>
                    </a:cubicBezTo>
                    <a:cubicBezTo>
                      <a:pt x="27" y="57"/>
                      <a:pt x="32" y="53"/>
                      <a:pt x="36" y="47"/>
                    </a:cubicBezTo>
                    <a:lnTo>
                      <a:pt x="36" y="47"/>
                    </a:lnTo>
                    <a:lnTo>
                      <a:pt x="36" y="55"/>
                    </a:lnTo>
                    <a:lnTo>
                      <a:pt x="45" y="5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6" name="Freeform 257"/>
              <p:cNvSpPr>
                <a:spLocks noEditPoints="1"/>
              </p:cNvSpPr>
              <p:nvPr/>
            </p:nvSpPr>
            <p:spPr bwMode="auto">
              <a:xfrm>
                <a:off x="2777" y="3441"/>
                <a:ext cx="44" cy="52"/>
              </a:xfrm>
              <a:custGeom>
                <a:avLst/>
                <a:gdLst>
                  <a:gd name="T0" fmla="*/ 40 w 50"/>
                  <a:gd name="T1" fmla="*/ 40 h 59"/>
                  <a:gd name="T2" fmla="*/ 40 w 50"/>
                  <a:gd name="T3" fmla="*/ 40 h 59"/>
                  <a:gd name="T4" fmla="*/ 26 w 50"/>
                  <a:gd name="T5" fmla="*/ 50 h 59"/>
                  <a:gd name="T6" fmla="*/ 10 w 50"/>
                  <a:gd name="T7" fmla="*/ 32 h 59"/>
                  <a:gd name="T8" fmla="*/ 50 w 50"/>
                  <a:gd name="T9" fmla="*/ 32 h 59"/>
                  <a:gd name="T10" fmla="*/ 26 w 50"/>
                  <a:gd name="T11" fmla="*/ 0 h 59"/>
                  <a:gd name="T12" fmla="*/ 0 w 50"/>
                  <a:gd name="T13" fmla="*/ 31 h 59"/>
                  <a:gd name="T14" fmla="*/ 24 w 50"/>
                  <a:gd name="T15" fmla="*/ 59 h 59"/>
                  <a:gd name="T16" fmla="*/ 39 w 50"/>
                  <a:gd name="T17" fmla="*/ 55 h 59"/>
                  <a:gd name="T18" fmla="*/ 49 w 50"/>
                  <a:gd name="T19" fmla="*/ 40 h 59"/>
                  <a:gd name="T20" fmla="*/ 40 w 50"/>
                  <a:gd name="T21" fmla="*/ 40 h 59"/>
                  <a:gd name="T22" fmla="*/ 10 w 50"/>
                  <a:gd name="T23" fmla="*/ 25 h 59"/>
                  <a:gd name="T24" fmla="*/ 10 w 50"/>
                  <a:gd name="T25" fmla="*/ 25 h 59"/>
                  <a:gd name="T26" fmla="*/ 25 w 50"/>
                  <a:gd name="T27" fmla="*/ 8 h 59"/>
                  <a:gd name="T28" fmla="*/ 40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4" y="50"/>
                      <a:pt x="26" y="50"/>
                    </a:cubicBezTo>
                    <a:cubicBezTo>
                      <a:pt x="15" y="50"/>
                      <a:pt x="10" y="44"/>
                      <a:pt x="10" y="32"/>
                    </a:cubicBezTo>
                    <a:lnTo>
                      <a:pt x="50" y="32"/>
                    </a:lnTo>
                    <a:cubicBezTo>
                      <a:pt x="50" y="13"/>
                      <a:pt x="42" y="0"/>
                      <a:pt x="26" y="0"/>
                    </a:cubicBezTo>
                    <a:cubicBezTo>
                      <a:pt x="8" y="0"/>
                      <a:pt x="0" y="14"/>
                      <a:pt x="0" y="31"/>
                    </a:cubicBezTo>
                    <a:cubicBezTo>
                      <a:pt x="0" y="47"/>
                      <a:pt x="9" y="59"/>
                      <a:pt x="24" y="59"/>
                    </a:cubicBezTo>
                    <a:cubicBezTo>
                      <a:pt x="33" y="59"/>
                      <a:pt x="37" y="56"/>
                      <a:pt x="39" y="55"/>
                    </a:cubicBezTo>
                    <a:cubicBezTo>
                      <a:pt x="46" y="50"/>
                      <a:pt x="49" y="42"/>
                      <a:pt x="49" y="40"/>
                    </a:cubicBezTo>
                    <a:lnTo>
                      <a:pt x="40" y="40"/>
                    </a:lnTo>
                    <a:close/>
                    <a:moveTo>
                      <a:pt x="10" y="25"/>
                    </a:moveTo>
                    <a:lnTo>
                      <a:pt x="10" y="25"/>
                    </a:lnTo>
                    <a:cubicBezTo>
                      <a:pt x="10" y="16"/>
                      <a:pt x="16" y="8"/>
                      <a:pt x="25" y="8"/>
                    </a:cubicBezTo>
                    <a:cubicBezTo>
                      <a:pt x="36" y="8"/>
                      <a:pt x="40" y="16"/>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7" name="Freeform 258"/>
              <p:cNvSpPr>
                <a:spLocks/>
              </p:cNvSpPr>
              <p:nvPr/>
            </p:nvSpPr>
            <p:spPr bwMode="auto">
              <a:xfrm>
                <a:off x="2832" y="3441"/>
                <a:ext cx="39" cy="50"/>
              </a:xfrm>
              <a:custGeom>
                <a:avLst/>
                <a:gdLst>
                  <a:gd name="T0" fmla="*/ 45 w 45"/>
                  <a:gd name="T1" fmla="*/ 19 h 57"/>
                  <a:gd name="T2" fmla="*/ 45 w 45"/>
                  <a:gd name="T3" fmla="*/ 19 h 57"/>
                  <a:gd name="T4" fmla="*/ 25 w 45"/>
                  <a:gd name="T5" fmla="*/ 0 h 57"/>
                  <a:gd name="T6" fmla="*/ 9 w 45"/>
                  <a:gd name="T7" fmla="*/ 9 h 57"/>
                  <a:gd name="T8" fmla="*/ 8 w 45"/>
                  <a:gd name="T9" fmla="*/ 9 h 57"/>
                  <a:gd name="T10" fmla="*/ 8 w 45"/>
                  <a:gd name="T11" fmla="*/ 2 h 57"/>
                  <a:gd name="T12" fmla="*/ 0 w 45"/>
                  <a:gd name="T13" fmla="*/ 2 h 57"/>
                  <a:gd name="T14" fmla="*/ 0 w 45"/>
                  <a:gd name="T15" fmla="*/ 57 h 57"/>
                  <a:gd name="T16" fmla="*/ 9 w 45"/>
                  <a:gd name="T17" fmla="*/ 57 h 57"/>
                  <a:gd name="T18" fmla="*/ 9 w 45"/>
                  <a:gd name="T19" fmla="*/ 27 h 57"/>
                  <a:gd name="T20" fmla="*/ 23 w 45"/>
                  <a:gd name="T21" fmla="*/ 8 h 57"/>
                  <a:gd name="T22" fmla="*/ 35 w 45"/>
                  <a:gd name="T23" fmla="*/ 23 h 57"/>
                  <a:gd name="T24" fmla="*/ 35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5" y="0"/>
                    </a:cubicBezTo>
                    <a:cubicBezTo>
                      <a:pt x="16" y="0"/>
                      <a:pt x="11" y="6"/>
                      <a:pt x="9" y="9"/>
                    </a:cubicBezTo>
                    <a:lnTo>
                      <a:pt x="8" y="9"/>
                    </a:lnTo>
                    <a:lnTo>
                      <a:pt x="8" y="2"/>
                    </a:lnTo>
                    <a:lnTo>
                      <a:pt x="0" y="2"/>
                    </a:lnTo>
                    <a:lnTo>
                      <a:pt x="0" y="57"/>
                    </a:lnTo>
                    <a:lnTo>
                      <a:pt x="9" y="57"/>
                    </a:lnTo>
                    <a:lnTo>
                      <a:pt x="9" y="27"/>
                    </a:lnTo>
                    <a:cubicBezTo>
                      <a:pt x="9" y="12"/>
                      <a:pt x="18" y="8"/>
                      <a:pt x="23" y="8"/>
                    </a:cubicBezTo>
                    <a:cubicBezTo>
                      <a:pt x="33" y="8"/>
                      <a:pt x="35" y="13"/>
                      <a:pt x="35" y="23"/>
                    </a:cubicBezTo>
                    <a:lnTo>
                      <a:pt x="35"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8" name="Freeform 259"/>
              <p:cNvSpPr>
                <a:spLocks/>
              </p:cNvSpPr>
              <p:nvPr/>
            </p:nvSpPr>
            <p:spPr bwMode="auto">
              <a:xfrm>
                <a:off x="2880" y="3441"/>
                <a:ext cx="42" cy="52"/>
              </a:xfrm>
              <a:custGeom>
                <a:avLst/>
                <a:gdLst>
                  <a:gd name="T0" fmla="*/ 47 w 47"/>
                  <a:gd name="T1" fmla="*/ 20 h 59"/>
                  <a:gd name="T2" fmla="*/ 47 w 47"/>
                  <a:gd name="T3" fmla="*/ 20 h 59"/>
                  <a:gd name="T4" fmla="*/ 27 w 47"/>
                  <a:gd name="T5" fmla="*/ 0 h 59"/>
                  <a:gd name="T6" fmla="*/ 0 w 47"/>
                  <a:gd name="T7" fmla="*/ 31 h 59"/>
                  <a:gd name="T8" fmla="*/ 25 w 47"/>
                  <a:gd name="T9" fmla="*/ 59 h 59"/>
                  <a:gd name="T10" fmla="*/ 47 w 47"/>
                  <a:gd name="T11" fmla="*/ 37 h 59"/>
                  <a:gd name="T12" fmla="*/ 38 w 47"/>
                  <a:gd name="T13" fmla="*/ 37 h 59"/>
                  <a:gd name="T14" fmla="*/ 25 w 47"/>
                  <a:gd name="T15" fmla="*/ 50 h 59"/>
                  <a:gd name="T16" fmla="*/ 10 w 47"/>
                  <a:gd name="T17" fmla="*/ 29 h 59"/>
                  <a:gd name="T18" fmla="*/ 25 w 47"/>
                  <a:gd name="T19" fmla="*/ 8 h 59"/>
                  <a:gd name="T20" fmla="*/ 38 w 47"/>
                  <a:gd name="T21" fmla="*/ 20 h 59"/>
                  <a:gd name="T22" fmla="*/ 47 w 47"/>
                  <a:gd name="T2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9">
                    <a:moveTo>
                      <a:pt x="47" y="20"/>
                    </a:moveTo>
                    <a:lnTo>
                      <a:pt x="47" y="20"/>
                    </a:lnTo>
                    <a:cubicBezTo>
                      <a:pt x="47" y="11"/>
                      <a:pt x="41" y="0"/>
                      <a:pt x="27" y="0"/>
                    </a:cubicBezTo>
                    <a:cubicBezTo>
                      <a:pt x="8" y="0"/>
                      <a:pt x="0" y="14"/>
                      <a:pt x="0" y="31"/>
                    </a:cubicBezTo>
                    <a:cubicBezTo>
                      <a:pt x="0" y="47"/>
                      <a:pt x="9" y="59"/>
                      <a:pt x="25" y="59"/>
                    </a:cubicBezTo>
                    <a:cubicBezTo>
                      <a:pt x="41" y="59"/>
                      <a:pt x="47" y="46"/>
                      <a:pt x="47" y="37"/>
                    </a:cubicBezTo>
                    <a:lnTo>
                      <a:pt x="38" y="37"/>
                    </a:lnTo>
                    <a:cubicBezTo>
                      <a:pt x="37" y="46"/>
                      <a:pt x="31" y="50"/>
                      <a:pt x="25" y="50"/>
                    </a:cubicBezTo>
                    <a:cubicBezTo>
                      <a:pt x="12" y="50"/>
                      <a:pt x="10" y="39"/>
                      <a:pt x="10" y="29"/>
                    </a:cubicBezTo>
                    <a:cubicBezTo>
                      <a:pt x="10" y="19"/>
                      <a:pt x="14" y="8"/>
                      <a:pt x="25" y="8"/>
                    </a:cubicBezTo>
                    <a:cubicBezTo>
                      <a:pt x="33" y="8"/>
                      <a:pt x="37" y="13"/>
                      <a:pt x="38" y="20"/>
                    </a:cubicBezTo>
                    <a:lnTo>
                      <a:pt x="47"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9" name="Freeform 260"/>
              <p:cNvSpPr>
                <a:spLocks noEditPoints="1"/>
              </p:cNvSpPr>
              <p:nvPr/>
            </p:nvSpPr>
            <p:spPr bwMode="auto">
              <a:xfrm>
                <a:off x="2928" y="3441"/>
                <a:ext cx="45" cy="52"/>
              </a:xfrm>
              <a:custGeom>
                <a:avLst/>
                <a:gdLst>
                  <a:gd name="T0" fmla="*/ 41 w 51"/>
                  <a:gd name="T1" fmla="*/ 40 h 59"/>
                  <a:gd name="T2" fmla="*/ 41 w 51"/>
                  <a:gd name="T3" fmla="*/ 40 h 59"/>
                  <a:gd name="T4" fmla="*/ 27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1" y="44"/>
                      <a:pt x="35" y="50"/>
                      <a:pt x="27" y="50"/>
                    </a:cubicBezTo>
                    <a:cubicBezTo>
                      <a:pt x="16" y="50"/>
                      <a:pt x="10" y="44"/>
                      <a:pt x="10" y="32"/>
                    </a:cubicBezTo>
                    <a:lnTo>
                      <a:pt x="51" y="32"/>
                    </a:lnTo>
                    <a:cubicBezTo>
                      <a:pt x="51" y="13"/>
                      <a:pt x="43" y="0"/>
                      <a:pt x="27" y="0"/>
                    </a:cubicBezTo>
                    <a:cubicBezTo>
                      <a:pt x="9" y="0"/>
                      <a:pt x="0" y="14"/>
                      <a:pt x="0" y="31"/>
                    </a:cubicBezTo>
                    <a:cubicBezTo>
                      <a:pt x="0" y="47"/>
                      <a:pt x="10" y="59"/>
                      <a:pt x="25" y="59"/>
                    </a:cubicBezTo>
                    <a:cubicBezTo>
                      <a:pt x="34" y="59"/>
                      <a:pt x="38" y="56"/>
                      <a:pt x="40" y="55"/>
                    </a:cubicBezTo>
                    <a:cubicBezTo>
                      <a:pt x="47" y="50"/>
                      <a:pt x="50" y="42"/>
                      <a:pt x="50" y="40"/>
                    </a:cubicBezTo>
                    <a:lnTo>
                      <a:pt x="41" y="40"/>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0" name="Freeform 261"/>
              <p:cNvSpPr>
                <a:spLocks/>
              </p:cNvSpPr>
              <p:nvPr/>
            </p:nvSpPr>
            <p:spPr bwMode="auto">
              <a:xfrm>
                <a:off x="2980" y="3441"/>
                <a:ext cx="41" cy="52"/>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5 w 46"/>
                  <a:gd name="T11" fmla="*/ 34 h 59"/>
                  <a:gd name="T12" fmla="*/ 36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5" y="34"/>
                    </a:lnTo>
                    <a:cubicBezTo>
                      <a:pt x="33" y="36"/>
                      <a:pt x="36" y="37"/>
                      <a:pt x="36" y="42"/>
                    </a:cubicBezTo>
                    <a:cubicBezTo>
                      <a:pt x="36" y="48"/>
                      <a:pt x="30" y="50"/>
                      <a:pt x="24" y="50"/>
                    </a:cubicBezTo>
                    <a:cubicBezTo>
                      <a:pt x="11" y="50"/>
                      <a:pt x="9" y="43"/>
                      <a:pt x="9" y="39"/>
                    </a:cubicBezTo>
                    <a:lnTo>
                      <a:pt x="0" y="39"/>
                    </a:lnTo>
                    <a:cubicBezTo>
                      <a:pt x="0" y="46"/>
                      <a:pt x="2" y="59"/>
                      <a:pt x="24" y="59"/>
                    </a:cubicBezTo>
                    <a:cubicBezTo>
                      <a:pt x="36" y="59"/>
                      <a:pt x="46" y="52"/>
                      <a:pt x="46" y="40"/>
                    </a:cubicBezTo>
                    <a:cubicBezTo>
                      <a:pt x="46" y="33"/>
                      <a:pt x="42" y="28"/>
                      <a:pt x="30"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1" name="Freeform 262"/>
              <p:cNvSpPr>
                <a:spLocks noEditPoints="1"/>
              </p:cNvSpPr>
              <p:nvPr/>
            </p:nvSpPr>
            <p:spPr bwMode="auto">
              <a:xfrm>
                <a:off x="3050" y="2857"/>
                <a:ext cx="65" cy="71"/>
              </a:xfrm>
              <a:custGeom>
                <a:avLst/>
                <a:gdLst>
                  <a:gd name="T0" fmla="*/ 64 w 74"/>
                  <a:gd name="T1" fmla="*/ 40 h 80"/>
                  <a:gd name="T2" fmla="*/ 64 w 74"/>
                  <a:gd name="T3" fmla="*/ 40 h 80"/>
                  <a:gd name="T4" fmla="*/ 37 w 74"/>
                  <a:gd name="T5" fmla="*/ 71 h 80"/>
                  <a:gd name="T6" fmla="*/ 11 w 74"/>
                  <a:gd name="T7" fmla="*/ 40 h 80"/>
                  <a:gd name="T8" fmla="*/ 37 w 74"/>
                  <a:gd name="T9" fmla="*/ 9 h 80"/>
                  <a:gd name="T10" fmla="*/ 64 w 74"/>
                  <a:gd name="T11" fmla="*/ 40 h 80"/>
                  <a:gd name="T12" fmla="*/ 74 w 74"/>
                  <a:gd name="T13" fmla="*/ 40 h 80"/>
                  <a:gd name="T14" fmla="*/ 74 w 74"/>
                  <a:gd name="T15" fmla="*/ 40 h 80"/>
                  <a:gd name="T16" fmla="*/ 37 w 74"/>
                  <a:gd name="T17" fmla="*/ 0 h 80"/>
                  <a:gd name="T18" fmla="*/ 0 w 74"/>
                  <a:gd name="T19" fmla="*/ 40 h 80"/>
                  <a:gd name="T20" fmla="*/ 37 w 74"/>
                  <a:gd name="T21" fmla="*/ 80 h 80"/>
                  <a:gd name="T22" fmla="*/ 74 w 74"/>
                  <a:gd name="T23"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80">
                    <a:moveTo>
                      <a:pt x="64" y="40"/>
                    </a:moveTo>
                    <a:lnTo>
                      <a:pt x="64" y="40"/>
                    </a:lnTo>
                    <a:cubicBezTo>
                      <a:pt x="64" y="58"/>
                      <a:pt x="54" y="71"/>
                      <a:pt x="37" y="71"/>
                    </a:cubicBezTo>
                    <a:cubicBezTo>
                      <a:pt x="21" y="71"/>
                      <a:pt x="11" y="58"/>
                      <a:pt x="11" y="40"/>
                    </a:cubicBezTo>
                    <a:cubicBezTo>
                      <a:pt x="11" y="22"/>
                      <a:pt x="21" y="9"/>
                      <a:pt x="37" y="9"/>
                    </a:cubicBezTo>
                    <a:cubicBezTo>
                      <a:pt x="54" y="9"/>
                      <a:pt x="64" y="22"/>
                      <a:pt x="64" y="40"/>
                    </a:cubicBezTo>
                    <a:close/>
                    <a:moveTo>
                      <a:pt x="74" y="40"/>
                    </a:moveTo>
                    <a:lnTo>
                      <a:pt x="74" y="40"/>
                    </a:lnTo>
                    <a:cubicBezTo>
                      <a:pt x="74" y="23"/>
                      <a:pt x="65" y="0"/>
                      <a:pt x="37" y="0"/>
                    </a:cubicBezTo>
                    <a:cubicBezTo>
                      <a:pt x="9" y="0"/>
                      <a:pt x="0" y="23"/>
                      <a:pt x="0" y="40"/>
                    </a:cubicBezTo>
                    <a:cubicBezTo>
                      <a:pt x="0" y="56"/>
                      <a:pt x="9" y="80"/>
                      <a:pt x="37" y="80"/>
                    </a:cubicBezTo>
                    <a:cubicBezTo>
                      <a:pt x="65" y="80"/>
                      <a:pt x="74" y="56"/>
                      <a:pt x="74" y="4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2" name="Freeform 263"/>
              <p:cNvSpPr>
                <a:spLocks/>
              </p:cNvSpPr>
              <p:nvPr/>
            </p:nvSpPr>
            <p:spPr bwMode="auto">
              <a:xfrm>
                <a:off x="3121" y="2858"/>
                <a:ext cx="23" cy="68"/>
              </a:xfrm>
              <a:custGeom>
                <a:avLst/>
                <a:gdLst>
                  <a:gd name="T0" fmla="*/ 27 w 27"/>
                  <a:gd name="T1" fmla="*/ 29 h 77"/>
                  <a:gd name="T2" fmla="*/ 27 w 27"/>
                  <a:gd name="T3" fmla="*/ 29 h 77"/>
                  <a:gd name="T4" fmla="*/ 27 w 27"/>
                  <a:gd name="T5" fmla="*/ 21 h 77"/>
                  <a:gd name="T6" fmla="*/ 17 w 27"/>
                  <a:gd name="T7" fmla="*/ 21 h 77"/>
                  <a:gd name="T8" fmla="*/ 17 w 27"/>
                  <a:gd name="T9" fmla="*/ 15 h 77"/>
                  <a:gd name="T10" fmla="*/ 23 w 27"/>
                  <a:gd name="T11" fmla="*/ 8 h 77"/>
                  <a:gd name="T12" fmla="*/ 27 w 27"/>
                  <a:gd name="T13" fmla="*/ 8 h 77"/>
                  <a:gd name="T14" fmla="*/ 27 w 27"/>
                  <a:gd name="T15" fmla="*/ 0 h 77"/>
                  <a:gd name="T16" fmla="*/ 22 w 27"/>
                  <a:gd name="T17" fmla="*/ 0 h 77"/>
                  <a:gd name="T18" fmla="*/ 8 w 27"/>
                  <a:gd name="T19" fmla="*/ 12 h 77"/>
                  <a:gd name="T20" fmla="*/ 8 w 27"/>
                  <a:gd name="T21" fmla="*/ 21 h 77"/>
                  <a:gd name="T22" fmla="*/ 0 w 27"/>
                  <a:gd name="T23" fmla="*/ 21 h 77"/>
                  <a:gd name="T24" fmla="*/ 0 w 27"/>
                  <a:gd name="T25" fmla="*/ 29 h 77"/>
                  <a:gd name="T26" fmla="*/ 8 w 27"/>
                  <a:gd name="T27" fmla="*/ 29 h 77"/>
                  <a:gd name="T28" fmla="*/ 8 w 27"/>
                  <a:gd name="T29" fmla="*/ 77 h 77"/>
                  <a:gd name="T30" fmla="*/ 17 w 27"/>
                  <a:gd name="T31" fmla="*/ 77 h 77"/>
                  <a:gd name="T32" fmla="*/ 17 w 27"/>
                  <a:gd name="T33" fmla="*/ 29 h 77"/>
                  <a:gd name="T34" fmla="*/ 27 w 27"/>
                  <a:gd name="T3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77">
                    <a:moveTo>
                      <a:pt x="27" y="29"/>
                    </a:moveTo>
                    <a:lnTo>
                      <a:pt x="27" y="29"/>
                    </a:lnTo>
                    <a:lnTo>
                      <a:pt x="27" y="21"/>
                    </a:lnTo>
                    <a:lnTo>
                      <a:pt x="17" y="21"/>
                    </a:lnTo>
                    <a:lnTo>
                      <a:pt x="17" y="15"/>
                    </a:lnTo>
                    <a:cubicBezTo>
                      <a:pt x="17" y="10"/>
                      <a:pt x="19" y="8"/>
                      <a:pt x="23" y="8"/>
                    </a:cubicBezTo>
                    <a:cubicBezTo>
                      <a:pt x="24" y="8"/>
                      <a:pt x="25" y="8"/>
                      <a:pt x="27" y="8"/>
                    </a:cubicBezTo>
                    <a:lnTo>
                      <a:pt x="27" y="0"/>
                    </a:lnTo>
                    <a:cubicBezTo>
                      <a:pt x="25" y="0"/>
                      <a:pt x="24" y="0"/>
                      <a:pt x="22" y="0"/>
                    </a:cubicBezTo>
                    <a:cubicBezTo>
                      <a:pt x="13" y="0"/>
                      <a:pt x="8" y="4"/>
                      <a:pt x="8" y="12"/>
                    </a:cubicBezTo>
                    <a:lnTo>
                      <a:pt x="8" y="21"/>
                    </a:lnTo>
                    <a:lnTo>
                      <a:pt x="0" y="21"/>
                    </a:lnTo>
                    <a:lnTo>
                      <a:pt x="0" y="29"/>
                    </a:lnTo>
                    <a:lnTo>
                      <a:pt x="8" y="29"/>
                    </a:lnTo>
                    <a:lnTo>
                      <a:pt x="8" y="77"/>
                    </a:lnTo>
                    <a:lnTo>
                      <a:pt x="17" y="77"/>
                    </a:lnTo>
                    <a:lnTo>
                      <a:pt x="17" y="29"/>
                    </a:lnTo>
                    <a:lnTo>
                      <a:pt x="27" y="2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3" name="Freeform 264"/>
              <p:cNvSpPr>
                <a:spLocks/>
              </p:cNvSpPr>
              <p:nvPr/>
            </p:nvSpPr>
            <p:spPr bwMode="auto">
              <a:xfrm>
                <a:off x="3147" y="2858"/>
                <a:ext cx="23" cy="68"/>
              </a:xfrm>
              <a:custGeom>
                <a:avLst/>
                <a:gdLst>
                  <a:gd name="T0" fmla="*/ 26 w 26"/>
                  <a:gd name="T1" fmla="*/ 29 h 77"/>
                  <a:gd name="T2" fmla="*/ 26 w 26"/>
                  <a:gd name="T3" fmla="*/ 29 h 77"/>
                  <a:gd name="T4" fmla="*/ 26 w 26"/>
                  <a:gd name="T5" fmla="*/ 21 h 77"/>
                  <a:gd name="T6" fmla="*/ 17 w 26"/>
                  <a:gd name="T7" fmla="*/ 21 h 77"/>
                  <a:gd name="T8" fmla="*/ 17 w 26"/>
                  <a:gd name="T9" fmla="*/ 15 h 77"/>
                  <a:gd name="T10" fmla="*/ 22 w 26"/>
                  <a:gd name="T11" fmla="*/ 8 h 77"/>
                  <a:gd name="T12" fmla="*/ 26 w 26"/>
                  <a:gd name="T13" fmla="*/ 8 h 77"/>
                  <a:gd name="T14" fmla="*/ 26 w 26"/>
                  <a:gd name="T15" fmla="*/ 0 h 77"/>
                  <a:gd name="T16" fmla="*/ 22 w 26"/>
                  <a:gd name="T17" fmla="*/ 0 h 77"/>
                  <a:gd name="T18" fmla="*/ 8 w 26"/>
                  <a:gd name="T19" fmla="*/ 12 h 77"/>
                  <a:gd name="T20" fmla="*/ 8 w 26"/>
                  <a:gd name="T21" fmla="*/ 21 h 77"/>
                  <a:gd name="T22" fmla="*/ 0 w 26"/>
                  <a:gd name="T23" fmla="*/ 21 h 77"/>
                  <a:gd name="T24" fmla="*/ 0 w 26"/>
                  <a:gd name="T25" fmla="*/ 29 h 77"/>
                  <a:gd name="T26" fmla="*/ 8 w 26"/>
                  <a:gd name="T27" fmla="*/ 29 h 77"/>
                  <a:gd name="T28" fmla="*/ 8 w 26"/>
                  <a:gd name="T29" fmla="*/ 77 h 77"/>
                  <a:gd name="T30" fmla="*/ 17 w 26"/>
                  <a:gd name="T31" fmla="*/ 77 h 77"/>
                  <a:gd name="T32" fmla="*/ 17 w 26"/>
                  <a:gd name="T33" fmla="*/ 29 h 77"/>
                  <a:gd name="T34" fmla="*/ 26 w 26"/>
                  <a:gd name="T3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7">
                    <a:moveTo>
                      <a:pt x="26" y="29"/>
                    </a:moveTo>
                    <a:lnTo>
                      <a:pt x="26" y="29"/>
                    </a:lnTo>
                    <a:lnTo>
                      <a:pt x="26" y="21"/>
                    </a:lnTo>
                    <a:lnTo>
                      <a:pt x="17" y="21"/>
                    </a:lnTo>
                    <a:lnTo>
                      <a:pt x="17" y="15"/>
                    </a:lnTo>
                    <a:cubicBezTo>
                      <a:pt x="17" y="10"/>
                      <a:pt x="18" y="8"/>
                      <a:pt x="22" y="8"/>
                    </a:cubicBezTo>
                    <a:cubicBezTo>
                      <a:pt x="24" y="8"/>
                      <a:pt x="25" y="8"/>
                      <a:pt x="26" y="8"/>
                    </a:cubicBezTo>
                    <a:lnTo>
                      <a:pt x="26" y="0"/>
                    </a:lnTo>
                    <a:cubicBezTo>
                      <a:pt x="25" y="0"/>
                      <a:pt x="23" y="0"/>
                      <a:pt x="22" y="0"/>
                    </a:cubicBezTo>
                    <a:cubicBezTo>
                      <a:pt x="13" y="0"/>
                      <a:pt x="8" y="4"/>
                      <a:pt x="8" y="12"/>
                    </a:cubicBezTo>
                    <a:lnTo>
                      <a:pt x="8" y="21"/>
                    </a:lnTo>
                    <a:lnTo>
                      <a:pt x="0" y="21"/>
                    </a:lnTo>
                    <a:lnTo>
                      <a:pt x="0" y="29"/>
                    </a:lnTo>
                    <a:lnTo>
                      <a:pt x="8" y="29"/>
                    </a:lnTo>
                    <a:lnTo>
                      <a:pt x="8" y="77"/>
                    </a:lnTo>
                    <a:lnTo>
                      <a:pt x="17" y="77"/>
                    </a:lnTo>
                    <a:lnTo>
                      <a:pt x="17" y="29"/>
                    </a:lnTo>
                    <a:lnTo>
                      <a:pt x="26" y="2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4" name="Freeform 265"/>
              <p:cNvSpPr>
                <a:spLocks noEditPoints="1"/>
              </p:cNvSpPr>
              <p:nvPr/>
            </p:nvSpPr>
            <p:spPr bwMode="auto">
              <a:xfrm>
                <a:off x="3175" y="2875"/>
                <a:ext cx="45" cy="53"/>
              </a:xfrm>
              <a:custGeom>
                <a:avLst/>
                <a:gdLst>
                  <a:gd name="T0" fmla="*/ 41 w 51"/>
                  <a:gd name="T1" fmla="*/ 40 h 59"/>
                  <a:gd name="T2" fmla="*/ 41 w 51"/>
                  <a:gd name="T3" fmla="*/ 40 h 59"/>
                  <a:gd name="T4" fmla="*/ 26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0"/>
                      <a:pt x="26" y="50"/>
                    </a:cubicBezTo>
                    <a:cubicBezTo>
                      <a:pt x="16" y="50"/>
                      <a:pt x="10" y="44"/>
                      <a:pt x="10" y="32"/>
                    </a:cubicBezTo>
                    <a:lnTo>
                      <a:pt x="51" y="32"/>
                    </a:lnTo>
                    <a:cubicBezTo>
                      <a:pt x="51" y="13"/>
                      <a:pt x="43" y="0"/>
                      <a:pt x="27" y="0"/>
                    </a:cubicBezTo>
                    <a:cubicBezTo>
                      <a:pt x="9" y="0"/>
                      <a:pt x="0" y="14"/>
                      <a:pt x="0" y="31"/>
                    </a:cubicBezTo>
                    <a:cubicBezTo>
                      <a:pt x="0" y="47"/>
                      <a:pt x="10" y="59"/>
                      <a:pt x="25" y="59"/>
                    </a:cubicBezTo>
                    <a:cubicBezTo>
                      <a:pt x="34" y="59"/>
                      <a:pt x="38" y="56"/>
                      <a:pt x="40" y="55"/>
                    </a:cubicBezTo>
                    <a:cubicBezTo>
                      <a:pt x="47" y="50"/>
                      <a:pt x="50" y="42"/>
                      <a:pt x="50" y="40"/>
                    </a:cubicBezTo>
                    <a:lnTo>
                      <a:pt x="41" y="40"/>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5" name="Freeform 266"/>
              <p:cNvSpPr>
                <a:spLocks/>
              </p:cNvSpPr>
              <p:nvPr/>
            </p:nvSpPr>
            <p:spPr bwMode="auto">
              <a:xfrm>
                <a:off x="3231" y="2875"/>
                <a:ext cx="25" cy="51"/>
              </a:xfrm>
              <a:custGeom>
                <a:avLst/>
                <a:gdLst>
                  <a:gd name="T0" fmla="*/ 10 w 28"/>
                  <a:gd name="T1" fmla="*/ 25 h 57"/>
                  <a:gd name="T2" fmla="*/ 10 w 28"/>
                  <a:gd name="T3" fmla="*/ 25 h 57"/>
                  <a:gd name="T4" fmla="*/ 24 w 28"/>
                  <a:gd name="T5" fmla="*/ 10 h 57"/>
                  <a:gd name="T6" fmla="*/ 28 w 28"/>
                  <a:gd name="T7" fmla="*/ 10 h 57"/>
                  <a:gd name="T8" fmla="*/ 28 w 28"/>
                  <a:gd name="T9" fmla="*/ 0 h 57"/>
                  <a:gd name="T10" fmla="*/ 25 w 28"/>
                  <a:gd name="T11" fmla="*/ 0 h 57"/>
                  <a:gd name="T12" fmla="*/ 9 w 28"/>
                  <a:gd name="T13" fmla="*/ 11 h 57"/>
                  <a:gd name="T14" fmla="*/ 9 w 28"/>
                  <a:gd name="T15" fmla="*/ 11 h 57"/>
                  <a:gd name="T16" fmla="*/ 9 w 28"/>
                  <a:gd name="T17" fmla="*/ 1 h 57"/>
                  <a:gd name="T18" fmla="*/ 0 w 28"/>
                  <a:gd name="T19" fmla="*/ 1 h 57"/>
                  <a:gd name="T20" fmla="*/ 0 w 28"/>
                  <a:gd name="T21" fmla="*/ 57 h 57"/>
                  <a:gd name="T22" fmla="*/ 10 w 28"/>
                  <a:gd name="T23" fmla="*/ 57 h 57"/>
                  <a:gd name="T24" fmla="*/ 10 w 28"/>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57">
                    <a:moveTo>
                      <a:pt x="10" y="25"/>
                    </a:moveTo>
                    <a:lnTo>
                      <a:pt x="10" y="25"/>
                    </a:lnTo>
                    <a:cubicBezTo>
                      <a:pt x="10" y="17"/>
                      <a:pt x="15" y="10"/>
                      <a:pt x="24" y="10"/>
                    </a:cubicBezTo>
                    <a:lnTo>
                      <a:pt x="28" y="10"/>
                    </a:lnTo>
                    <a:lnTo>
                      <a:pt x="28" y="0"/>
                    </a:lnTo>
                    <a:cubicBezTo>
                      <a:pt x="27" y="0"/>
                      <a:pt x="26" y="0"/>
                      <a:pt x="25" y="0"/>
                    </a:cubicBezTo>
                    <a:cubicBezTo>
                      <a:pt x="18" y="0"/>
                      <a:pt x="13" y="4"/>
                      <a:pt x="9" y="11"/>
                    </a:cubicBezTo>
                    <a:lnTo>
                      <a:pt x="9" y="11"/>
                    </a:lnTo>
                    <a:lnTo>
                      <a:pt x="9" y="1"/>
                    </a:lnTo>
                    <a:lnTo>
                      <a:pt x="0" y="1"/>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6" name="Freeform 267"/>
              <p:cNvSpPr>
                <a:spLocks/>
              </p:cNvSpPr>
              <p:nvPr/>
            </p:nvSpPr>
            <p:spPr bwMode="auto">
              <a:xfrm>
                <a:off x="3258" y="2875"/>
                <a:ext cx="41" cy="53"/>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9"/>
                      <a:pt x="24" y="59"/>
                    </a:cubicBezTo>
                    <a:cubicBezTo>
                      <a:pt x="37" y="59"/>
                      <a:pt x="46" y="52"/>
                      <a:pt x="46" y="40"/>
                    </a:cubicBezTo>
                    <a:cubicBezTo>
                      <a:pt x="46" y="33"/>
                      <a:pt x="42" y="28"/>
                      <a:pt x="30"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7" name="Freeform 268"/>
              <p:cNvSpPr>
                <a:spLocks noEditPoints="1"/>
              </p:cNvSpPr>
              <p:nvPr/>
            </p:nvSpPr>
            <p:spPr bwMode="auto">
              <a:xfrm>
                <a:off x="3050" y="2989"/>
                <a:ext cx="46" cy="51"/>
              </a:xfrm>
              <a:custGeom>
                <a:avLst/>
                <a:gdLst>
                  <a:gd name="T0" fmla="*/ 11 w 52"/>
                  <a:gd name="T1" fmla="*/ 18 h 58"/>
                  <a:gd name="T2" fmla="*/ 11 w 52"/>
                  <a:gd name="T3" fmla="*/ 18 h 58"/>
                  <a:gd name="T4" fmla="*/ 24 w 52"/>
                  <a:gd name="T5" fmla="*/ 8 h 58"/>
                  <a:gd name="T6" fmla="*/ 37 w 52"/>
                  <a:gd name="T7" fmla="*/ 17 h 58"/>
                  <a:gd name="T8" fmla="*/ 32 w 52"/>
                  <a:gd name="T9" fmla="*/ 23 h 58"/>
                  <a:gd name="T10" fmla="*/ 16 w 52"/>
                  <a:gd name="T11" fmla="*/ 25 h 58"/>
                  <a:gd name="T12" fmla="*/ 0 w 52"/>
                  <a:gd name="T13" fmla="*/ 42 h 58"/>
                  <a:gd name="T14" fmla="*/ 17 w 52"/>
                  <a:gd name="T15" fmla="*/ 58 h 58"/>
                  <a:gd name="T16" fmla="*/ 37 w 52"/>
                  <a:gd name="T17" fmla="*/ 49 h 58"/>
                  <a:gd name="T18" fmla="*/ 47 w 52"/>
                  <a:gd name="T19" fmla="*/ 58 h 58"/>
                  <a:gd name="T20" fmla="*/ 52 w 52"/>
                  <a:gd name="T21" fmla="*/ 57 h 58"/>
                  <a:gd name="T22" fmla="*/ 52 w 52"/>
                  <a:gd name="T23" fmla="*/ 50 h 58"/>
                  <a:gd name="T24" fmla="*/ 49 w 52"/>
                  <a:gd name="T25" fmla="*/ 51 h 58"/>
                  <a:gd name="T26" fmla="*/ 46 w 52"/>
                  <a:gd name="T27" fmla="*/ 47 h 58"/>
                  <a:gd name="T28" fmla="*/ 46 w 52"/>
                  <a:gd name="T29" fmla="*/ 15 h 58"/>
                  <a:gd name="T30" fmla="*/ 25 w 52"/>
                  <a:gd name="T31" fmla="*/ 0 h 58"/>
                  <a:gd name="T32" fmla="*/ 2 w 52"/>
                  <a:gd name="T33" fmla="*/ 18 h 58"/>
                  <a:gd name="T34" fmla="*/ 11 w 52"/>
                  <a:gd name="T35" fmla="*/ 18 h 58"/>
                  <a:gd name="T36" fmla="*/ 37 w 52"/>
                  <a:gd name="T37" fmla="*/ 38 h 58"/>
                  <a:gd name="T38" fmla="*/ 37 w 52"/>
                  <a:gd name="T39" fmla="*/ 38 h 58"/>
                  <a:gd name="T40" fmla="*/ 19 w 52"/>
                  <a:gd name="T41" fmla="*/ 51 h 58"/>
                  <a:gd name="T42" fmla="*/ 9 w 52"/>
                  <a:gd name="T43" fmla="*/ 41 h 58"/>
                  <a:gd name="T44" fmla="*/ 21 w 52"/>
                  <a:gd name="T45" fmla="*/ 32 h 58"/>
                  <a:gd name="T46" fmla="*/ 37 w 52"/>
                  <a:gd name="T47" fmla="*/ 29 h 58"/>
                  <a:gd name="T48" fmla="*/ 37 w 52"/>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8">
                    <a:moveTo>
                      <a:pt x="11" y="18"/>
                    </a:moveTo>
                    <a:lnTo>
                      <a:pt x="11" y="18"/>
                    </a:lnTo>
                    <a:cubicBezTo>
                      <a:pt x="12" y="14"/>
                      <a:pt x="13" y="8"/>
                      <a:pt x="24" y="8"/>
                    </a:cubicBezTo>
                    <a:cubicBezTo>
                      <a:pt x="32" y="8"/>
                      <a:pt x="37" y="11"/>
                      <a:pt x="37" y="17"/>
                    </a:cubicBezTo>
                    <a:cubicBezTo>
                      <a:pt x="37" y="22"/>
                      <a:pt x="34" y="23"/>
                      <a:pt x="32" y="23"/>
                    </a:cubicBezTo>
                    <a:lnTo>
                      <a:pt x="16" y="25"/>
                    </a:lnTo>
                    <a:cubicBezTo>
                      <a:pt x="1" y="27"/>
                      <a:pt x="0" y="38"/>
                      <a:pt x="0" y="42"/>
                    </a:cubicBezTo>
                    <a:cubicBezTo>
                      <a:pt x="0" y="52"/>
                      <a:pt x="7" y="58"/>
                      <a:pt x="17" y="58"/>
                    </a:cubicBezTo>
                    <a:cubicBezTo>
                      <a:pt x="28" y="58"/>
                      <a:pt x="33" y="53"/>
                      <a:pt x="37" y="49"/>
                    </a:cubicBezTo>
                    <a:cubicBezTo>
                      <a:pt x="37" y="54"/>
                      <a:pt x="39" y="58"/>
                      <a:pt x="47" y="58"/>
                    </a:cubicBezTo>
                    <a:cubicBezTo>
                      <a:pt x="49" y="58"/>
                      <a:pt x="50" y="57"/>
                      <a:pt x="52" y="57"/>
                    </a:cubicBezTo>
                    <a:lnTo>
                      <a:pt x="52" y="50"/>
                    </a:lnTo>
                    <a:cubicBezTo>
                      <a:pt x="51" y="50"/>
                      <a:pt x="50" y="51"/>
                      <a:pt x="49" y="51"/>
                    </a:cubicBezTo>
                    <a:cubicBezTo>
                      <a:pt x="47" y="51"/>
                      <a:pt x="46" y="50"/>
                      <a:pt x="46" y="47"/>
                    </a:cubicBezTo>
                    <a:lnTo>
                      <a:pt x="46" y="15"/>
                    </a:lnTo>
                    <a:cubicBezTo>
                      <a:pt x="46" y="1"/>
                      <a:pt x="30" y="0"/>
                      <a:pt x="25" y="0"/>
                    </a:cubicBezTo>
                    <a:cubicBezTo>
                      <a:pt x="12" y="0"/>
                      <a:pt x="3" y="5"/>
                      <a:pt x="2" y="18"/>
                    </a:cubicBezTo>
                    <a:lnTo>
                      <a:pt x="11" y="18"/>
                    </a:lnTo>
                    <a:close/>
                    <a:moveTo>
                      <a:pt x="37" y="38"/>
                    </a:moveTo>
                    <a:lnTo>
                      <a:pt x="37" y="38"/>
                    </a:lnTo>
                    <a:cubicBezTo>
                      <a:pt x="37" y="45"/>
                      <a:pt x="28" y="51"/>
                      <a:pt x="19" y="51"/>
                    </a:cubicBezTo>
                    <a:cubicBezTo>
                      <a:pt x="12" y="51"/>
                      <a:pt x="9" y="47"/>
                      <a:pt x="9" y="41"/>
                    </a:cubicBezTo>
                    <a:cubicBezTo>
                      <a:pt x="9" y="34"/>
                      <a:pt x="17" y="33"/>
                      <a:pt x="21"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8" name="Freeform 269"/>
              <p:cNvSpPr>
                <a:spLocks/>
              </p:cNvSpPr>
              <p:nvPr/>
            </p:nvSpPr>
            <p:spPr bwMode="auto">
              <a:xfrm>
                <a:off x="3105" y="2972"/>
                <a:ext cx="8" cy="67"/>
              </a:xfrm>
              <a:custGeom>
                <a:avLst/>
                <a:gdLst>
                  <a:gd name="T0" fmla="*/ 10 w 10"/>
                  <a:gd name="T1" fmla="*/ 0 h 76"/>
                  <a:gd name="T2" fmla="*/ 10 w 10"/>
                  <a:gd name="T3" fmla="*/ 0 h 76"/>
                  <a:gd name="T4" fmla="*/ 0 w 10"/>
                  <a:gd name="T5" fmla="*/ 0 h 76"/>
                  <a:gd name="T6" fmla="*/ 0 w 10"/>
                  <a:gd name="T7" fmla="*/ 76 h 76"/>
                  <a:gd name="T8" fmla="*/ 10 w 10"/>
                  <a:gd name="T9" fmla="*/ 76 h 76"/>
                  <a:gd name="T10" fmla="*/ 10 w 10"/>
                  <a:gd name="T11" fmla="*/ 0 h 76"/>
                </a:gdLst>
                <a:ahLst/>
                <a:cxnLst>
                  <a:cxn ang="0">
                    <a:pos x="T0" y="T1"/>
                  </a:cxn>
                  <a:cxn ang="0">
                    <a:pos x="T2" y="T3"/>
                  </a:cxn>
                  <a:cxn ang="0">
                    <a:pos x="T4" y="T5"/>
                  </a:cxn>
                  <a:cxn ang="0">
                    <a:pos x="T6" y="T7"/>
                  </a:cxn>
                  <a:cxn ang="0">
                    <a:pos x="T8" y="T9"/>
                  </a:cxn>
                  <a:cxn ang="0">
                    <a:pos x="T10" y="T11"/>
                  </a:cxn>
                </a:cxnLst>
                <a:rect l="0" t="0" r="r" b="b"/>
                <a:pathLst>
                  <a:path w="10" h="76">
                    <a:moveTo>
                      <a:pt x="10" y="0"/>
                    </a:moveTo>
                    <a:lnTo>
                      <a:pt x="10" y="0"/>
                    </a:lnTo>
                    <a:lnTo>
                      <a:pt x="0" y="0"/>
                    </a:lnTo>
                    <a:lnTo>
                      <a:pt x="0" y="76"/>
                    </a:lnTo>
                    <a:lnTo>
                      <a:pt x="10" y="76"/>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9" name="Freeform 270"/>
              <p:cNvSpPr>
                <a:spLocks/>
              </p:cNvSpPr>
              <p:nvPr/>
            </p:nvSpPr>
            <p:spPr bwMode="auto">
              <a:xfrm>
                <a:off x="3121" y="2976"/>
                <a:ext cx="23" cy="64"/>
              </a:xfrm>
              <a:custGeom>
                <a:avLst/>
                <a:gdLst>
                  <a:gd name="T0" fmla="*/ 26 w 26"/>
                  <a:gd name="T1" fmla="*/ 23 h 72"/>
                  <a:gd name="T2" fmla="*/ 26 w 26"/>
                  <a:gd name="T3" fmla="*/ 23 h 72"/>
                  <a:gd name="T4" fmla="*/ 26 w 26"/>
                  <a:gd name="T5" fmla="*/ 15 h 72"/>
                  <a:gd name="T6" fmla="*/ 17 w 26"/>
                  <a:gd name="T7" fmla="*/ 15 h 72"/>
                  <a:gd name="T8" fmla="*/ 17 w 26"/>
                  <a:gd name="T9" fmla="*/ 0 h 72"/>
                  <a:gd name="T10" fmla="*/ 8 w 26"/>
                  <a:gd name="T11" fmla="*/ 0 h 72"/>
                  <a:gd name="T12" fmla="*/ 8 w 26"/>
                  <a:gd name="T13" fmla="*/ 15 h 72"/>
                  <a:gd name="T14" fmla="*/ 0 w 26"/>
                  <a:gd name="T15" fmla="*/ 15 h 72"/>
                  <a:gd name="T16" fmla="*/ 0 w 26"/>
                  <a:gd name="T17" fmla="*/ 23 h 72"/>
                  <a:gd name="T18" fmla="*/ 8 w 26"/>
                  <a:gd name="T19" fmla="*/ 23 h 72"/>
                  <a:gd name="T20" fmla="*/ 8 w 26"/>
                  <a:gd name="T21" fmla="*/ 60 h 72"/>
                  <a:gd name="T22" fmla="*/ 19 w 26"/>
                  <a:gd name="T23" fmla="*/ 72 h 72"/>
                  <a:gd name="T24" fmla="*/ 26 w 26"/>
                  <a:gd name="T25" fmla="*/ 71 h 72"/>
                  <a:gd name="T26" fmla="*/ 26 w 26"/>
                  <a:gd name="T27" fmla="*/ 64 h 72"/>
                  <a:gd name="T28" fmla="*/ 23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5"/>
                    </a:lnTo>
                    <a:lnTo>
                      <a:pt x="17" y="15"/>
                    </a:lnTo>
                    <a:lnTo>
                      <a:pt x="17" y="0"/>
                    </a:lnTo>
                    <a:lnTo>
                      <a:pt x="8" y="0"/>
                    </a:lnTo>
                    <a:lnTo>
                      <a:pt x="8" y="15"/>
                    </a:lnTo>
                    <a:lnTo>
                      <a:pt x="0" y="15"/>
                    </a:lnTo>
                    <a:lnTo>
                      <a:pt x="0" y="23"/>
                    </a:lnTo>
                    <a:lnTo>
                      <a:pt x="8" y="23"/>
                    </a:lnTo>
                    <a:lnTo>
                      <a:pt x="8" y="60"/>
                    </a:lnTo>
                    <a:cubicBezTo>
                      <a:pt x="8" y="66"/>
                      <a:pt x="10" y="72"/>
                      <a:pt x="19" y="72"/>
                    </a:cubicBezTo>
                    <a:cubicBezTo>
                      <a:pt x="20" y="72"/>
                      <a:pt x="23" y="71"/>
                      <a:pt x="26" y="71"/>
                    </a:cubicBezTo>
                    <a:lnTo>
                      <a:pt x="26" y="64"/>
                    </a:lnTo>
                    <a:lnTo>
                      <a:pt x="23" y="64"/>
                    </a:lnTo>
                    <a:cubicBezTo>
                      <a:pt x="21"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0" name="Freeform 271"/>
              <p:cNvSpPr>
                <a:spLocks noEditPoints="1"/>
              </p:cNvSpPr>
              <p:nvPr/>
            </p:nvSpPr>
            <p:spPr bwMode="auto">
              <a:xfrm>
                <a:off x="3150" y="2989"/>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6 w 50"/>
                  <a:gd name="T11" fmla="*/ 0 h 58"/>
                  <a:gd name="T12" fmla="*/ 0 w 50"/>
                  <a:gd name="T13" fmla="*/ 31 h 58"/>
                  <a:gd name="T14" fmla="*/ 24 w 50"/>
                  <a:gd name="T15" fmla="*/ 58 h 58"/>
                  <a:gd name="T16" fmla="*/ 39 w 50"/>
                  <a:gd name="T17" fmla="*/ 55 h 58"/>
                  <a:gd name="T18" fmla="*/ 49 w 50"/>
                  <a:gd name="T19" fmla="*/ 39 h 58"/>
                  <a:gd name="T20" fmla="*/ 40 w 50"/>
                  <a:gd name="T21" fmla="*/ 39 h 58"/>
                  <a:gd name="T22" fmla="*/ 10 w 50"/>
                  <a:gd name="T23" fmla="*/ 25 h 58"/>
                  <a:gd name="T24" fmla="*/ 10 w 50"/>
                  <a:gd name="T25" fmla="*/ 25 h 58"/>
                  <a:gd name="T26" fmla="*/ 25 w 50"/>
                  <a:gd name="T27" fmla="*/ 8 h 58"/>
                  <a:gd name="T28" fmla="*/ 40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4"/>
                      <a:pt x="35" y="50"/>
                      <a:pt x="26" y="50"/>
                    </a:cubicBezTo>
                    <a:cubicBezTo>
                      <a:pt x="15" y="50"/>
                      <a:pt x="10" y="44"/>
                      <a:pt x="10" y="32"/>
                    </a:cubicBezTo>
                    <a:lnTo>
                      <a:pt x="50" y="32"/>
                    </a:lnTo>
                    <a:cubicBezTo>
                      <a:pt x="50" y="13"/>
                      <a:pt x="42" y="0"/>
                      <a:pt x="26" y="0"/>
                    </a:cubicBezTo>
                    <a:cubicBezTo>
                      <a:pt x="8" y="0"/>
                      <a:pt x="0" y="14"/>
                      <a:pt x="0" y="31"/>
                    </a:cubicBezTo>
                    <a:cubicBezTo>
                      <a:pt x="0" y="47"/>
                      <a:pt x="9" y="58"/>
                      <a:pt x="24" y="58"/>
                    </a:cubicBezTo>
                    <a:cubicBezTo>
                      <a:pt x="33" y="58"/>
                      <a:pt x="37" y="56"/>
                      <a:pt x="39" y="55"/>
                    </a:cubicBezTo>
                    <a:cubicBezTo>
                      <a:pt x="46" y="50"/>
                      <a:pt x="49" y="42"/>
                      <a:pt x="49" y="39"/>
                    </a:cubicBezTo>
                    <a:lnTo>
                      <a:pt x="40" y="39"/>
                    </a:lnTo>
                    <a:close/>
                    <a:moveTo>
                      <a:pt x="10" y="25"/>
                    </a:moveTo>
                    <a:lnTo>
                      <a:pt x="10" y="25"/>
                    </a:lnTo>
                    <a:cubicBezTo>
                      <a:pt x="10" y="16"/>
                      <a:pt x="16" y="8"/>
                      <a:pt x="25" y="8"/>
                    </a:cubicBezTo>
                    <a:cubicBezTo>
                      <a:pt x="36" y="8"/>
                      <a:pt x="40" y="16"/>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1" name="Freeform 272"/>
              <p:cNvSpPr>
                <a:spLocks/>
              </p:cNvSpPr>
              <p:nvPr/>
            </p:nvSpPr>
            <p:spPr bwMode="auto">
              <a:xfrm>
                <a:off x="3205" y="2989"/>
                <a:ext cx="24" cy="50"/>
              </a:xfrm>
              <a:custGeom>
                <a:avLst/>
                <a:gdLst>
                  <a:gd name="T0" fmla="*/ 9 w 27"/>
                  <a:gd name="T1" fmla="*/ 25 h 57"/>
                  <a:gd name="T2" fmla="*/ 9 w 27"/>
                  <a:gd name="T3" fmla="*/ 25 h 57"/>
                  <a:gd name="T4" fmla="*/ 23 w 27"/>
                  <a:gd name="T5" fmla="*/ 10 h 57"/>
                  <a:gd name="T6" fmla="*/ 27 w 27"/>
                  <a:gd name="T7" fmla="*/ 10 h 57"/>
                  <a:gd name="T8" fmla="*/ 27 w 27"/>
                  <a:gd name="T9" fmla="*/ 0 h 57"/>
                  <a:gd name="T10" fmla="*/ 24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3" y="10"/>
                    </a:cubicBezTo>
                    <a:lnTo>
                      <a:pt x="27" y="10"/>
                    </a:lnTo>
                    <a:lnTo>
                      <a:pt x="27" y="0"/>
                    </a:lnTo>
                    <a:cubicBezTo>
                      <a:pt x="26" y="0"/>
                      <a:pt x="26" y="0"/>
                      <a:pt x="24" y="0"/>
                    </a:cubicBezTo>
                    <a:cubicBezTo>
                      <a:pt x="17" y="0"/>
                      <a:pt x="13" y="4"/>
                      <a:pt x="9" y="11"/>
                    </a:cubicBezTo>
                    <a:lnTo>
                      <a:pt x="9" y="11"/>
                    </a:lnTo>
                    <a:lnTo>
                      <a:pt x="9" y="1"/>
                    </a:lnTo>
                    <a:lnTo>
                      <a:pt x="0" y="1"/>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2" name="Freeform 273"/>
              <p:cNvSpPr>
                <a:spLocks/>
              </p:cNvSpPr>
              <p:nvPr/>
            </p:nvSpPr>
            <p:spPr bwMode="auto">
              <a:xfrm>
                <a:off x="3235" y="2989"/>
                <a:ext cx="40"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9 w 45"/>
                  <a:gd name="T17" fmla="*/ 57 h 57"/>
                  <a:gd name="T18" fmla="*/ 9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6" y="0"/>
                    </a:cubicBezTo>
                    <a:cubicBezTo>
                      <a:pt x="16" y="0"/>
                      <a:pt x="11" y="6"/>
                      <a:pt x="9" y="9"/>
                    </a:cubicBezTo>
                    <a:lnTo>
                      <a:pt x="9" y="9"/>
                    </a:lnTo>
                    <a:lnTo>
                      <a:pt x="9" y="1"/>
                    </a:lnTo>
                    <a:lnTo>
                      <a:pt x="0" y="1"/>
                    </a:lnTo>
                    <a:lnTo>
                      <a:pt x="0" y="57"/>
                    </a:lnTo>
                    <a:lnTo>
                      <a:pt x="9" y="57"/>
                    </a:lnTo>
                    <a:lnTo>
                      <a:pt x="9" y="27"/>
                    </a:lnTo>
                    <a:cubicBezTo>
                      <a:pt x="9" y="12"/>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3" name="Freeform 274"/>
              <p:cNvSpPr>
                <a:spLocks noEditPoints="1"/>
              </p:cNvSpPr>
              <p:nvPr/>
            </p:nvSpPr>
            <p:spPr bwMode="auto">
              <a:xfrm>
                <a:off x="3285" y="2989"/>
                <a:ext cx="47" cy="51"/>
              </a:xfrm>
              <a:custGeom>
                <a:avLst/>
                <a:gdLst>
                  <a:gd name="T0" fmla="*/ 12 w 53"/>
                  <a:gd name="T1" fmla="*/ 18 h 58"/>
                  <a:gd name="T2" fmla="*/ 12 w 53"/>
                  <a:gd name="T3" fmla="*/ 18 h 58"/>
                  <a:gd name="T4" fmla="*/ 24 w 53"/>
                  <a:gd name="T5" fmla="*/ 8 h 58"/>
                  <a:gd name="T6" fmla="*/ 37 w 53"/>
                  <a:gd name="T7" fmla="*/ 17 h 58"/>
                  <a:gd name="T8" fmla="*/ 33 w 53"/>
                  <a:gd name="T9" fmla="*/ 23 h 58"/>
                  <a:gd name="T10" fmla="*/ 17 w 53"/>
                  <a:gd name="T11" fmla="*/ 25 h 58"/>
                  <a:gd name="T12" fmla="*/ 0 w 53"/>
                  <a:gd name="T13" fmla="*/ 42 h 58"/>
                  <a:gd name="T14" fmla="*/ 18 w 53"/>
                  <a:gd name="T15" fmla="*/ 58 h 58"/>
                  <a:gd name="T16" fmla="*/ 38 w 53"/>
                  <a:gd name="T17" fmla="*/ 49 h 58"/>
                  <a:gd name="T18" fmla="*/ 48 w 53"/>
                  <a:gd name="T19" fmla="*/ 58 h 58"/>
                  <a:gd name="T20" fmla="*/ 53 w 53"/>
                  <a:gd name="T21" fmla="*/ 57 h 58"/>
                  <a:gd name="T22" fmla="*/ 53 w 53"/>
                  <a:gd name="T23" fmla="*/ 50 h 58"/>
                  <a:gd name="T24" fmla="*/ 50 w 53"/>
                  <a:gd name="T25" fmla="*/ 51 h 58"/>
                  <a:gd name="T26" fmla="*/ 46 w 53"/>
                  <a:gd name="T27" fmla="*/ 47 h 58"/>
                  <a:gd name="T28" fmla="*/ 46 w 53"/>
                  <a:gd name="T29" fmla="*/ 15 h 58"/>
                  <a:gd name="T30" fmla="*/ 26 w 53"/>
                  <a:gd name="T31" fmla="*/ 0 h 58"/>
                  <a:gd name="T32" fmla="*/ 3 w 53"/>
                  <a:gd name="T33" fmla="*/ 18 h 58"/>
                  <a:gd name="T34" fmla="*/ 12 w 53"/>
                  <a:gd name="T35" fmla="*/ 18 h 58"/>
                  <a:gd name="T36" fmla="*/ 37 w 53"/>
                  <a:gd name="T37" fmla="*/ 38 h 58"/>
                  <a:gd name="T38" fmla="*/ 37 w 53"/>
                  <a:gd name="T39" fmla="*/ 38 h 58"/>
                  <a:gd name="T40" fmla="*/ 20 w 53"/>
                  <a:gd name="T41" fmla="*/ 51 h 58"/>
                  <a:gd name="T42" fmla="*/ 10 w 53"/>
                  <a:gd name="T43" fmla="*/ 41 h 58"/>
                  <a:gd name="T44" fmla="*/ 22 w 53"/>
                  <a:gd name="T45" fmla="*/ 32 h 58"/>
                  <a:gd name="T46" fmla="*/ 37 w 53"/>
                  <a:gd name="T47" fmla="*/ 29 h 58"/>
                  <a:gd name="T48" fmla="*/ 37 w 53"/>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8">
                    <a:moveTo>
                      <a:pt x="12" y="18"/>
                    </a:moveTo>
                    <a:lnTo>
                      <a:pt x="12" y="18"/>
                    </a:lnTo>
                    <a:cubicBezTo>
                      <a:pt x="12" y="14"/>
                      <a:pt x="14" y="8"/>
                      <a:pt x="24" y="8"/>
                    </a:cubicBezTo>
                    <a:cubicBezTo>
                      <a:pt x="33" y="8"/>
                      <a:pt x="37" y="11"/>
                      <a:pt x="37" y="17"/>
                    </a:cubicBezTo>
                    <a:cubicBezTo>
                      <a:pt x="37" y="22"/>
                      <a:pt x="35" y="23"/>
                      <a:pt x="33" y="23"/>
                    </a:cubicBezTo>
                    <a:lnTo>
                      <a:pt x="17" y="25"/>
                    </a:lnTo>
                    <a:cubicBezTo>
                      <a:pt x="2" y="27"/>
                      <a:pt x="0" y="38"/>
                      <a:pt x="0" y="42"/>
                    </a:cubicBezTo>
                    <a:cubicBezTo>
                      <a:pt x="0" y="52"/>
                      <a:pt x="7" y="58"/>
                      <a:pt x="18" y="58"/>
                    </a:cubicBezTo>
                    <a:cubicBezTo>
                      <a:pt x="28" y="58"/>
                      <a:pt x="34" y="53"/>
                      <a:pt x="38" y="49"/>
                    </a:cubicBezTo>
                    <a:cubicBezTo>
                      <a:pt x="38" y="54"/>
                      <a:pt x="39" y="58"/>
                      <a:pt x="48" y="58"/>
                    </a:cubicBezTo>
                    <a:cubicBezTo>
                      <a:pt x="50" y="58"/>
                      <a:pt x="51" y="57"/>
                      <a:pt x="53" y="57"/>
                    </a:cubicBezTo>
                    <a:lnTo>
                      <a:pt x="53" y="50"/>
                    </a:lnTo>
                    <a:cubicBezTo>
                      <a:pt x="52" y="50"/>
                      <a:pt x="50" y="51"/>
                      <a:pt x="50" y="51"/>
                    </a:cubicBezTo>
                    <a:cubicBezTo>
                      <a:pt x="48" y="51"/>
                      <a:pt x="46" y="50"/>
                      <a:pt x="46" y="47"/>
                    </a:cubicBezTo>
                    <a:lnTo>
                      <a:pt x="46" y="15"/>
                    </a:lnTo>
                    <a:cubicBezTo>
                      <a:pt x="46" y="1"/>
                      <a:pt x="30" y="0"/>
                      <a:pt x="26" y="0"/>
                    </a:cubicBezTo>
                    <a:cubicBezTo>
                      <a:pt x="12" y="0"/>
                      <a:pt x="3" y="5"/>
                      <a:pt x="3" y="18"/>
                    </a:cubicBezTo>
                    <a:lnTo>
                      <a:pt x="12" y="18"/>
                    </a:lnTo>
                    <a:close/>
                    <a:moveTo>
                      <a:pt x="37" y="38"/>
                    </a:moveTo>
                    <a:lnTo>
                      <a:pt x="37" y="38"/>
                    </a:lnTo>
                    <a:cubicBezTo>
                      <a:pt x="37" y="45"/>
                      <a:pt x="29" y="51"/>
                      <a:pt x="20" y="51"/>
                    </a:cubicBezTo>
                    <a:cubicBezTo>
                      <a:pt x="13" y="51"/>
                      <a:pt x="10" y="47"/>
                      <a:pt x="10" y="41"/>
                    </a:cubicBezTo>
                    <a:cubicBezTo>
                      <a:pt x="10" y="34"/>
                      <a:pt x="17" y="33"/>
                      <a:pt x="22" y="32"/>
                    </a:cubicBezTo>
                    <a:cubicBezTo>
                      <a:pt x="33" y="31"/>
                      <a:pt x="36"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4" name="Freeform 275"/>
              <p:cNvSpPr>
                <a:spLocks/>
              </p:cNvSpPr>
              <p:nvPr/>
            </p:nvSpPr>
            <p:spPr bwMode="auto">
              <a:xfrm>
                <a:off x="3335" y="2976"/>
                <a:ext cx="23" cy="64"/>
              </a:xfrm>
              <a:custGeom>
                <a:avLst/>
                <a:gdLst>
                  <a:gd name="T0" fmla="*/ 26 w 26"/>
                  <a:gd name="T1" fmla="*/ 23 h 72"/>
                  <a:gd name="T2" fmla="*/ 26 w 26"/>
                  <a:gd name="T3" fmla="*/ 23 h 72"/>
                  <a:gd name="T4" fmla="*/ 26 w 26"/>
                  <a:gd name="T5" fmla="*/ 15 h 72"/>
                  <a:gd name="T6" fmla="*/ 17 w 26"/>
                  <a:gd name="T7" fmla="*/ 15 h 72"/>
                  <a:gd name="T8" fmla="*/ 17 w 26"/>
                  <a:gd name="T9" fmla="*/ 0 h 72"/>
                  <a:gd name="T10" fmla="*/ 8 w 26"/>
                  <a:gd name="T11" fmla="*/ 0 h 72"/>
                  <a:gd name="T12" fmla="*/ 8 w 26"/>
                  <a:gd name="T13" fmla="*/ 15 h 72"/>
                  <a:gd name="T14" fmla="*/ 0 w 26"/>
                  <a:gd name="T15" fmla="*/ 15 h 72"/>
                  <a:gd name="T16" fmla="*/ 0 w 26"/>
                  <a:gd name="T17" fmla="*/ 23 h 72"/>
                  <a:gd name="T18" fmla="*/ 8 w 26"/>
                  <a:gd name="T19" fmla="*/ 23 h 72"/>
                  <a:gd name="T20" fmla="*/ 8 w 26"/>
                  <a:gd name="T21" fmla="*/ 60 h 72"/>
                  <a:gd name="T22" fmla="*/ 19 w 26"/>
                  <a:gd name="T23" fmla="*/ 72 h 72"/>
                  <a:gd name="T24" fmla="*/ 26 w 26"/>
                  <a:gd name="T25" fmla="*/ 71 h 72"/>
                  <a:gd name="T26" fmla="*/ 26 w 26"/>
                  <a:gd name="T27" fmla="*/ 64 h 72"/>
                  <a:gd name="T28" fmla="*/ 23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5"/>
                    </a:lnTo>
                    <a:lnTo>
                      <a:pt x="17" y="15"/>
                    </a:lnTo>
                    <a:lnTo>
                      <a:pt x="17" y="0"/>
                    </a:lnTo>
                    <a:lnTo>
                      <a:pt x="8" y="0"/>
                    </a:lnTo>
                    <a:lnTo>
                      <a:pt x="8" y="15"/>
                    </a:lnTo>
                    <a:lnTo>
                      <a:pt x="0" y="15"/>
                    </a:lnTo>
                    <a:lnTo>
                      <a:pt x="0" y="23"/>
                    </a:lnTo>
                    <a:lnTo>
                      <a:pt x="8" y="23"/>
                    </a:lnTo>
                    <a:lnTo>
                      <a:pt x="8" y="60"/>
                    </a:lnTo>
                    <a:cubicBezTo>
                      <a:pt x="8" y="66"/>
                      <a:pt x="10" y="72"/>
                      <a:pt x="19" y="72"/>
                    </a:cubicBezTo>
                    <a:cubicBezTo>
                      <a:pt x="20" y="72"/>
                      <a:pt x="23" y="71"/>
                      <a:pt x="26" y="71"/>
                    </a:cubicBezTo>
                    <a:lnTo>
                      <a:pt x="26" y="64"/>
                    </a:lnTo>
                    <a:lnTo>
                      <a:pt x="23" y="64"/>
                    </a:lnTo>
                    <a:cubicBezTo>
                      <a:pt x="21"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5" name="Freeform 276"/>
              <p:cNvSpPr>
                <a:spLocks noEditPoints="1"/>
              </p:cNvSpPr>
              <p:nvPr/>
            </p:nvSpPr>
            <p:spPr bwMode="auto">
              <a:xfrm>
                <a:off x="3366" y="2972"/>
                <a:ext cx="9" cy="67"/>
              </a:xfrm>
              <a:custGeom>
                <a:avLst/>
                <a:gdLst>
                  <a:gd name="T0" fmla="*/ 10 w 10"/>
                  <a:gd name="T1" fmla="*/ 20 h 76"/>
                  <a:gd name="T2" fmla="*/ 10 w 10"/>
                  <a:gd name="T3" fmla="*/ 20 h 76"/>
                  <a:gd name="T4" fmla="*/ 0 w 10"/>
                  <a:gd name="T5" fmla="*/ 20 h 76"/>
                  <a:gd name="T6" fmla="*/ 0 w 10"/>
                  <a:gd name="T7" fmla="*/ 76 h 76"/>
                  <a:gd name="T8" fmla="*/ 10 w 10"/>
                  <a:gd name="T9" fmla="*/ 76 h 76"/>
                  <a:gd name="T10" fmla="*/ 10 w 10"/>
                  <a:gd name="T11" fmla="*/ 20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0"/>
                    </a:moveTo>
                    <a:lnTo>
                      <a:pt x="10" y="20"/>
                    </a:lnTo>
                    <a:lnTo>
                      <a:pt x="0" y="20"/>
                    </a:lnTo>
                    <a:lnTo>
                      <a:pt x="0" y="76"/>
                    </a:lnTo>
                    <a:lnTo>
                      <a:pt x="10" y="76"/>
                    </a:lnTo>
                    <a:lnTo>
                      <a:pt x="10" y="20"/>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6" name="Freeform 277"/>
              <p:cNvSpPr>
                <a:spLocks/>
              </p:cNvSpPr>
              <p:nvPr/>
            </p:nvSpPr>
            <p:spPr bwMode="auto">
              <a:xfrm>
                <a:off x="3382" y="2989"/>
                <a:ext cx="45" cy="50"/>
              </a:xfrm>
              <a:custGeom>
                <a:avLst/>
                <a:gdLst>
                  <a:gd name="T0" fmla="*/ 25 w 51"/>
                  <a:gd name="T1" fmla="*/ 46 h 56"/>
                  <a:gd name="T2" fmla="*/ 25 w 51"/>
                  <a:gd name="T3" fmla="*/ 46 h 56"/>
                  <a:gd name="T4" fmla="*/ 25 w 51"/>
                  <a:gd name="T5" fmla="*/ 46 h 56"/>
                  <a:gd name="T6" fmla="*/ 11 w 51"/>
                  <a:gd name="T7" fmla="*/ 0 h 56"/>
                  <a:gd name="T8" fmla="*/ 0 w 51"/>
                  <a:gd name="T9" fmla="*/ 0 h 56"/>
                  <a:gd name="T10" fmla="*/ 20 w 51"/>
                  <a:gd name="T11" fmla="*/ 56 h 56"/>
                  <a:gd name="T12" fmla="*/ 30 w 51"/>
                  <a:gd name="T13" fmla="*/ 56 h 56"/>
                  <a:gd name="T14" fmla="*/ 51 w 51"/>
                  <a:gd name="T15" fmla="*/ 0 h 56"/>
                  <a:gd name="T16" fmla="*/ 41 w 51"/>
                  <a:gd name="T17" fmla="*/ 0 h 56"/>
                  <a:gd name="T18" fmla="*/ 25 w 51"/>
                  <a:gd name="T19"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6">
                    <a:moveTo>
                      <a:pt x="25" y="46"/>
                    </a:moveTo>
                    <a:lnTo>
                      <a:pt x="25" y="46"/>
                    </a:lnTo>
                    <a:lnTo>
                      <a:pt x="25" y="46"/>
                    </a:lnTo>
                    <a:lnTo>
                      <a:pt x="11" y="0"/>
                    </a:lnTo>
                    <a:lnTo>
                      <a:pt x="0" y="0"/>
                    </a:lnTo>
                    <a:lnTo>
                      <a:pt x="20" y="56"/>
                    </a:lnTo>
                    <a:lnTo>
                      <a:pt x="30" y="56"/>
                    </a:lnTo>
                    <a:lnTo>
                      <a:pt x="51" y="0"/>
                    </a:lnTo>
                    <a:lnTo>
                      <a:pt x="41" y="0"/>
                    </a:lnTo>
                    <a:lnTo>
                      <a:pt x="25" y="4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7" name="Freeform 278"/>
              <p:cNvSpPr>
                <a:spLocks noEditPoints="1"/>
              </p:cNvSpPr>
              <p:nvPr/>
            </p:nvSpPr>
            <p:spPr bwMode="auto">
              <a:xfrm>
                <a:off x="3432" y="2989"/>
                <a:ext cx="45"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6 w 50"/>
                  <a:gd name="T11" fmla="*/ 0 h 58"/>
                  <a:gd name="T12" fmla="*/ 0 w 50"/>
                  <a:gd name="T13" fmla="*/ 31 h 58"/>
                  <a:gd name="T14" fmla="*/ 24 w 50"/>
                  <a:gd name="T15" fmla="*/ 58 h 58"/>
                  <a:gd name="T16" fmla="*/ 39 w 50"/>
                  <a:gd name="T17" fmla="*/ 55 h 58"/>
                  <a:gd name="T18" fmla="*/ 49 w 50"/>
                  <a:gd name="T19" fmla="*/ 39 h 58"/>
                  <a:gd name="T20" fmla="*/ 40 w 50"/>
                  <a:gd name="T21" fmla="*/ 39 h 58"/>
                  <a:gd name="T22" fmla="*/ 10 w 50"/>
                  <a:gd name="T23" fmla="*/ 25 h 58"/>
                  <a:gd name="T24" fmla="*/ 10 w 50"/>
                  <a:gd name="T25" fmla="*/ 25 h 58"/>
                  <a:gd name="T26" fmla="*/ 25 w 50"/>
                  <a:gd name="T27" fmla="*/ 8 h 58"/>
                  <a:gd name="T28" fmla="*/ 40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4"/>
                      <a:pt x="34" y="50"/>
                      <a:pt x="26" y="50"/>
                    </a:cubicBezTo>
                    <a:cubicBezTo>
                      <a:pt x="15" y="50"/>
                      <a:pt x="10" y="44"/>
                      <a:pt x="10" y="32"/>
                    </a:cubicBezTo>
                    <a:lnTo>
                      <a:pt x="50" y="32"/>
                    </a:lnTo>
                    <a:cubicBezTo>
                      <a:pt x="50" y="13"/>
                      <a:pt x="42" y="0"/>
                      <a:pt x="26" y="0"/>
                    </a:cubicBezTo>
                    <a:cubicBezTo>
                      <a:pt x="8" y="0"/>
                      <a:pt x="0" y="14"/>
                      <a:pt x="0" y="31"/>
                    </a:cubicBezTo>
                    <a:cubicBezTo>
                      <a:pt x="0" y="47"/>
                      <a:pt x="9" y="58"/>
                      <a:pt x="24" y="58"/>
                    </a:cubicBezTo>
                    <a:cubicBezTo>
                      <a:pt x="33" y="58"/>
                      <a:pt x="37" y="56"/>
                      <a:pt x="39" y="55"/>
                    </a:cubicBezTo>
                    <a:cubicBezTo>
                      <a:pt x="46" y="50"/>
                      <a:pt x="49" y="42"/>
                      <a:pt x="49" y="39"/>
                    </a:cubicBezTo>
                    <a:lnTo>
                      <a:pt x="40" y="39"/>
                    </a:lnTo>
                    <a:close/>
                    <a:moveTo>
                      <a:pt x="10" y="25"/>
                    </a:moveTo>
                    <a:lnTo>
                      <a:pt x="10" y="25"/>
                    </a:lnTo>
                    <a:cubicBezTo>
                      <a:pt x="10" y="16"/>
                      <a:pt x="16" y="8"/>
                      <a:pt x="25" y="8"/>
                    </a:cubicBezTo>
                    <a:cubicBezTo>
                      <a:pt x="36" y="8"/>
                      <a:pt x="40" y="16"/>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8" name="Freeform 279"/>
              <p:cNvSpPr>
                <a:spLocks/>
              </p:cNvSpPr>
              <p:nvPr/>
            </p:nvSpPr>
            <p:spPr bwMode="auto">
              <a:xfrm>
                <a:off x="3484" y="2989"/>
                <a:ext cx="40" cy="51"/>
              </a:xfrm>
              <a:custGeom>
                <a:avLst/>
                <a:gdLst>
                  <a:gd name="T0" fmla="*/ 44 w 46"/>
                  <a:gd name="T1" fmla="*/ 17 h 58"/>
                  <a:gd name="T2" fmla="*/ 44 w 46"/>
                  <a:gd name="T3" fmla="*/ 17 h 58"/>
                  <a:gd name="T4" fmla="*/ 23 w 46"/>
                  <a:gd name="T5" fmla="*/ 0 h 58"/>
                  <a:gd name="T6" fmla="*/ 2 w 46"/>
                  <a:gd name="T7" fmla="*/ 18 h 58"/>
                  <a:gd name="T8" fmla="*/ 15 w 46"/>
                  <a:gd name="T9" fmla="*/ 31 h 58"/>
                  <a:gd name="T10" fmla="*/ 25 w 46"/>
                  <a:gd name="T11" fmla="*/ 34 h 58"/>
                  <a:gd name="T12" fmla="*/ 37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8"/>
                    </a:cubicBezTo>
                    <a:cubicBezTo>
                      <a:pt x="2" y="25"/>
                      <a:pt x="7" y="29"/>
                      <a:pt x="15" y="31"/>
                    </a:cubicBezTo>
                    <a:lnTo>
                      <a:pt x="25" y="34"/>
                    </a:lnTo>
                    <a:cubicBezTo>
                      <a:pt x="33" y="36"/>
                      <a:pt x="37" y="37"/>
                      <a:pt x="37" y="42"/>
                    </a:cubicBezTo>
                    <a:cubicBezTo>
                      <a:pt x="37" y="48"/>
                      <a:pt x="30" y="50"/>
                      <a:pt x="24" y="50"/>
                    </a:cubicBezTo>
                    <a:cubicBezTo>
                      <a:pt x="11" y="50"/>
                      <a:pt x="9" y="43"/>
                      <a:pt x="9" y="39"/>
                    </a:cubicBezTo>
                    <a:lnTo>
                      <a:pt x="0" y="39"/>
                    </a:lnTo>
                    <a:cubicBezTo>
                      <a:pt x="0" y="46"/>
                      <a:pt x="2" y="58"/>
                      <a:pt x="24" y="58"/>
                    </a:cubicBezTo>
                    <a:cubicBezTo>
                      <a:pt x="36" y="58"/>
                      <a:pt x="46" y="52"/>
                      <a:pt x="46" y="40"/>
                    </a:cubicBezTo>
                    <a:cubicBezTo>
                      <a:pt x="46" y="33"/>
                      <a:pt x="42" y="28"/>
                      <a:pt x="30"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9" name="Freeform 280"/>
              <p:cNvSpPr>
                <a:spLocks noEditPoints="1"/>
              </p:cNvSpPr>
              <p:nvPr/>
            </p:nvSpPr>
            <p:spPr bwMode="auto">
              <a:xfrm>
                <a:off x="3050" y="3085"/>
                <a:ext cx="56" cy="68"/>
              </a:xfrm>
              <a:custGeom>
                <a:avLst/>
                <a:gdLst>
                  <a:gd name="T0" fmla="*/ 40 w 64"/>
                  <a:gd name="T1" fmla="*/ 61 h 77"/>
                  <a:gd name="T2" fmla="*/ 40 w 64"/>
                  <a:gd name="T3" fmla="*/ 61 h 77"/>
                  <a:gd name="T4" fmla="*/ 23 w 64"/>
                  <a:gd name="T5" fmla="*/ 69 h 77"/>
                  <a:gd name="T6" fmla="*/ 10 w 64"/>
                  <a:gd name="T7" fmla="*/ 57 h 77"/>
                  <a:gd name="T8" fmla="*/ 23 w 64"/>
                  <a:gd name="T9" fmla="*/ 40 h 77"/>
                  <a:gd name="T10" fmla="*/ 40 w 64"/>
                  <a:gd name="T11" fmla="*/ 61 h 77"/>
                  <a:gd name="T12" fmla="*/ 26 w 64"/>
                  <a:gd name="T13" fmla="*/ 29 h 77"/>
                  <a:gd name="T14" fmla="*/ 26 w 64"/>
                  <a:gd name="T15" fmla="*/ 29 h 77"/>
                  <a:gd name="T16" fmla="*/ 19 w 64"/>
                  <a:gd name="T17" fmla="*/ 16 h 77"/>
                  <a:gd name="T18" fmla="*/ 27 w 64"/>
                  <a:gd name="T19" fmla="*/ 8 h 77"/>
                  <a:gd name="T20" fmla="*/ 36 w 64"/>
                  <a:gd name="T21" fmla="*/ 16 h 77"/>
                  <a:gd name="T22" fmla="*/ 26 w 64"/>
                  <a:gd name="T23" fmla="*/ 29 h 77"/>
                  <a:gd name="T24" fmla="*/ 51 w 64"/>
                  <a:gd name="T25" fmla="*/ 59 h 77"/>
                  <a:gd name="T26" fmla="*/ 51 w 64"/>
                  <a:gd name="T27" fmla="*/ 59 h 77"/>
                  <a:gd name="T28" fmla="*/ 57 w 64"/>
                  <a:gd name="T29" fmla="*/ 40 h 77"/>
                  <a:gd name="T30" fmla="*/ 48 w 64"/>
                  <a:gd name="T31" fmla="*/ 40 h 77"/>
                  <a:gd name="T32" fmla="*/ 45 w 64"/>
                  <a:gd name="T33" fmla="*/ 52 h 77"/>
                  <a:gd name="T34" fmla="*/ 31 w 64"/>
                  <a:gd name="T35" fmla="*/ 35 h 77"/>
                  <a:gd name="T36" fmla="*/ 45 w 64"/>
                  <a:gd name="T37" fmla="*/ 15 h 77"/>
                  <a:gd name="T38" fmla="*/ 28 w 64"/>
                  <a:gd name="T39" fmla="*/ 0 h 77"/>
                  <a:gd name="T40" fmla="*/ 10 w 64"/>
                  <a:gd name="T41" fmla="*/ 17 h 77"/>
                  <a:gd name="T42" fmla="*/ 18 w 64"/>
                  <a:gd name="T43" fmla="*/ 34 h 77"/>
                  <a:gd name="T44" fmla="*/ 0 w 64"/>
                  <a:gd name="T45" fmla="*/ 57 h 77"/>
                  <a:gd name="T46" fmla="*/ 23 w 64"/>
                  <a:gd name="T47" fmla="*/ 77 h 77"/>
                  <a:gd name="T48" fmla="*/ 45 w 64"/>
                  <a:gd name="T49" fmla="*/ 67 h 77"/>
                  <a:gd name="T50" fmla="*/ 52 w 64"/>
                  <a:gd name="T51" fmla="*/ 76 h 77"/>
                  <a:gd name="T52" fmla="*/ 64 w 64"/>
                  <a:gd name="T53" fmla="*/ 76 h 77"/>
                  <a:gd name="T54" fmla="*/ 51 w 64"/>
                  <a:gd name="T55" fmla="*/ 5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77">
                    <a:moveTo>
                      <a:pt x="40" y="61"/>
                    </a:moveTo>
                    <a:lnTo>
                      <a:pt x="40" y="61"/>
                    </a:lnTo>
                    <a:cubicBezTo>
                      <a:pt x="36" y="66"/>
                      <a:pt x="30" y="69"/>
                      <a:pt x="23" y="69"/>
                    </a:cubicBezTo>
                    <a:cubicBezTo>
                      <a:pt x="19" y="69"/>
                      <a:pt x="10" y="66"/>
                      <a:pt x="10" y="57"/>
                    </a:cubicBezTo>
                    <a:cubicBezTo>
                      <a:pt x="10" y="49"/>
                      <a:pt x="15" y="45"/>
                      <a:pt x="23" y="40"/>
                    </a:cubicBezTo>
                    <a:lnTo>
                      <a:pt x="40" y="61"/>
                    </a:lnTo>
                    <a:close/>
                    <a:moveTo>
                      <a:pt x="26" y="29"/>
                    </a:moveTo>
                    <a:lnTo>
                      <a:pt x="26" y="29"/>
                    </a:lnTo>
                    <a:cubicBezTo>
                      <a:pt x="23" y="26"/>
                      <a:pt x="19" y="21"/>
                      <a:pt x="19" y="16"/>
                    </a:cubicBezTo>
                    <a:cubicBezTo>
                      <a:pt x="19" y="13"/>
                      <a:pt x="20" y="8"/>
                      <a:pt x="27" y="8"/>
                    </a:cubicBezTo>
                    <a:cubicBezTo>
                      <a:pt x="31" y="8"/>
                      <a:pt x="36" y="9"/>
                      <a:pt x="36" y="16"/>
                    </a:cubicBezTo>
                    <a:cubicBezTo>
                      <a:pt x="36" y="23"/>
                      <a:pt x="30" y="27"/>
                      <a:pt x="26" y="29"/>
                    </a:cubicBezTo>
                    <a:close/>
                    <a:moveTo>
                      <a:pt x="51" y="59"/>
                    </a:moveTo>
                    <a:lnTo>
                      <a:pt x="51" y="59"/>
                    </a:lnTo>
                    <a:cubicBezTo>
                      <a:pt x="55" y="52"/>
                      <a:pt x="56" y="45"/>
                      <a:pt x="57" y="40"/>
                    </a:cubicBezTo>
                    <a:lnTo>
                      <a:pt x="48" y="40"/>
                    </a:lnTo>
                    <a:cubicBezTo>
                      <a:pt x="47" y="46"/>
                      <a:pt x="47" y="47"/>
                      <a:pt x="45" y="52"/>
                    </a:cubicBezTo>
                    <a:lnTo>
                      <a:pt x="31" y="35"/>
                    </a:lnTo>
                    <a:cubicBezTo>
                      <a:pt x="37" y="32"/>
                      <a:pt x="45" y="26"/>
                      <a:pt x="45" y="15"/>
                    </a:cubicBezTo>
                    <a:cubicBezTo>
                      <a:pt x="45" y="8"/>
                      <a:pt x="40" y="0"/>
                      <a:pt x="28" y="0"/>
                    </a:cubicBezTo>
                    <a:cubicBezTo>
                      <a:pt x="16" y="0"/>
                      <a:pt x="10" y="8"/>
                      <a:pt x="10" y="17"/>
                    </a:cubicBezTo>
                    <a:cubicBezTo>
                      <a:pt x="10" y="23"/>
                      <a:pt x="12" y="27"/>
                      <a:pt x="18" y="34"/>
                    </a:cubicBezTo>
                    <a:cubicBezTo>
                      <a:pt x="4" y="41"/>
                      <a:pt x="0" y="47"/>
                      <a:pt x="0" y="57"/>
                    </a:cubicBezTo>
                    <a:cubicBezTo>
                      <a:pt x="0" y="63"/>
                      <a:pt x="4" y="77"/>
                      <a:pt x="23" y="77"/>
                    </a:cubicBezTo>
                    <a:cubicBezTo>
                      <a:pt x="34" y="77"/>
                      <a:pt x="40" y="73"/>
                      <a:pt x="45" y="67"/>
                    </a:cubicBezTo>
                    <a:lnTo>
                      <a:pt x="52" y="76"/>
                    </a:lnTo>
                    <a:lnTo>
                      <a:pt x="64" y="76"/>
                    </a:lnTo>
                    <a:lnTo>
                      <a:pt x="51" y="5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0" name="Freeform 281"/>
              <p:cNvSpPr>
                <a:spLocks noEditPoints="1"/>
              </p:cNvSpPr>
              <p:nvPr/>
            </p:nvSpPr>
            <p:spPr bwMode="auto">
              <a:xfrm>
                <a:off x="3141" y="3102"/>
                <a:ext cx="42" cy="69"/>
              </a:xfrm>
              <a:custGeom>
                <a:avLst/>
                <a:gdLst>
                  <a:gd name="T0" fmla="*/ 9 w 48"/>
                  <a:gd name="T1" fmla="*/ 32 h 79"/>
                  <a:gd name="T2" fmla="*/ 9 w 48"/>
                  <a:gd name="T3" fmla="*/ 32 h 79"/>
                  <a:gd name="T4" fmla="*/ 24 w 48"/>
                  <a:gd name="T5" fmla="*/ 8 h 79"/>
                  <a:gd name="T6" fmla="*/ 39 w 48"/>
                  <a:gd name="T7" fmla="*/ 29 h 79"/>
                  <a:gd name="T8" fmla="*/ 24 w 48"/>
                  <a:gd name="T9" fmla="*/ 50 h 79"/>
                  <a:gd name="T10" fmla="*/ 9 w 48"/>
                  <a:gd name="T11" fmla="*/ 32 h 79"/>
                  <a:gd name="T12" fmla="*/ 0 w 48"/>
                  <a:gd name="T13" fmla="*/ 79 h 79"/>
                  <a:gd name="T14" fmla="*/ 0 w 48"/>
                  <a:gd name="T15" fmla="*/ 79 h 79"/>
                  <a:gd name="T16" fmla="*/ 9 w 48"/>
                  <a:gd name="T17" fmla="*/ 79 h 79"/>
                  <a:gd name="T18" fmla="*/ 9 w 48"/>
                  <a:gd name="T19" fmla="*/ 51 h 79"/>
                  <a:gd name="T20" fmla="*/ 9 w 48"/>
                  <a:gd name="T21" fmla="*/ 51 h 79"/>
                  <a:gd name="T22" fmla="*/ 24 w 48"/>
                  <a:gd name="T23" fmla="*/ 58 h 79"/>
                  <a:gd name="T24" fmla="*/ 48 w 48"/>
                  <a:gd name="T25" fmla="*/ 27 h 79"/>
                  <a:gd name="T26" fmla="*/ 25 w 48"/>
                  <a:gd name="T27" fmla="*/ 0 h 79"/>
                  <a:gd name="T28" fmla="*/ 9 w 48"/>
                  <a:gd name="T29" fmla="*/ 9 h 79"/>
                  <a:gd name="T30" fmla="*/ 9 w 48"/>
                  <a:gd name="T31" fmla="*/ 9 h 79"/>
                  <a:gd name="T32" fmla="*/ 9 w 48"/>
                  <a:gd name="T33" fmla="*/ 1 h 79"/>
                  <a:gd name="T34" fmla="*/ 0 w 48"/>
                  <a:gd name="T35" fmla="*/ 1 h 79"/>
                  <a:gd name="T36" fmla="*/ 0 w 48"/>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79">
                    <a:moveTo>
                      <a:pt x="9" y="32"/>
                    </a:moveTo>
                    <a:lnTo>
                      <a:pt x="9" y="32"/>
                    </a:lnTo>
                    <a:cubicBezTo>
                      <a:pt x="9" y="23"/>
                      <a:pt x="10" y="8"/>
                      <a:pt x="24" y="8"/>
                    </a:cubicBezTo>
                    <a:cubicBezTo>
                      <a:pt x="38" y="8"/>
                      <a:pt x="39" y="22"/>
                      <a:pt x="39" y="29"/>
                    </a:cubicBezTo>
                    <a:cubicBezTo>
                      <a:pt x="39" y="41"/>
                      <a:pt x="34" y="50"/>
                      <a:pt x="24" y="50"/>
                    </a:cubicBezTo>
                    <a:cubicBezTo>
                      <a:pt x="18" y="50"/>
                      <a:pt x="9" y="46"/>
                      <a:pt x="9" y="32"/>
                    </a:cubicBezTo>
                    <a:close/>
                    <a:moveTo>
                      <a:pt x="0" y="79"/>
                    </a:moveTo>
                    <a:lnTo>
                      <a:pt x="0" y="79"/>
                    </a:lnTo>
                    <a:lnTo>
                      <a:pt x="9" y="79"/>
                    </a:lnTo>
                    <a:lnTo>
                      <a:pt x="9" y="51"/>
                    </a:lnTo>
                    <a:lnTo>
                      <a:pt x="9" y="51"/>
                    </a:lnTo>
                    <a:cubicBezTo>
                      <a:pt x="12" y="55"/>
                      <a:pt x="17" y="58"/>
                      <a:pt x="24" y="58"/>
                    </a:cubicBezTo>
                    <a:cubicBezTo>
                      <a:pt x="43" y="58"/>
                      <a:pt x="48" y="41"/>
                      <a:pt x="48" y="27"/>
                    </a:cubicBezTo>
                    <a:cubicBezTo>
                      <a:pt x="48" y="12"/>
                      <a:pt x="40" y="0"/>
                      <a:pt x="25" y="0"/>
                    </a:cubicBezTo>
                    <a:cubicBezTo>
                      <a:pt x="15" y="0"/>
                      <a:pt x="11" y="6"/>
                      <a:pt x="9" y="9"/>
                    </a:cubicBezTo>
                    <a:lnTo>
                      <a:pt x="9" y="9"/>
                    </a:lnTo>
                    <a:lnTo>
                      <a:pt x="9" y="1"/>
                    </a:lnTo>
                    <a:lnTo>
                      <a:pt x="0" y="1"/>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1" name="Freeform 282"/>
              <p:cNvSpPr>
                <a:spLocks noEditPoints="1"/>
              </p:cNvSpPr>
              <p:nvPr/>
            </p:nvSpPr>
            <p:spPr bwMode="auto">
              <a:xfrm>
                <a:off x="3191" y="3102"/>
                <a:ext cx="46" cy="51"/>
              </a:xfrm>
              <a:custGeom>
                <a:avLst/>
                <a:gdLst>
                  <a:gd name="T0" fmla="*/ 11 w 52"/>
                  <a:gd name="T1" fmla="*/ 18 h 58"/>
                  <a:gd name="T2" fmla="*/ 11 w 52"/>
                  <a:gd name="T3" fmla="*/ 18 h 58"/>
                  <a:gd name="T4" fmla="*/ 24 w 52"/>
                  <a:gd name="T5" fmla="*/ 8 h 58"/>
                  <a:gd name="T6" fmla="*/ 37 w 52"/>
                  <a:gd name="T7" fmla="*/ 17 h 58"/>
                  <a:gd name="T8" fmla="*/ 32 w 52"/>
                  <a:gd name="T9" fmla="*/ 23 h 58"/>
                  <a:gd name="T10" fmla="*/ 17 w 52"/>
                  <a:gd name="T11" fmla="*/ 25 h 58"/>
                  <a:gd name="T12" fmla="*/ 0 w 52"/>
                  <a:gd name="T13" fmla="*/ 42 h 58"/>
                  <a:gd name="T14" fmla="*/ 17 w 52"/>
                  <a:gd name="T15" fmla="*/ 58 h 58"/>
                  <a:gd name="T16" fmla="*/ 37 w 52"/>
                  <a:gd name="T17" fmla="*/ 49 h 58"/>
                  <a:gd name="T18" fmla="*/ 47 w 52"/>
                  <a:gd name="T19" fmla="*/ 58 h 58"/>
                  <a:gd name="T20" fmla="*/ 52 w 52"/>
                  <a:gd name="T21" fmla="*/ 57 h 58"/>
                  <a:gd name="T22" fmla="*/ 52 w 52"/>
                  <a:gd name="T23" fmla="*/ 50 h 58"/>
                  <a:gd name="T24" fmla="*/ 49 w 52"/>
                  <a:gd name="T25" fmla="*/ 50 h 58"/>
                  <a:gd name="T26" fmla="*/ 46 w 52"/>
                  <a:gd name="T27" fmla="*/ 47 h 58"/>
                  <a:gd name="T28" fmla="*/ 46 w 52"/>
                  <a:gd name="T29" fmla="*/ 15 h 58"/>
                  <a:gd name="T30" fmla="*/ 25 w 52"/>
                  <a:gd name="T31" fmla="*/ 0 h 58"/>
                  <a:gd name="T32" fmla="*/ 2 w 52"/>
                  <a:gd name="T33" fmla="*/ 18 h 58"/>
                  <a:gd name="T34" fmla="*/ 11 w 52"/>
                  <a:gd name="T35" fmla="*/ 18 h 58"/>
                  <a:gd name="T36" fmla="*/ 37 w 52"/>
                  <a:gd name="T37" fmla="*/ 38 h 58"/>
                  <a:gd name="T38" fmla="*/ 37 w 52"/>
                  <a:gd name="T39" fmla="*/ 38 h 58"/>
                  <a:gd name="T40" fmla="*/ 19 w 52"/>
                  <a:gd name="T41" fmla="*/ 51 h 58"/>
                  <a:gd name="T42" fmla="*/ 9 w 52"/>
                  <a:gd name="T43" fmla="*/ 41 h 58"/>
                  <a:gd name="T44" fmla="*/ 21 w 52"/>
                  <a:gd name="T45" fmla="*/ 32 h 58"/>
                  <a:gd name="T46" fmla="*/ 37 w 52"/>
                  <a:gd name="T47" fmla="*/ 29 h 58"/>
                  <a:gd name="T48" fmla="*/ 37 w 52"/>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8">
                    <a:moveTo>
                      <a:pt x="11" y="18"/>
                    </a:moveTo>
                    <a:lnTo>
                      <a:pt x="11" y="18"/>
                    </a:lnTo>
                    <a:cubicBezTo>
                      <a:pt x="12" y="14"/>
                      <a:pt x="13" y="8"/>
                      <a:pt x="24" y="8"/>
                    </a:cubicBezTo>
                    <a:cubicBezTo>
                      <a:pt x="33" y="8"/>
                      <a:pt x="37" y="11"/>
                      <a:pt x="37" y="17"/>
                    </a:cubicBezTo>
                    <a:cubicBezTo>
                      <a:pt x="37" y="22"/>
                      <a:pt x="34" y="23"/>
                      <a:pt x="32" y="23"/>
                    </a:cubicBezTo>
                    <a:lnTo>
                      <a:pt x="17" y="25"/>
                    </a:lnTo>
                    <a:cubicBezTo>
                      <a:pt x="1" y="27"/>
                      <a:pt x="0" y="38"/>
                      <a:pt x="0" y="42"/>
                    </a:cubicBezTo>
                    <a:cubicBezTo>
                      <a:pt x="0" y="52"/>
                      <a:pt x="7" y="58"/>
                      <a:pt x="17" y="58"/>
                    </a:cubicBezTo>
                    <a:cubicBezTo>
                      <a:pt x="28" y="58"/>
                      <a:pt x="33" y="53"/>
                      <a:pt x="37" y="49"/>
                    </a:cubicBezTo>
                    <a:cubicBezTo>
                      <a:pt x="37" y="54"/>
                      <a:pt x="39" y="58"/>
                      <a:pt x="47" y="58"/>
                    </a:cubicBezTo>
                    <a:cubicBezTo>
                      <a:pt x="49" y="58"/>
                      <a:pt x="50" y="57"/>
                      <a:pt x="52" y="57"/>
                    </a:cubicBezTo>
                    <a:lnTo>
                      <a:pt x="52" y="50"/>
                    </a:lnTo>
                    <a:cubicBezTo>
                      <a:pt x="51" y="50"/>
                      <a:pt x="50" y="50"/>
                      <a:pt x="49" y="50"/>
                    </a:cubicBezTo>
                    <a:cubicBezTo>
                      <a:pt x="47" y="50"/>
                      <a:pt x="46" y="50"/>
                      <a:pt x="46" y="47"/>
                    </a:cubicBezTo>
                    <a:lnTo>
                      <a:pt x="46" y="15"/>
                    </a:lnTo>
                    <a:cubicBezTo>
                      <a:pt x="46" y="1"/>
                      <a:pt x="30" y="0"/>
                      <a:pt x="25" y="0"/>
                    </a:cubicBezTo>
                    <a:cubicBezTo>
                      <a:pt x="12" y="0"/>
                      <a:pt x="3" y="5"/>
                      <a:pt x="2" y="18"/>
                    </a:cubicBezTo>
                    <a:lnTo>
                      <a:pt x="11" y="18"/>
                    </a:lnTo>
                    <a:close/>
                    <a:moveTo>
                      <a:pt x="37" y="38"/>
                    </a:moveTo>
                    <a:lnTo>
                      <a:pt x="37" y="38"/>
                    </a:lnTo>
                    <a:cubicBezTo>
                      <a:pt x="37" y="45"/>
                      <a:pt x="28" y="51"/>
                      <a:pt x="19" y="51"/>
                    </a:cubicBezTo>
                    <a:cubicBezTo>
                      <a:pt x="12" y="51"/>
                      <a:pt x="9" y="47"/>
                      <a:pt x="9" y="41"/>
                    </a:cubicBezTo>
                    <a:cubicBezTo>
                      <a:pt x="9" y="34"/>
                      <a:pt x="17" y="33"/>
                      <a:pt x="21"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2" name="Freeform 283"/>
              <p:cNvSpPr>
                <a:spLocks/>
              </p:cNvSpPr>
              <p:nvPr/>
            </p:nvSpPr>
            <p:spPr bwMode="auto">
              <a:xfrm>
                <a:off x="3247" y="3102"/>
                <a:ext cx="24" cy="50"/>
              </a:xfrm>
              <a:custGeom>
                <a:avLst/>
                <a:gdLst>
                  <a:gd name="T0" fmla="*/ 10 w 27"/>
                  <a:gd name="T1" fmla="*/ 25 h 57"/>
                  <a:gd name="T2" fmla="*/ 10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0"/>
                    </a:lnTo>
                    <a:cubicBezTo>
                      <a:pt x="27" y="0"/>
                      <a:pt x="26" y="0"/>
                      <a:pt x="25" y="0"/>
                    </a:cubicBezTo>
                    <a:cubicBezTo>
                      <a:pt x="18" y="0"/>
                      <a:pt x="13" y="4"/>
                      <a:pt x="9" y="11"/>
                    </a:cubicBezTo>
                    <a:lnTo>
                      <a:pt x="9" y="11"/>
                    </a:lnTo>
                    <a:lnTo>
                      <a:pt x="9" y="1"/>
                    </a:lnTo>
                    <a:lnTo>
                      <a:pt x="0" y="1"/>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3" name="Freeform 284"/>
              <p:cNvSpPr>
                <a:spLocks/>
              </p:cNvSpPr>
              <p:nvPr/>
            </p:nvSpPr>
            <p:spPr bwMode="auto">
              <a:xfrm>
                <a:off x="3272" y="3089"/>
                <a:ext cx="23" cy="64"/>
              </a:xfrm>
              <a:custGeom>
                <a:avLst/>
                <a:gdLst>
                  <a:gd name="T0" fmla="*/ 26 w 26"/>
                  <a:gd name="T1" fmla="*/ 23 h 72"/>
                  <a:gd name="T2" fmla="*/ 26 w 26"/>
                  <a:gd name="T3" fmla="*/ 23 h 72"/>
                  <a:gd name="T4" fmla="*/ 26 w 26"/>
                  <a:gd name="T5" fmla="*/ 15 h 72"/>
                  <a:gd name="T6" fmla="*/ 17 w 26"/>
                  <a:gd name="T7" fmla="*/ 15 h 72"/>
                  <a:gd name="T8" fmla="*/ 17 w 26"/>
                  <a:gd name="T9" fmla="*/ 0 h 72"/>
                  <a:gd name="T10" fmla="*/ 8 w 26"/>
                  <a:gd name="T11" fmla="*/ 0 h 72"/>
                  <a:gd name="T12" fmla="*/ 8 w 26"/>
                  <a:gd name="T13" fmla="*/ 15 h 72"/>
                  <a:gd name="T14" fmla="*/ 0 w 26"/>
                  <a:gd name="T15" fmla="*/ 15 h 72"/>
                  <a:gd name="T16" fmla="*/ 0 w 26"/>
                  <a:gd name="T17" fmla="*/ 23 h 72"/>
                  <a:gd name="T18" fmla="*/ 8 w 26"/>
                  <a:gd name="T19" fmla="*/ 23 h 72"/>
                  <a:gd name="T20" fmla="*/ 8 w 26"/>
                  <a:gd name="T21" fmla="*/ 60 h 72"/>
                  <a:gd name="T22" fmla="*/ 19 w 26"/>
                  <a:gd name="T23" fmla="*/ 72 h 72"/>
                  <a:gd name="T24" fmla="*/ 26 w 26"/>
                  <a:gd name="T25" fmla="*/ 71 h 72"/>
                  <a:gd name="T26" fmla="*/ 26 w 26"/>
                  <a:gd name="T27" fmla="*/ 64 h 72"/>
                  <a:gd name="T28" fmla="*/ 23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5"/>
                    </a:lnTo>
                    <a:lnTo>
                      <a:pt x="17" y="15"/>
                    </a:lnTo>
                    <a:lnTo>
                      <a:pt x="17" y="0"/>
                    </a:lnTo>
                    <a:lnTo>
                      <a:pt x="8" y="0"/>
                    </a:lnTo>
                    <a:lnTo>
                      <a:pt x="8" y="15"/>
                    </a:lnTo>
                    <a:lnTo>
                      <a:pt x="0" y="15"/>
                    </a:lnTo>
                    <a:lnTo>
                      <a:pt x="0" y="23"/>
                    </a:lnTo>
                    <a:lnTo>
                      <a:pt x="8" y="23"/>
                    </a:lnTo>
                    <a:lnTo>
                      <a:pt x="8" y="60"/>
                    </a:lnTo>
                    <a:cubicBezTo>
                      <a:pt x="8" y="66"/>
                      <a:pt x="10" y="72"/>
                      <a:pt x="19" y="72"/>
                    </a:cubicBezTo>
                    <a:cubicBezTo>
                      <a:pt x="20" y="72"/>
                      <a:pt x="22" y="71"/>
                      <a:pt x="26" y="71"/>
                    </a:cubicBezTo>
                    <a:lnTo>
                      <a:pt x="26" y="64"/>
                    </a:lnTo>
                    <a:lnTo>
                      <a:pt x="23" y="64"/>
                    </a:lnTo>
                    <a:cubicBezTo>
                      <a:pt x="21"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4" name="Freeform 285"/>
              <p:cNvSpPr>
                <a:spLocks noEditPoints="1"/>
              </p:cNvSpPr>
              <p:nvPr/>
            </p:nvSpPr>
            <p:spPr bwMode="auto">
              <a:xfrm>
                <a:off x="3303" y="3085"/>
                <a:ext cx="9" cy="67"/>
              </a:xfrm>
              <a:custGeom>
                <a:avLst/>
                <a:gdLst>
                  <a:gd name="T0" fmla="*/ 10 w 10"/>
                  <a:gd name="T1" fmla="*/ 20 h 76"/>
                  <a:gd name="T2" fmla="*/ 10 w 10"/>
                  <a:gd name="T3" fmla="*/ 20 h 76"/>
                  <a:gd name="T4" fmla="*/ 0 w 10"/>
                  <a:gd name="T5" fmla="*/ 20 h 76"/>
                  <a:gd name="T6" fmla="*/ 0 w 10"/>
                  <a:gd name="T7" fmla="*/ 76 h 76"/>
                  <a:gd name="T8" fmla="*/ 10 w 10"/>
                  <a:gd name="T9" fmla="*/ 76 h 76"/>
                  <a:gd name="T10" fmla="*/ 10 w 10"/>
                  <a:gd name="T11" fmla="*/ 20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0"/>
                    </a:moveTo>
                    <a:lnTo>
                      <a:pt x="10" y="20"/>
                    </a:lnTo>
                    <a:lnTo>
                      <a:pt x="0" y="20"/>
                    </a:lnTo>
                    <a:lnTo>
                      <a:pt x="0" y="76"/>
                    </a:lnTo>
                    <a:lnTo>
                      <a:pt x="10" y="76"/>
                    </a:lnTo>
                    <a:lnTo>
                      <a:pt x="10" y="20"/>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5" name="Freeform 286"/>
              <p:cNvSpPr>
                <a:spLocks/>
              </p:cNvSpPr>
              <p:nvPr/>
            </p:nvSpPr>
            <p:spPr bwMode="auto">
              <a:xfrm>
                <a:off x="3321" y="3102"/>
                <a:ext cx="42" cy="51"/>
              </a:xfrm>
              <a:custGeom>
                <a:avLst/>
                <a:gdLst>
                  <a:gd name="T0" fmla="*/ 47 w 47"/>
                  <a:gd name="T1" fmla="*/ 20 h 58"/>
                  <a:gd name="T2" fmla="*/ 47 w 47"/>
                  <a:gd name="T3" fmla="*/ 20 h 58"/>
                  <a:gd name="T4" fmla="*/ 27 w 47"/>
                  <a:gd name="T5" fmla="*/ 0 h 58"/>
                  <a:gd name="T6" fmla="*/ 0 w 47"/>
                  <a:gd name="T7" fmla="*/ 31 h 58"/>
                  <a:gd name="T8" fmla="*/ 25 w 47"/>
                  <a:gd name="T9" fmla="*/ 58 h 58"/>
                  <a:gd name="T10" fmla="*/ 47 w 47"/>
                  <a:gd name="T11" fmla="*/ 37 h 58"/>
                  <a:gd name="T12" fmla="*/ 38 w 47"/>
                  <a:gd name="T13" fmla="*/ 37 h 58"/>
                  <a:gd name="T14" fmla="*/ 25 w 47"/>
                  <a:gd name="T15" fmla="*/ 50 h 58"/>
                  <a:gd name="T16" fmla="*/ 10 w 47"/>
                  <a:gd name="T17" fmla="*/ 29 h 58"/>
                  <a:gd name="T18" fmla="*/ 25 w 47"/>
                  <a:gd name="T19" fmla="*/ 8 h 58"/>
                  <a:gd name="T20" fmla="*/ 38 w 47"/>
                  <a:gd name="T21" fmla="*/ 20 h 58"/>
                  <a:gd name="T22" fmla="*/ 47 w 47"/>
                  <a:gd name="T2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8">
                    <a:moveTo>
                      <a:pt x="47" y="20"/>
                    </a:moveTo>
                    <a:lnTo>
                      <a:pt x="47" y="20"/>
                    </a:lnTo>
                    <a:cubicBezTo>
                      <a:pt x="47" y="10"/>
                      <a:pt x="41" y="0"/>
                      <a:pt x="27" y="0"/>
                    </a:cubicBezTo>
                    <a:cubicBezTo>
                      <a:pt x="8" y="0"/>
                      <a:pt x="0" y="13"/>
                      <a:pt x="0" y="31"/>
                    </a:cubicBezTo>
                    <a:cubicBezTo>
                      <a:pt x="0" y="47"/>
                      <a:pt x="9" y="58"/>
                      <a:pt x="25" y="58"/>
                    </a:cubicBezTo>
                    <a:cubicBezTo>
                      <a:pt x="41" y="58"/>
                      <a:pt x="47" y="46"/>
                      <a:pt x="47" y="37"/>
                    </a:cubicBezTo>
                    <a:lnTo>
                      <a:pt x="38" y="37"/>
                    </a:lnTo>
                    <a:cubicBezTo>
                      <a:pt x="37" y="46"/>
                      <a:pt x="31" y="50"/>
                      <a:pt x="25" y="50"/>
                    </a:cubicBezTo>
                    <a:cubicBezTo>
                      <a:pt x="12" y="50"/>
                      <a:pt x="10" y="39"/>
                      <a:pt x="10" y="29"/>
                    </a:cubicBezTo>
                    <a:cubicBezTo>
                      <a:pt x="10" y="19"/>
                      <a:pt x="14" y="8"/>
                      <a:pt x="25" y="8"/>
                    </a:cubicBezTo>
                    <a:cubicBezTo>
                      <a:pt x="33" y="8"/>
                      <a:pt x="37" y="13"/>
                      <a:pt x="38" y="20"/>
                    </a:cubicBezTo>
                    <a:lnTo>
                      <a:pt x="47"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6" name="Freeform 287"/>
              <p:cNvSpPr>
                <a:spLocks noEditPoints="1"/>
              </p:cNvSpPr>
              <p:nvPr/>
            </p:nvSpPr>
            <p:spPr bwMode="auto">
              <a:xfrm>
                <a:off x="3371" y="3085"/>
                <a:ext cx="9" cy="67"/>
              </a:xfrm>
              <a:custGeom>
                <a:avLst/>
                <a:gdLst>
                  <a:gd name="T0" fmla="*/ 10 w 10"/>
                  <a:gd name="T1" fmla="*/ 20 h 76"/>
                  <a:gd name="T2" fmla="*/ 10 w 10"/>
                  <a:gd name="T3" fmla="*/ 20 h 76"/>
                  <a:gd name="T4" fmla="*/ 0 w 10"/>
                  <a:gd name="T5" fmla="*/ 20 h 76"/>
                  <a:gd name="T6" fmla="*/ 0 w 10"/>
                  <a:gd name="T7" fmla="*/ 76 h 76"/>
                  <a:gd name="T8" fmla="*/ 10 w 10"/>
                  <a:gd name="T9" fmla="*/ 76 h 76"/>
                  <a:gd name="T10" fmla="*/ 10 w 10"/>
                  <a:gd name="T11" fmla="*/ 20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0"/>
                    </a:moveTo>
                    <a:lnTo>
                      <a:pt x="10" y="20"/>
                    </a:lnTo>
                    <a:lnTo>
                      <a:pt x="0" y="20"/>
                    </a:lnTo>
                    <a:lnTo>
                      <a:pt x="0" y="76"/>
                    </a:lnTo>
                    <a:lnTo>
                      <a:pt x="10" y="76"/>
                    </a:lnTo>
                    <a:lnTo>
                      <a:pt x="10" y="20"/>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7" name="Freeform 288"/>
              <p:cNvSpPr>
                <a:spLocks noEditPoints="1"/>
              </p:cNvSpPr>
              <p:nvPr/>
            </p:nvSpPr>
            <p:spPr bwMode="auto">
              <a:xfrm>
                <a:off x="3392" y="3102"/>
                <a:ext cx="43" cy="69"/>
              </a:xfrm>
              <a:custGeom>
                <a:avLst/>
                <a:gdLst>
                  <a:gd name="T0" fmla="*/ 9 w 49"/>
                  <a:gd name="T1" fmla="*/ 32 h 79"/>
                  <a:gd name="T2" fmla="*/ 9 w 49"/>
                  <a:gd name="T3" fmla="*/ 32 h 79"/>
                  <a:gd name="T4" fmla="*/ 24 w 49"/>
                  <a:gd name="T5" fmla="*/ 8 h 79"/>
                  <a:gd name="T6" fmla="*/ 39 w 49"/>
                  <a:gd name="T7" fmla="*/ 29 h 79"/>
                  <a:gd name="T8" fmla="*/ 24 w 49"/>
                  <a:gd name="T9" fmla="*/ 50 h 79"/>
                  <a:gd name="T10" fmla="*/ 9 w 49"/>
                  <a:gd name="T11" fmla="*/ 32 h 79"/>
                  <a:gd name="T12" fmla="*/ 0 w 49"/>
                  <a:gd name="T13" fmla="*/ 79 h 79"/>
                  <a:gd name="T14" fmla="*/ 0 w 49"/>
                  <a:gd name="T15" fmla="*/ 79 h 79"/>
                  <a:gd name="T16" fmla="*/ 9 w 49"/>
                  <a:gd name="T17" fmla="*/ 79 h 79"/>
                  <a:gd name="T18" fmla="*/ 9 w 49"/>
                  <a:gd name="T19" fmla="*/ 51 h 79"/>
                  <a:gd name="T20" fmla="*/ 10 w 49"/>
                  <a:gd name="T21" fmla="*/ 51 h 79"/>
                  <a:gd name="T22" fmla="*/ 24 w 49"/>
                  <a:gd name="T23" fmla="*/ 58 h 79"/>
                  <a:gd name="T24" fmla="*/ 49 w 49"/>
                  <a:gd name="T25" fmla="*/ 27 h 79"/>
                  <a:gd name="T26" fmla="*/ 26 w 49"/>
                  <a:gd name="T27" fmla="*/ 0 h 79"/>
                  <a:gd name="T28" fmla="*/ 9 w 49"/>
                  <a:gd name="T29" fmla="*/ 9 h 79"/>
                  <a:gd name="T30" fmla="*/ 9 w 49"/>
                  <a:gd name="T31" fmla="*/ 9 h 79"/>
                  <a:gd name="T32" fmla="*/ 9 w 49"/>
                  <a:gd name="T33" fmla="*/ 1 h 79"/>
                  <a:gd name="T34" fmla="*/ 0 w 49"/>
                  <a:gd name="T35" fmla="*/ 1 h 79"/>
                  <a:gd name="T36" fmla="*/ 0 w 49"/>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9">
                    <a:moveTo>
                      <a:pt x="9" y="32"/>
                    </a:moveTo>
                    <a:lnTo>
                      <a:pt x="9" y="32"/>
                    </a:lnTo>
                    <a:cubicBezTo>
                      <a:pt x="9" y="23"/>
                      <a:pt x="10" y="8"/>
                      <a:pt x="24" y="8"/>
                    </a:cubicBezTo>
                    <a:cubicBezTo>
                      <a:pt x="38" y="8"/>
                      <a:pt x="39" y="22"/>
                      <a:pt x="39" y="29"/>
                    </a:cubicBezTo>
                    <a:cubicBezTo>
                      <a:pt x="39" y="41"/>
                      <a:pt x="34" y="50"/>
                      <a:pt x="24" y="50"/>
                    </a:cubicBezTo>
                    <a:cubicBezTo>
                      <a:pt x="18" y="50"/>
                      <a:pt x="9" y="46"/>
                      <a:pt x="9" y="32"/>
                    </a:cubicBezTo>
                    <a:close/>
                    <a:moveTo>
                      <a:pt x="0" y="79"/>
                    </a:moveTo>
                    <a:lnTo>
                      <a:pt x="0" y="79"/>
                    </a:lnTo>
                    <a:lnTo>
                      <a:pt x="9" y="79"/>
                    </a:lnTo>
                    <a:lnTo>
                      <a:pt x="9" y="51"/>
                    </a:lnTo>
                    <a:lnTo>
                      <a:pt x="10" y="51"/>
                    </a:lnTo>
                    <a:cubicBezTo>
                      <a:pt x="12" y="55"/>
                      <a:pt x="17" y="58"/>
                      <a:pt x="24" y="58"/>
                    </a:cubicBezTo>
                    <a:cubicBezTo>
                      <a:pt x="43" y="58"/>
                      <a:pt x="49" y="41"/>
                      <a:pt x="49" y="27"/>
                    </a:cubicBezTo>
                    <a:cubicBezTo>
                      <a:pt x="49" y="12"/>
                      <a:pt x="40" y="0"/>
                      <a:pt x="26" y="0"/>
                    </a:cubicBezTo>
                    <a:cubicBezTo>
                      <a:pt x="16" y="0"/>
                      <a:pt x="11" y="6"/>
                      <a:pt x="9" y="9"/>
                    </a:cubicBezTo>
                    <a:lnTo>
                      <a:pt x="9" y="9"/>
                    </a:lnTo>
                    <a:lnTo>
                      <a:pt x="9" y="1"/>
                    </a:lnTo>
                    <a:lnTo>
                      <a:pt x="0" y="1"/>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8" name="Freeform 289"/>
              <p:cNvSpPr>
                <a:spLocks noEditPoints="1"/>
              </p:cNvSpPr>
              <p:nvPr/>
            </p:nvSpPr>
            <p:spPr bwMode="auto">
              <a:xfrm>
                <a:off x="3442" y="3102"/>
                <a:ext cx="46" cy="51"/>
              </a:xfrm>
              <a:custGeom>
                <a:avLst/>
                <a:gdLst>
                  <a:gd name="T0" fmla="*/ 11 w 52"/>
                  <a:gd name="T1" fmla="*/ 18 h 58"/>
                  <a:gd name="T2" fmla="*/ 11 w 52"/>
                  <a:gd name="T3" fmla="*/ 18 h 58"/>
                  <a:gd name="T4" fmla="*/ 24 w 52"/>
                  <a:gd name="T5" fmla="*/ 8 h 58"/>
                  <a:gd name="T6" fmla="*/ 37 w 52"/>
                  <a:gd name="T7" fmla="*/ 17 h 58"/>
                  <a:gd name="T8" fmla="*/ 32 w 52"/>
                  <a:gd name="T9" fmla="*/ 23 h 58"/>
                  <a:gd name="T10" fmla="*/ 17 w 52"/>
                  <a:gd name="T11" fmla="*/ 25 h 58"/>
                  <a:gd name="T12" fmla="*/ 0 w 52"/>
                  <a:gd name="T13" fmla="*/ 42 h 58"/>
                  <a:gd name="T14" fmla="*/ 17 w 52"/>
                  <a:gd name="T15" fmla="*/ 58 h 58"/>
                  <a:gd name="T16" fmla="*/ 37 w 52"/>
                  <a:gd name="T17" fmla="*/ 49 h 58"/>
                  <a:gd name="T18" fmla="*/ 47 w 52"/>
                  <a:gd name="T19" fmla="*/ 58 h 58"/>
                  <a:gd name="T20" fmla="*/ 52 w 52"/>
                  <a:gd name="T21" fmla="*/ 57 h 58"/>
                  <a:gd name="T22" fmla="*/ 52 w 52"/>
                  <a:gd name="T23" fmla="*/ 50 h 58"/>
                  <a:gd name="T24" fmla="*/ 49 w 52"/>
                  <a:gd name="T25" fmla="*/ 50 h 58"/>
                  <a:gd name="T26" fmla="*/ 46 w 52"/>
                  <a:gd name="T27" fmla="*/ 47 h 58"/>
                  <a:gd name="T28" fmla="*/ 46 w 52"/>
                  <a:gd name="T29" fmla="*/ 15 h 58"/>
                  <a:gd name="T30" fmla="*/ 26 w 52"/>
                  <a:gd name="T31" fmla="*/ 0 h 58"/>
                  <a:gd name="T32" fmla="*/ 3 w 52"/>
                  <a:gd name="T33" fmla="*/ 18 h 58"/>
                  <a:gd name="T34" fmla="*/ 11 w 52"/>
                  <a:gd name="T35" fmla="*/ 18 h 58"/>
                  <a:gd name="T36" fmla="*/ 37 w 52"/>
                  <a:gd name="T37" fmla="*/ 38 h 58"/>
                  <a:gd name="T38" fmla="*/ 37 w 52"/>
                  <a:gd name="T39" fmla="*/ 38 h 58"/>
                  <a:gd name="T40" fmla="*/ 20 w 52"/>
                  <a:gd name="T41" fmla="*/ 51 h 58"/>
                  <a:gd name="T42" fmla="*/ 10 w 52"/>
                  <a:gd name="T43" fmla="*/ 41 h 58"/>
                  <a:gd name="T44" fmla="*/ 22 w 52"/>
                  <a:gd name="T45" fmla="*/ 32 h 58"/>
                  <a:gd name="T46" fmla="*/ 37 w 52"/>
                  <a:gd name="T47" fmla="*/ 29 h 58"/>
                  <a:gd name="T48" fmla="*/ 37 w 52"/>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8">
                    <a:moveTo>
                      <a:pt x="11" y="18"/>
                    </a:moveTo>
                    <a:lnTo>
                      <a:pt x="11" y="18"/>
                    </a:lnTo>
                    <a:cubicBezTo>
                      <a:pt x="12" y="14"/>
                      <a:pt x="13" y="8"/>
                      <a:pt x="24" y="8"/>
                    </a:cubicBezTo>
                    <a:cubicBezTo>
                      <a:pt x="33" y="8"/>
                      <a:pt x="37" y="11"/>
                      <a:pt x="37" y="17"/>
                    </a:cubicBezTo>
                    <a:cubicBezTo>
                      <a:pt x="37" y="22"/>
                      <a:pt x="34" y="23"/>
                      <a:pt x="32" y="23"/>
                    </a:cubicBezTo>
                    <a:lnTo>
                      <a:pt x="17" y="25"/>
                    </a:lnTo>
                    <a:cubicBezTo>
                      <a:pt x="1" y="27"/>
                      <a:pt x="0" y="38"/>
                      <a:pt x="0" y="42"/>
                    </a:cubicBezTo>
                    <a:cubicBezTo>
                      <a:pt x="0" y="52"/>
                      <a:pt x="7" y="58"/>
                      <a:pt x="17" y="58"/>
                    </a:cubicBezTo>
                    <a:cubicBezTo>
                      <a:pt x="28" y="58"/>
                      <a:pt x="34" y="53"/>
                      <a:pt x="37" y="49"/>
                    </a:cubicBezTo>
                    <a:cubicBezTo>
                      <a:pt x="38" y="54"/>
                      <a:pt x="39" y="58"/>
                      <a:pt x="47" y="58"/>
                    </a:cubicBezTo>
                    <a:cubicBezTo>
                      <a:pt x="49" y="58"/>
                      <a:pt x="51" y="57"/>
                      <a:pt x="52" y="57"/>
                    </a:cubicBezTo>
                    <a:lnTo>
                      <a:pt x="52" y="50"/>
                    </a:lnTo>
                    <a:cubicBezTo>
                      <a:pt x="51" y="50"/>
                      <a:pt x="50" y="50"/>
                      <a:pt x="49" y="50"/>
                    </a:cubicBezTo>
                    <a:cubicBezTo>
                      <a:pt x="47" y="50"/>
                      <a:pt x="46" y="50"/>
                      <a:pt x="46" y="47"/>
                    </a:cubicBezTo>
                    <a:lnTo>
                      <a:pt x="46" y="15"/>
                    </a:lnTo>
                    <a:cubicBezTo>
                      <a:pt x="46" y="1"/>
                      <a:pt x="30" y="0"/>
                      <a:pt x="26" y="0"/>
                    </a:cubicBezTo>
                    <a:cubicBezTo>
                      <a:pt x="12" y="0"/>
                      <a:pt x="3" y="5"/>
                      <a:pt x="3" y="18"/>
                    </a:cubicBezTo>
                    <a:lnTo>
                      <a:pt x="11" y="18"/>
                    </a:lnTo>
                    <a:close/>
                    <a:moveTo>
                      <a:pt x="37" y="38"/>
                    </a:moveTo>
                    <a:lnTo>
                      <a:pt x="37" y="38"/>
                    </a:lnTo>
                    <a:cubicBezTo>
                      <a:pt x="37" y="45"/>
                      <a:pt x="28" y="51"/>
                      <a:pt x="20" y="51"/>
                    </a:cubicBezTo>
                    <a:cubicBezTo>
                      <a:pt x="13" y="51"/>
                      <a:pt x="10" y="47"/>
                      <a:pt x="10" y="41"/>
                    </a:cubicBezTo>
                    <a:cubicBezTo>
                      <a:pt x="10" y="34"/>
                      <a:pt x="17" y="33"/>
                      <a:pt x="22"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9" name="Freeform 290"/>
              <p:cNvSpPr>
                <a:spLocks/>
              </p:cNvSpPr>
              <p:nvPr/>
            </p:nvSpPr>
            <p:spPr bwMode="auto">
              <a:xfrm>
                <a:off x="3492" y="3089"/>
                <a:ext cx="23" cy="64"/>
              </a:xfrm>
              <a:custGeom>
                <a:avLst/>
                <a:gdLst>
                  <a:gd name="T0" fmla="*/ 26 w 26"/>
                  <a:gd name="T1" fmla="*/ 23 h 72"/>
                  <a:gd name="T2" fmla="*/ 26 w 26"/>
                  <a:gd name="T3" fmla="*/ 23 h 72"/>
                  <a:gd name="T4" fmla="*/ 26 w 26"/>
                  <a:gd name="T5" fmla="*/ 15 h 72"/>
                  <a:gd name="T6" fmla="*/ 17 w 26"/>
                  <a:gd name="T7" fmla="*/ 15 h 72"/>
                  <a:gd name="T8" fmla="*/ 17 w 26"/>
                  <a:gd name="T9" fmla="*/ 0 h 72"/>
                  <a:gd name="T10" fmla="*/ 7 w 26"/>
                  <a:gd name="T11" fmla="*/ 0 h 72"/>
                  <a:gd name="T12" fmla="*/ 7 w 26"/>
                  <a:gd name="T13" fmla="*/ 15 h 72"/>
                  <a:gd name="T14" fmla="*/ 0 w 26"/>
                  <a:gd name="T15" fmla="*/ 15 h 72"/>
                  <a:gd name="T16" fmla="*/ 0 w 26"/>
                  <a:gd name="T17" fmla="*/ 23 h 72"/>
                  <a:gd name="T18" fmla="*/ 7 w 26"/>
                  <a:gd name="T19" fmla="*/ 23 h 72"/>
                  <a:gd name="T20" fmla="*/ 7 w 26"/>
                  <a:gd name="T21" fmla="*/ 60 h 72"/>
                  <a:gd name="T22" fmla="*/ 19 w 26"/>
                  <a:gd name="T23" fmla="*/ 72 h 72"/>
                  <a:gd name="T24" fmla="*/ 26 w 26"/>
                  <a:gd name="T25" fmla="*/ 71 h 72"/>
                  <a:gd name="T26" fmla="*/ 26 w 26"/>
                  <a:gd name="T27" fmla="*/ 64 h 72"/>
                  <a:gd name="T28" fmla="*/ 22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5"/>
                    </a:lnTo>
                    <a:lnTo>
                      <a:pt x="17" y="15"/>
                    </a:lnTo>
                    <a:lnTo>
                      <a:pt x="17" y="0"/>
                    </a:lnTo>
                    <a:lnTo>
                      <a:pt x="7" y="0"/>
                    </a:lnTo>
                    <a:lnTo>
                      <a:pt x="7" y="15"/>
                    </a:lnTo>
                    <a:lnTo>
                      <a:pt x="0" y="15"/>
                    </a:lnTo>
                    <a:lnTo>
                      <a:pt x="0" y="23"/>
                    </a:lnTo>
                    <a:lnTo>
                      <a:pt x="7" y="23"/>
                    </a:lnTo>
                    <a:lnTo>
                      <a:pt x="7" y="60"/>
                    </a:lnTo>
                    <a:cubicBezTo>
                      <a:pt x="7" y="66"/>
                      <a:pt x="10" y="72"/>
                      <a:pt x="19" y="72"/>
                    </a:cubicBezTo>
                    <a:cubicBezTo>
                      <a:pt x="20" y="72"/>
                      <a:pt x="22" y="71"/>
                      <a:pt x="26" y="71"/>
                    </a:cubicBezTo>
                    <a:lnTo>
                      <a:pt x="26" y="64"/>
                    </a:lnTo>
                    <a:lnTo>
                      <a:pt x="22" y="64"/>
                    </a:lnTo>
                    <a:cubicBezTo>
                      <a:pt x="21"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0" name="Freeform 291"/>
              <p:cNvSpPr>
                <a:spLocks noEditPoints="1"/>
              </p:cNvSpPr>
              <p:nvPr/>
            </p:nvSpPr>
            <p:spPr bwMode="auto">
              <a:xfrm>
                <a:off x="3521" y="3102"/>
                <a:ext cx="45" cy="51"/>
              </a:xfrm>
              <a:custGeom>
                <a:avLst/>
                <a:gdLst>
                  <a:gd name="T0" fmla="*/ 41 w 51"/>
                  <a:gd name="T1" fmla="*/ 39 h 58"/>
                  <a:gd name="T2" fmla="*/ 41 w 51"/>
                  <a:gd name="T3" fmla="*/ 39 h 58"/>
                  <a:gd name="T4" fmla="*/ 26 w 51"/>
                  <a:gd name="T5" fmla="*/ 50 h 58"/>
                  <a:gd name="T6" fmla="*/ 10 w 51"/>
                  <a:gd name="T7" fmla="*/ 32 h 58"/>
                  <a:gd name="T8" fmla="*/ 51 w 51"/>
                  <a:gd name="T9" fmla="*/ 32 h 58"/>
                  <a:gd name="T10" fmla="*/ 27 w 51"/>
                  <a:gd name="T11" fmla="*/ 0 h 58"/>
                  <a:gd name="T12" fmla="*/ 0 w 51"/>
                  <a:gd name="T13" fmla="*/ 31 h 58"/>
                  <a:gd name="T14" fmla="*/ 25 w 51"/>
                  <a:gd name="T15" fmla="*/ 58 h 58"/>
                  <a:gd name="T16" fmla="*/ 40 w 51"/>
                  <a:gd name="T17" fmla="*/ 55 h 58"/>
                  <a:gd name="T18" fmla="*/ 50 w 51"/>
                  <a:gd name="T19" fmla="*/ 39 h 58"/>
                  <a:gd name="T20" fmla="*/ 41 w 51"/>
                  <a:gd name="T21" fmla="*/ 39 h 58"/>
                  <a:gd name="T22" fmla="*/ 10 w 51"/>
                  <a:gd name="T23" fmla="*/ 25 h 58"/>
                  <a:gd name="T24" fmla="*/ 10 w 51"/>
                  <a:gd name="T25" fmla="*/ 25 h 58"/>
                  <a:gd name="T26" fmla="*/ 26 w 51"/>
                  <a:gd name="T27" fmla="*/ 8 h 58"/>
                  <a:gd name="T28" fmla="*/ 41 w 51"/>
                  <a:gd name="T29" fmla="*/ 25 h 58"/>
                  <a:gd name="T30" fmla="*/ 10 w 51"/>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8">
                    <a:moveTo>
                      <a:pt x="41" y="39"/>
                    </a:moveTo>
                    <a:lnTo>
                      <a:pt x="41" y="39"/>
                    </a:lnTo>
                    <a:cubicBezTo>
                      <a:pt x="40" y="44"/>
                      <a:pt x="35" y="50"/>
                      <a:pt x="26" y="50"/>
                    </a:cubicBezTo>
                    <a:cubicBezTo>
                      <a:pt x="16" y="50"/>
                      <a:pt x="10" y="44"/>
                      <a:pt x="10" y="32"/>
                    </a:cubicBezTo>
                    <a:lnTo>
                      <a:pt x="51" y="32"/>
                    </a:lnTo>
                    <a:cubicBezTo>
                      <a:pt x="51" y="13"/>
                      <a:pt x="43" y="0"/>
                      <a:pt x="27" y="0"/>
                    </a:cubicBezTo>
                    <a:cubicBezTo>
                      <a:pt x="9" y="0"/>
                      <a:pt x="0" y="13"/>
                      <a:pt x="0" y="31"/>
                    </a:cubicBezTo>
                    <a:cubicBezTo>
                      <a:pt x="0" y="47"/>
                      <a:pt x="10" y="58"/>
                      <a:pt x="25" y="58"/>
                    </a:cubicBezTo>
                    <a:cubicBezTo>
                      <a:pt x="34" y="58"/>
                      <a:pt x="38" y="56"/>
                      <a:pt x="40" y="55"/>
                    </a:cubicBezTo>
                    <a:cubicBezTo>
                      <a:pt x="47" y="50"/>
                      <a:pt x="50" y="42"/>
                      <a:pt x="50" y="39"/>
                    </a:cubicBezTo>
                    <a:lnTo>
                      <a:pt x="41" y="39"/>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1" name="Freeform 292"/>
              <p:cNvSpPr>
                <a:spLocks/>
              </p:cNvSpPr>
              <p:nvPr/>
            </p:nvSpPr>
            <p:spPr bwMode="auto">
              <a:xfrm>
                <a:off x="3573" y="3102"/>
                <a:ext cx="40" cy="51"/>
              </a:xfrm>
              <a:custGeom>
                <a:avLst/>
                <a:gdLst>
                  <a:gd name="T0" fmla="*/ 44 w 46"/>
                  <a:gd name="T1" fmla="*/ 17 h 58"/>
                  <a:gd name="T2" fmla="*/ 44 w 46"/>
                  <a:gd name="T3" fmla="*/ 17 h 58"/>
                  <a:gd name="T4" fmla="*/ 23 w 46"/>
                  <a:gd name="T5" fmla="*/ 0 h 58"/>
                  <a:gd name="T6" fmla="*/ 2 w 46"/>
                  <a:gd name="T7" fmla="*/ 17 h 58"/>
                  <a:gd name="T8" fmla="*/ 14 w 46"/>
                  <a:gd name="T9" fmla="*/ 31 h 58"/>
                  <a:gd name="T10" fmla="*/ 25 w 46"/>
                  <a:gd name="T11" fmla="*/ 34 h 58"/>
                  <a:gd name="T12" fmla="*/ 36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2" y="0"/>
                      <a:pt x="23" y="0"/>
                    </a:cubicBezTo>
                    <a:cubicBezTo>
                      <a:pt x="12" y="0"/>
                      <a:pt x="2" y="5"/>
                      <a:pt x="2" y="17"/>
                    </a:cubicBezTo>
                    <a:cubicBezTo>
                      <a:pt x="2" y="25"/>
                      <a:pt x="7" y="29"/>
                      <a:pt x="14" y="31"/>
                    </a:cubicBezTo>
                    <a:lnTo>
                      <a:pt x="25" y="34"/>
                    </a:lnTo>
                    <a:cubicBezTo>
                      <a:pt x="33" y="36"/>
                      <a:pt x="36" y="37"/>
                      <a:pt x="36" y="42"/>
                    </a:cubicBezTo>
                    <a:cubicBezTo>
                      <a:pt x="36" y="48"/>
                      <a:pt x="30" y="50"/>
                      <a:pt x="24" y="50"/>
                    </a:cubicBezTo>
                    <a:cubicBezTo>
                      <a:pt x="10" y="50"/>
                      <a:pt x="9" y="43"/>
                      <a:pt x="9" y="39"/>
                    </a:cubicBezTo>
                    <a:lnTo>
                      <a:pt x="0" y="39"/>
                    </a:lnTo>
                    <a:cubicBezTo>
                      <a:pt x="0" y="46"/>
                      <a:pt x="2" y="58"/>
                      <a:pt x="24" y="58"/>
                    </a:cubicBezTo>
                    <a:cubicBezTo>
                      <a:pt x="36" y="58"/>
                      <a:pt x="46" y="52"/>
                      <a:pt x="46" y="40"/>
                    </a:cubicBezTo>
                    <a:cubicBezTo>
                      <a:pt x="46" y="33"/>
                      <a:pt x="42" y="28"/>
                      <a:pt x="30" y="25"/>
                    </a:cubicBezTo>
                    <a:lnTo>
                      <a:pt x="21" y="23"/>
                    </a:lnTo>
                    <a:cubicBezTo>
                      <a:pt x="13" y="21"/>
                      <a:pt x="11" y="20"/>
                      <a:pt x="11" y="16"/>
                    </a:cubicBezTo>
                    <a:cubicBezTo>
                      <a:pt x="11" y="9"/>
                      <a:pt x="19" y="8"/>
                      <a:pt x="22" y="8"/>
                    </a:cubicBezTo>
                    <a:cubicBezTo>
                      <a:pt x="33"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2" name="Freeform 293"/>
              <p:cNvSpPr>
                <a:spLocks noEditPoints="1"/>
              </p:cNvSpPr>
              <p:nvPr/>
            </p:nvSpPr>
            <p:spPr bwMode="auto">
              <a:xfrm>
                <a:off x="3053" y="3198"/>
                <a:ext cx="7"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3" name="Freeform 294"/>
              <p:cNvSpPr>
                <a:spLocks/>
              </p:cNvSpPr>
              <p:nvPr/>
            </p:nvSpPr>
            <p:spPr bwMode="auto">
              <a:xfrm>
                <a:off x="3073" y="3215"/>
                <a:ext cx="40" cy="50"/>
              </a:xfrm>
              <a:custGeom>
                <a:avLst/>
                <a:gdLst>
                  <a:gd name="T0" fmla="*/ 46 w 46"/>
                  <a:gd name="T1" fmla="*/ 19 h 57"/>
                  <a:gd name="T2" fmla="*/ 46 w 46"/>
                  <a:gd name="T3" fmla="*/ 19 h 57"/>
                  <a:gd name="T4" fmla="*/ 26 w 46"/>
                  <a:gd name="T5" fmla="*/ 0 h 57"/>
                  <a:gd name="T6" fmla="*/ 9 w 46"/>
                  <a:gd name="T7" fmla="*/ 9 h 57"/>
                  <a:gd name="T8" fmla="*/ 9 w 46"/>
                  <a:gd name="T9" fmla="*/ 9 h 57"/>
                  <a:gd name="T10" fmla="*/ 9 w 46"/>
                  <a:gd name="T11" fmla="*/ 1 h 57"/>
                  <a:gd name="T12" fmla="*/ 0 w 46"/>
                  <a:gd name="T13" fmla="*/ 1 h 57"/>
                  <a:gd name="T14" fmla="*/ 0 w 46"/>
                  <a:gd name="T15" fmla="*/ 57 h 57"/>
                  <a:gd name="T16" fmla="*/ 10 w 46"/>
                  <a:gd name="T17" fmla="*/ 57 h 57"/>
                  <a:gd name="T18" fmla="*/ 10 w 46"/>
                  <a:gd name="T19" fmla="*/ 27 h 57"/>
                  <a:gd name="T20" fmla="*/ 24 w 46"/>
                  <a:gd name="T21" fmla="*/ 8 h 57"/>
                  <a:gd name="T22" fmla="*/ 36 w 46"/>
                  <a:gd name="T23" fmla="*/ 23 h 57"/>
                  <a:gd name="T24" fmla="*/ 36 w 46"/>
                  <a:gd name="T25" fmla="*/ 57 h 57"/>
                  <a:gd name="T26" fmla="*/ 46 w 46"/>
                  <a:gd name="T27" fmla="*/ 57 h 57"/>
                  <a:gd name="T28" fmla="*/ 46 w 46"/>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57">
                    <a:moveTo>
                      <a:pt x="46" y="19"/>
                    </a:moveTo>
                    <a:lnTo>
                      <a:pt x="46" y="19"/>
                    </a:lnTo>
                    <a:cubicBezTo>
                      <a:pt x="46" y="3"/>
                      <a:pt x="35" y="0"/>
                      <a:pt x="26" y="0"/>
                    </a:cubicBezTo>
                    <a:cubicBezTo>
                      <a:pt x="17" y="0"/>
                      <a:pt x="11" y="6"/>
                      <a:pt x="9" y="9"/>
                    </a:cubicBezTo>
                    <a:lnTo>
                      <a:pt x="9" y="9"/>
                    </a:lnTo>
                    <a:lnTo>
                      <a:pt x="9" y="1"/>
                    </a:lnTo>
                    <a:lnTo>
                      <a:pt x="0" y="1"/>
                    </a:lnTo>
                    <a:lnTo>
                      <a:pt x="0" y="57"/>
                    </a:lnTo>
                    <a:lnTo>
                      <a:pt x="10" y="57"/>
                    </a:lnTo>
                    <a:lnTo>
                      <a:pt x="10" y="27"/>
                    </a:lnTo>
                    <a:cubicBezTo>
                      <a:pt x="10" y="11"/>
                      <a:pt x="19" y="8"/>
                      <a:pt x="24" y="8"/>
                    </a:cubicBezTo>
                    <a:cubicBezTo>
                      <a:pt x="33" y="8"/>
                      <a:pt x="36" y="13"/>
                      <a:pt x="36" y="23"/>
                    </a:cubicBezTo>
                    <a:lnTo>
                      <a:pt x="36" y="57"/>
                    </a:lnTo>
                    <a:lnTo>
                      <a:pt x="46" y="57"/>
                    </a:lnTo>
                    <a:lnTo>
                      <a:pt x="46"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4" name="Freeform 295"/>
              <p:cNvSpPr>
                <a:spLocks noEditPoints="1"/>
              </p:cNvSpPr>
              <p:nvPr/>
            </p:nvSpPr>
            <p:spPr bwMode="auto">
              <a:xfrm>
                <a:off x="3149" y="3198"/>
                <a:ext cx="43" cy="68"/>
              </a:xfrm>
              <a:custGeom>
                <a:avLst/>
                <a:gdLst>
                  <a:gd name="T0" fmla="*/ 49 w 49"/>
                  <a:gd name="T1" fmla="*/ 0 h 77"/>
                  <a:gd name="T2" fmla="*/ 49 w 49"/>
                  <a:gd name="T3" fmla="*/ 0 h 77"/>
                  <a:gd name="T4" fmla="*/ 40 w 49"/>
                  <a:gd name="T5" fmla="*/ 0 h 77"/>
                  <a:gd name="T6" fmla="*/ 40 w 49"/>
                  <a:gd name="T7" fmla="*/ 27 h 77"/>
                  <a:gd name="T8" fmla="*/ 40 w 49"/>
                  <a:gd name="T9" fmla="*/ 28 h 77"/>
                  <a:gd name="T10" fmla="*/ 23 w 49"/>
                  <a:gd name="T11" fmla="*/ 19 h 77"/>
                  <a:gd name="T12" fmla="*/ 0 w 49"/>
                  <a:gd name="T13" fmla="*/ 46 h 77"/>
                  <a:gd name="T14" fmla="*/ 25 w 49"/>
                  <a:gd name="T15" fmla="*/ 77 h 77"/>
                  <a:gd name="T16" fmla="*/ 40 w 49"/>
                  <a:gd name="T17" fmla="*/ 68 h 77"/>
                  <a:gd name="T18" fmla="*/ 41 w 49"/>
                  <a:gd name="T19" fmla="*/ 68 h 77"/>
                  <a:gd name="T20" fmla="*/ 41 w 49"/>
                  <a:gd name="T21" fmla="*/ 76 h 77"/>
                  <a:gd name="T22" fmla="*/ 49 w 49"/>
                  <a:gd name="T23" fmla="*/ 76 h 77"/>
                  <a:gd name="T24" fmla="*/ 49 w 49"/>
                  <a:gd name="T25" fmla="*/ 0 h 77"/>
                  <a:gd name="T26" fmla="*/ 10 w 49"/>
                  <a:gd name="T27" fmla="*/ 48 h 77"/>
                  <a:gd name="T28" fmla="*/ 10 w 49"/>
                  <a:gd name="T29" fmla="*/ 48 h 77"/>
                  <a:gd name="T30" fmla="*/ 25 w 49"/>
                  <a:gd name="T31" fmla="*/ 27 h 77"/>
                  <a:gd name="T32" fmla="*/ 40 w 49"/>
                  <a:gd name="T33" fmla="*/ 51 h 77"/>
                  <a:gd name="T34" fmla="*/ 25 w 49"/>
                  <a:gd name="T35" fmla="*/ 69 h 77"/>
                  <a:gd name="T36" fmla="*/ 10 w 49"/>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7">
                    <a:moveTo>
                      <a:pt x="49" y="0"/>
                    </a:moveTo>
                    <a:lnTo>
                      <a:pt x="49" y="0"/>
                    </a:lnTo>
                    <a:lnTo>
                      <a:pt x="40" y="0"/>
                    </a:lnTo>
                    <a:lnTo>
                      <a:pt x="40" y="27"/>
                    </a:lnTo>
                    <a:lnTo>
                      <a:pt x="40" y="28"/>
                    </a:lnTo>
                    <a:cubicBezTo>
                      <a:pt x="38" y="25"/>
                      <a:pt x="33" y="19"/>
                      <a:pt x="23" y="19"/>
                    </a:cubicBezTo>
                    <a:cubicBezTo>
                      <a:pt x="8" y="19"/>
                      <a:pt x="0" y="31"/>
                      <a:pt x="0" y="46"/>
                    </a:cubicBezTo>
                    <a:cubicBezTo>
                      <a:pt x="0" y="60"/>
                      <a:pt x="6" y="77"/>
                      <a:pt x="25" y="77"/>
                    </a:cubicBezTo>
                    <a:cubicBezTo>
                      <a:pt x="30" y="77"/>
                      <a:pt x="36" y="76"/>
                      <a:pt x="40" y="68"/>
                    </a:cubicBezTo>
                    <a:lnTo>
                      <a:pt x="41" y="68"/>
                    </a:lnTo>
                    <a:lnTo>
                      <a:pt x="41" y="76"/>
                    </a:lnTo>
                    <a:lnTo>
                      <a:pt x="49" y="76"/>
                    </a:lnTo>
                    <a:lnTo>
                      <a:pt x="49" y="0"/>
                    </a:lnTo>
                    <a:close/>
                    <a:moveTo>
                      <a:pt x="10" y="48"/>
                    </a:moveTo>
                    <a:lnTo>
                      <a:pt x="10" y="48"/>
                    </a:lnTo>
                    <a:cubicBezTo>
                      <a:pt x="10" y="41"/>
                      <a:pt x="11" y="27"/>
                      <a:pt x="25" y="27"/>
                    </a:cubicBezTo>
                    <a:cubicBezTo>
                      <a:pt x="38" y="27"/>
                      <a:pt x="40" y="42"/>
                      <a:pt x="40" y="51"/>
                    </a:cubicBezTo>
                    <a:cubicBezTo>
                      <a:pt x="40" y="65"/>
                      <a:pt x="31" y="69"/>
                      <a:pt x="25" y="69"/>
                    </a:cubicBezTo>
                    <a:cubicBezTo>
                      <a:pt x="15" y="69"/>
                      <a:pt x="10" y="60"/>
                      <a:pt x="10"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5" name="Freeform 296"/>
              <p:cNvSpPr>
                <a:spLocks noEditPoints="1"/>
              </p:cNvSpPr>
              <p:nvPr/>
            </p:nvSpPr>
            <p:spPr bwMode="auto">
              <a:xfrm>
                <a:off x="3202" y="3215"/>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7 w 50"/>
                  <a:gd name="T11" fmla="*/ 0 h 58"/>
                  <a:gd name="T12" fmla="*/ 0 w 50"/>
                  <a:gd name="T13" fmla="*/ 31 h 58"/>
                  <a:gd name="T14" fmla="*/ 25 w 50"/>
                  <a:gd name="T15" fmla="*/ 58 h 58"/>
                  <a:gd name="T16" fmla="*/ 40 w 50"/>
                  <a:gd name="T17" fmla="*/ 55 h 58"/>
                  <a:gd name="T18" fmla="*/ 50 w 50"/>
                  <a:gd name="T19" fmla="*/ 39 h 58"/>
                  <a:gd name="T20" fmla="*/ 40 w 50"/>
                  <a:gd name="T21" fmla="*/ 39 h 58"/>
                  <a:gd name="T22" fmla="*/ 10 w 50"/>
                  <a:gd name="T23" fmla="*/ 25 h 58"/>
                  <a:gd name="T24" fmla="*/ 10 w 50"/>
                  <a:gd name="T25" fmla="*/ 25 h 58"/>
                  <a:gd name="T26" fmla="*/ 25 w 50"/>
                  <a:gd name="T27" fmla="*/ 8 h 58"/>
                  <a:gd name="T28" fmla="*/ 41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4"/>
                      <a:pt x="35" y="50"/>
                      <a:pt x="26" y="50"/>
                    </a:cubicBezTo>
                    <a:cubicBezTo>
                      <a:pt x="15" y="50"/>
                      <a:pt x="10" y="44"/>
                      <a:pt x="10" y="32"/>
                    </a:cubicBezTo>
                    <a:lnTo>
                      <a:pt x="50" y="32"/>
                    </a:lnTo>
                    <a:cubicBezTo>
                      <a:pt x="50" y="12"/>
                      <a:pt x="43" y="0"/>
                      <a:pt x="27" y="0"/>
                    </a:cubicBezTo>
                    <a:cubicBezTo>
                      <a:pt x="8" y="0"/>
                      <a:pt x="0" y="13"/>
                      <a:pt x="0" y="31"/>
                    </a:cubicBezTo>
                    <a:cubicBezTo>
                      <a:pt x="0" y="47"/>
                      <a:pt x="9" y="58"/>
                      <a:pt x="25" y="58"/>
                    </a:cubicBezTo>
                    <a:cubicBezTo>
                      <a:pt x="34" y="58"/>
                      <a:pt x="37" y="56"/>
                      <a:pt x="40" y="55"/>
                    </a:cubicBezTo>
                    <a:cubicBezTo>
                      <a:pt x="47" y="50"/>
                      <a:pt x="49" y="42"/>
                      <a:pt x="50" y="39"/>
                    </a:cubicBezTo>
                    <a:lnTo>
                      <a:pt x="40" y="39"/>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6" name="Freeform 297"/>
              <p:cNvSpPr>
                <a:spLocks/>
              </p:cNvSpPr>
              <p:nvPr/>
            </p:nvSpPr>
            <p:spPr bwMode="auto">
              <a:xfrm>
                <a:off x="3253" y="3215"/>
                <a:ext cx="42" cy="51"/>
              </a:xfrm>
              <a:custGeom>
                <a:avLst/>
                <a:gdLst>
                  <a:gd name="T0" fmla="*/ 48 w 48"/>
                  <a:gd name="T1" fmla="*/ 20 h 58"/>
                  <a:gd name="T2" fmla="*/ 48 w 48"/>
                  <a:gd name="T3" fmla="*/ 20 h 58"/>
                  <a:gd name="T4" fmla="*/ 27 w 48"/>
                  <a:gd name="T5" fmla="*/ 0 h 58"/>
                  <a:gd name="T6" fmla="*/ 0 w 48"/>
                  <a:gd name="T7" fmla="*/ 31 h 58"/>
                  <a:gd name="T8" fmla="*/ 25 w 48"/>
                  <a:gd name="T9" fmla="*/ 58 h 58"/>
                  <a:gd name="T10" fmla="*/ 48 w 48"/>
                  <a:gd name="T11" fmla="*/ 37 h 58"/>
                  <a:gd name="T12" fmla="*/ 39 w 48"/>
                  <a:gd name="T13" fmla="*/ 37 h 58"/>
                  <a:gd name="T14" fmla="*/ 25 w 48"/>
                  <a:gd name="T15" fmla="*/ 50 h 58"/>
                  <a:gd name="T16" fmla="*/ 10 w 48"/>
                  <a:gd name="T17" fmla="*/ 29 h 58"/>
                  <a:gd name="T18" fmla="*/ 25 w 48"/>
                  <a:gd name="T19" fmla="*/ 8 h 58"/>
                  <a:gd name="T20" fmla="*/ 39 w 48"/>
                  <a:gd name="T21" fmla="*/ 20 h 58"/>
                  <a:gd name="T22" fmla="*/ 48 w 48"/>
                  <a:gd name="T2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8">
                    <a:moveTo>
                      <a:pt x="48" y="20"/>
                    </a:moveTo>
                    <a:lnTo>
                      <a:pt x="48" y="20"/>
                    </a:lnTo>
                    <a:cubicBezTo>
                      <a:pt x="47" y="10"/>
                      <a:pt x="41" y="0"/>
                      <a:pt x="27" y="0"/>
                    </a:cubicBezTo>
                    <a:cubicBezTo>
                      <a:pt x="8" y="0"/>
                      <a:pt x="0" y="13"/>
                      <a:pt x="0" y="31"/>
                    </a:cubicBezTo>
                    <a:cubicBezTo>
                      <a:pt x="0" y="47"/>
                      <a:pt x="9" y="58"/>
                      <a:pt x="25" y="58"/>
                    </a:cubicBezTo>
                    <a:cubicBezTo>
                      <a:pt x="41" y="58"/>
                      <a:pt x="47" y="46"/>
                      <a:pt x="48" y="37"/>
                    </a:cubicBezTo>
                    <a:lnTo>
                      <a:pt x="39" y="37"/>
                    </a:lnTo>
                    <a:cubicBezTo>
                      <a:pt x="37" y="46"/>
                      <a:pt x="32" y="50"/>
                      <a:pt x="25" y="50"/>
                    </a:cubicBezTo>
                    <a:cubicBezTo>
                      <a:pt x="12" y="50"/>
                      <a:pt x="10" y="39"/>
                      <a:pt x="10" y="29"/>
                    </a:cubicBezTo>
                    <a:cubicBezTo>
                      <a:pt x="10" y="19"/>
                      <a:pt x="14" y="8"/>
                      <a:pt x="25" y="8"/>
                    </a:cubicBezTo>
                    <a:cubicBezTo>
                      <a:pt x="33" y="8"/>
                      <a:pt x="37" y="13"/>
                      <a:pt x="39" y="20"/>
                    </a:cubicBezTo>
                    <a:lnTo>
                      <a:pt x="48"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7" name="Freeform 298"/>
              <p:cNvSpPr>
                <a:spLocks noEditPoints="1"/>
              </p:cNvSpPr>
              <p:nvPr/>
            </p:nvSpPr>
            <p:spPr bwMode="auto">
              <a:xfrm>
                <a:off x="3303" y="3198"/>
                <a:ext cx="9" cy="67"/>
              </a:xfrm>
              <a:custGeom>
                <a:avLst/>
                <a:gdLst>
                  <a:gd name="T0" fmla="*/ 10 w 10"/>
                  <a:gd name="T1" fmla="*/ 20 h 76"/>
                  <a:gd name="T2" fmla="*/ 10 w 10"/>
                  <a:gd name="T3" fmla="*/ 20 h 76"/>
                  <a:gd name="T4" fmla="*/ 0 w 10"/>
                  <a:gd name="T5" fmla="*/ 20 h 76"/>
                  <a:gd name="T6" fmla="*/ 0 w 10"/>
                  <a:gd name="T7" fmla="*/ 76 h 76"/>
                  <a:gd name="T8" fmla="*/ 10 w 10"/>
                  <a:gd name="T9" fmla="*/ 76 h 76"/>
                  <a:gd name="T10" fmla="*/ 10 w 10"/>
                  <a:gd name="T11" fmla="*/ 20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0"/>
                    </a:moveTo>
                    <a:lnTo>
                      <a:pt x="10" y="20"/>
                    </a:lnTo>
                    <a:lnTo>
                      <a:pt x="0" y="20"/>
                    </a:lnTo>
                    <a:lnTo>
                      <a:pt x="0" y="76"/>
                    </a:lnTo>
                    <a:lnTo>
                      <a:pt x="10" y="76"/>
                    </a:lnTo>
                    <a:lnTo>
                      <a:pt x="10" y="20"/>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8" name="Freeform 299"/>
              <p:cNvSpPr>
                <a:spLocks/>
              </p:cNvSpPr>
              <p:nvPr/>
            </p:nvSpPr>
            <p:spPr bwMode="auto">
              <a:xfrm>
                <a:off x="3321" y="3215"/>
                <a:ext cx="41"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4 h 58"/>
                  <a:gd name="T12" fmla="*/ 37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4"/>
                    </a:lnTo>
                    <a:cubicBezTo>
                      <a:pt x="34" y="36"/>
                      <a:pt x="37" y="37"/>
                      <a:pt x="37" y="41"/>
                    </a:cubicBezTo>
                    <a:cubicBezTo>
                      <a:pt x="37" y="48"/>
                      <a:pt x="31" y="50"/>
                      <a:pt x="24" y="50"/>
                    </a:cubicBezTo>
                    <a:cubicBezTo>
                      <a:pt x="11" y="50"/>
                      <a:pt x="10" y="43"/>
                      <a:pt x="9" y="39"/>
                    </a:cubicBezTo>
                    <a:lnTo>
                      <a:pt x="0" y="39"/>
                    </a:lnTo>
                    <a:cubicBezTo>
                      <a:pt x="1" y="46"/>
                      <a:pt x="2" y="58"/>
                      <a:pt x="24" y="58"/>
                    </a:cubicBezTo>
                    <a:cubicBezTo>
                      <a:pt x="37" y="58"/>
                      <a:pt x="46" y="51"/>
                      <a:pt x="46" y="40"/>
                    </a:cubicBezTo>
                    <a:cubicBezTo>
                      <a:pt x="46" y="32"/>
                      <a:pt x="42" y="28"/>
                      <a:pt x="31"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9" name="Freeform 300"/>
              <p:cNvSpPr>
                <a:spLocks noEditPoints="1"/>
              </p:cNvSpPr>
              <p:nvPr/>
            </p:nvSpPr>
            <p:spPr bwMode="auto">
              <a:xfrm>
                <a:off x="3371" y="3198"/>
                <a:ext cx="9" cy="67"/>
              </a:xfrm>
              <a:custGeom>
                <a:avLst/>
                <a:gdLst>
                  <a:gd name="T0" fmla="*/ 10 w 10"/>
                  <a:gd name="T1" fmla="*/ 20 h 76"/>
                  <a:gd name="T2" fmla="*/ 10 w 10"/>
                  <a:gd name="T3" fmla="*/ 20 h 76"/>
                  <a:gd name="T4" fmla="*/ 0 w 10"/>
                  <a:gd name="T5" fmla="*/ 20 h 76"/>
                  <a:gd name="T6" fmla="*/ 0 w 10"/>
                  <a:gd name="T7" fmla="*/ 76 h 76"/>
                  <a:gd name="T8" fmla="*/ 10 w 10"/>
                  <a:gd name="T9" fmla="*/ 76 h 76"/>
                  <a:gd name="T10" fmla="*/ 10 w 10"/>
                  <a:gd name="T11" fmla="*/ 20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0"/>
                    </a:moveTo>
                    <a:lnTo>
                      <a:pt x="10" y="20"/>
                    </a:lnTo>
                    <a:lnTo>
                      <a:pt x="0" y="20"/>
                    </a:lnTo>
                    <a:lnTo>
                      <a:pt x="0" y="76"/>
                    </a:lnTo>
                    <a:lnTo>
                      <a:pt x="10" y="76"/>
                    </a:lnTo>
                    <a:lnTo>
                      <a:pt x="10" y="20"/>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0" name="Freeform 301"/>
              <p:cNvSpPr>
                <a:spLocks noEditPoints="1"/>
              </p:cNvSpPr>
              <p:nvPr/>
            </p:nvSpPr>
            <p:spPr bwMode="auto">
              <a:xfrm>
                <a:off x="3390" y="3215"/>
                <a:ext cx="45" cy="51"/>
              </a:xfrm>
              <a:custGeom>
                <a:avLst/>
                <a:gdLst>
                  <a:gd name="T0" fmla="*/ 0 w 51"/>
                  <a:gd name="T1" fmla="*/ 29 h 58"/>
                  <a:gd name="T2" fmla="*/ 0 w 51"/>
                  <a:gd name="T3" fmla="*/ 29 h 58"/>
                  <a:gd name="T4" fmla="*/ 25 w 51"/>
                  <a:gd name="T5" fmla="*/ 58 h 58"/>
                  <a:gd name="T6" fmla="*/ 51 w 51"/>
                  <a:gd name="T7" fmla="*/ 29 h 58"/>
                  <a:gd name="T8" fmla="*/ 25 w 51"/>
                  <a:gd name="T9" fmla="*/ 0 h 58"/>
                  <a:gd name="T10" fmla="*/ 0 w 51"/>
                  <a:gd name="T11" fmla="*/ 29 h 58"/>
                  <a:gd name="T12" fmla="*/ 9 w 51"/>
                  <a:gd name="T13" fmla="*/ 29 h 58"/>
                  <a:gd name="T14" fmla="*/ 9 w 51"/>
                  <a:gd name="T15" fmla="*/ 29 h 58"/>
                  <a:gd name="T16" fmla="*/ 25 w 51"/>
                  <a:gd name="T17" fmla="*/ 8 h 58"/>
                  <a:gd name="T18" fmla="*/ 42 w 51"/>
                  <a:gd name="T19" fmla="*/ 29 h 58"/>
                  <a:gd name="T20" fmla="*/ 25 w 51"/>
                  <a:gd name="T21" fmla="*/ 50 h 58"/>
                  <a:gd name="T22" fmla="*/ 9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5" y="58"/>
                    </a:cubicBezTo>
                    <a:cubicBezTo>
                      <a:pt x="43" y="58"/>
                      <a:pt x="51" y="43"/>
                      <a:pt x="51" y="29"/>
                    </a:cubicBezTo>
                    <a:cubicBezTo>
                      <a:pt x="51" y="15"/>
                      <a:pt x="43" y="0"/>
                      <a:pt x="25" y="0"/>
                    </a:cubicBezTo>
                    <a:cubicBezTo>
                      <a:pt x="8" y="0"/>
                      <a:pt x="0" y="15"/>
                      <a:pt x="0" y="29"/>
                    </a:cubicBezTo>
                    <a:close/>
                    <a:moveTo>
                      <a:pt x="9" y="29"/>
                    </a:moveTo>
                    <a:lnTo>
                      <a:pt x="9" y="29"/>
                    </a:lnTo>
                    <a:cubicBezTo>
                      <a:pt x="9" y="22"/>
                      <a:pt x="12" y="8"/>
                      <a:pt x="25" y="8"/>
                    </a:cubicBezTo>
                    <a:cubicBezTo>
                      <a:pt x="39" y="8"/>
                      <a:pt x="42" y="22"/>
                      <a:pt x="42" y="29"/>
                    </a:cubicBezTo>
                    <a:cubicBezTo>
                      <a:pt x="42" y="36"/>
                      <a:pt x="39" y="50"/>
                      <a:pt x="25" y="50"/>
                    </a:cubicBezTo>
                    <a:cubicBezTo>
                      <a:pt x="12" y="50"/>
                      <a:pt x="9" y="36"/>
                      <a:pt x="9"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1" name="Freeform 302"/>
              <p:cNvSpPr>
                <a:spLocks/>
              </p:cNvSpPr>
              <p:nvPr/>
            </p:nvSpPr>
            <p:spPr bwMode="auto">
              <a:xfrm>
                <a:off x="3445" y="3215"/>
                <a:ext cx="39"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9 w 45"/>
                  <a:gd name="T17" fmla="*/ 57 h 57"/>
                  <a:gd name="T18" fmla="*/ 9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6" y="0"/>
                    </a:cubicBezTo>
                    <a:cubicBezTo>
                      <a:pt x="16" y="0"/>
                      <a:pt x="11" y="6"/>
                      <a:pt x="9" y="9"/>
                    </a:cubicBezTo>
                    <a:lnTo>
                      <a:pt x="9" y="9"/>
                    </a:lnTo>
                    <a:lnTo>
                      <a:pt x="9" y="1"/>
                    </a:lnTo>
                    <a:lnTo>
                      <a:pt x="0" y="1"/>
                    </a:lnTo>
                    <a:lnTo>
                      <a:pt x="0" y="57"/>
                    </a:lnTo>
                    <a:lnTo>
                      <a:pt x="9" y="57"/>
                    </a:lnTo>
                    <a:lnTo>
                      <a:pt x="9" y="27"/>
                    </a:lnTo>
                    <a:cubicBezTo>
                      <a:pt x="9" y="11"/>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2" name="Freeform 303"/>
              <p:cNvSpPr>
                <a:spLocks/>
              </p:cNvSpPr>
              <p:nvPr/>
            </p:nvSpPr>
            <p:spPr bwMode="auto">
              <a:xfrm>
                <a:off x="3494" y="3215"/>
                <a:ext cx="41"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5 w 46"/>
                  <a:gd name="T11" fmla="*/ 34 h 58"/>
                  <a:gd name="T12" fmla="*/ 36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2" y="0"/>
                      <a:pt x="23" y="0"/>
                    </a:cubicBezTo>
                    <a:cubicBezTo>
                      <a:pt x="12" y="0"/>
                      <a:pt x="2" y="5"/>
                      <a:pt x="2" y="17"/>
                    </a:cubicBezTo>
                    <a:cubicBezTo>
                      <a:pt x="2" y="25"/>
                      <a:pt x="7" y="29"/>
                      <a:pt x="15" y="31"/>
                    </a:cubicBezTo>
                    <a:lnTo>
                      <a:pt x="25" y="34"/>
                    </a:lnTo>
                    <a:cubicBezTo>
                      <a:pt x="33" y="36"/>
                      <a:pt x="36" y="37"/>
                      <a:pt x="36" y="41"/>
                    </a:cubicBezTo>
                    <a:cubicBezTo>
                      <a:pt x="36" y="48"/>
                      <a:pt x="30" y="50"/>
                      <a:pt x="24" y="50"/>
                    </a:cubicBezTo>
                    <a:cubicBezTo>
                      <a:pt x="10" y="50"/>
                      <a:pt x="9" y="43"/>
                      <a:pt x="9" y="39"/>
                    </a:cubicBezTo>
                    <a:lnTo>
                      <a:pt x="0" y="39"/>
                    </a:lnTo>
                    <a:cubicBezTo>
                      <a:pt x="0" y="46"/>
                      <a:pt x="2" y="58"/>
                      <a:pt x="24" y="58"/>
                    </a:cubicBezTo>
                    <a:cubicBezTo>
                      <a:pt x="36" y="58"/>
                      <a:pt x="46" y="51"/>
                      <a:pt x="46" y="40"/>
                    </a:cubicBezTo>
                    <a:cubicBezTo>
                      <a:pt x="46" y="32"/>
                      <a:pt x="42" y="28"/>
                      <a:pt x="30" y="25"/>
                    </a:cubicBezTo>
                    <a:lnTo>
                      <a:pt x="21" y="23"/>
                    </a:lnTo>
                    <a:cubicBezTo>
                      <a:pt x="14" y="21"/>
                      <a:pt x="11" y="20"/>
                      <a:pt x="11" y="16"/>
                    </a:cubicBezTo>
                    <a:cubicBezTo>
                      <a:pt x="11" y="9"/>
                      <a:pt x="19" y="8"/>
                      <a:pt x="22" y="8"/>
                    </a:cubicBezTo>
                    <a:cubicBezTo>
                      <a:pt x="33"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3" name="Freeform 304"/>
              <p:cNvSpPr>
                <a:spLocks/>
              </p:cNvSpPr>
              <p:nvPr/>
            </p:nvSpPr>
            <p:spPr bwMode="auto">
              <a:xfrm>
                <a:off x="3672" y="2859"/>
                <a:ext cx="54" cy="67"/>
              </a:xfrm>
              <a:custGeom>
                <a:avLst/>
                <a:gdLst>
                  <a:gd name="T0" fmla="*/ 0 w 62"/>
                  <a:gd name="T1" fmla="*/ 9 h 76"/>
                  <a:gd name="T2" fmla="*/ 0 w 62"/>
                  <a:gd name="T3" fmla="*/ 9 h 76"/>
                  <a:gd name="T4" fmla="*/ 26 w 62"/>
                  <a:gd name="T5" fmla="*/ 9 h 76"/>
                  <a:gd name="T6" fmla="*/ 26 w 62"/>
                  <a:gd name="T7" fmla="*/ 76 h 76"/>
                  <a:gd name="T8" fmla="*/ 36 w 62"/>
                  <a:gd name="T9" fmla="*/ 76 h 76"/>
                  <a:gd name="T10" fmla="*/ 36 w 62"/>
                  <a:gd name="T11" fmla="*/ 9 h 76"/>
                  <a:gd name="T12" fmla="*/ 62 w 62"/>
                  <a:gd name="T13" fmla="*/ 9 h 76"/>
                  <a:gd name="T14" fmla="*/ 62 w 62"/>
                  <a:gd name="T15" fmla="*/ 0 h 76"/>
                  <a:gd name="T16" fmla="*/ 0 w 62"/>
                  <a:gd name="T17" fmla="*/ 0 h 76"/>
                  <a:gd name="T18" fmla="*/ 0 w 62"/>
                  <a:gd name="T19"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76">
                    <a:moveTo>
                      <a:pt x="0" y="9"/>
                    </a:moveTo>
                    <a:lnTo>
                      <a:pt x="0" y="9"/>
                    </a:lnTo>
                    <a:lnTo>
                      <a:pt x="26" y="9"/>
                    </a:lnTo>
                    <a:lnTo>
                      <a:pt x="26" y="76"/>
                    </a:lnTo>
                    <a:lnTo>
                      <a:pt x="36" y="76"/>
                    </a:lnTo>
                    <a:lnTo>
                      <a:pt x="36" y="9"/>
                    </a:lnTo>
                    <a:lnTo>
                      <a:pt x="62" y="9"/>
                    </a:lnTo>
                    <a:lnTo>
                      <a:pt x="62" y="0"/>
                    </a:lnTo>
                    <a:lnTo>
                      <a:pt x="0" y="0"/>
                    </a:lnTo>
                    <a:lnTo>
                      <a:pt x="0" y="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4" name="Freeform 305"/>
              <p:cNvSpPr>
                <a:spLocks/>
              </p:cNvSpPr>
              <p:nvPr/>
            </p:nvSpPr>
            <p:spPr bwMode="auto">
              <a:xfrm>
                <a:off x="3735" y="2875"/>
                <a:ext cx="24" cy="51"/>
              </a:xfrm>
              <a:custGeom>
                <a:avLst/>
                <a:gdLst>
                  <a:gd name="T0" fmla="*/ 9 w 27"/>
                  <a:gd name="T1" fmla="*/ 25 h 57"/>
                  <a:gd name="T2" fmla="*/ 9 w 27"/>
                  <a:gd name="T3" fmla="*/ 25 h 57"/>
                  <a:gd name="T4" fmla="*/ 23 w 27"/>
                  <a:gd name="T5" fmla="*/ 10 h 57"/>
                  <a:gd name="T6" fmla="*/ 27 w 27"/>
                  <a:gd name="T7" fmla="*/ 10 h 57"/>
                  <a:gd name="T8" fmla="*/ 27 w 27"/>
                  <a:gd name="T9" fmla="*/ 0 h 57"/>
                  <a:gd name="T10" fmla="*/ 24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3" y="10"/>
                    </a:cubicBezTo>
                    <a:lnTo>
                      <a:pt x="27" y="10"/>
                    </a:lnTo>
                    <a:lnTo>
                      <a:pt x="27" y="0"/>
                    </a:lnTo>
                    <a:cubicBezTo>
                      <a:pt x="26" y="0"/>
                      <a:pt x="26" y="0"/>
                      <a:pt x="24" y="0"/>
                    </a:cubicBezTo>
                    <a:cubicBezTo>
                      <a:pt x="17" y="0"/>
                      <a:pt x="12" y="4"/>
                      <a:pt x="9" y="11"/>
                    </a:cubicBezTo>
                    <a:lnTo>
                      <a:pt x="9" y="11"/>
                    </a:lnTo>
                    <a:lnTo>
                      <a:pt x="9" y="2"/>
                    </a:lnTo>
                    <a:lnTo>
                      <a:pt x="0" y="2"/>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5" name="Freeform 306"/>
              <p:cNvSpPr>
                <a:spLocks noEditPoints="1"/>
              </p:cNvSpPr>
              <p:nvPr/>
            </p:nvSpPr>
            <p:spPr bwMode="auto">
              <a:xfrm>
                <a:off x="3763" y="2875"/>
                <a:ext cx="46" cy="53"/>
              </a:xfrm>
              <a:custGeom>
                <a:avLst/>
                <a:gdLst>
                  <a:gd name="T0" fmla="*/ 11 w 52"/>
                  <a:gd name="T1" fmla="*/ 18 h 59"/>
                  <a:gd name="T2" fmla="*/ 11 w 52"/>
                  <a:gd name="T3" fmla="*/ 18 h 59"/>
                  <a:gd name="T4" fmla="*/ 24 w 52"/>
                  <a:gd name="T5" fmla="*/ 8 h 59"/>
                  <a:gd name="T6" fmla="*/ 37 w 52"/>
                  <a:gd name="T7" fmla="*/ 17 h 59"/>
                  <a:gd name="T8" fmla="*/ 32 w 52"/>
                  <a:gd name="T9" fmla="*/ 23 h 59"/>
                  <a:gd name="T10" fmla="*/ 17 w 52"/>
                  <a:gd name="T11" fmla="*/ 25 h 59"/>
                  <a:gd name="T12" fmla="*/ 0 w 52"/>
                  <a:gd name="T13" fmla="*/ 43 h 59"/>
                  <a:gd name="T14" fmla="*/ 17 w 52"/>
                  <a:gd name="T15" fmla="*/ 59 h 59"/>
                  <a:gd name="T16" fmla="*/ 37 w 52"/>
                  <a:gd name="T17" fmla="*/ 50 h 59"/>
                  <a:gd name="T18" fmla="*/ 47 w 52"/>
                  <a:gd name="T19" fmla="*/ 58 h 59"/>
                  <a:gd name="T20" fmla="*/ 52 w 52"/>
                  <a:gd name="T21" fmla="*/ 57 h 59"/>
                  <a:gd name="T22" fmla="*/ 52 w 52"/>
                  <a:gd name="T23" fmla="*/ 50 h 59"/>
                  <a:gd name="T24" fmla="*/ 49 w 52"/>
                  <a:gd name="T25" fmla="*/ 51 h 59"/>
                  <a:gd name="T26" fmla="*/ 46 w 52"/>
                  <a:gd name="T27" fmla="*/ 47 h 59"/>
                  <a:gd name="T28" fmla="*/ 46 w 52"/>
                  <a:gd name="T29" fmla="*/ 15 h 59"/>
                  <a:gd name="T30" fmla="*/ 26 w 52"/>
                  <a:gd name="T31" fmla="*/ 0 h 59"/>
                  <a:gd name="T32" fmla="*/ 3 w 52"/>
                  <a:gd name="T33" fmla="*/ 18 h 59"/>
                  <a:gd name="T34" fmla="*/ 11 w 52"/>
                  <a:gd name="T35" fmla="*/ 18 h 59"/>
                  <a:gd name="T36" fmla="*/ 37 w 52"/>
                  <a:gd name="T37" fmla="*/ 38 h 59"/>
                  <a:gd name="T38" fmla="*/ 37 w 52"/>
                  <a:gd name="T39" fmla="*/ 38 h 59"/>
                  <a:gd name="T40" fmla="*/ 20 w 52"/>
                  <a:gd name="T41" fmla="*/ 51 h 59"/>
                  <a:gd name="T42" fmla="*/ 10 w 52"/>
                  <a:gd name="T43" fmla="*/ 41 h 59"/>
                  <a:gd name="T44" fmla="*/ 21 w 52"/>
                  <a:gd name="T45" fmla="*/ 32 h 59"/>
                  <a:gd name="T46" fmla="*/ 37 w 52"/>
                  <a:gd name="T47" fmla="*/ 29 h 59"/>
                  <a:gd name="T48" fmla="*/ 37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8"/>
                    </a:moveTo>
                    <a:lnTo>
                      <a:pt x="11" y="18"/>
                    </a:lnTo>
                    <a:cubicBezTo>
                      <a:pt x="12" y="14"/>
                      <a:pt x="13" y="8"/>
                      <a:pt x="24" y="8"/>
                    </a:cubicBezTo>
                    <a:cubicBezTo>
                      <a:pt x="33" y="8"/>
                      <a:pt x="37" y="11"/>
                      <a:pt x="37" y="17"/>
                    </a:cubicBezTo>
                    <a:cubicBezTo>
                      <a:pt x="37" y="22"/>
                      <a:pt x="34" y="23"/>
                      <a:pt x="32" y="23"/>
                    </a:cubicBezTo>
                    <a:lnTo>
                      <a:pt x="17" y="25"/>
                    </a:lnTo>
                    <a:cubicBezTo>
                      <a:pt x="1" y="27"/>
                      <a:pt x="0" y="38"/>
                      <a:pt x="0" y="43"/>
                    </a:cubicBezTo>
                    <a:cubicBezTo>
                      <a:pt x="0" y="52"/>
                      <a:pt x="7" y="59"/>
                      <a:pt x="17" y="59"/>
                    </a:cubicBezTo>
                    <a:cubicBezTo>
                      <a:pt x="28" y="59"/>
                      <a:pt x="34" y="53"/>
                      <a:pt x="37" y="50"/>
                    </a:cubicBezTo>
                    <a:cubicBezTo>
                      <a:pt x="38" y="54"/>
                      <a:pt x="39" y="58"/>
                      <a:pt x="47" y="58"/>
                    </a:cubicBezTo>
                    <a:cubicBezTo>
                      <a:pt x="49" y="58"/>
                      <a:pt x="51" y="57"/>
                      <a:pt x="52" y="57"/>
                    </a:cubicBezTo>
                    <a:lnTo>
                      <a:pt x="52" y="50"/>
                    </a:lnTo>
                    <a:cubicBezTo>
                      <a:pt x="51" y="50"/>
                      <a:pt x="50" y="51"/>
                      <a:pt x="49" y="51"/>
                    </a:cubicBezTo>
                    <a:cubicBezTo>
                      <a:pt x="47" y="51"/>
                      <a:pt x="46" y="50"/>
                      <a:pt x="46" y="47"/>
                    </a:cubicBezTo>
                    <a:lnTo>
                      <a:pt x="46" y="15"/>
                    </a:lnTo>
                    <a:cubicBezTo>
                      <a:pt x="46" y="1"/>
                      <a:pt x="30" y="0"/>
                      <a:pt x="26" y="0"/>
                    </a:cubicBezTo>
                    <a:cubicBezTo>
                      <a:pt x="12" y="0"/>
                      <a:pt x="3" y="5"/>
                      <a:pt x="3" y="18"/>
                    </a:cubicBezTo>
                    <a:lnTo>
                      <a:pt x="11" y="18"/>
                    </a:lnTo>
                    <a:close/>
                    <a:moveTo>
                      <a:pt x="37" y="38"/>
                    </a:moveTo>
                    <a:lnTo>
                      <a:pt x="37" y="38"/>
                    </a:lnTo>
                    <a:cubicBezTo>
                      <a:pt x="37" y="45"/>
                      <a:pt x="28" y="51"/>
                      <a:pt x="20" y="51"/>
                    </a:cubicBezTo>
                    <a:cubicBezTo>
                      <a:pt x="13" y="51"/>
                      <a:pt x="10" y="47"/>
                      <a:pt x="10" y="41"/>
                    </a:cubicBezTo>
                    <a:cubicBezTo>
                      <a:pt x="10" y="34"/>
                      <a:pt x="17" y="33"/>
                      <a:pt x="21"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6" name="Freeform 307"/>
              <p:cNvSpPr>
                <a:spLocks noEditPoints="1"/>
              </p:cNvSpPr>
              <p:nvPr/>
            </p:nvSpPr>
            <p:spPr bwMode="auto">
              <a:xfrm>
                <a:off x="3818" y="2859"/>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7" name="Freeform 308"/>
              <p:cNvSpPr>
                <a:spLocks/>
              </p:cNvSpPr>
              <p:nvPr/>
            </p:nvSpPr>
            <p:spPr bwMode="auto">
              <a:xfrm>
                <a:off x="3839" y="2875"/>
                <a:ext cx="39" cy="51"/>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2 h 57"/>
                  <a:gd name="T12" fmla="*/ 0 w 45"/>
                  <a:gd name="T13" fmla="*/ 2 h 57"/>
                  <a:gd name="T14" fmla="*/ 0 w 45"/>
                  <a:gd name="T15" fmla="*/ 57 h 57"/>
                  <a:gd name="T16" fmla="*/ 9 w 45"/>
                  <a:gd name="T17" fmla="*/ 57 h 57"/>
                  <a:gd name="T18" fmla="*/ 9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6" y="0"/>
                    </a:cubicBezTo>
                    <a:cubicBezTo>
                      <a:pt x="16" y="0"/>
                      <a:pt x="11" y="6"/>
                      <a:pt x="9" y="9"/>
                    </a:cubicBezTo>
                    <a:lnTo>
                      <a:pt x="9" y="9"/>
                    </a:lnTo>
                    <a:lnTo>
                      <a:pt x="9" y="2"/>
                    </a:lnTo>
                    <a:lnTo>
                      <a:pt x="0" y="2"/>
                    </a:lnTo>
                    <a:lnTo>
                      <a:pt x="0" y="57"/>
                    </a:lnTo>
                    <a:lnTo>
                      <a:pt x="9" y="57"/>
                    </a:lnTo>
                    <a:lnTo>
                      <a:pt x="9" y="27"/>
                    </a:lnTo>
                    <a:cubicBezTo>
                      <a:pt x="9" y="12"/>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8" name="Freeform 309"/>
              <p:cNvSpPr>
                <a:spLocks/>
              </p:cNvSpPr>
              <p:nvPr/>
            </p:nvSpPr>
            <p:spPr bwMode="auto">
              <a:xfrm>
                <a:off x="3888" y="2875"/>
                <a:ext cx="41" cy="53"/>
              </a:xfrm>
              <a:custGeom>
                <a:avLst/>
                <a:gdLst>
                  <a:gd name="T0" fmla="*/ 44 w 46"/>
                  <a:gd name="T1" fmla="*/ 17 h 59"/>
                  <a:gd name="T2" fmla="*/ 44 w 46"/>
                  <a:gd name="T3" fmla="*/ 17 h 59"/>
                  <a:gd name="T4" fmla="*/ 23 w 46"/>
                  <a:gd name="T5" fmla="*/ 0 h 59"/>
                  <a:gd name="T6" fmla="*/ 2 w 46"/>
                  <a:gd name="T7" fmla="*/ 18 h 59"/>
                  <a:gd name="T8" fmla="*/ 14 w 46"/>
                  <a:gd name="T9" fmla="*/ 31 h 59"/>
                  <a:gd name="T10" fmla="*/ 25 w 46"/>
                  <a:gd name="T11" fmla="*/ 34 h 59"/>
                  <a:gd name="T12" fmla="*/ 36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2" y="0"/>
                      <a:pt x="23" y="0"/>
                    </a:cubicBezTo>
                    <a:cubicBezTo>
                      <a:pt x="12" y="0"/>
                      <a:pt x="2" y="5"/>
                      <a:pt x="2" y="18"/>
                    </a:cubicBezTo>
                    <a:cubicBezTo>
                      <a:pt x="2" y="25"/>
                      <a:pt x="7" y="29"/>
                      <a:pt x="14" y="31"/>
                    </a:cubicBezTo>
                    <a:lnTo>
                      <a:pt x="25" y="34"/>
                    </a:lnTo>
                    <a:cubicBezTo>
                      <a:pt x="33" y="36"/>
                      <a:pt x="36" y="37"/>
                      <a:pt x="36" y="42"/>
                    </a:cubicBezTo>
                    <a:cubicBezTo>
                      <a:pt x="36" y="48"/>
                      <a:pt x="30" y="50"/>
                      <a:pt x="24" y="50"/>
                    </a:cubicBezTo>
                    <a:cubicBezTo>
                      <a:pt x="10" y="50"/>
                      <a:pt x="9" y="43"/>
                      <a:pt x="9" y="39"/>
                    </a:cubicBezTo>
                    <a:lnTo>
                      <a:pt x="0" y="39"/>
                    </a:lnTo>
                    <a:cubicBezTo>
                      <a:pt x="0" y="46"/>
                      <a:pt x="2" y="59"/>
                      <a:pt x="24" y="59"/>
                    </a:cubicBezTo>
                    <a:cubicBezTo>
                      <a:pt x="36" y="59"/>
                      <a:pt x="46" y="52"/>
                      <a:pt x="46" y="40"/>
                    </a:cubicBezTo>
                    <a:cubicBezTo>
                      <a:pt x="46" y="33"/>
                      <a:pt x="42" y="28"/>
                      <a:pt x="30" y="26"/>
                    </a:cubicBezTo>
                    <a:lnTo>
                      <a:pt x="21" y="23"/>
                    </a:lnTo>
                    <a:cubicBezTo>
                      <a:pt x="13" y="21"/>
                      <a:pt x="11" y="20"/>
                      <a:pt x="11" y="16"/>
                    </a:cubicBezTo>
                    <a:cubicBezTo>
                      <a:pt x="11" y="9"/>
                      <a:pt x="19" y="8"/>
                      <a:pt x="22" y="8"/>
                    </a:cubicBezTo>
                    <a:cubicBezTo>
                      <a:pt x="33"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9" name="Freeform 310"/>
              <p:cNvSpPr>
                <a:spLocks/>
              </p:cNvSpPr>
              <p:nvPr/>
            </p:nvSpPr>
            <p:spPr bwMode="auto">
              <a:xfrm>
                <a:off x="3673" y="2989"/>
                <a:ext cx="42" cy="52"/>
              </a:xfrm>
              <a:custGeom>
                <a:avLst/>
                <a:gdLst>
                  <a:gd name="T0" fmla="*/ 47 w 47"/>
                  <a:gd name="T1" fmla="*/ 20 h 59"/>
                  <a:gd name="T2" fmla="*/ 47 w 47"/>
                  <a:gd name="T3" fmla="*/ 20 h 59"/>
                  <a:gd name="T4" fmla="*/ 26 w 47"/>
                  <a:gd name="T5" fmla="*/ 0 h 59"/>
                  <a:gd name="T6" fmla="*/ 0 w 47"/>
                  <a:gd name="T7" fmla="*/ 31 h 59"/>
                  <a:gd name="T8" fmla="*/ 24 w 47"/>
                  <a:gd name="T9" fmla="*/ 59 h 59"/>
                  <a:gd name="T10" fmla="*/ 47 w 47"/>
                  <a:gd name="T11" fmla="*/ 37 h 59"/>
                  <a:gd name="T12" fmla="*/ 38 w 47"/>
                  <a:gd name="T13" fmla="*/ 37 h 59"/>
                  <a:gd name="T14" fmla="*/ 25 w 47"/>
                  <a:gd name="T15" fmla="*/ 50 h 59"/>
                  <a:gd name="T16" fmla="*/ 10 w 47"/>
                  <a:gd name="T17" fmla="*/ 29 h 59"/>
                  <a:gd name="T18" fmla="*/ 25 w 47"/>
                  <a:gd name="T19" fmla="*/ 8 h 59"/>
                  <a:gd name="T20" fmla="*/ 38 w 47"/>
                  <a:gd name="T21" fmla="*/ 20 h 59"/>
                  <a:gd name="T22" fmla="*/ 47 w 47"/>
                  <a:gd name="T2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9">
                    <a:moveTo>
                      <a:pt x="47" y="20"/>
                    </a:moveTo>
                    <a:lnTo>
                      <a:pt x="47" y="20"/>
                    </a:lnTo>
                    <a:cubicBezTo>
                      <a:pt x="46" y="11"/>
                      <a:pt x="41" y="0"/>
                      <a:pt x="26" y="0"/>
                    </a:cubicBezTo>
                    <a:cubicBezTo>
                      <a:pt x="8" y="0"/>
                      <a:pt x="0" y="14"/>
                      <a:pt x="0" y="31"/>
                    </a:cubicBezTo>
                    <a:cubicBezTo>
                      <a:pt x="0" y="47"/>
                      <a:pt x="9" y="59"/>
                      <a:pt x="24" y="59"/>
                    </a:cubicBezTo>
                    <a:cubicBezTo>
                      <a:pt x="41" y="59"/>
                      <a:pt x="46" y="46"/>
                      <a:pt x="47" y="37"/>
                    </a:cubicBezTo>
                    <a:lnTo>
                      <a:pt x="38" y="37"/>
                    </a:lnTo>
                    <a:cubicBezTo>
                      <a:pt x="36" y="46"/>
                      <a:pt x="31" y="50"/>
                      <a:pt x="25" y="50"/>
                    </a:cubicBezTo>
                    <a:cubicBezTo>
                      <a:pt x="12" y="50"/>
                      <a:pt x="10" y="39"/>
                      <a:pt x="10" y="29"/>
                    </a:cubicBezTo>
                    <a:cubicBezTo>
                      <a:pt x="10" y="19"/>
                      <a:pt x="13" y="8"/>
                      <a:pt x="25" y="8"/>
                    </a:cubicBezTo>
                    <a:cubicBezTo>
                      <a:pt x="33" y="8"/>
                      <a:pt x="37" y="13"/>
                      <a:pt x="38" y="20"/>
                    </a:cubicBezTo>
                    <a:lnTo>
                      <a:pt x="47"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 name="Freeform 311"/>
              <p:cNvSpPr>
                <a:spLocks/>
              </p:cNvSpPr>
              <p:nvPr/>
            </p:nvSpPr>
            <p:spPr bwMode="auto">
              <a:xfrm>
                <a:off x="3724" y="2972"/>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1" name="Freeform 312"/>
              <p:cNvSpPr>
                <a:spLocks noEditPoints="1"/>
              </p:cNvSpPr>
              <p:nvPr/>
            </p:nvSpPr>
            <p:spPr bwMode="auto">
              <a:xfrm>
                <a:off x="3745" y="2972"/>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 name="Freeform 313"/>
              <p:cNvSpPr>
                <a:spLocks noEditPoints="1"/>
              </p:cNvSpPr>
              <p:nvPr/>
            </p:nvSpPr>
            <p:spPr bwMode="auto">
              <a:xfrm>
                <a:off x="3763" y="2989"/>
                <a:ext cx="45" cy="52"/>
              </a:xfrm>
              <a:custGeom>
                <a:avLst/>
                <a:gdLst>
                  <a:gd name="T0" fmla="*/ 41 w 51"/>
                  <a:gd name="T1" fmla="*/ 40 h 59"/>
                  <a:gd name="T2" fmla="*/ 41 w 51"/>
                  <a:gd name="T3" fmla="*/ 40 h 59"/>
                  <a:gd name="T4" fmla="*/ 26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0"/>
                      <a:pt x="26" y="50"/>
                    </a:cubicBezTo>
                    <a:cubicBezTo>
                      <a:pt x="16" y="50"/>
                      <a:pt x="10" y="44"/>
                      <a:pt x="10" y="32"/>
                    </a:cubicBezTo>
                    <a:lnTo>
                      <a:pt x="51" y="32"/>
                    </a:lnTo>
                    <a:cubicBezTo>
                      <a:pt x="51" y="13"/>
                      <a:pt x="43" y="0"/>
                      <a:pt x="27" y="0"/>
                    </a:cubicBezTo>
                    <a:cubicBezTo>
                      <a:pt x="9" y="0"/>
                      <a:pt x="0" y="14"/>
                      <a:pt x="0" y="31"/>
                    </a:cubicBezTo>
                    <a:cubicBezTo>
                      <a:pt x="0" y="47"/>
                      <a:pt x="10" y="59"/>
                      <a:pt x="25" y="59"/>
                    </a:cubicBezTo>
                    <a:cubicBezTo>
                      <a:pt x="34" y="59"/>
                      <a:pt x="38" y="56"/>
                      <a:pt x="40" y="55"/>
                    </a:cubicBezTo>
                    <a:cubicBezTo>
                      <a:pt x="47" y="50"/>
                      <a:pt x="50" y="42"/>
                      <a:pt x="50" y="40"/>
                    </a:cubicBezTo>
                    <a:lnTo>
                      <a:pt x="41" y="40"/>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3" name="Freeform 314"/>
              <p:cNvSpPr>
                <a:spLocks/>
              </p:cNvSpPr>
              <p:nvPr/>
            </p:nvSpPr>
            <p:spPr bwMode="auto">
              <a:xfrm>
                <a:off x="3817" y="2989"/>
                <a:ext cx="40"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2 h 57"/>
                  <a:gd name="T12" fmla="*/ 0 w 45"/>
                  <a:gd name="T13" fmla="*/ 2 h 57"/>
                  <a:gd name="T14" fmla="*/ 0 w 45"/>
                  <a:gd name="T15" fmla="*/ 57 h 57"/>
                  <a:gd name="T16" fmla="*/ 10 w 45"/>
                  <a:gd name="T17" fmla="*/ 57 h 57"/>
                  <a:gd name="T18" fmla="*/ 10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5" y="0"/>
                      <a:pt x="26" y="0"/>
                    </a:cubicBezTo>
                    <a:cubicBezTo>
                      <a:pt x="17" y="0"/>
                      <a:pt x="11" y="6"/>
                      <a:pt x="9" y="9"/>
                    </a:cubicBezTo>
                    <a:lnTo>
                      <a:pt x="9" y="9"/>
                    </a:lnTo>
                    <a:lnTo>
                      <a:pt x="9" y="2"/>
                    </a:lnTo>
                    <a:lnTo>
                      <a:pt x="0" y="2"/>
                    </a:lnTo>
                    <a:lnTo>
                      <a:pt x="0" y="57"/>
                    </a:lnTo>
                    <a:lnTo>
                      <a:pt x="10" y="57"/>
                    </a:lnTo>
                    <a:lnTo>
                      <a:pt x="10" y="27"/>
                    </a:lnTo>
                    <a:cubicBezTo>
                      <a:pt x="10" y="12"/>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4" name="Freeform 315"/>
              <p:cNvSpPr>
                <a:spLocks/>
              </p:cNvSpPr>
              <p:nvPr/>
            </p:nvSpPr>
            <p:spPr bwMode="auto">
              <a:xfrm>
                <a:off x="3865" y="2976"/>
                <a:ext cx="23" cy="64"/>
              </a:xfrm>
              <a:custGeom>
                <a:avLst/>
                <a:gdLst>
                  <a:gd name="T0" fmla="*/ 26 w 26"/>
                  <a:gd name="T1" fmla="*/ 23 h 72"/>
                  <a:gd name="T2" fmla="*/ 26 w 26"/>
                  <a:gd name="T3" fmla="*/ 23 h 72"/>
                  <a:gd name="T4" fmla="*/ 26 w 26"/>
                  <a:gd name="T5" fmla="*/ 16 h 72"/>
                  <a:gd name="T6" fmla="*/ 17 w 26"/>
                  <a:gd name="T7" fmla="*/ 16 h 72"/>
                  <a:gd name="T8" fmla="*/ 17 w 26"/>
                  <a:gd name="T9" fmla="*/ 0 h 72"/>
                  <a:gd name="T10" fmla="*/ 8 w 26"/>
                  <a:gd name="T11" fmla="*/ 0 h 72"/>
                  <a:gd name="T12" fmla="*/ 8 w 26"/>
                  <a:gd name="T13" fmla="*/ 16 h 72"/>
                  <a:gd name="T14" fmla="*/ 0 w 26"/>
                  <a:gd name="T15" fmla="*/ 16 h 72"/>
                  <a:gd name="T16" fmla="*/ 0 w 26"/>
                  <a:gd name="T17" fmla="*/ 23 h 72"/>
                  <a:gd name="T18" fmla="*/ 8 w 26"/>
                  <a:gd name="T19" fmla="*/ 23 h 72"/>
                  <a:gd name="T20" fmla="*/ 8 w 26"/>
                  <a:gd name="T21" fmla="*/ 60 h 72"/>
                  <a:gd name="T22" fmla="*/ 19 w 26"/>
                  <a:gd name="T23" fmla="*/ 72 h 72"/>
                  <a:gd name="T24" fmla="*/ 26 w 26"/>
                  <a:gd name="T25" fmla="*/ 71 h 72"/>
                  <a:gd name="T26" fmla="*/ 26 w 26"/>
                  <a:gd name="T27" fmla="*/ 64 h 72"/>
                  <a:gd name="T28" fmla="*/ 23 w 26"/>
                  <a:gd name="T29" fmla="*/ 64 h 72"/>
                  <a:gd name="T30" fmla="*/ 17 w 26"/>
                  <a:gd name="T31" fmla="*/ 59 h 72"/>
                  <a:gd name="T32" fmla="*/ 17 w 26"/>
                  <a:gd name="T33" fmla="*/ 23 h 72"/>
                  <a:gd name="T34" fmla="*/ 26 w 26"/>
                  <a:gd name="T35" fmla="*/ 2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3"/>
                    </a:moveTo>
                    <a:lnTo>
                      <a:pt x="26" y="23"/>
                    </a:lnTo>
                    <a:lnTo>
                      <a:pt x="26" y="16"/>
                    </a:lnTo>
                    <a:lnTo>
                      <a:pt x="17" y="16"/>
                    </a:lnTo>
                    <a:lnTo>
                      <a:pt x="17" y="0"/>
                    </a:lnTo>
                    <a:lnTo>
                      <a:pt x="8" y="0"/>
                    </a:lnTo>
                    <a:lnTo>
                      <a:pt x="8" y="16"/>
                    </a:lnTo>
                    <a:lnTo>
                      <a:pt x="0" y="16"/>
                    </a:lnTo>
                    <a:lnTo>
                      <a:pt x="0" y="23"/>
                    </a:lnTo>
                    <a:lnTo>
                      <a:pt x="8" y="23"/>
                    </a:lnTo>
                    <a:lnTo>
                      <a:pt x="8" y="60"/>
                    </a:lnTo>
                    <a:cubicBezTo>
                      <a:pt x="8" y="67"/>
                      <a:pt x="10" y="72"/>
                      <a:pt x="19" y="72"/>
                    </a:cubicBezTo>
                    <a:cubicBezTo>
                      <a:pt x="20" y="72"/>
                      <a:pt x="23" y="71"/>
                      <a:pt x="26" y="71"/>
                    </a:cubicBezTo>
                    <a:lnTo>
                      <a:pt x="26" y="64"/>
                    </a:lnTo>
                    <a:lnTo>
                      <a:pt x="23" y="64"/>
                    </a:lnTo>
                    <a:cubicBezTo>
                      <a:pt x="21" y="64"/>
                      <a:pt x="17" y="64"/>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5" name="Freeform 316"/>
              <p:cNvSpPr>
                <a:spLocks/>
              </p:cNvSpPr>
              <p:nvPr/>
            </p:nvSpPr>
            <p:spPr bwMode="auto">
              <a:xfrm>
                <a:off x="3893" y="2989"/>
                <a:ext cx="41" cy="52"/>
              </a:xfrm>
              <a:custGeom>
                <a:avLst/>
                <a:gdLst>
                  <a:gd name="T0" fmla="*/ 44 w 46"/>
                  <a:gd name="T1" fmla="*/ 17 h 59"/>
                  <a:gd name="T2" fmla="*/ 44 w 46"/>
                  <a:gd name="T3" fmla="*/ 17 h 59"/>
                  <a:gd name="T4" fmla="*/ 23 w 46"/>
                  <a:gd name="T5" fmla="*/ 0 h 59"/>
                  <a:gd name="T6" fmla="*/ 2 w 46"/>
                  <a:gd name="T7" fmla="*/ 18 h 59"/>
                  <a:gd name="T8" fmla="*/ 14 w 46"/>
                  <a:gd name="T9" fmla="*/ 31 h 59"/>
                  <a:gd name="T10" fmla="*/ 25 w 46"/>
                  <a:gd name="T11" fmla="*/ 34 h 59"/>
                  <a:gd name="T12" fmla="*/ 36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2" y="0"/>
                      <a:pt x="23" y="0"/>
                    </a:cubicBezTo>
                    <a:cubicBezTo>
                      <a:pt x="12" y="0"/>
                      <a:pt x="2" y="5"/>
                      <a:pt x="2" y="18"/>
                    </a:cubicBezTo>
                    <a:cubicBezTo>
                      <a:pt x="2" y="25"/>
                      <a:pt x="7" y="29"/>
                      <a:pt x="14" y="31"/>
                    </a:cubicBezTo>
                    <a:lnTo>
                      <a:pt x="25" y="34"/>
                    </a:lnTo>
                    <a:cubicBezTo>
                      <a:pt x="33" y="36"/>
                      <a:pt x="36" y="37"/>
                      <a:pt x="36" y="42"/>
                    </a:cubicBezTo>
                    <a:cubicBezTo>
                      <a:pt x="36" y="48"/>
                      <a:pt x="30" y="50"/>
                      <a:pt x="24" y="50"/>
                    </a:cubicBezTo>
                    <a:cubicBezTo>
                      <a:pt x="10" y="50"/>
                      <a:pt x="9" y="43"/>
                      <a:pt x="9" y="39"/>
                    </a:cubicBezTo>
                    <a:lnTo>
                      <a:pt x="0" y="39"/>
                    </a:lnTo>
                    <a:cubicBezTo>
                      <a:pt x="0" y="46"/>
                      <a:pt x="2" y="59"/>
                      <a:pt x="24" y="59"/>
                    </a:cubicBezTo>
                    <a:cubicBezTo>
                      <a:pt x="36" y="59"/>
                      <a:pt x="46" y="52"/>
                      <a:pt x="46" y="40"/>
                    </a:cubicBezTo>
                    <a:cubicBezTo>
                      <a:pt x="46" y="33"/>
                      <a:pt x="42" y="28"/>
                      <a:pt x="30" y="26"/>
                    </a:cubicBezTo>
                    <a:lnTo>
                      <a:pt x="21" y="23"/>
                    </a:lnTo>
                    <a:cubicBezTo>
                      <a:pt x="13" y="21"/>
                      <a:pt x="11" y="20"/>
                      <a:pt x="11" y="16"/>
                    </a:cubicBezTo>
                    <a:cubicBezTo>
                      <a:pt x="11" y="9"/>
                      <a:pt x="19" y="8"/>
                      <a:pt x="22" y="8"/>
                    </a:cubicBezTo>
                    <a:cubicBezTo>
                      <a:pt x="33"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6" name="Freeform 317"/>
              <p:cNvSpPr>
                <a:spLocks noEditPoints="1"/>
              </p:cNvSpPr>
              <p:nvPr/>
            </p:nvSpPr>
            <p:spPr bwMode="auto">
              <a:xfrm>
                <a:off x="4013" y="2859"/>
                <a:ext cx="55" cy="67"/>
              </a:xfrm>
              <a:custGeom>
                <a:avLst/>
                <a:gdLst>
                  <a:gd name="T0" fmla="*/ 10 w 63"/>
                  <a:gd name="T1" fmla="*/ 43 h 76"/>
                  <a:gd name="T2" fmla="*/ 10 w 63"/>
                  <a:gd name="T3" fmla="*/ 43 h 76"/>
                  <a:gd name="T4" fmla="*/ 35 w 63"/>
                  <a:gd name="T5" fmla="*/ 43 h 76"/>
                  <a:gd name="T6" fmla="*/ 49 w 63"/>
                  <a:gd name="T7" fmla="*/ 57 h 76"/>
                  <a:gd name="T8" fmla="*/ 51 w 63"/>
                  <a:gd name="T9" fmla="*/ 76 h 76"/>
                  <a:gd name="T10" fmla="*/ 63 w 63"/>
                  <a:gd name="T11" fmla="*/ 76 h 76"/>
                  <a:gd name="T12" fmla="*/ 63 w 63"/>
                  <a:gd name="T13" fmla="*/ 74 h 76"/>
                  <a:gd name="T14" fmla="*/ 59 w 63"/>
                  <a:gd name="T15" fmla="*/ 67 h 76"/>
                  <a:gd name="T16" fmla="*/ 59 w 63"/>
                  <a:gd name="T17" fmla="*/ 53 h 76"/>
                  <a:gd name="T18" fmla="*/ 50 w 63"/>
                  <a:gd name="T19" fmla="*/ 39 h 76"/>
                  <a:gd name="T20" fmla="*/ 60 w 63"/>
                  <a:gd name="T21" fmla="*/ 20 h 76"/>
                  <a:gd name="T22" fmla="*/ 35 w 63"/>
                  <a:gd name="T23" fmla="*/ 0 h 76"/>
                  <a:gd name="T24" fmla="*/ 0 w 63"/>
                  <a:gd name="T25" fmla="*/ 0 h 76"/>
                  <a:gd name="T26" fmla="*/ 0 w 63"/>
                  <a:gd name="T27" fmla="*/ 76 h 76"/>
                  <a:gd name="T28" fmla="*/ 10 w 63"/>
                  <a:gd name="T29" fmla="*/ 76 h 76"/>
                  <a:gd name="T30" fmla="*/ 10 w 63"/>
                  <a:gd name="T31" fmla="*/ 43 h 76"/>
                  <a:gd name="T32" fmla="*/ 10 w 63"/>
                  <a:gd name="T33" fmla="*/ 9 h 76"/>
                  <a:gd name="T34" fmla="*/ 10 w 63"/>
                  <a:gd name="T35" fmla="*/ 9 h 76"/>
                  <a:gd name="T36" fmla="*/ 36 w 63"/>
                  <a:gd name="T37" fmla="*/ 9 h 76"/>
                  <a:gd name="T38" fmla="*/ 50 w 63"/>
                  <a:gd name="T39" fmla="*/ 21 h 76"/>
                  <a:gd name="T40" fmla="*/ 34 w 63"/>
                  <a:gd name="T41" fmla="*/ 34 h 76"/>
                  <a:gd name="T42" fmla="*/ 10 w 63"/>
                  <a:gd name="T43" fmla="*/ 34 h 76"/>
                  <a:gd name="T44" fmla="*/ 10 w 63"/>
                  <a:gd name="T45"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76">
                    <a:moveTo>
                      <a:pt x="10" y="43"/>
                    </a:moveTo>
                    <a:lnTo>
                      <a:pt x="10" y="43"/>
                    </a:lnTo>
                    <a:lnTo>
                      <a:pt x="35" y="43"/>
                    </a:lnTo>
                    <a:cubicBezTo>
                      <a:pt x="47" y="43"/>
                      <a:pt x="49" y="51"/>
                      <a:pt x="49" y="57"/>
                    </a:cubicBezTo>
                    <a:cubicBezTo>
                      <a:pt x="49" y="60"/>
                      <a:pt x="49" y="71"/>
                      <a:pt x="51" y="76"/>
                    </a:cubicBezTo>
                    <a:lnTo>
                      <a:pt x="63" y="76"/>
                    </a:lnTo>
                    <a:lnTo>
                      <a:pt x="63" y="74"/>
                    </a:lnTo>
                    <a:cubicBezTo>
                      <a:pt x="60" y="72"/>
                      <a:pt x="59" y="71"/>
                      <a:pt x="59" y="67"/>
                    </a:cubicBezTo>
                    <a:lnTo>
                      <a:pt x="59" y="53"/>
                    </a:lnTo>
                    <a:cubicBezTo>
                      <a:pt x="58" y="42"/>
                      <a:pt x="54" y="40"/>
                      <a:pt x="50" y="39"/>
                    </a:cubicBezTo>
                    <a:cubicBezTo>
                      <a:pt x="54" y="36"/>
                      <a:pt x="60" y="32"/>
                      <a:pt x="60" y="20"/>
                    </a:cubicBezTo>
                    <a:cubicBezTo>
                      <a:pt x="60" y="4"/>
                      <a:pt x="48" y="0"/>
                      <a:pt x="35" y="0"/>
                    </a:cubicBezTo>
                    <a:lnTo>
                      <a:pt x="0" y="0"/>
                    </a:lnTo>
                    <a:lnTo>
                      <a:pt x="0" y="76"/>
                    </a:lnTo>
                    <a:lnTo>
                      <a:pt x="10" y="76"/>
                    </a:lnTo>
                    <a:lnTo>
                      <a:pt x="10" y="43"/>
                    </a:lnTo>
                    <a:close/>
                    <a:moveTo>
                      <a:pt x="10" y="9"/>
                    </a:moveTo>
                    <a:lnTo>
                      <a:pt x="10" y="9"/>
                    </a:lnTo>
                    <a:lnTo>
                      <a:pt x="36" y="9"/>
                    </a:lnTo>
                    <a:cubicBezTo>
                      <a:pt x="41" y="9"/>
                      <a:pt x="50" y="10"/>
                      <a:pt x="50" y="21"/>
                    </a:cubicBezTo>
                    <a:cubicBezTo>
                      <a:pt x="50" y="33"/>
                      <a:pt x="42" y="34"/>
                      <a:pt x="34" y="34"/>
                    </a:cubicBezTo>
                    <a:lnTo>
                      <a:pt x="10" y="34"/>
                    </a:lnTo>
                    <a:lnTo>
                      <a:pt x="10" y="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7" name="Freeform 318"/>
              <p:cNvSpPr>
                <a:spLocks noEditPoints="1"/>
              </p:cNvSpPr>
              <p:nvPr/>
            </p:nvSpPr>
            <p:spPr bwMode="auto">
              <a:xfrm>
                <a:off x="4076" y="2875"/>
                <a:ext cx="44" cy="53"/>
              </a:xfrm>
              <a:custGeom>
                <a:avLst/>
                <a:gdLst>
                  <a:gd name="T0" fmla="*/ 40 w 50"/>
                  <a:gd name="T1" fmla="*/ 40 h 59"/>
                  <a:gd name="T2" fmla="*/ 40 w 50"/>
                  <a:gd name="T3" fmla="*/ 40 h 59"/>
                  <a:gd name="T4" fmla="*/ 26 w 50"/>
                  <a:gd name="T5" fmla="*/ 50 h 59"/>
                  <a:gd name="T6" fmla="*/ 10 w 50"/>
                  <a:gd name="T7" fmla="*/ 32 h 59"/>
                  <a:gd name="T8" fmla="*/ 50 w 50"/>
                  <a:gd name="T9" fmla="*/ 32 h 59"/>
                  <a:gd name="T10" fmla="*/ 26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8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0"/>
                      <a:pt x="26" y="50"/>
                    </a:cubicBezTo>
                    <a:cubicBezTo>
                      <a:pt x="15" y="50"/>
                      <a:pt x="10" y="44"/>
                      <a:pt x="10" y="32"/>
                    </a:cubicBezTo>
                    <a:lnTo>
                      <a:pt x="50" y="32"/>
                    </a:lnTo>
                    <a:cubicBezTo>
                      <a:pt x="50" y="13"/>
                      <a:pt x="43" y="0"/>
                      <a:pt x="26" y="0"/>
                    </a:cubicBezTo>
                    <a:cubicBezTo>
                      <a:pt x="8" y="0"/>
                      <a:pt x="0" y="14"/>
                      <a:pt x="0" y="31"/>
                    </a:cubicBezTo>
                    <a:cubicBezTo>
                      <a:pt x="0" y="47"/>
                      <a:pt x="9" y="59"/>
                      <a:pt x="25" y="59"/>
                    </a:cubicBezTo>
                    <a:cubicBezTo>
                      <a:pt x="34" y="59"/>
                      <a:pt x="37" y="56"/>
                      <a:pt x="40" y="55"/>
                    </a:cubicBezTo>
                    <a:cubicBezTo>
                      <a:pt x="47" y="50"/>
                      <a:pt x="49" y="42"/>
                      <a:pt x="50" y="40"/>
                    </a:cubicBezTo>
                    <a:lnTo>
                      <a:pt x="40" y="40"/>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8" name="Freeform 319"/>
              <p:cNvSpPr>
                <a:spLocks noEditPoints="1"/>
              </p:cNvSpPr>
              <p:nvPr/>
            </p:nvSpPr>
            <p:spPr bwMode="auto">
              <a:xfrm>
                <a:off x="4128" y="2875"/>
                <a:ext cx="44" cy="71"/>
              </a:xfrm>
              <a:custGeom>
                <a:avLst/>
                <a:gdLst>
                  <a:gd name="T0" fmla="*/ 10 w 49"/>
                  <a:gd name="T1" fmla="*/ 29 h 80"/>
                  <a:gd name="T2" fmla="*/ 10 w 49"/>
                  <a:gd name="T3" fmla="*/ 29 h 80"/>
                  <a:gd name="T4" fmla="*/ 25 w 49"/>
                  <a:gd name="T5" fmla="*/ 8 h 80"/>
                  <a:gd name="T6" fmla="*/ 40 w 49"/>
                  <a:gd name="T7" fmla="*/ 32 h 80"/>
                  <a:gd name="T8" fmla="*/ 25 w 49"/>
                  <a:gd name="T9" fmla="*/ 50 h 80"/>
                  <a:gd name="T10" fmla="*/ 10 w 49"/>
                  <a:gd name="T11" fmla="*/ 29 h 80"/>
                  <a:gd name="T12" fmla="*/ 49 w 49"/>
                  <a:gd name="T13" fmla="*/ 1 h 80"/>
                  <a:gd name="T14" fmla="*/ 49 w 49"/>
                  <a:gd name="T15" fmla="*/ 1 h 80"/>
                  <a:gd name="T16" fmla="*/ 40 w 49"/>
                  <a:gd name="T17" fmla="*/ 1 h 80"/>
                  <a:gd name="T18" fmla="*/ 40 w 49"/>
                  <a:gd name="T19" fmla="*/ 9 h 80"/>
                  <a:gd name="T20" fmla="*/ 40 w 49"/>
                  <a:gd name="T21" fmla="*/ 9 h 80"/>
                  <a:gd name="T22" fmla="*/ 23 w 49"/>
                  <a:gd name="T23" fmla="*/ 0 h 80"/>
                  <a:gd name="T24" fmla="*/ 0 w 49"/>
                  <a:gd name="T25" fmla="*/ 28 h 80"/>
                  <a:gd name="T26" fmla="*/ 25 w 49"/>
                  <a:gd name="T27" fmla="*/ 59 h 80"/>
                  <a:gd name="T28" fmla="*/ 39 w 49"/>
                  <a:gd name="T29" fmla="*/ 51 h 80"/>
                  <a:gd name="T30" fmla="*/ 39 w 49"/>
                  <a:gd name="T31" fmla="*/ 51 h 80"/>
                  <a:gd name="T32" fmla="*/ 39 w 49"/>
                  <a:gd name="T33" fmla="*/ 51 h 80"/>
                  <a:gd name="T34" fmla="*/ 39 w 49"/>
                  <a:gd name="T35" fmla="*/ 53 h 80"/>
                  <a:gd name="T36" fmla="*/ 24 w 49"/>
                  <a:gd name="T37" fmla="*/ 73 h 80"/>
                  <a:gd name="T38" fmla="*/ 11 w 49"/>
                  <a:gd name="T39" fmla="*/ 64 h 80"/>
                  <a:gd name="T40" fmla="*/ 2 w 49"/>
                  <a:gd name="T41" fmla="*/ 64 h 80"/>
                  <a:gd name="T42" fmla="*/ 23 w 49"/>
                  <a:gd name="T43" fmla="*/ 80 h 80"/>
                  <a:gd name="T44" fmla="*/ 49 w 49"/>
                  <a:gd name="T45" fmla="*/ 52 h 80"/>
                  <a:gd name="T46" fmla="*/ 49 w 49"/>
                  <a:gd name="T47" fmla="*/ 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 h="80">
                    <a:moveTo>
                      <a:pt x="10" y="29"/>
                    </a:moveTo>
                    <a:lnTo>
                      <a:pt x="10" y="29"/>
                    </a:lnTo>
                    <a:cubicBezTo>
                      <a:pt x="10" y="22"/>
                      <a:pt x="11" y="8"/>
                      <a:pt x="25" y="8"/>
                    </a:cubicBezTo>
                    <a:cubicBezTo>
                      <a:pt x="38" y="8"/>
                      <a:pt x="40" y="23"/>
                      <a:pt x="40" y="32"/>
                    </a:cubicBezTo>
                    <a:cubicBezTo>
                      <a:pt x="40" y="47"/>
                      <a:pt x="31" y="50"/>
                      <a:pt x="25" y="50"/>
                    </a:cubicBezTo>
                    <a:cubicBezTo>
                      <a:pt x="15" y="50"/>
                      <a:pt x="10" y="41"/>
                      <a:pt x="10" y="29"/>
                    </a:cubicBezTo>
                    <a:close/>
                    <a:moveTo>
                      <a:pt x="49" y="1"/>
                    </a:moveTo>
                    <a:lnTo>
                      <a:pt x="49" y="1"/>
                    </a:lnTo>
                    <a:lnTo>
                      <a:pt x="40" y="1"/>
                    </a:lnTo>
                    <a:lnTo>
                      <a:pt x="40" y="9"/>
                    </a:lnTo>
                    <a:lnTo>
                      <a:pt x="40" y="9"/>
                    </a:lnTo>
                    <a:cubicBezTo>
                      <a:pt x="38" y="6"/>
                      <a:pt x="33" y="0"/>
                      <a:pt x="23" y="0"/>
                    </a:cubicBezTo>
                    <a:cubicBezTo>
                      <a:pt x="9" y="0"/>
                      <a:pt x="0" y="12"/>
                      <a:pt x="0" y="28"/>
                    </a:cubicBezTo>
                    <a:cubicBezTo>
                      <a:pt x="0" y="41"/>
                      <a:pt x="6" y="59"/>
                      <a:pt x="25" y="59"/>
                    </a:cubicBezTo>
                    <a:cubicBezTo>
                      <a:pt x="32" y="59"/>
                      <a:pt x="37" y="55"/>
                      <a:pt x="39" y="51"/>
                    </a:cubicBezTo>
                    <a:lnTo>
                      <a:pt x="39" y="51"/>
                    </a:lnTo>
                    <a:lnTo>
                      <a:pt x="39" y="51"/>
                    </a:lnTo>
                    <a:lnTo>
                      <a:pt x="39" y="53"/>
                    </a:lnTo>
                    <a:cubicBezTo>
                      <a:pt x="39" y="60"/>
                      <a:pt x="40" y="73"/>
                      <a:pt x="24" y="73"/>
                    </a:cubicBezTo>
                    <a:cubicBezTo>
                      <a:pt x="21" y="73"/>
                      <a:pt x="13" y="73"/>
                      <a:pt x="11" y="64"/>
                    </a:cubicBezTo>
                    <a:lnTo>
                      <a:pt x="2" y="64"/>
                    </a:lnTo>
                    <a:cubicBezTo>
                      <a:pt x="4" y="78"/>
                      <a:pt x="16" y="80"/>
                      <a:pt x="23" y="80"/>
                    </a:cubicBezTo>
                    <a:cubicBezTo>
                      <a:pt x="49" y="80"/>
                      <a:pt x="49" y="60"/>
                      <a:pt x="49" y="52"/>
                    </a:cubicBezTo>
                    <a:lnTo>
                      <a:pt x="49" y="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9" name="Freeform 320"/>
              <p:cNvSpPr>
                <a:spLocks noEditPoints="1"/>
              </p:cNvSpPr>
              <p:nvPr/>
            </p:nvSpPr>
            <p:spPr bwMode="auto">
              <a:xfrm>
                <a:off x="4181" y="2875"/>
                <a:ext cx="45" cy="53"/>
              </a:xfrm>
              <a:custGeom>
                <a:avLst/>
                <a:gdLst>
                  <a:gd name="T0" fmla="*/ 11 w 52"/>
                  <a:gd name="T1" fmla="*/ 18 h 59"/>
                  <a:gd name="T2" fmla="*/ 11 w 52"/>
                  <a:gd name="T3" fmla="*/ 18 h 59"/>
                  <a:gd name="T4" fmla="*/ 24 w 52"/>
                  <a:gd name="T5" fmla="*/ 8 h 59"/>
                  <a:gd name="T6" fmla="*/ 37 w 52"/>
                  <a:gd name="T7" fmla="*/ 17 h 59"/>
                  <a:gd name="T8" fmla="*/ 32 w 52"/>
                  <a:gd name="T9" fmla="*/ 23 h 59"/>
                  <a:gd name="T10" fmla="*/ 17 w 52"/>
                  <a:gd name="T11" fmla="*/ 25 h 59"/>
                  <a:gd name="T12" fmla="*/ 0 w 52"/>
                  <a:gd name="T13" fmla="*/ 43 h 59"/>
                  <a:gd name="T14" fmla="*/ 17 w 52"/>
                  <a:gd name="T15" fmla="*/ 59 h 59"/>
                  <a:gd name="T16" fmla="*/ 37 w 52"/>
                  <a:gd name="T17" fmla="*/ 50 h 59"/>
                  <a:gd name="T18" fmla="*/ 47 w 52"/>
                  <a:gd name="T19" fmla="*/ 58 h 59"/>
                  <a:gd name="T20" fmla="*/ 52 w 52"/>
                  <a:gd name="T21" fmla="*/ 57 h 59"/>
                  <a:gd name="T22" fmla="*/ 52 w 52"/>
                  <a:gd name="T23" fmla="*/ 50 h 59"/>
                  <a:gd name="T24" fmla="*/ 49 w 52"/>
                  <a:gd name="T25" fmla="*/ 51 h 59"/>
                  <a:gd name="T26" fmla="*/ 46 w 52"/>
                  <a:gd name="T27" fmla="*/ 47 h 59"/>
                  <a:gd name="T28" fmla="*/ 46 w 52"/>
                  <a:gd name="T29" fmla="*/ 15 h 59"/>
                  <a:gd name="T30" fmla="*/ 26 w 52"/>
                  <a:gd name="T31" fmla="*/ 0 h 59"/>
                  <a:gd name="T32" fmla="*/ 3 w 52"/>
                  <a:gd name="T33" fmla="*/ 18 h 59"/>
                  <a:gd name="T34" fmla="*/ 11 w 52"/>
                  <a:gd name="T35" fmla="*/ 18 h 59"/>
                  <a:gd name="T36" fmla="*/ 37 w 52"/>
                  <a:gd name="T37" fmla="*/ 38 h 59"/>
                  <a:gd name="T38" fmla="*/ 37 w 52"/>
                  <a:gd name="T39" fmla="*/ 38 h 59"/>
                  <a:gd name="T40" fmla="*/ 20 w 52"/>
                  <a:gd name="T41" fmla="*/ 51 h 59"/>
                  <a:gd name="T42" fmla="*/ 10 w 52"/>
                  <a:gd name="T43" fmla="*/ 41 h 59"/>
                  <a:gd name="T44" fmla="*/ 22 w 52"/>
                  <a:gd name="T45" fmla="*/ 32 h 59"/>
                  <a:gd name="T46" fmla="*/ 37 w 52"/>
                  <a:gd name="T47" fmla="*/ 29 h 59"/>
                  <a:gd name="T48" fmla="*/ 37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8"/>
                    </a:moveTo>
                    <a:lnTo>
                      <a:pt x="11" y="18"/>
                    </a:lnTo>
                    <a:cubicBezTo>
                      <a:pt x="12" y="14"/>
                      <a:pt x="13" y="8"/>
                      <a:pt x="24" y="8"/>
                    </a:cubicBezTo>
                    <a:cubicBezTo>
                      <a:pt x="33" y="8"/>
                      <a:pt x="37" y="11"/>
                      <a:pt x="37" y="17"/>
                    </a:cubicBezTo>
                    <a:cubicBezTo>
                      <a:pt x="37" y="22"/>
                      <a:pt x="34" y="23"/>
                      <a:pt x="32" y="23"/>
                    </a:cubicBezTo>
                    <a:lnTo>
                      <a:pt x="17" y="25"/>
                    </a:lnTo>
                    <a:cubicBezTo>
                      <a:pt x="1" y="27"/>
                      <a:pt x="0" y="38"/>
                      <a:pt x="0" y="43"/>
                    </a:cubicBezTo>
                    <a:cubicBezTo>
                      <a:pt x="0" y="52"/>
                      <a:pt x="7" y="59"/>
                      <a:pt x="17" y="59"/>
                    </a:cubicBezTo>
                    <a:cubicBezTo>
                      <a:pt x="28" y="59"/>
                      <a:pt x="34" y="53"/>
                      <a:pt x="37" y="50"/>
                    </a:cubicBezTo>
                    <a:cubicBezTo>
                      <a:pt x="38" y="54"/>
                      <a:pt x="39" y="58"/>
                      <a:pt x="47" y="58"/>
                    </a:cubicBezTo>
                    <a:cubicBezTo>
                      <a:pt x="49" y="58"/>
                      <a:pt x="51" y="57"/>
                      <a:pt x="52" y="57"/>
                    </a:cubicBezTo>
                    <a:lnTo>
                      <a:pt x="52" y="50"/>
                    </a:lnTo>
                    <a:cubicBezTo>
                      <a:pt x="51" y="50"/>
                      <a:pt x="50" y="51"/>
                      <a:pt x="49" y="51"/>
                    </a:cubicBezTo>
                    <a:cubicBezTo>
                      <a:pt x="47" y="51"/>
                      <a:pt x="46" y="50"/>
                      <a:pt x="46" y="47"/>
                    </a:cubicBezTo>
                    <a:lnTo>
                      <a:pt x="46" y="15"/>
                    </a:lnTo>
                    <a:cubicBezTo>
                      <a:pt x="46" y="1"/>
                      <a:pt x="30" y="0"/>
                      <a:pt x="26" y="0"/>
                    </a:cubicBezTo>
                    <a:cubicBezTo>
                      <a:pt x="12" y="0"/>
                      <a:pt x="3" y="5"/>
                      <a:pt x="3" y="18"/>
                    </a:cubicBezTo>
                    <a:lnTo>
                      <a:pt x="11" y="18"/>
                    </a:lnTo>
                    <a:close/>
                    <a:moveTo>
                      <a:pt x="37" y="38"/>
                    </a:moveTo>
                    <a:lnTo>
                      <a:pt x="37" y="38"/>
                    </a:lnTo>
                    <a:cubicBezTo>
                      <a:pt x="37" y="45"/>
                      <a:pt x="28" y="51"/>
                      <a:pt x="20" y="51"/>
                    </a:cubicBezTo>
                    <a:cubicBezTo>
                      <a:pt x="13" y="51"/>
                      <a:pt x="10" y="47"/>
                      <a:pt x="10" y="41"/>
                    </a:cubicBezTo>
                    <a:cubicBezTo>
                      <a:pt x="10" y="34"/>
                      <a:pt x="17" y="33"/>
                      <a:pt x="22" y="32"/>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 name="Freeform 321"/>
              <p:cNvSpPr>
                <a:spLocks/>
              </p:cNvSpPr>
              <p:nvPr/>
            </p:nvSpPr>
            <p:spPr bwMode="auto">
              <a:xfrm>
                <a:off x="4237" y="2875"/>
                <a:ext cx="24" cy="51"/>
              </a:xfrm>
              <a:custGeom>
                <a:avLst/>
                <a:gdLst>
                  <a:gd name="T0" fmla="*/ 9 w 27"/>
                  <a:gd name="T1" fmla="*/ 25 h 57"/>
                  <a:gd name="T2" fmla="*/ 9 w 27"/>
                  <a:gd name="T3" fmla="*/ 25 h 57"/>
                  <a:gd name="T4" fmla="*/ 23 w 27"/>
                  <a:gd name="T5" fmla="*/ 10 h 57"/>
                  <a:gd name="T6" fmla="*/ 27 w 27"/>
                  <a:gd name="T7" fmla="*/ 10 h 57"/>
                  <a:gd name="T8" fmla="*/ 27 w 27"/>
                  <a:gd name="T9" fmla="*/ 0 h 57"/>
                  <a:gd name="T10" fmla="*/ 24 w 27"/>
                  <a:gd name="T11" fmla="*/ 0 h 57"/>
                  <a:gd name="T12" fmla="*/ 9 w 27"/>
                  <a:gd name="T13" fmla="*/ 11 h 57"/>
                  <a:gd name="T14" fmla="*/ 8 w 27"/>
                  <a:gd name="T15" fmla="*/ 11 h 57"/>
                  <a:gd name="T16" fmla="*/ 8 w 27"/>
                  <a:gd name="T17" fmla="*/ 1 h 57"/>
                  <a:gd name="T18" fmla="*/ 0 w 27"/>
                  <a:gd name="T19" fmla="*/ 1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4" y="10"/>
                      <a:pt x="23" y="10"/>
                    </a:cubicBezTo>
                    <a:lnTo>
                      <a:pt x="27" y="10"/>
                    </a:lnTo>
                    <a:lnTo>
                      <a:pt x="27" y="0"/>
                    </a:lnTo>
                    <a:cubicBezTo>
                      <a:pt x="26" y="0"/>
                      <a:pt x="25" y="0"/>
                      <a:pt x="24" y="0"/>
                    </a:cubicBezTo>
                    <a:cubicBezTo>
                      <a:pt x="17" y="0"/>
                      <a:pt x="12" y="4"/>
                      <a:pt x="9" y="11"/>
                    </a:cubicBezTo>
                    <a:lnTo>
                      <a:pt x="8" y="11"/>
                    </a:lnTo>
                    <a:lnTo>
                      <a:pt x="8" y="1"/>
                    </a:lnTo>
                    <a:lnTo>
                      <a:pt x="0" y="1"/>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 name="Freeform 322"/>
              <p:cNvSpPr>
                <a:spLocks noEditPoints="1"/>
              </p:cNvSpPr>
              <p:nvPr/>
            </p:nvSpPr>
            <p:spPr bwMode="auto">
              <a:xfrm>
                <a:off x="4264" y="2859"/>
                <a:ext cx="44" cy="69"/>
              </a:xfrm>
              <a:custGeom>
                <a:avLst/>
                <a:gdLst>
                  <a:gd name="T0" fmla="*/ 49 w 49"/>
                  <a:gd name="T1" fmla="*/ 0 h 78"/>
                  <a:gd name="T2" fmla="*/ 49 w 49"/>
                  <a:gd name="T3" fmla="*/ 0 h 78"/>
                  <a:gd name="T4" fmla="*/ 40 w 49"/>
                  <a:gd name="T5" fmla="*/ 0 h 78"/>
                  <a:gd name="T6" fmla="*/ 40 w 49"/>
                  <a:gd name="T7" fmla="*/ 28 h 78"/>
                  <a:gd name="T8" fmla="*/ 39 w 49"/>
                  <a:gd name="T9" fmla="*/ 28 h 78"/>
                  <a:gd name="T10" fmla="*/ 23 w 49"/>
                  <a:gd name="T11" fmla="*/ 19 h 78"/>
                  <a:gd name="T12" fmla="*/ 0 w 49"/>
                  <a:gd name="T13" fmla="*/ 47 h 78"/>
                  <a:gd name="T14" fmla="*/ 24 w 49"/>
                  <a:gd name="T15" fmla="*/ 78 h 78"/>
                  <a:gd name="T16" fmla="*/ 40 w 49"/>
                  <a:gd name="T17" fmla="*/ 68 h 78"/>
                  <a:gd name="T18" fmla="*/ 40 w 49"/>
                  <a:gd name="T19" fmla="*/ 68 h 78"/>
                  <a:gd name="T20" fmla="*/ 40 w 49"/>
                  <a:gd name="T21" fmla="*/ 76 h 78"/>
                  <a:gd name="T22" fmla="*/ 49 w 49"/>
                  <a:gd name="T23" fmla="*/ 76 h 78"/>
                  <a:gd name="T24" fmla="*/ 49 w 49"/>
                  <a:gd name="T25" fmla="*/ 0 h 78"/>
                  <a:gd name="T26" fmla="*/ 9 w 49"/>
                  <a:gd name="T27" fmla="*/ 48 h 78"/>
                  <a:gd name="T28" fmla="*/ 9 w 49"/>
                  <a:gd name="T29" fmla="*/ 48 h 78"/>
                  <a:gd name="T30" fmla="*/ 25 w 49"/>
                  <a:gd name="T31" fmla="*/ 27 h 78"/>
                  <a:gd name="T32" fmla="*/ 39 w 49"/>
                  <a:gd name="T33" fmla="*/ 51 h 78"/>
                  <a:gd name="T34" fmla="*/ 24 w 49"/>
                  <a:gd name="T35" fmla="*/ 69 h 78"/>
                  <a:gd name="T36" fmla="*/ 9 w 49"/>
                  <a:gd name="T37"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49" y="0"/>
                    </a:moveTo>
                    <a:lnTo>
                      <a:pt x="49" y="0"/>
                    </a:lnTo>
                    <a:lnTo>
                      <a:pt x="40" y="0"/>
                    </a:lnTo>
                    <a:lnTo>
                      <a:pt x="40" y="28"/>
                    </a:lnTo>
                    <a:lnTo>
                      <a:pt x="39" y="28"/>
                    </a:lnTo>
                    <a:cubicBezTo>
                      <a:pt x="37" y="25"/>
                      <a:pt x="33" y="19"/>
                      <a:pt x="23" y="19"/>
                    </a:cubicBezTo>
                    <a:cubicBezTo>
                      <a:pt x="8" y="19"/>
                      <a:pt x="0" y="31"/>
                      <a:pt x="0" y="47"/>
                    </a:cubicBezTo>
                    <a:cubicBezTo>
                      <a:pt x="0" y="60"/>
                      <a:pt x="5" y="78"/>
                      <a:pt x="24" y="78"/>
                    </a:cubicBezTo>
                    <a:cubicBezTo>
                      <a:pt x="29" y="78"/>
                      <a:pt x="36" y="76"/>
                      <a:pt x="40" y="68"/>
                    </a:cubicBezTo>
                    <a:lnTo>
                      <a:pt x="40" y="68"/>
                    </a:lnTo>
                    <a:lnTo>
                      <a:pt x="40" y="76"/>
                    </a:lnTo>
                    <a:lnTo>
                      <a:pt x="49" y="76"/>
                    </a:lnTo>
                    <a:lnTo>
                      <a:pt x="49" y="0"/>
                    </a:lnTo>
                    <a:close/>
                    <a:moveTo>
                      <a:pt x="9" y="48"/>
                    </a:moveTo>
                    <a:lnTo>
                      <a:pt x="9" y="48"/>
                    </a:lnTo>
                    <a:cubicBezTo>
                      <a:pt x="9" y="41"/>
                      <a:pt x="10" y="27"/>
                      <a:pt x="25" y="27"/>
                    </a:cubicBezTo>
                    <a:cubicBezTo>
                      <a:pt x="38" y="27"/>
                      <a:pt x="39" y="42"/>
                      <a:pt x="39" y="51"/>
                    </a:cubicBezTo>
                    <a:cubicBezTo>
                      <a:pt x="39" y="66"/>
                      <a:pt x="30" y="69"/>
                      <a:pt x="24" y="69"/>
                    </a:cubicBezTo>
                    <a:cubicBezTo>
                      <a:pt x="14" y="69"/>
                      <a:pt x="9" y="60"/>
                      <a:pt x="9"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 name="Freeform 323"/>
              <p:cNvSpPr>
                <a:spLocks/>
              </p:cNvSpPr>
              <p:nvPr/>
            </p:nvSpPr>
            <p:spPr bwMode="auto">
              <a:xfrm>
                <a:off x="4317" y="2875"/>
                <a:ext cx="39" cy="53"/>
              </a:xfrm>
              <a:custGeom>
                <a:avLst/>
                <a:gdLst>
                  <a:gd name="T0" fmla="*/ 44 w 45"/>
                  <a:gd name="T1" fmla="*/ 17 h 59"/>
                  <a:gd name="T2" fmla="*/ 44 w 45"/>
                  <a:gd name="T3" fmla="*/ 17 h 59"/>
                  <a:gd name="T4" fmla="*/ 22 w 45"/>
                  <a:gd name="T5" fmla="*/ 0 h 59"/>
                  <a:gd name="T6" fmla="*/ 1 w 45"/>
                  <a:gd name="T7" fmla="*/ 18 h 59"/>
                  <a:gd name="T8" fmla="*/ 14 w 45"/>
                  <a:gd name="T9" fmla="*/ 31 h 59"/>
                  <a:gd name="T10" fmla="*/ 25 w 45"/>
                  <a:gd name="T11" fmla="*/ 34 h 59"/>
                  <a:gd name="T12" fmla="*/ 36 w 45"/>
                  <a:gd name="T13" fmla="*/ 42 h 59"/>
                  <a:gd name="T14" fmla="*/ 23 w 45"/>
                  <a:gd name="T15" fmla="*/ 50 h 59"/>
                  <a:gd name="T16" fmla="*/ 9 w 45"/>
                  <a:gd name="T17" fmla="*/ 39 h 59"/>
                  <a:gd name="T18" fmla="*/ 0 w 45"/>
                  <a:gd name="T19" fmla="*/ 39 h 59"/>
                  <a:gd name="T20" fmla="*/ 24 w 45"/>
                  <a:gd name="T21" fmla="*/ 59 h 59"/>
                  <a:gd name="T22" fmla="*/ 45 w 45"/>
                  <a:gd name="T23" fmla="*/ 40 h 59"/>
                  <a:gd name="T24" fmla="*/ 30 w 45"/>
                  <a:gd name="T25" fmla="*/ 26 h 59"/>
                  <a:gd name="T26" fmla="*/ 21 w 45"/>
                  <a:gd name="T27" fmla="*/ 23 h 59"/>
                  <a:gd name="T28" fmla="*/ 10 w 45"/>
                  <a:gd name="T29" fmla="*/ 16 h 59"/>
                  <a:gd name="T30" fmla="*/ 22 w 45"/>
                  <a:gd name="T31" fmla="*/ 8 h 59"/>
                  <a:gd name="T32" fmla="*/ 35 w 45"/>
                  <a:gd name="T33" fmla="*/ 17 h 59"/>
                  <a:gd name="T34" fmla="*/ 44 w 45"/>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9">
                    <a:moveTo>
                      <a:pt x="44" y="17"/>
                    </a:moveTo>
                    <a:lnTo>
                      <a:pt x="44" y="17"/>
                    </a:lnTo>
                    <a:cubicBezTo>
                      <a:pt x="44" y="15"/>
                      <a:pt x="42" y="0"/>
                      <a:pt x="22" y="0"/>
                    </a:cubicBezTo>
                    <a:cubicBezTo>
                      <a:pt x="12" y="0"/>
                      <a:pt x="1" y="5"/>
                      <a:pt x="1" y="18"/>
                    </a:cubicBezTo>
                    <a:cubicBezTo>
                      <a:pt x="1" y="25"/>
                      <a:pt x="7" y="29"/>
                      <a:pt x="14" y="31"/>
                    </a:cubicBezTo>
                    <a:lnTo>
                      <a:pt x="25" y="34"/>
                    </a:lnTo>
                    <a:cubicBezTo>
                      <a:pt x="33" y="36"/>
                      <a:pt x="36" y="37"/>
                      <a:pt x="36" y="42"/>
                    </a:cubicBezTo>
                    <a:cubicBezTo>
                      <a:pt x="36" y="48"/>
                      <a:pt x="30" y="50"/>
                      <a:pt x="23" y="50"/>
                    </a:cubicBezTo>
                    <a:cubicBezTo>
                      <a:pt x="10" y="50"/>
                      <a:pt x="9" y="43"/>
                      <a:pt x="9" y="39"/>
                    </a:cubicBezTo>
                    <a:lnTo>
                      <a:pt x="0" y="39"/>
                    </a:lnTo>
                    <a:cubicBezTo>
                      <a:pt x="0" y="46"/>
                      <a:pt x="2" y="59"/>
                      <a:pt x="24" y="59"/>
                    </a:cubicBezTo>
                    <a:cubicBezTo>
                      <a:pt x="36" y="59"/>
                      <a:pt x="45" y="52"/>
                      <a:pt x="45" y="40"/>
                    </a:cubicBezTo>
                    <a:cubicBezTo>
                      <a:pt x="45" y="33"/>
                      <a:pt x="41" y="28"/>
                      <a:pt x="30" y="26"/>
                    </a:cubicBezTo>
                    <a:lnTo>
                      <a:pt x="21" y="23"/>
                    </a:lnTo>
                    <a:cubicBezTo>
                      <a:pt x="13" y="21"/>
                      <a:pt x="10" y="20"/>
                      <a:pt x="10" y="16"/>
                    </a:cubicBezTo>
                    <a:cubicBezTo>
                      <a:pt x="10" y="9"/>
                      <a:pt x="19" y="8"/>
                      <a:pt x="22" y="8"/>
                    </a:cubicBezTo>
                    <a:cubicBezTo>
                      <a:pt x="33"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 name="Freeform 324"/>
              <p:cNvSpPr>
                <a:spLocks/>
              </p:cNvSpPr>
              <p:nvPr/>
            </p:nvSpPr>
            <p:spPr bwMode="auto">
              <a:xfrm>
                <a:off x="4369" y="2916"/>
                <a:ext cx="9" cy="24"/>
              </a:xfrm>
              <a:custGeom>
                <a:avLst/>
                <a:gdLst>
                  <a:gd name="T0" fmla="*/ 0 w 11"/>
                  <a:gd name="T1" fmla="*/ 11 h 27"/>
                  <a:gd name="T2" fmla="*/ 0 w 11"/>
                  <a:gd name="T3" fmla="*/ 11 h 27"/>
                  <a:gd name="T4" fmla="*/ 5 w 11"/>
                  <a:gd name="T5" fmla="*/ 11 h 27"/>
                  <a:gd name="T6" fmla="*/ 0 w 11"/>
                  <a:gd name="T7" fmla="*/ 22 h 27"/>
                  <a:gd name="T8" fmla="*/ 0 w 11"/>
                  <a:gd name="T9" fmla="*/ 27 h 27"/>
                  <a:gd name="T10" fmla="*/ 11 w 11"/>
                  <a:gd name="T11" fmla="*/ 10 h 27"/>
                  <a:gd name="T12" fmla="*/ 11 w 11"/>
                  <a:gd name="T13" fmla="*/ 0 h 27"/>
                  <a:gd name="T14" fmla="*/ 0 w 11"/>
                  <a:gd name="T15" fmla="*/ 0 h 27"/>
                  <a:gd name="T16" fmla="*/ 0 w 11"/>
                  <a:gd name="T17"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7">
                    <a:moveTo>
                      <a:pt x="0" y="11"/>
                    </a:moveTo>
                    <a:lnTo>
                      <a:pt x="0" y="11"/>
                    </a:lnTo>
                    <a:lnTo>
                      <a:pt x="5" y="11"/>
                    </a:lnTo>
                    <a:cubicBezTo>
                      <a:pt x="5" y="16"/>
                      <a:pt x="4" y="21"/>
                      <a:pt x="0" y="22"/>
                    </a:cubicBezTo>
                    <a:lnTo>
                      <a:pt x="0" y="27"/>
                    </a:lnTo>
                    <a:cubicBezTo>
                      <a:pt x="2" y="26"/>
                      <a:pt x="11" y="24"/>
                      <a:pt x="11" y="10"/>
                    </a:cubicBezTo>
                    <a:lnTo>
                      <a:pt x="11" y="0"/>
                    </a:lnTo>
                    <a:lnTo>
                      <a:pt x="0" y="0"/>
                    </a:lnTo>
                    <a:lnTo>
                      <a:pt x="0"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 name="Freeform 325"/>
              <p:cNvSpPr>
                <a:spLocks/>
              </p:cNvSpPr>
              <p:nvPr/>
            </p:nvSpPr>
            <p:spPr bwMode="auto">
              <a:xfrm>
                <a:off x="4011" y="2972"/>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5" name="Freeform 326"/>
              <p:cNvSpPr>
                <a:spLocks noEditPoints="1"/>
              </p:cNvSpPr>
              <p:nvPr/>
            </p:nvSpPr>
            <p:spPr bwMode="auto">
              <a:xfrm>
                <a:off x="4031" y="2972"/>
                <a:ext cx="9" cy="67"/>
              </a:xfrm>
              <a:custGeom>
                <a:avLst/>
                <a:gdLst>
                  <a:gd name="T0" fmla="*/ 10 w 10"/>
                  <a:gd name="T1" fmla="*/ 20 h 76"/>
                  <a:gd name="T2" fmla="*/ 10 w 10"/>
                  <a:gd name="T3" fmla="*/ 20 h 76"/>
                  <a:gd name="T4" fmla="*/ 0 w 10"/>
                  <a:gd name="T5" fmla="*/ 20 h 76"/>
                  <a:gd name="T6" fmla="*/ 0 w 10"/>
                  <a:gd name="T7" fmla="*/ 76 h 76"/>
                  <a:gd name="T8" fmla="*/ 10 w 10"/>
                  <a:gd name="T9" fmla="*/ 76 h 76"/>
                  <a:gd name="T10" fmla="*/ 10 w 10"/>
                  <a:gd name="T11" fmla="*/ 20 h 76"/>
                  <a:gd name="T12" fmla="*/ 10 w 10"/>
                  <a:gd name="T13" fmla="*/ 10 h 76"/>
                  <a:gd name="T14" fmla="*/ 10 w 10"/>
                  <a:gd name="T15" fmla="*/ 10 h 76"/>
                  <a:gd name="T16" fmla="*/ 10 w 10"/>
                  <a:gd name="T17" fmla="*/ 0 h 76"/>
                  <a:gd name="T18" fmla="*/ 0 w 10"/>
                  <a:gd name="T19" fmla="*/ 0 h 76"/>
                  <a:gd name="T20" fmla="*/ 0 w 10"/>
                  <a:gd name="T21" fmla="*/ 10 h 76"/>
                  <a:gd name="T22" fmla="*/ 10 w 10"/>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0"/>
                    </a:moveTo>
                    <a:lnTo>
                      <a:pt x="10" y="20"/>
                    </a:lnTo>
                    <a:lnTo>
                      <a:pt x="0" y="20"/>
                    </a:lnTo>
                    <a:lnTo>
                      <a:pt x="0" y="76"/>
                    </a:lnTo>
                    <a:lnTo>
                      <a:pt x="10" y="76"/>
                    </a:lnTo>
                    <a:lnTo>
                      <a:pt x="10" y="20"/>
                    </a:lnTo>
                    <a:close/>
                    <a:moveTo>
                      <a:pt x="10" y="10"/>
                    </a:moveTo>
                    <a:lnTo>
                      <a:pt x="10" y="10"/>
                    </a:lnTo>
                    <a:lnTo>
                      <a:pt x="10" y="0"/>
                    </a:lnTo>
                    <a:lnTo>
                      <a:pt x="0" y="0"/>
                    </a:lnTo>
                    <a:lnTo>
                      <a:pt x="0" y="10"/>
                    </a:lnTo>
                    <a:lnTo>
                      <a:pt x="10"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6" name="Freeform 327"/>
              <p:cNvSpPr>
                <a:spLocks/>
              </p:cNvSpPr>
              <p:nvPr/>
            </p:nvSpPr>
            <p:spPr bwMode="auto">
              <a:xfrm>
                <a:off x="4052" y="2989"/>
                <a:ext cx="40" cy="50"/>
              </a:xfrm>
              <a:custGeom>
                <a:avLst/>
                <a:gdLst>
                  <a:gd name="T0" fmla="*/ 45 w 45"/>
                  <a:gd name="T1" fmla="*/ 19 h 57"/>
                  <a:gd name="T2" fmla="*/ 45 w 45"/>
                  <a:gd name="T3" fmla="*/ 19 h 57"/>
                  <a:gd name="T4" fmla="*/ 26 w 45"/>
                  <a:gd name="T5" fmla="*/ 0 h 57"/>
                  <a:gd name="T6" fmla="*/ 9 w 45"/>
                  <a:gd name="T7" fmla="*/ 9 h 57"/>
                  <a:gd name="T8" fmla="*/ 9 w 45"/>
                  <a:gd name="T9" fmla="*/ 9 h 57"/>
                  <a:gd name="T10" fmla="*/ 9 w 45"/>
                  <a:gd name="T11" fmla="*/ 1 h 57"/>
                  <a:gd name="T12" fmla="*/ 0 w 45"/>
                  <a:gd name="T13" fmla="*/ 1 h 57"/>
                  <a:gd name="T14" fmla="*/ 0 w 45"/>
                  <a:gd name="T15" fmla="*/ 57 h 57"/>
                  <a:gd name="T16" fmla="*/ 9 w 45"/>
                  <a:gd name="T17" fmla="*/ 57 h 57"/>
                  <a:gd name="T18" fmla="*/ 9 w 45"/>
                  <a:gd name="T19" fmla="*/ 27 h 57"/>
                  <a:gd name="T20" fmla="*/ 24 w 45"/>
                  <a:gd name="T21" fmla="*/ 8 h 57"/>
                  <a:gd name="T22" fmla="*/ 36 w 45"/>
                  <a:gd name="T23" fmla="*/ 23 h 57"/>
                  <a:gd name="T24" fmla="*/ 36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6" y="0"/>
                    </a:cubicBezTo>
                    <a:cubicBezTo>
                      <a:pt x="16" y="0"/>
                      <a:pt x="11" y="6"/>
                      <a:pt x="9" y="9"/>
                    </a:cubicBezTo>
                    <a:lnTo>
                      <a:pt x="9" y="9"/>
                    </a:lnTo>
                    <a:lnTo>
                      <a:pt x="9" y="1"/>
                    </a:lnTo>
                    <a:lnTo>
                      <a:pt x="0" y="1"/>
                    </a:lnTo>
                    <a:lnTo>
                      <a:pt x="0" y="57"/>
                    </a:lnTo>
                    <a:lnTo>
                      <a:pt x="9" y="57"/>
                    </a:lnTo>
                    <a:lnTo>
                      <a:pt x="9" y="27"/>
                    </a:lnTo>
                    <a:cubicBezTo>
                      <a:pt x="9" y="12"/>
                      <a:pt x="19" y="8"/>
                      <a:pt x="24" y="8"/>
                    </a:cubicBezTo>
                    <a:cubicBezTo>
                      <a:pt x="33" y="8"/>
                      <a:pt x="36" y="13"/>
                      <a:pt x="36" y="23"/>
                    </a:cubicBezTo>
                    <a:lnTo>
                      <a:pt x="36"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7" name="Freeform 328"/>
              <p:cNvSpPr>
                <a:spLocks/>
              </p:cNvSpPr>
              <p:nvPr/>
            </p:nvSpPr>
            <p:spPr bwMode="auto">
              <a:xfrm>
                <a:off x="4105" y="2972"/>
                <a:ext cx="40" cy="67"/>
              </a:xfrm>
              <a:custGeom>
                <a:avLst/>
                <a:gdLst>
                  <a:gd name="T0" fmla="*/ 24 w 46"/>
                  <a:gd name="T1" fmla="*/ 41 h 76"/>
                  <a:gd name="T2" fmla="*/ 24 w 46"/>
                  <a:gd name="T3" fmla="*/ 41 h 76"/>
                  <a:gd name="T4" fmla="*/ 45 w 46"/>
                  <a:gd name="T5" fmla="*/ 20 h 76"/>
                  <a:gd name="T6" fmla="*/ 33 w 46"/>
                  <a:gd name="T7" fmla="*/ 20 h 76"/>
                  <a:gd name="T8" fmla="*/ 9 w 46"/>
                  <a:gd name="T9" fmla="*/ 44 h 76"/>
                  <a:gd name="T10" fmla="*/ 9 w 46"/>
                  <a:gd name="T11" fmla="*/ 0 h 76"/>
                  <a:gd name="T12" fmla="*/ 0 w 46"/>
                  <a:gd name="T13" fmla="*/ 0 h 76"/>
                  <a:gd name="T14" fmla="*/ 0 w 46"/>
                  <a:gd name="T15" fmla="*/ 76 h 76"/>
                  <a:gd name="T16" fmla="*/ 9 w 46"/>
                  <a:gd name="T17" fmla="*/ 76 h 76"/>
                  <a:gd name="T18" fmla="*/ 9 w 46"/>
                  <a:gd name="T19" fmla="*/ 55 h 76"/>
                  <a:gd name="T20" fmla="*/ 17 w 46"/>
                  <a:gd name="T21" fmla="*/ 48 h 76"/>
                  <a:gd name="T22" fmla="*/ 34 w 46"/>
                  <a:gd name="T23" fmla="*/ 76 h 76"/>
                  <a:gd name="T24" fmla="*/ 46 w 46"/>
                  <a:gd name="T25" fmla="*/ 76 h 76"/>
                  <a:gd name="T26" fmla="*/ 24 w 46"/>
                  <a:gd name="T27" fmla="*/ 4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76">
                    <a:moveTo>
                      <a:pt x="24" y="41"/>
                    </a:moveTo>
                    <a:lnTo>
                      <a:pt x="24" y="41"/>
                    </a:lnTo>
                    <a:lnTo>
                      <a:pt x="45" y="20"/>
                    </a:lnTo>
                    <a:lnTo>
                      <a:pt x="33" y="20"/>
                    </a:lnTo>
                    <a:lnTo>
                      <a:pt x="9" y="44"/>
                    </a:lnTo>
                    <a:lnTo>
                      <a:pt x="9" y="0"/>
                    </a:lnTo>
                    <a:lnTo>
                      <a:pt x="0" y="0"/>
                    </a:lnTo>
                    <a:lnTo>
                      <a:pt x="0" y="76"/>
                    </a:lnTo>
                    <a:lnTo>
                      <a:pt x="9" y="76"/>
                    </a:lnTo>
                    <a:lnTo>
                      <a:pt x="9" y="55"/>
                    </a:lnTo>
                    <a:lnTo>
                      <a:pt x="17" y="48"/>
                    </a:lnTo>
                    <a:lnTo>
                      <a:pt x="34" y="76"/>
                    </a:lnTo>
                    <a:lnTo>
                      <a:pt x="46" y="76"/>
                    </a:lnTo>
                    <a:lnTo>
                      <a:pt x="24" y="4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8" name="Freeform 329"/>
              <p:cNvSpPr>
                <a:spLocks/>
              </p:cNvSpPr>
              <p:nvPr/>
            </p:nvSpPr>
            <p:spPr bwMode="auto">
              <a:xfrm>
                <a:off x="4149" y="2989"/>
                <a:ext cx="40" cy="51"/>
              </a:xfrm>
              <a:custGeom>
                <a:avLst/>
                <a:gdLst>
                  <a:gd name="T0" fmla="*/ 44 w 46"/>
                  <a:gd name="T1" fmla="*/ 17 h 58"/>
                  <a:gd name="T2" fmla="*/ 44 w 46"/>
                  <a:gd name="T3" fmla="*/ 17 h 58"/>
                  <a:gd name="T4" fmla="*/ 23 w 46"/>
                  <a:gd name="T5" fmla="*/ 0 h 58"/>
                  <a:gd name="T6" fmla="*/ 2 w 46"/>
                  <a:gd name="T7" fmla="*/ 18 h 58"/>
                  <a:gd name="T8" fmla="*/ 15 w 46"/>
                  <a:gd name="T9" fmla="*/ 31 h 58"/>
                  <a:gd name="T10" fmla="*/ 25 w 46"/>
                  <a:gd name="T11" fmla="*/ 34 h 58"/>
                  <a:gd name="T12" fmla="*/ 36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8"/>
                    </a:cubicBezTo>
                    <a:cubicBezTo>
                      <a:pt x="2" y="25"/>
                      <a:pt x="7" y="29"/>
                      <a:pt x="15" y="31"/>
                    </a:cubicBezTo>
                    <a:lnTo>
                      <a:pt x="25" y="34"/>
                    </a:lnTo>
                    <a:cubicBezTo>
                      <a:pt x="33" y="36"/>
                      <a:pt x="36" y="37"/>
                      <a:pt x="36" y="42"/>
                    </a:cubicBezTo>
                    <a:cubicBezTo>
                      <a:pt x="36" y="48"/>
                      <a:pt x="30" y="50"/>
                      <a:pt x="24" y="50"/>
                    </a:cubicBezTo>
                    <a:cubicBezTo>
                      <a:pt x="11" y="50"/>
                      <a:pt x="9" y="43"/>
                      <a:pt x="9" y="39"/>
                    </a:cubicBezTo>
                    <a:lnTo>
                      <a:pt x="0" y="39"/>
                    </a:lnTo>
                    <a:cubicBezTo>
                      <a:pt x="0" y="46"/>
                      <a:pt x="2" y="58"/>
                      <a:pt x="24" y="58"/>
                    </a:cubicBezTo>
                    <a:cubicBezTo>
                      <a:pt x="36" y="58"/>
                      <a:pt x="46" y="52"/>
                      <a:pt x="46" y="40"/>
                    </a:cubicBezTo>
                    <a:cubicBezTo>
                      <a:pt x="46" y="33"/>
                      <a:pt x="42" y="28"/>
                      <a:pt x="30"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9" name="Freeform 330"/>
              <p:cNvSpPr>
                <a:spLocks/>
              </p:cNvSpPr>
              <p:nvPr/>
            </p:nvSpPr>
            <p:spPr bwMode="auto">
              <a:xfrm>
                <a:off x="4201" y="3029"/>
                <a:ext cx="10" cy="23"/>
              </a:xfrm>
              <a:custGeom>
                <a:avLst/>
                <a:gdLst>
                  <a:gd name="T0" fmla="*/ 0 w 11"/>
                  <a:gd name="T1" fmla="*/ 11 h 26"/>
                  <a:gd name="T2" fmla="*/ 0 w 11"/>
                  <a:gd name="T3" fmla="*/ 11 h 26"/>
                  <a:gd name="T4" fmla="*/ 6 w 11"/>
                  <a:gd name="T5" fmla="*/ 11 h 26"/>
                  <a:gd name="T6" fmla="*/ 0 w 11"/>
                  <a:gd name="T7" fmla="*/ 22 h 26"/>
                  <a:gd name="T8" fmla="*/ 0 w 11"/>
                  <a:gd name="T9" fmla="*/ 26 h 26"/>
                  <a:gd name="T10" fmla="*/ 11 w 11"/>
                  <a:gd name="T11" fmla="*/ 10 h 26"/>
                  <a:gd name="T12" fmla="*/ 11 w 11"/>
                  <a:gd name="T13" fmla="*/ 0 h 26"/>
                  <a:gd name="T14" fmla="*/ 0 w 11"/>
                  <a:gd name="T15" fmla="*/ 0 h 26"/>
                  <a:gd name="T16" fmla="*/ 0 w 11"/>
                  <a:gd name="T17"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0" y="11"/>
                    </a:moveTo>
                    <a:lnTo>
                      <a:pt x="0" y="11"/>
                    </a:lnTo>
                    <a:lnTo>
                      <a:pt x="6" y="11"/>
                    </a:lnTo>
                    <a:cubicBezTo>
                      <a:pt x="6" y="16"/>
                      <a:pt x="5" y="21"/>
                      <a:pt x="0" y="22"/>
                    </a:cubicBezTo>
                    <a:lnTo>
                      <a:pt x="0" y="26"/>
                    </a:lnTo>
                    <a:cubicBezTo>
                      <a:pt x="2" y="26"/>
                      <a:pt x="11" y="24"/>
                      <a:pt x="11" y="10"/>
                    </a:cubicBezTo>
                    <a:lnTo>
                      <a:pt x="11" y="0"/>
                    </a:lnTo>
                    <a:lnTo>
                      <a:pt x="0" y="0"/>
                    </a:lnTo>
                    <a:lnTo>
                      <a:pt x="0"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0" name="Freeform 331"/>
              <p:cNvSpPr>
                <a:spLocks noEditPoints="1"/>
              </p:cNvSpPr>
              <p:nvPr/>
            </p:nvSpPr>
            <p:spPr bwMode="auto">
              <a:xfrm>
                <a:off x="4249" y="2972"/>
                <a:ext cx="57" cy="68"/>
              </a:xfrm>
              <a:custGeom>
                <a:avLst/>
                <a:gdLst>
                  <a:gd name="T0" fmla="*/ 39 w 64"/>
                  <a:gd name="T1" fmla="*/ 61 h 77"/>
                  <a:gd name="T2" fmla="*/ 39 w 64"/>
                  <a:gd name="T3" fmla="*/ 61 h 77"/>
                  <a:gd name="T4" fmla="*/ 23 w 64"/>
                  <a:gd name="T5" fmla="*/ 69 h 77"/>
                  <a:gd name="T6" fmla="*/ 9 w 64"/>
                  <a:gd name="T7" fmla="*/ 57 h 77"/>
                  <a:gd name="T8" fmla="*/ 22 w 64"/>
                  <a:gd name="T9" fmla="*/ 40 h 77"/>
                  <a:gd name="T10" fmla="*/ 39 w 64"/>
                  <a:gd name="T11" fmla="*/ 61 h 77"/>
                  <a:gd name="T12" fmla="*/ 25 w 64"/>
                  <a:gd name="T13" fmla="*/ 29 h 77"/>
                  <a:gd name="T14" fmla="*/ 25 w 64"/>
                  <a:gd name="T15" fmla="*/ 29 h 77"/>
                  <a:gd name="T16" fmla="*/ 18 w 64"/>
                  <a:gd name="T17" fmla="*/ 16 h 77"/>
                  <a:gd name="T18" fmla="*/ 27 w 64"/>
                  <a:gd name="T19" fmla="*/ 8 h 77"/>
                  <a:gd name="T20" fmla="*/ 35 w 64"/>
                  <a:gd name="T21" fmla="*/ 16 h 77"/>
                  <a:gd name="T22" fmla="*/ 25 w 64"/>
                  <a:gd name="T23" fmla="*/ 29 h 77"/>
                  <a:gd name="T24" fmla="*/ 50 w 64"/>
                  <a:gd name="T25" fmla="*/ 59 h 77"/>
                  <a:gd name="T26" fmla="*/ 50 w 64"/>
                  <a:gd name="T27" fmla="*/ 59 h 77"/>
                  <a:gd name="T28" fmla="*/ 56 w 64"/>
                  <a:gd name="T29" fmla="*/ 40 h 77"/>
                  <a:gd name="T30" fmla="*/ 47 w 64"/>
                  <a:gd name="T31" fmla="*/ 40 h 77"/>
                  <a:gd name="T32" fmla="*/ 44 w 64"/>
                  <a:gd name="T33" fmla="*/ 52 h 77"/>
                  <a:gd name="T34" fmla="*/ 30 w 64"/>
                  <a:gd name="T35" fmla="*/ 35 h 77"/>
                  <a:gd name="T36" fmla="*/ 44 w 64"/>
                  <a:gd name="T37" fmla="*/ 15 h 77"/>
                  <a:gd name="T38" fmla="*/ 27 w 64"/>
                  <a:gd name="T39" fmla="*/ 0 h 77"/>
                  <a:gd name="T40" fmla="*/ 9 w 64"/>
                  <a:gd name="T41" fmla="*/ 17 h 77"/>
                  <a:gd name="T42" fmla="*/ 17 w 64"/>
                  <a:gd name="T43" fmla="*/ 34 h 77"/>
                  <a:gd name="T44" fmla="*/ 0 w 64"/>
                  <a:gd name="T45" fmla="*/ 58 h 77"/>
                  <a:gd name="T46" fmla="*/ 22 w 64"/>
                  <a:gd name="T47" fmla="*/ 77 h 77"/>
                  <a:gd name="T48" fmla="*/ 44 w 64"/>
                  <a:gd name="T49" fmla="*/ 67 h 77"/>
                  <a:gd name="T50" fmla="*/ 51 w 64"/>
                  <a:gd name="T51" fmla="*/ 76 h 77"/>
                  <a:gd name="T52" fmla="*/ 64 w 64"/>
                  <a:gd name="T53" fmla="*/ 76 h 77"/>
                  <a:gd name="T54" fmla="*/ 50 w 64"/>
                  <a:gd name="T55" fmla="*/ 5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77">
                    <a:moveTo>
                      <a:pt x="39" y="61"/>
                    </a:moveTo>
                    <a:lnTo>
                      <a:pt x="39" y="61"/>
                    </a:lnTo>
                    <a:cubicBezTo>
                      <a:pt x="35" y="66"/>
                      <a:pt x="30" y="69"/>
                      <a:pt x="23" y="69"/>
                    </a:cubicBezTo>
                    <a:cubicBezTo>
                      <a:pt x="19" y="69"/>
                      <a:pt x="9" y="66"/>
                      <a:pt x="9" y="57"/>
                    </a:cubicBezTo>
                    <a:cubicBezTo>
                      <a:pt x="9" y="49"/>
                      <a:pt x="14" y="45"/>
                      <a:pt x="22" y="40"/>
                    </a:cubicBezTo>
                    <a:lnTo>
                      <a:pt x="39" y="61"/>
                    </a:lnTo>
                    <a:close/>
                    <a:moveTo>
                      <a:pt x="25" y="29"/>
                    </a:moveTo>
                    <a:lnTo>
                      <a:pt x="25" y="29"/>
                    </a:lnTo>
                    <a:cubicBezTo>
                      <a:pt x="23" y="26"/>
                      <a:pt x="18" y="21"/>
                      <a:pt x="18" y="16"/>
                    </a:cubicBezTo>
                    <a:cubicBezTo>
                      <a:pt x="18" y="14"/>
                      <a:pt x="19" y="8"/>
                      <a:pt x="27" y="8"/>
                    </a:cubicBezTo>
                    <a:cubicBezTo>
                      <a:pt x="30" y="8"/>
                      <a:pt x="35" y="9"/>
                      <a:pt x="35" y="16"/>
                    </a:cubicBezTo>
                    <a:cubicBezTo>
                      <a:pt x="35" y="23"/>
                      <a:pt x="30" y="27"/>
                      <a:pt x="25" y="29"/>
                    </a:cubicBezTo>
                    <a:close/>
                    <a:moveTo>
                      <a:pt x="50" y="59"/>
                    </a:moveTo>
                    <a:lnTo>
                      <a:pt x="50" y="59"/>
                    </a:lnTo>
                    <a:cubicBezTo>
                      <a:pt x="54" y="52"/>
                      <a:pt x="56" y="45"/>
                      <a:pt x="56" y="40"/>
                    </a:cubicBezTo>
                    <a:lnTo>
                      <a:pt x="47" y="40"/>
                    </a:lnTo>
                    <a:cubicBezTo>
                      <a:pt x="46" y="46"/>
                      <a:pt x="46" y="47"/>
                      <a:pt x="44" y="52"/>
                    </a:cubicBezTo>
                    <a:lnTo>
                      <a:pt x="30" y="35"/>
                    </a:lnTo>
                    <a:cubicBezTo>
                      <a:pt x="36" y="32"/>
                      <a:pt x="44" y="26"/>
                      <a:pt x="44" y="15"/>
                    </a:cubicBezTo>
                    <a:cubicBezTo>
                      <a:pt x="44" y="8"/>
                      <a:pt x="39" y="0"/>
                      <a:pt x="27" y="0"/>
                    </a:cubicBezTo>
                    <a:cubicBezTo>
                      <a:pt x="15" y="0"/>
                      <a:pt x="9" y="8"/>
                      <a:pt x="9" y="17"/>
                    </a:cubicBezTo>
                    <a:cubicBezTo>
                      <a:pt x="9" y="23"/>
                      <a:pt x="12" y="27"/>
                      <a:pt x="17" y="34"/>
                    </a:cubicBezTo>
                    <a:cubicBezTo>
                      <a:pt x="3" y="42"/>
                      <a:pt x="0" y="47"/>
                      <a:pt x="0" y="58"/>
                    </a:cubicBezTo>
                    <a:cubicBezTo>
                      <a:pt x="0" y="63"/>
                      <a:pt x="3" y="77"/>
                      <a:pt x="22" y="77"/>
                    </a:cubicBezTo>
                    <a:cubicBezTo>
                      <a:pt x="33" y="77"/>
                      <a:pt x="39" y="73"/>
                      <a:pt x="44" y="67"/>
                    </a:cubicBezTo>
                    <a:lnTo>
                      <a:pt x="51" y="76"/>
                    </a:lnTo>
                    <a:lnTo>
                      <a:pt x="64" y="76"/>
                    </a:lnTo>
                    <a:lnTo>
                      <a:pt x="50" y="5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1" name="Freeform 332"/>
              <p:cNvSpPr>
                <a:spLocks noEditPoints="1"/>
              </p:cNvSpPr>
              <p:nvPr/>
            </p:nvSpPr>
            <p:spPr bwMode="auto">
              <a:xfrm>
                <a:off x="4010" y="3102"/>
                <a:ext cx="42" cy="69"/>
              </a:xfrm>
              <a:custGeom>
                <a:avLst/>
                <a:gdLst>
                  <a:gd name="T0" fmla="*/ 9 w 48"/>
                  <a:gd name="T1" fmla="*/ 32 h 79"/>
                  <a:gd name="T2" fmla="*/ 9 w 48"/>
                  <a:gd name="T3" fmla="*/ 32 h 79"/>
                  <a:gd name="T4" fmla="*/ 24 w 48"/>
                  <a:gd name="T5" fmla="*/ 8 h 79"/>
                  <a:gd name="T6" fmla="*/ 39 w 48"/>
                  <a:gd name="T7" fmla="*/ 29 h 79"/>
                  <a:gd name="T8" fmla="*/ 24 w 48"/>
                  <a:gd name="T9" fmla="*/ 50 h 79"/>
                  <a:gd name="T10" fmla="*/ 9 w 48"/>
                  <a:gd name="T11" fmla="*/ 32 h 79"/>
                  <a:gd name="T12" fmla="*/ 0 w 48"/>
                  <a:gd name="T13" fmla="*/ 79 h 79"/>
                  <a:gd name="T14" fmla="*/ 0 w 48"/>
                  <a:gd name="T15" fmla="*/ 79 h 79"/>
                  <a:gd name="T16" fmla="*/ 9 w 48"/>
                  <a:gd name="T17" fmla="*/ 79 h 79"/>
                  <a:gd name="T18" fmla="*/ 9 w 48"/>
                  <a:gd name="T19" fmla="*/ 51 h 79"/>
                  <a:gd name="T20" fmla="*/ 9 w 48"/>
                  <a:gd name="T21" fmla="*/ 51 h 79"/>
                  <a:gd name="T22" fmla="*/ 24 w 48"/>
                  <a:gd name="T23" fmla="*/ 58 h 79"/>
                  <a:gd name="T24" fmla="*/ 48 w 48"/>
                  <a:gd name="T25" fmla="*/ 27 h 79"/>
                  <a:gd name="T26" fmla="*/ 25 w 48"/>
                  <a:gd name="T27" fmla="*/ 0 h 79"/>
                  <a:gd name="T28" fmla="*/ 9 w 48"/>
                  <a:gd name="T29" fmla="*/ 9 h 79"/>
                  <a:gd name="T30" fmla="*/ 9 w 48"/>
                  <a:gd name="T31" fmla="*/ 9 h 79"/>
                  <a:gd name="T32" fmla="*/ 9 w 48"/>
                  <a:gd name="T33" fmla="*/ 1 h 79"/>
                  <a:gd name="T34" fmla="*/ 0 w 48"/>
                  <a:gd name="T35" fmla="*/ 1 h 79"/>
                  <a:gd name="T36" fmla="*/ 0 w 48"/>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79">
                    <a:moveTo>
                      <a:pt x="9" y="32"/>
                    </a:moveTo>
                    <a:lnTo>
                      <a:pt x="9" y="32"/>
                    </a:lnTo>
                    <a:cubicBezTo>
                      <a:pt x="9" y="23"/>
                      <a:pt x="10" y="8"/>
                      <a:pt x="24" y="8"/>
                    </a:cubicBezTo>
                    <a:cubicBezTo>
                      <a:pt x="38" y="8"/>
                      <a:pt x="39" y="22"/>
                      <a:pt x="39" y="29"/>
                    </a:cubicBezTo>
                    <a:cubicBezTo>
                      <a:pt x="39" y="41"/>
                      <a:pt x="34" y="50"/>
                      <a:pt x="24" y="50"/>
                    </a:cubicBezTo>
                    <a:cubicBezTo>
                      <a:pt x="18" y="50"/>
                      <a:pt x="9" y="46"/>
                      <a:pt x="9" y="32"/>
                    </a:cubicBezTo>
                    <a:close/>
                    <a:moveTo>
                      <a:pt x="0" y="79"/>
                    </a:moveTo>
                    <a:lnTo>
                      <a:pt x="0" y="79"/>
                    </a:lnTo>
                    <a:lnTo>
                      <a:pt x="9" y="79"/>
                    </a:lnTo>
                    <a:lnTo>
                      <a:pt x="9" y="51"/>
                    </a:lnTo>
                    <a:lnTo>
                      <a:pt x="9" y="51"/>
                    </a:lnTo>
                    <a:cubicBezTo>
                      <a:pt x="12" y="55"/>
                      <a:pt x="17" y="58"/>
                      <a:pt x="24" y="58"/>
                    </a:cubicBezTo>
                    <a:cubicBezTo>
                      <a:pt x="43" y="58"/>
                      <a:pt x="48" y="41"/>
                      <a:pt x="48" y="27"/>
                    </a:cubicBezTo>
                    <a:cubicBezTo>
                      <a:pt x="48" y="12"/>
                      <a:pt x="40" y="0"/>
                      <a:pt x="25" y="0"/>
                    </a:cubicBezTo>
                    <a:cubicBezTo>
                      <a:pt x="15" y="0"/>
                      <a:pt x="11" y="6"/>
                      <a:pt x="9" y="9"/>
                    </a:cubicBezTo>
                    <a:lnTo>
                      <a:pt x="9" y="9"/>
                    </a:lnTo>
                    <a:lnTo>
                      <a:pt x="9" y="1"/>
                    </a:lnTo>
                    <a:lnTo>
                      <a:pt x="0" y="1"/>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2" name="Freeform 333"/>
              <p:cNvSpPr>
                <a:spLocks/>
              </p:cNvSpPr>
              <p:nvPr/>
            </p:nvSpPr>
            <p:spPr bwMode="auto">
              <a:xfrm>
                <a:off x="4064" y="3102"/>
                <a:ext cx="24" cy="50"/>
              </a:xfrm>
              <a:custGeom>
                <a:avLst/>
                <a:gdLst>
                  <a:gd name="T0" fmla="*/ 9 w 27"/>
                  <a:gd name="T1" fmla="*/ 25 h 57"/>
                  <a:gd name="T2" fmla="*/ 9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4" y="10"/>
                    </a:cubicBezTo>
                    <a:lnTo>
                      <a:pt x="27" y="10"/>
                    </a:lnTo>
                    <a:lnTo>
                      <a:pt x="27" y="0"/>
                    </a:lnTo>
                    <a:cubicBezTo>
                      <a:pt x="26" y="0"/>
                      <a:pt x="26" y="0"/>
                      <a:pt x="25" y="0"/>
                    </a:cubicBezTo>
                    <a:cubicBezTo>
                      <a:pt x="18" y="0"/>
                      <a:pt x="13" y="4"/>
                      <a:pt x="9" y="11"/>
                    </a:cubicBezTo>
                    <a:lnTo>
                      <a:pt x="9" y="11"/>
                    </a:lnTo>
                    <a:lnTo>
                      <a:pt x="9" y="1"/>
                    </a:lnTo>
                    <a:lnTo>
                      <a:pt x="0" y="1"/>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3" name="Freeform 334"/>
              <p:cNvSpPr>
                <a:spLocks noEditPoints="1"/>
              </p:cNvSpPr>
              <p:nvPr/>
            </p:nvSpPr>
            <p:spPr bwMode="auto">
              <a:xfrm>
                <a:off x="4091" y="3102"/>
                <a:ext cx="46" cy="51"/>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8" y="58"/>
                      <a:pt x="26" y="58"/>
                    </a:cubicBezTo>
                    <a:cubicBezTo>
                      <a:pt x="44" y="58"/>
                      <a:pt x="52" y="43"/>
                      <a:pt x="52" y="29"/>
                    </a:cubicBezTo>
                    <a:cubicBezTo>
                      <a:pt x="52" y="15"/>
                      <a:pt x="44" y="0"/>
                      <a:pt x="26" y="0"/>
                    </a:cubicBezTo>
                    <a:cubicBezTo>
                      <a:pt x="8" y="0"/>
                      <a:pt x="0" y="15"/>
                      <a:pt x="0" y="29"/>
                    </a:cubicBezTo>
                    <a:close/>
                    <a:moveTo>
                      <a:pt x="10" y="29"/>
                    </a:moveTo>
                    <a:lnTo>
                      <a:pt x="10" y="29"/>
                    </a:lnTo>
                    <a:cubicBezTo>
                      <a:pt x="10" y="22"/>
                      <a:pt x="13" y="8"/>
                      <a:pt x="26" y="8"/>
                    </a:cubicBezTo>
                    <a:cubicBezTo>
                      <a:pt x="39" y="8"/>
                      <a:pt x="42" y="22"/>
                      <a:pt x="42" y="29"/>
                    </a:cubicBezTo>
                    <a:cubicBezTo>
                      <a:pt x="42" y="36"/>
                      <a:pt x="39" y="50"/>
                      <a:pt x="26" y="50"/>
                    </a:cubicBezTo>
                    <a:cubicBezTo>
                      <a:pt x="13"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4" name="Freeform 335"/>
              <p:cNvSpPr>
                <a:spLocks/>
              </p:cNvSpPr>
              <p:nvPr/>
            </p:nvSpPr>
            <p:spPr bwMode="auto">
              <a:xfrm>
                <a:off x="4142" y="3103"/>
                <a:ext cx="45" cy="49"/>
              </a:xfrm>
              <a:custGeom>
                <a:avLst/>
                <a:gdLst>
                  <a:gd name="T0" fmla="*/ 25 w 51"/>
                  <a:gd name="T1" fmla="*/ 46 h 56"/>
                  <a:gd name="T2" fmla="*/ 25 w 51"/>
                  <a:gd name="T3" fmla="*/ 46 h 56"/>
                  <a:gd name="T4" fmla="*/ 25 w 51"/>
                  <a:gd name="T5" fmla="*/ 46 h 56"/>
                  <a:gd name="T6" fmla="*/ 10 w 51"/>
                  <a:gd name="T7" fmla="*/ 0 h 56"/>
                  <a:gd name="T8" fmla="*/ 0 w 51"/>
                  <a:gd name="T9" fmla="*/ 0 h 56"/>
                  <a:gd name="T10" fmla="*/ 20 w 51"/>
                  <a:gd name="T11" fmla="*/ 56 h 56"/>
                  <a:gd name="T12" fmla="*/ 30 w 51"/>
                  <a:gd name="T13" fmla="*/ 56 h 56"/>
                  <a:gd name="T14" fmla="*/ 51 w 51"/>
                  <a:gd name="T15" fmla="*/ 0 h 56"/>
                  <a:gd name="T16" fmla="*/ 41 w 51"/>
                  <a:gd name="T17" fmla="*/ 0 h 56"/>
                  <a:gd name="T18" fmla="*/ 25 w 51"/>
                  <a:gd name="T19"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6">
                    <a:moveTo>
                      <a:pt x="25" y="46"/>
                    </a:moveTo>
                    <a:lnTo>
                      <a:pt x="25" y="46"/>
                    </a:lnTo>
                    <a:lnTo>
                      <a:pt x="25" y="46"/>
                    </a:lnTo>
                    <a:lnTo>
                      <a:pt x="10" y="0"/>
                    </a:lnTo>
                    <a:lnTo>
                      <a:pt x="0" y="0"/>
                    </a:lnTo>
                    <a:lnTo>
                      <a:pt x="20" y="56"/>
                    </a:lnTo>
                    <a:lnTo>
                      <a:pt x="30" y="56"/>
                    </a:lnTo>
                    <a:lnTo>
                      <a:pt x="51" y="0"/>
                    </a:lnTo>
                    <a:lnTo>
                      <a:pt x="41" y="0"/>
                    </a:lnTo>
                    <a:lnTo>
                      <a:pt x="25" y="4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 name="Freeform 336"/>
              <p:cNvSpPr>
                <a:spLocks noEditPoints="1"/>
              </p:cNvSpPr>
              <p:nvPr/>
            </p:nvSpPr>
            <p:spPr bwMode="auto">
              <a:xfrm>
                <a:off x="4194" y="3085"/>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6" name="Freeform 337"/>
              <p:cNvSpPr>
                <a:spLocks noEditPoints="1"/>
              </p:cNvSpPr>
              <p:nvPr/>
            </p:nvSpPr>
            <p:spPr bwMode="auto">
              <a:xfrm>
                <a:off x="4211" y="3085"/>
                <a:ext cx="45" cy="68"/>
              </a:xfrm>
              <a:custGeom>
                <a:avLst/>
                <a:gdLst>
                  <a:gd name="T0" fmla="*/ 50 w 50"/>
                  <a:gd name="T1" fmla="*/ 0 h 77"/>
                  <a:gd name="T2" fmla="*/ 50 w 50"/>
                  <a:gd name="T3" fmla="*/ 0 h 77"/>
                  <a:gd name="T4" fmla="*/ 40 w 50"/>
                  <a:gd name="T5" fmla="*/ 0 h 77"/>
                  <a:gd name="T6" fmla="*/ 40 w 50"/>
                  <a:gd name="T7" fmla="*/ 27 h 77"/>
                  <a:gd name="T8" fmla="*/ 40 w 50"/>
                  <a:gd name="T9" fmla="*/ 28 h 77"/>
                  <a:gd name="T10" fmla="*/ 24 w 50"/>
                  <a:gd name="T11" fmla="*/ 19 h 77"/>
                  <a:gd name="T12" fmla="*/ 0 w 50"/>
                  <a:gd name="T13" fmla="*/ 46 h 77"/>
                  <a:gd name="T14" fmla="*/ 25 w 50"/>
                  <a:gd name="T15" fmla="*/ 77 h 77"/>
                  <a:gd name="T16" fmla="*/ 41 w 50"/>
                  <a:gd name="T17" fmla="*/ 68 h 77"/>
                  <a:gd name="T18" fmla="*/ 41 w 50"/>
                  <a:gd name="T19" fmla="*/ 68 h 77"/>
                  <a:gd name="T20" fmla="*/ 41 w 50"/>
                  <a:gd name="T21" fmla="*/ 76 h 77"/>
                  <a:gd name="T22" fmla="*/ 50 w 50"/>
                  <a:gd name="T23" fmla="*/ 76 h 77"/>
                  <a:gd name="T24" fmla="*/ 50 w 50"/>
                  <a:gd name="T25" fmla="*/ 0 h 77"/>
                  <a:gd name="T26" fmla="*/ 10 w 50"/>
                  <a:gd name="T27" fmla="*/ 48 h 77"/>
                  <a:gd name="T28" fmla="*/ 10 w 50"/>
                  <a:gd name="T29" fmla="*/ 48 h 77"/>
                  <a:gd name="T30" fmla="*/ 25 w 50"/>
                  <a:gd name="T31" fmla="*/ 27 h 77"/>
                  <a:gd name="T32" fmla="*/ 40 w 50"/>
                  <a:gd name="T33" fmla="*/ 51 h 77"/>
                  <a:gd name="T34" fmla="*/ 25 w 50"/>
                  <a:gd name="T35" fmla="*/ 69 h 77"/>
                  <a:gd name="T36" fmla="*/ 10 w 50"/>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77">
                    <a:moveTo>
                      <a:pt x="50" y="0"/>
                    </a:moveTo>
                    <a:lnTo>
                      <a:pt x="50" y="0"/>
                    </a:lnTo>
                    <a:lnTo>
                      <a:pt x="40" y="0"/>
                    </a:lnTo>
                    <a:lnTo>
                      <a:pt x="40" y="27"/>
                    </a:lnTo>
                    <a:lnTo>
                      <a:pt x="40" y="28"/>
                    </a:lnTo>
                    <a:cubicBezTo>
                      <a:pt x="38" y="25"/>
                      <a:pt x="34" y="19"/>
                      <a:pt x="24" y="19"/>
                    </a:cubicBezTo>
                    <a:cubicBezTo>
                      <a:pt x="9" y="19"/>
                      <a:pt x="0" y="31"/>
                      <a:pt x="0" y="46"/>
                    </a:cubicBezTo>
                    <a:cubicBezTo>
                      <a:pt x="0" y="60"/>
                      <a:pt x="6" y="77"/>
                      <a:pt x="25" y="77"/>
                    </a:cubicBezTo>
                    <a:cubicBezTo>
                      <a:pt x="30" y="77"/>
                      <a:pt x="37" y="76"/>
                      <a:pt x="41" y="68"/>
                    </a:cubicBezTo>
                    <a:lnTo>
                      <a:pt x="41" y="68"/>
                    </a:lnTo>
                    <a:lnTo>
                      <a:pt x="41" y="76"/>
                    </a:lnTo>
                    <a:lnTo>
                      <a:pt x="50" y="76"/>
                    </a:lnTo>
                    <a:lnTo>
                      <a:pt x="50" y="0"/>
                    </a:lnTo>
                    <a:close/>
                    <a:moveTo>
                      <a:pt x="10" y="48"/>
                    </a:moveTo>
                    <a:lnTo>
                      <a:pt x="10" y="48"/>
                    </a:lnTo>
                    <a:cubicBezTo>
                      <a:pt x="10" y="41"/>
                      <a:pt x="11" y="27"/>
                      <a:pt x="25" y="27"/>
                    </a:cubicBezTo>
                    <a:cubicBezTo>
                      <a:pt x="39" y="27"/>
                      <a:pt x="40" y="42"/>
                      <a:pt x="40" y="51"/>
                    </a:cubicBezTo>
                    <a:cubicBezTo>
                      <a:pt x="40" y="65"/>
                      <a:pt x="31" y="69"/>
                      <a:pt x="25" y="69"/>
                    </a:cubicBezTo>
                    <a:cubicBezTo>
                      <a:pt x="15" y="69"/>
                      <a:pt x="10" y="60"/>
                      <a:pt x="10"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7" name="Freeform 338"/>
              <p:cNvSpPr>
                <a:spLocks noEditPoints="1"/>
              </p:cNvSpPr>
              <p:nvPr/>
            </p:nvSpPr>
            <p:spPr bwMode="auto">
              <a:xfrm>
                <a:off x="4264" y="3102"/>
                <a:ext cx="45" cy="51"/>
              </a:xfrm>
              <a:custGeom>
                <a:avLst/>
                <a:gdLst>
                  <a:gd name="T0" fmla="*/ 41 w 51"/>
                  <a:gd name="T1" fmla="*/ 39 h 58"/>
                  <a:gd name="T2" fmla="*/ 41 w 51"/>
                  <a:gd name="T3" fmla="*/ 39 h 58"/>
                  <a:gd name="T4" fmla="*/ 26 w 51"/>
                  <a:gd name="T5" fmla="*/ 50 h 58"/>
                  <a:gd name="T6" fmla="*/ 10 w 51"/>
                  <a:gd name="T7" fmla="*/ 32 h 58"/>
                  <a:gd name="T8" fmla="*/ 51 w 51"/>
                  <a:gd name="T9" fmla="*/ 32 h 58"/>
                  <a:gd name="T10" fmla="*/ 27 w 51"/>
                  <a:gd name="T11" fmla="*/ 0 h 58"/>
                  <a:gd name="T12" fmla="*/ 0 w 51"/>
                  <a:gd name="T13" fmla="*/ 31 h 58"/>
                  <a:gd name="T14" fmla="*/ 25 w 51"/>
                  <a:gd name="T15" fmla="*/ 58 h 58"/>
                  <a:gd name="T16" fmla="*/ 40 w 51"/>
                  <a:gd name="T17" fmla="*/ 55 h 58"/>
                  <a:gd name="T18" fmla="*/ 50 w 51"/>
                  <a:gd name="T19" fmla="*/ 39 h 58"/>
                  <a:gd name="T20" fmla="*/ 41 w 51"/>
                  <a:gd name="T21" fmla="*/ 39 h 58"/>
                  <a:gd name="T22" fmla="*/ 10 w 51"/>
                  <a:gd name="T23" fmla="*/ 25 h 58"/>
                  <a:gd name="T24" fmla="*/ 10 w 51"/>
                  <a:gd name="T25" fmla="*/ 25 h 58"/>
                  <a:gd name="T26" fmla="*/ 26 w 51"/>
                  <a:gd name="T27" fmla="*/ 8 h 58"/>
                  <a:gd name="T28" fmla="*/ 41 w 51"/>
                  <a:gd name="T29" fmla="*/ 25 h 58"/>
                  <a:gd name="T30" fmla="*/ 10 w 51"/>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8">
                    <a:moveTo>
                      <a:pt x="41" y="39"/>
                    </a:moveTo>
                    <a:lnTo>
                      <a:pt x="41" y="39"/>
                    </a:lnTo>
                    <a:cubicBezTo>
                      <a:pt x="40" y="44"/>
                      <a:pt x="35" y="50"/>
                      <a:pt x="26" y="50"/>
                    </a:cubicBezTo>
                    <a:cubicBezTo>
                      <a:pt x="16" y="50"/>
                      <a:pt x="10" y="44"/>
                      <a:pt x="10" y="32"/>
                    </a:cubicBezTo>
                    <a:lnTo>
                      <a:pt x="51" y="32"/>
                    </a:lnTo>
                    <a:cubicBezTo>
                      <a:pt x="51" y="12"/>
                      <a:pt x="43" y="0"/>
                      <a:pt x="27" y="0"/>
                    </a:cubicBezTo>
                    <a:cubicBezTo>
                      <a:pt x="9" y="0"/>
                      <a:pt x="0" y="13"/>
                      <a:pt x="0" y="31"/>
                    </a:cubicBezTo>
                    <a:cubicBezTo>
                      <a:pt x="0" y="47"/>
                      <a:pt x="9" y="58"/>
                      <a:pt x="25" y="58"/>
                    </a:cubicBezTo>
                    <a:cubicBezTo>
                      <a:pt x="34" y="58"/>
                      <a:pt x="38" y="56"/>
                      <a:pt x="40" y="55"/>
                    </a:cubicBezTo>
                    <a:cubicBezTo>
                      <a:pt x="47" y="50"/>
                      <a:pt x="50" y="42"/>
                      <a:pt x="50" y="39"/>
                    </a:cubicBezTo>
                    <a:lnTo>
                      <a:pt x="41" y="39"/>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8" name="Freeform 339"/>
              <p:cNvSpPr>
                <a:spLocks/>
              </p:cNvSpPr>
              <p:nvPr/>
            </p:nvSpPr>
            <p:spPr bwMode="auto">
              <a:xfrm>
                <a:off x="4317" y="3102"/>
                <a:ext cx="39" cy="51"/>
              </a:xfrm>
              <a:custGeom>
                <a:avLst/>
                <a:gdLst>
                  <a:gd name="T0" fmla="*/ 44 w 45"/>
                  <a:gd name="T1" fmla="*/ 17 h 58"/>
                  <a:gd name="T2" fmla="*/ 44 w 45"/>
                  <a:gd name="T3" fmla="*/ 17 h 58"/>
                  <a:gd name="T4" fmla="*/ 22 w 45"/>
                  <a:gd name="T5" fmla="*/ 0 h 58"/>
                  <a:gd name="T6" fmla="*/ 1 w 45"/>
                  <a:gd name="T7" fmla="*/ 17 h 58"/>
                  <a:gd name="T8" fmla="*/ 14 w 45"/>
                  <a:gd name="T9" fmla="*/ 31 h 58"/>
                  <a:gd name="T10" fmla="*/ 25 w 45"/>
                  <a:gd name="T11" fmla="*/ 34 h 58"/>
                  <a:gd name="T12" fmla="*/ 36 w 45"/>
                  <a:gd name="T13" fmla="*/ 42 h 58"/>
                  <a:gd name="T14" fmla="*/ 23 w 45"/>
                  <a:gd name="T15" fmla="*/ 50 h 58"/>
                  <a:gd name="T16" fmla="*/ 9 w 45"/>
                  <a:gd name="T17" fmla="*/ 39 h 58"/>
                  <a:gd name="T18" fmla="*/ 0 w 45"/>
                  <a:gd name="T19" fmla="*/ 39 h 58"/>
                  <a:gd name="T20" fmla="*/ 24 w 45"/>
                  <a:gd name="T21" fmla="*/ 58 h 58"/>
                  <a:gd name="T22" fmla="*/ 45 w 45"/>
                  <a:gd name="T23" fmla="*/ 40 h 58"/>
                  <a:gd name="T24" fmla="*/ 30 w 45"/>
                  <a:gd name="T25" fmla="*/ 25 h 58"/>
                  <a:gd name="T26" fmla="*/ 21 w 45"/>
                  <a:gd name="T27" fmla="*/ 23 h 58"/>
                  <a:gd name="T28" fmla="*/ 10 w 45"/>
                  <a:gd name="T29" fmla="*/ 16 h 58"/>
                  <a:gd name="T30" fmla="*/ 22 w 45"/>
                  <a:gd name="T31" fmla="*/ 8 h 58"/>
                  <a:gd name="T32" fmla="*/ 35 w 45"/>
                  <a:gd name="T33" fmla="*/ 17 h 58"/>
                  <a:gd name="T34" fmla="*/ 44 w 45"/>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44" y="17"/>
                    </a:moveTo>
                    <a:lnTo>
                      <a:pt x="44" y="17"/>
                    </a:lnTo>
                    <a:cubicBezTo>
                      <a:pt x="44" y="14"/>
                      <a:pt x="42" y="0"/>
                      <a:pt x="22" y="0"/>
                    </a:cubicBezTo>
                    <a:cubicBezTo>
                      <a:pt x="12" y="0"/>
                      <a:pt x="1" y="5"/>
                      <a:pt x="1" y="17"/>
                    </a:cubicBezTo>
                    <a:cubicBezTo>
                      <a:pt x="1" y="25"/>
                      <a:pt x="7" y="29"/>
                      <a:pt x="14" y="31"/>
                    </a:cubicBezTo>
                    <a:lnTo>
                      <a:pt x="25" y="34"/>
                    </a:lnTo>
                    <a:cubicBezTo>
                      <a:pt x="33" y="36"/>
                      <a:pt x="36" y="37"/>
                      <a:pt x="36" y="42"/>
                    </a:cubicBezTo>
                    <a:cubicBezTo>
                      <a:pt x="36" y="48"/>
                      <a:pt x="30" y="50"/>
                      <a:pt x="23" y="50"/>
                    </a:cubicBezTo>
                    <a:cubicBezTo>
                      <a:pt x="10" y="50"/>
                      <a:pt x="9" y="43"/>
                      <a:pt x="9" y="39"/>
                    </a:cubicBezTo>
                    <a:lnTo>
                      <a:pt x="0" y="39"/>
                    </a:lnTo>
                    <a:cubicBezTo>
                      <a:pt x="0" y="46"/>
                      <a:pt x="2" y="58"/>
                      <a:pt x="24" y="58"/>
                    </a:cubicBezTo>
                    <a:cubicBezTo>
                      <a:pt x="36" y="58"/>
                      <a:pt x="45" y="52"/>
                      <a:pt x="45" y="40"/>
                    </a:cubicBezTo>
                    <a:cubicBezTo>
                      <a:pt x="45" y="33"/>
                      <a:pt x="41" y="28"/>
                      <a:pt x="30" y="25"/>
                    </a:cubicBezTo>
                    <a:lnTo>
                      <a:pt x="21" y="23"/>
                    </a:lnTo>
                    <a:cubicBezTo>
                      <a:pt x="13" y="21"/>
                      <a:pt x="10" y="20"/>
                      <a:pt x="10" y="16"/>
                    </a:cubicBezTo>
                    <a:cubicBezTo>
                      <a:pt x="10" y="9"/>
                      <a:pt x="19" y="8"/>
                      <a:pt x="22" y="8"/>
                    </a:cubicBezTo>
                    <a:cubicBezTo>
                      <a:pt x="33"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9" name="Freeform 340"/>
              <p:cNvSpPr>
                <a:spLocks noEditPoints="1"/>
              </p:cNvSpPr>
              <p:nvPr/>
            </p:nvSpPr>
            <p:spPr bwMode="auto">
              <a:xfrm>
                <a:off x="4010" y="3215"/>
                <a:ext cx="42" cy="70"/>
              </a:xfrm>
              <a:custGeom>
                <a:avLst/>
                <a:gdLst>
                  <a:gd name="T0" fmla="*/ 9 w 48"/>
                  <a:gd name="T1" fmla="*/ 32 h 79"/>
                  <a:gd name="T2" fmla="*/ 9 w 48"/>
                  <a:gd name="T3" fmla="*/ 32 h 79"/>
                  <a:gd name="T4" fmla="*/ 24 w 48"/>
                  <a:gd name="T5" fmla="*/ 8 h 79"/>
                  <a:gd name="T6" fmla="*/ 39 w 48"/>
                  <a:gd name="T7" fmla="*/ 29 h 79"/>
                  <a:gd name="T8" fmla="*/ 24 w 48"/>
                  <a:gd name="T9" fmla="*/ 50 h 79"/>
                  <a:gd name="T10" fmla="*/ 9 w 48"/>
                  <a:gd name="T11" fmla="*/ 32 h 79"/>
                  <a:gd name="T12" fmla="*/ 0 w 48"/>
                  <a:gd name="T13" fmla="*/ 79 h 79"/>
                  <a:gd name="T14" fmla="*/ 0 w 48"/>
                  <a:gd name="T15" fmla="*/ 79 h 79"/>
                  <a:gd name="T16" fmla="*/ 9 w 48"/>
                  <a:gd name="T17" fmla="*/ 79 h 79"/>
                  <a:gd name="T18" fmla="*/ 9 w 48"/>
                  <a:gd name="T19" fmla="*/ 51 h 79"/>
                  <a:gd name="T20" fmla="*/ 9 w 48"/>
                  <a:gd name="T21" fmla="*/ 51 h 79"/>
                  <a:gd name="T22" fmla="*/ 24 w 48"/>
                  <a:gd name="T23" fmla="*/ 58 h 79"/>
                  <a:gd name="T24" fmla="*/ 48 w 48"/>
                  <a:gd name="T25" fmla="*/ 27 h 79"/>
                  <a:gd name="T26" fmla="*/ 25 w 48"/>
                  <a:gd name="T27" fmla="*/ 0 h 79"/>
                  <a:gd name="T28" fmla="*/ 9 w 48"/>
                  <a:gd name="T29" fmla="*/ 9 h 79"/>
                  <a:gd name="T30" fmla="*/ 9 w 48"/>
                  <a:gd name="T31" fmla="*/ 9 h 79"/>
                  <a:gd name="T32" fmla="*/ 9 w 48"/>
                  <a:gd name="T33" fmla="*/ 1 h 79"/>
                  <a:gd name="T34" fmla="*/ 0 w 48"/>
                  <a:gd name="T35" fmla="*/ 1 h 79"/>
                  <a:gd name="T36" fmla="*/ 0 w 48"/>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79">
                    <a:moveTo>
                      <a:pt x="9" y="32"/>
                    </a:moveTo>
                    <a:lnTo>
                      <a:pt x="9" y="32"/>
                    </a:lnTo>
                    <a:cubicBezTo>
                      <a:pt x="9" y="23"/>
                      <a:pt x="10" y="8"/>
                      <a:pt x="24" y="8"/>
                    </a:cubicBezTo>
                    <a:cubicBezTo>
                      <a:pt x="38" y="8"/>
                      <a:pt x="39" y="22"/>
                      <a:pt x="39" y="29"/>
                    </a:cubicBezTo>
                    <a:cubicBezTo>
                      <a:pt x="39" y="41"/>
                      <a:pt x="34" y="50"/>
                      <a:pt x="24" y="50"/>
                    </a:cubicBezTo>
                    <a:cubicBezTo>
                      <a:pt x="18" y="50"/>
                      <a:pt x="9" y="46"/>
                      <a:pt x="9" y="32"/>
                    </a:cubicBezTo>
                    <a:close/>
                    <a:moveTo>
                      <a:pt x="0" y="79"/>
                    </a:moveTo>
                    <a:lnTo>
                      <a:pt x="0" y="79"/>
                    </a:lnTo>
                    <a:lnTo>
                      <a:pt x="9" y="79"/>
                    </a:lnTo>
                    <a:lnTo>
                      <a:pt x="9" y="51"/>
                    </a:lnTo>
                    <a:lnTo>
                      <a:pt x="9" y="51"/>
                    </a:lnTo>
                    <a:cubicBezTo>
                      <a:pt x="12" y="55"/>
                      <a:pt x="17" y="58"/>
                      <a:pt x="24" y="58"/>
                    </a:cubicBezTo>
                    <a:cubicBezTo>
                      <a:pt x="43" y="58"/>
                      <a:pt x="48" y="41"/>
                      <a:pt x="48" y="27"/>
                    </a:cubicBezTo>
                    <a:cubicBezTo>
                      <a:pt x="48" y="12"/>
                      <a:pt x="40" y="0"/>
                      <a:pt x="25" y="0"/>
                    </a:cubicBezTo>
                    <a:cubicBezTo>
                      <a:pt x="15" y="0"/>
                      <a:pt x="11" y="6"/>
                      <a:pt x="9" y="9"/>
                    </a:cubicBezTo>
                    <a:lnTo>
                      <a:pt x="9" y="9"/>
                    </a:lnTo>
                    <a:lnTo>
                      <a:pt x="9" y="1"/>
                    </a:lnTo>
                    <a:lnTo>
                      <a:pt x="0" y="1"/>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0" name="Freeform 341"/>
              <p:cNvSpPr>
                <a:spLocks noEditPoints="1"/>
              </p:cNvSpPr>
              <p:nvPr/>
            </p:nvSpPr>
            <p:spPr bwMode="auto">
              <a:xfrm>
                <a:off x="4060" y="3215"/>
                <a:ext cx="45" cy="51"/>
              </a:xfrm>
              <a:custGeom>
                <a:avLst/>
                <a:gdLst>
                  <a:gd name="T0" fmla="*/ 0 w 51"/>
                  <a:gd name="T1" fmla="*/ 29 h 58"/>
                  <a:gd name="T2" fmla="*/ 0 w 51"/>
                  <a:gd name="T3" fmla="*/ 29 h 58"/>
                  <a:gd name="T4" fmla="*/ 25 w 51"/>
                  <a:gd name="T5" fmla="*/ 58 h 58"/>
                  <a:gd name="T6" fmla="*/ 51 w 51"/>
                  <a:gd name="T7" fmla="*/ 29 h 58"/>
                  <a:gd name="T8" fmla="*/ 25 w 51"/>
                  <a:gd name="T9" fmla="*/ 0 h 58"/>
                  <a:gd name="T10" fmla="*/ 0 w 51"/>
                  <a:gd name="T11" fmla="*/ 29 h 58"/>
                  <a:gd name="T12" fmla="*/ 9 w 51"/>
                  <a:gd name="T13" fmla="*/ 29 h 58"/>
                  <a:gd name="T14" fmla="*/ 9 w 51"/>
                  <a:gd name="T15" fmla="*/ 29 h 58"/>
                  <a:gd name="T16" fmla="*/ 25 w 51"/>
                  <a:gd name="T17" fmla="*/ 8 h 58"/>
                  <a:gd name="T18" fmla="*/ 42 w 51"/>
                  <a:gd name="T19" fmla="*/ 29 h 58"/>
                  <a:gd name="T20" fmla="*/ 25 w 51"/>
                  <a:gd name="T21" fmla="*/ 50 h 58"/>
                  <a:gd name="T22" fmla="*/ 9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5" y="58"/>
                    </a:cubicBezTo>
                    <a:cubicBezTo>
                      <a:pt x="43" y="58"/>
                      <a:pt x="51" y="43"/>
                      <a:pt x="51" y="29"/>
                    </a:cubicBezTo>
                    <a:cubicBezTo>
                      <a:pt x="51" y="15"/>
                      <a:pt x="43" y="0"/>
                      <a:pt x="25" y="0"/>
                    </a:cubicBezTo>
                    <a:cubicBezTo>
                      <a:pt x="8" y="0"/>
                      <a:pt x="0" y="15"/>
                      <a:pt x="0" y="29"/>
                    </a:cubicBezTo>
                    <a:close/>
                    <a:moveTo>
                      <a:pt x="9" y="29"/>
                    </a:moveTo>
                    <a:lnTo>
                      <a:pt x="9" y="29"/>
                    </a:lnTo>
                    <a:cubicBezTo>
                      <a:pt x="9" y="22"/>
                      <a:pt x="12" y="8"/>
                      <a:pt x="25" y="8"/>
                    </a:cubicBezTo>
                    <a:cubicBezTo>
                      <a:pt x="39" y="8"/>
                      <a:pt x="42" y="22"/>
                      <a:pt x="42" y="29"/>
                    </a:cubicBezTo>
                    <a:cubicBezTo>
                      <a:pt x="42" y="36"/>
                      <a:pt x="39" y="50"/>
                      <a:pt x="25" y="50"/>
                    </a:cubicBezTo>
                    <a:cubicBezTo>
                      <a:pt x="12" y="50"/>
                      <a:pt x="9" y="36"/>
                      <a:pt x="9"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1" name="Freeform 342"/>
              <p:cNvSpPr>
                <a:spLocks/>
              </p:cNvSpPr>
              <p:nvPr/>
            </p:nvSpPr>
            <p:spPr bwMode="auto">
              <a:xfrm>
                <a:off x="4115" y="3198"/>
                <a:ext cx="9" cy="67"/>
              </a:xfrm>
              <a:custGeom>
                <a:avLst/>
                <a:gdLst>
                  <a:gd name="T0" fmla="*/ 10 w 10"/>
                  <a:gd name="T1" fmla="*/ 0 h 76"/>
                  <a:gd name="T2" fmla="*/ 10 w 10"/>
                  <a:gd name="T3" fmla="*/ 0 h 76"/>
                  <a:gd name="T4" fmla="*/ 0 w 10"/>
                  <a:gd name="T5" fmla="*/ 0 h 76"/>
                  <a:gd name="T6" fmla="*/ 0 w 10"/>
                  <a:gd name="T7" fmla="*/ 76 h 76"/>
                  <a:gd name="T8" fmla="*/ 10 w 10"/>
                  <a:gd name="T9" fmla="*/ 76 h 76"/>
                  <a:gd name="T10" fmla="*/ 10 w 10"/>
                  <a:gd name="T11" fmla="*/ 0 h 76"/>
                </a:gdLst>
                <a:ahLst/>
                <a:cxnLst>
                  <a:cxn ang="0">
                    <a:pos x="T0" y="T1"/>
                  </a:cxn>
                  <a:cxn ang="0">
                    <a:pos x="T2" y="T3"/>
                  </a:cxn>
                  <a:cxn ang="0">
                    <a:pos x="T4" y="T5"/>
                  </a:cxn>
                  <a:cxn ang="0">
                    <a:pos x="T6" y="T7"/>
                  </a:cxn>
                  <a:cxn ang="0">
                    <a:pos x="T8" y="T9"/>
                  </a:cxn>
                  <a:cxn ang="0">
                    <a:pos x="T10" y="T11"/>
                  </a:cxn>
                </a:cxnLst>
                <a:rect l="0" t="0" r="r" b="b"/>
                <a:pathLst>
                  <a:path w="10" h="76">
                    <a:moveTo>
                      <a:pt x="10" y="0"/>
                    </a:moveTo>
                    <a:lnTo>
                      <a:pt x="10" y="0"/>
                    </a:lnTo>
                    <a:lnTo>
                      <a:pt x="0" y="0"/>
                    </a:lnTo>
                    <a:lnTo>
                      <a:pt x="0" y="76"/>
                    </a:lnTo>
                    <a:lnTo>
                      <a:pt x="10" y="76"/>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2" name="Freeform 343"/>
              <p:cNvSpPr>
                <a:spLocks noEditPoints="1"/>
              </p:cNvSpPr>
              <p:nvPr/>
            </p:nvSpPr>
            <p:spPr bwMode="auto">
              <a:xfrm>
                <a:off x="4136" y="3198"/>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3" name="Freeform 344"/>
              <p:cNvSpPr>
                <a:spLocks/>
              </p:cNvSpPr>
              <p:nvPr/>
            </p:nvSpPr>
            <p:spPr bwMode="auto">
              <a:xfrm>
                <a:off x="4154" y="3215"/>
                <a:ext cx="42" cy="51"/>
              </a:xfrm>
              <a:custGeom>
                <a:avLst/>
                <a:gdLst>
                  <a:gd name="T0" fmla="*/ 47 w 47"/>
                  <a:gd name="T1" fmla="*/ 20 h 58"/>
                  <a:gd name="T2" fmla="*/ 47 w 47"/>
                  <a:gd name="T3" fmla="*/ 20 h 58"/>
                  <a:gd name="T4" fmla="*/ 26 w 47"/>
                  <a:gd name="T5" fmla="*/ 0 h 58"/>
                  <a:gd name="T6" fmla="*/ 0 w 47"/>
                  <a:gd name="T7" fmla="*/ 31 h 58"/>
                  <a:gd name="T8" fmla="*/ 25 w 47"/>
                  <a:gd name="T9" fmla="*/ 58 h 58"/>
                  <a:gd name="T10" fmla="*/ 47 w 47"/>
                  <a:gd name="T11" fmla="*/ 37 h 58"/>
                  <a:gd name="T12" fmla="*/ 38 w 47"/>
                  <a:gd name="T13" fmla="*/ 37 h 58"/>
                  <a:gd name="T14" fmla="*/ 25 w 47"/>
                  <a:gd name="T15" fmla="*/ 50 h 58"/>
                  <a:gd name="T16" fmla="*/ 10 w 47"/>
                  <a:gd name="T17" fmla="*/ 29 h 58"/>
                  <a:gd name="T18" fmla="*/ 25 w 47"/>
                  <a:gd name="T19" fmla="*/ 8 h 58"/>
                  <a:gd name="T20" fmla="*/ 38 w 47"/>
                  <a:gd name="T21" fmla="*/ 20 h 58"/>
                  <a:gd name="T22" fmla="*/ 47 w 47"/>
                  <a:gd name="T2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8">
                    <a:moveTo>
                      <a:pt x="47" y="20"/>
                    </a:moveTo>
                    <a:lnTo>
                      <a:pt x="47" y="20"/>
                    </a:lnTo>
                    <a:cubicBezTo>
                      <a:pt x="46" y="10"/>
                      <a:pt x="41" y="0"/>
                      <a:pt x="26" y="0"/>
                    </a:cubicBezTo>
                    <a:cubicBezTo>
                      <a:pt x="8" y="0"/>
                      <a:pt x="0" y="13"/>
                      <a:pt x="0" y="31"/>
                    </a:cubicBezTo>
                    <a:cubicBezTo>
                      <a:pt x="0" y="47"/>
                      <a:pt x="9" y="58"/>
                      <a:pt x="25" y="58"/>
                    </a:cubicBezTo>
                    <a:cubicBezTo>
                      <a:pt x="41" y="58"/>
                      <a:pt x="46" y="46"/>
                      <a:pt x="47" y="37"/>
                    </a:cubicBezTo>
                    <a:lnTo>
                      <a:pt x="38" y="37"/>
                    </a:lnTo>
                    <a:cubicBezTo>
                      <a:pt x="37" y="46"/>
                      <a:pt x="31" y="50"/>
                      <a:pt x="25" y="50"/>
                    </a:cubicBezTo>
                    <a:cubicBezTo>
                      <a:pt x="12" y="50"/>
                      <a:pt x="10" y="39"/>
                      <a:pt x="10" y="29"/>
                    </a:cubicBezTo>
                    <a:cubicBezTo>
                      <a:pt x="10" y="19"/>
                      <a:pt x="13" y="8"/>
                      <a:pt x="25" y="8"/>
                    </a:cubicBezTo>
                    <a:cubicBezTo>
                      <a:pt x="33" y="8"/>
                      <a:pt x="37" y="13"/>
                      <a:pt x="38" y="20"/>
                    </a:cubicBezTo>
                    <a:lnTo>
                      <a:pt x="47"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4" name="Freeform 345"/>
              <p:cNvSpPr>
                <a:spLocks/>
              </p:cNvSpPr>
              <p:nvPr/>
            </p:nvSpPr>
            <p:spPr bwMode="auto">
              <a:xfrm>
                <a:off x="4199" y="3216"/>
                <a:ext cx="45" cy="69"/>
              </a:xfrm>
              <a:custGeom>
                <a:avLst/>
                <a:gdLst>
                  <a:gd name="T0" fmla="*/ 26 w 51"/>
                  <a:gd name="T1" fmla="*/ 45 h 78"/>
                  <a:gd name="T2" fmla="*/ 26 w 51"/>
                  <a:gd name="T3" fmla="*/ 45 h 78"/>
                  <a:gd name="T4" fmla="*/ 25 w 51"/>
                  <a:gd name="T5" fmla="*/ 45 h 78"/>
                  <a:gd name="T6" fmla="*/ 11 w 51"/>
                  <a:gd name="T7" fmla="*/ 0 h 78"/>
                  <a:gd name="T8" fmla="*/ 0 w 51"/>
                  <a:gd name="T9" fmla="*/ 0 h 78"/>
                  <a:gd name="T10" fmla="*/ 21 w 51"/>
                  <a:gd name="T11" fmla="*/ 57 h 78"/>
                  <a:gd name="T12" fmla="*/ 11 w 51"/>
                  <a:gd name="T13" fmla="*/ 70 h 78"/>
                  <a:gd name="T14" fmla="*/ 5 w 51"/>
                  <a:gd name="T15" fmla="*/ 69 h 78"/>
                  <a:gd name="T16" fmla="*/ 5 w 51"/>
                  <a:gd name="T17" fmla="*/ 78 h 78"/>
                  <a:gd name="T18" fmla="*/ 9 w 51"/>
                  <a:gd name="T19" fmla="*/ 78 h 78"/>
                  <a:gd name="T20" fmla="*/ 31 w 51"/>
                  <a:gd name="T21" fmla="*/ 55 h 78"/>
                  <a:gd name="T22" fmla="*/ 51 w 51"/>
                  <a:gd name="T23" fmla="*/ 0 h 78"/>
                  <a:gd name="T24" fmla="*/ 40 w 51"/>
                  <a:gd name="T25" fmla="*/ 0 h 78"/>
                  <a:gd name="T26" fmla="*/ 26 w 51"/>
                  <a:gd name="T27" fmla="*/ 4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78">
                    <a:moveTo>
                      <a:pt x="26" y="45"/>
                    </a:moveTo>
                    <a:lnTo>
                      <a:pt x="26" y="45"/>
                    </a:lnTo>
                    <a:lnTo>
                      <a:pt x="25" y="45"/>
                    </a:lnTo>
                    <a:lnTo>
                      <a:pt x="11" y="0"/>
                    </a:lnTo>
                    <a:lnTo>
                      <a:pt x="0" y="0"/>
                    </a:lnTo>
                    <a:lnTo>
                      <a:pt x="21" y="57"/>
                    </a:lnTo>
                    <a:cubicBezTo>
                      <a:pt x="16" y="69"/>
                      <a:pt x="16" y="70"/>
                      <a:pt x="11" y="70"/>
                    </a:cubicBezTo>
                    <a:cubicBezTo>
                      <a:pt x="8" y="70"/>
                      <a:pt x="6" y="70"/>
                      <a:pt x="5" y="69"/>
                    </a:cubicBezTo>
                    <a:lnTo>
                      <a:pt x="5" y="78"/>
                    </a:lnTo>
                    <a:cubicBezTo>
                      <a:pt x="7" y="78"/>
                      <a:pt x="8" y="78"/>
                      <a:pt x="9" y="78"/>
                    </a:cubicBezTo>
                    <a:cubicBezTo>
                      <a:pt x="21" y="78"/>
                      <a:pt x="22" y="77"/>
                      <a:pt x="31" y="55"/>
                    </a:cubicBezTo>
                    <a:cubicBezTo>
                      <a:pt x="38" y="37"/>
                      <a:pt x="44" y="18"/>
                      <a:pt x="51" y="0"/>
                    </a:cubicBezTo>
                    <a:lnTo>
                      <a:pt x="40" y="0"/>
                    </a:lnTo>
                    <a:lnTo>
                      <a:pt x="26" y="4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5" name="Freeform 346"/>
              <p:cNvSpPr>
                <a:spLocks noEditPoints="1"/>
              </p:cNvSpPr>
              <p:nvPr/>
            </p:nvSpPr>
            <p:spPr bwMode="auto">
              <a:xfrm>
                <a:off x="4275" y="3215"/>
                <a:ext cx="45" cy="51"/>
              </a:xfrm>
              <a:custGeom>
                <a:avLst/>
                <a:gdLst>
                  <a:gd name="T0" fmla="*/ 0 w 51"/>
                  <a:gd name="T1" fmla="*/ 29 h 58"/>
                  <a:gd name="T2" fmla="*/ 0 w 51"/>
                  <a:gd name="T3" fmla="*/ 29 h 58"/>
                  <a:gd name="T4" fmla="*/ 25 w 51"/>
                  <a:gd name="T5" fmla="*/ 58 h 58"/>
                  <a:gd name="T6" fmla="*/ 51 w 51"/>
                  <a:gd name="T7" fmla="*/ 29 h 58"/>
                  <a:gd name="T8" fmla="*/ 25 w 51"/>
                  <a:gd name="T9" fmla="*/ 0 h 58"/>
                  <a:gd name="T10" fmla="*/ 0 w 51"/>
                  <a:gd name="T11" fmla="*/ 29 h 58"/>
                  <a:gd name="T12" fmla="*/ 9 w 51"/>
                  <a:gd name="T13" fmla="*/ 29 h 58"/>
                  <a:gd name="T14" fmla="*/ 9 w 51"/>
                  <a:gd name="T15" fmla="*/ 29 h 58"/>
                  <a:gd name="T16" fmla="*/ 25 w 51"/>
                  <a:gd name="T17" fmla="*/ 8 h 58"/>
                  <a:gd name="T18" fmla="*/ 41 w 51"/>
                  <a:gd name="T19" fmla="*/ 29 h 58"/>
                  <a:gd name="T20" fmla="*/ 25 w 51"/>
                  <a:gd name="T21" fmla="*/ 50 h 58"/>
                  <a:gd name="T22" fmla="*/ 9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5" y="58"/>
                    </a:cubicBezTo>
                    <a:cubicBezTo>
                      <a:pt x="43" y="58"/>
                      <a:pt x="51" y="43"/>
                      <a:pt x="51" y="29"/>
                    </a:cubicBezTo>
                    <a:cubicBezTo>
                      <a:pt x="51" y="15"/>
                      <a:pt x="43" y="0"/>
                      <a:pt x="25" y="0"/>
                    </a:cubicBezTo>
                    <a:cubicBezTo>
                      <a:pt x="8" y="0"/>
                      <a:pt x="0" y="15"/>
                      <a:pt x="0" y="29"/>
                    </a:cubicBezTo>
                    <a:close/>
                    <a:moveTo>
                      <a:pt x="9" y="29"/>
                    </a:moveTo>
                    <a:lnTo>
                      <a:pt x="9" y="29"/>
                    </a:lnTo>
                    <a:cubicBezTo>
                      <a:pt x="9" y="22"/>
                      <a:pt x="12" y="8"/>
                      <a:pt x="25" y="8"/>
                    </a:cubicBezTo>
                    <a:cubicBezTo>
                      <a:pt x="39" y="8"/>
                      <a:pt x="41" y="22"/>
                      <a:pt x="41" y="29"/>
                    </a:cubicBezTo>
                    <a:cubicBezTo>
                      <a:pt x="41" y="36"/>
                      <a:pt x="39" y="50"/>
                      <a:pt x="25" y="50"/>
                    </a:cubicBezTo>
                    <a:cubicBezTo>
                      <a:pt x="12" y="50"/>
                      <a:pt x="9" y="36"/>
                      <a:pt x="9"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6" name="Freeform 347"/>
              <p:cNvSpPr>
                <a:spLocks/>
              </p:cNvSpPr>
              <p:nvPr/>
            </p:nvSpPr>
            <p:spPr bwMode="auto">
              <a:xfrm>
                <a:off x="4331" y="3215"/>
                <a:ext cx="24" cy="50"/>
              </a:xfrm>
              <a:custGeom>
                <a:avLst/>
                <a:gdLst>
                  <a:gd name="T0" fmla="*/ 10 w 27"/>
                  <a:gd name="T1" fmla="*/ 25 h 57"/>
                  <a:gd name="T2" fmla="*/ 10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6"/>
                      <a:pt x="15" y="10"/>
                      <a:pt x="24" y="10"/>
                    </a:cubicBezTo>
                    <a:lnTo>
                      <a:pt x="27" y="10"/>
                    </a:lnTo>
                    <a:lnTo>
                      <a:pt x="27" y="0"/>
                    </a:lnTo>
                    <a:cubicBezTo>
                      <a:pt x="27" y="0"/>
                      <a:pt x="26" y="0"/>
                      <a:pt x="25" y="0"/>
                    </a:cubicBezTo>
                    <a:cubicBezTo>
                      <a:pt x="18" y="0"/>
                      <a:pt x="13" y="4"/>
                      <a:pt x="9" y="11"/>
                    </a:cubicBezTo>
                    <a:lnTo>
                      <a:pt x="9" y="11"/>
                    </a:lnTo>
                    <a:lnTo>
                      <a:pt x="9" y="1"/>
                    </a:lnTo>
                    <a:lnTo>
                      <a:pt x="0" y="1"/>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7" name="Freeform 348"/>
              <p:cNvSpPr>
                <a:spLocks noEditPoints="1"/>
              </p:cNvSpPr>
              <p:nvPr/>
            </p:nvSpPr>
            <p:spPr bwMode="auto">
              <a:xfrm>
                <a:off x="4010" y="3328"/>
                <a:ext cx="42" cy="70"/>
              </a:xfrm>
              <a:custGeom>
                <a:avLst/>
                <a:gdLst>
                  <a:gd name="T0" fmla="*/ 9 w 48"/>
                  <a:gd name="T1" fmla="*/ 32 h 79"/>
                  <a:gd name="T2" fmla="*/ 9 w 48"/>
                  <a:gd name="T3" fmla="*/ 32 h 79"/>
                  <a:gd name="T4" fmla="*/ 24 w 48"/>
                  <a:gd name="T5" fmla="*/ 8 h 79"/>
                  <a:gd name="T6" fmla="*/ 39 w 48"/>
                  <a:gd name="T7" fmla="*/ 29 h 79"/>
                  <a:gd name="T8" fmla="*/ 24 w 48"/>
                  <a:gd name="T9" fmla="*/ 50 h 79"/>
                  <a:gd name="T10" fmla="*/ 9 w 48"/>
                  <a:gd name="T11" fmla="*/ 32 h 79"/>
                  <a:gd name="T12" fmla="*/ 0 w 48"/>
                  <a:gd name="T13" fmla="*/ 79 h 79"/>
                  <a:gd name="T14" fmla="*/ 0 w 48"/>
                  <a:gd name="T15" fmla="*/ 79 h 79"/>
                  <a:gd name="T16" fmla="*/ 9 w 48"/>
                  <a:gd name="T17" fmla="*/ 79 h 79"/>
                  <a:gd name="T18" fmla="*/ 9 w 48"/>
                  <a:gd name="T19" fmla="*/ 51 h 79"/>
                  <a:gd name="T20" fmla="*/ 9 w 48"/>
                  <a:gd name="T21" fmla="*/ 51 h 79"/>
                  <a:gd name="T22" fmla="*/ 24 w 48"/>
                  <a:gd name="T23" fmla="*/ 58 h 79"/>
                  <a:gd name="T24" fmla="*/ 48 w 48"/>
                  <a:gd name="T25" fmla="*/ 27 h 79"/>
                  <a:gd name="T26" fmla="*/ 25 w 48"/>
                  <a:gd name="T27" fmla="*/ 0 h 79"/>
                  <a:gd name="T28" fmla="*/ 9 w 48"/>
                  <a:gd name="T29" fmla="*/ 9 h 79"/>
                  <a:gd name="T30" fmla="*/ 9 w 48"/>
                  <a:gd name="T31" fmla="*/ 9 h 79"/>
                  <a:gd name="T32" fmla="*/ 9 w 48"/>
                  <a:gd name="T33" fmla="*/ 1 h 79"/>
                  <a:gd name="T34" fmla="*/ 0 w 48"/>
                  <a:gd name="T35" fmla="*/ 1 h 79"/>
                  <a:gd name="T36" fmla="*/ 0 w 48"/>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79">
                    <a:moveTo>
                      <a:pt x="9" y="32"/>
                    </a:moveTo>
                    <a:lnTo>
                      <a:pt x="9" y="32"/>
                    </a:lnTo>
                    <a:cubicBezTo>
                      <a:pt x="9" y="23"/>
                      <a:pt x="10" y="8"/>
                      <a:pt x="24" y="8"/>
                    </a:cubicBezTo>
                    <a:cubicBezTo>
                      <a:pt x="38" y="8"/>
                      <a:pt x="39" y="22"/>
                      <a:pt x="39" y="29"/>
                    </a:cubicBezTo>
                    <a:cubicBezTo>
                      <a:pt x="39" y="41"/>
                      <a:pt x="34" y="50"/>
                      <a:pt x="24" y="50"/>
                    </a:cubicBezTo>
                    <a:cubicBezTo>
                      <a:pt x="18" y="50"/>
                      <a:pt x="9" y="46"/>
                      <a:pt x="9" y="32"/>
                    </a:cubicBezTo>
                    <a:close/>
                    <a:moveTo>
                      <a:pt x="0" y="79"/>
                    </a:moveTo>
                    <a:lnTo>
                      <a:pt x="0" y="79"/>
                    </a:lnTo>
                    <a:lnTo>
                      <a:pt x="9" y="79"/>
                    </a:lnTo>
                    <a:lnTo>
                      <a:pt x="9" y="51"/>
                    </a:lnTo>
                    <a:lnTo>
                      <a:pt x="9" y="51"/>
                    </a:lnTo>
                    <a:cubicBezTo>
                      <a:pt x="12" y="55"/>
                      <a:pt x="17" y="58"/>
                      <a:pt x="24" y="58"/>
                    </a:cubicBezTo>
                    <a:cubicBezTo>
                      <a:pt x="43" y="58"/>
                      <a:pt x="48" y="41"/>
                      <a:pt x="48" y="27"/>
                    </a:cubicBezTo>
                    <a:cubicBezTo>
                      <a:pt x="48" y="12"/>
                      <a:pt x="40" y="0"/>
                      <a:pt x="25" y="0"/>
                    </a:cubicBezTo>
                    <a:cubicBezTo>
                      <a:pt x="15" y="0"/>
                      <a:pt x="11" y="6"/>
                      <a:pt x="9" y="9"/>
                    </a:cubicBezTo>
                    <a:lnTo>
                      <a:pt x="9" y="9"/>
                    </a:lnTo>
                    <a:lnTo>
                      <a:pt x="9" y="1"/>
                    </a:lnTo>
                    <a:lnTo>
                      <a:pt x="0" y="1"/>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8" name="Freeform 349"/>
              <p:cNvSpPr>
                <a:spLocks/>
              </p:cNvSpPr>
              <p:nvPr/>
            </p:nvSpPr>
            <p:spPr bwMode="auto">
              <a:xfrm>
                <a:off x="4064" y="3328"/>
                <a:ext cx="24" cy="50"/>
              </a:xfrm>
              <a:custGeom>
                <a:avLst/>
                <a:gdLst>
                  <a:gd name="T0" fmla="*/ 9 w 27"/>
                  <a:gd name="T1" fmla="*/ 24 h 57"/>
                  <a:gd name="T2" fmla="*/ 9 w 27"/>
                  <a:gd name="T3" fmla="*/ 24 h 57"/>
                  <a:gd name="T4" fmla="*/ 24 w 27"/>
                  <a:gd name="T5" fmla="*/ 10 h 57"/>
                  <a:gd name="T6" fmla="*/ 27 w 27"/>
                  <a:gd name="T7" fmla="*/ 10 h 57"/>
                  <a:gd name="T8" fmla="*/ 27 w 27"/>
                  <a:gd name="T9" fmla="*/ 0 h 57"/>
                  <a:gd name="T10" fmla="*/ 25 w 27"/>
                  <a:gd name="T11" fmla="*/ 0 h 57"/>
                  <a:gd name="T12" fmla="*/ 9 w 27"/>
                  <a:gd name="T13" fmla="*/ 10 h 57"/>
                  <a:gd name="T14" fmla="*/ 9 w 27"/>
                  <a:gd name="T15" fmla="*/ 10 h 57"/>
                  <a:gd name="T16" fmla="*/ 9 w 27"/>
                  <a:gd name="T17" fmla="*/ 1 h 57"/>
                  <a:gd name="T18" fmla="*/ 0 w 27"/>
                  <a:gd name="T19" fmla="*/ 1 h 57"/>
                  <a:gd name="T20" fmla="*/ 0 w 27"/>
                  <a:gd name="T21" fmla="*/ 57 h 57"/>
                  <a:gd name="T22" fmla="*/ 9 w 27"/>
                  <a:gd name="T23" fmla="*/ 57 h 57"/>
                  <a:gd name="T24" fmla="*/ 9 w 27"/>
                  <a:gd name="T25"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4"/>
                    </a:moveTo>
                    <a:lnTo>
                      <a:pt x="9" y="24"/>
                    </a:lnTo>
                    <a:cubicBezTo>
                      <a:pt x="9" y="16"/>
                      <a:pt x="15" y="10"/>
                      <a:pt x="24" y="10"/>
                    </a:cubicBezTo>
                    <a:lnTo>
                      <a:pt x="27" y="10"/>
                    </a:lnTo>
                    <a:lnTo>
                      <a:pt x="27" y="0"/>
                    </a:lnTo>
                    <a:cubicBezTo>
                      <a:pt x="26" y="0"/>
                      <a:pt x="26" y="0"/>
                      <a:pt x="25" y="0"/>
                    </a:cubicBezTo>
                    <a:cubicBezTo>
                      <a:pt x="18" y="0"/>
                      <a:pt x="13" y="4"/>
                      <a:pt x="9" y="10"/>
                    </a:cubicBezTo>
                    <a:lnTo>
                      <a:pt x="9" y="10"/>
                    </a:lnTo>
                    <a:lnTo>
                      <a:pt x="9" y="1"/>
                    </a:lnTo>
                    <a:lnTo>
                      <a:pt x="0" y="1"/>
                    </a:lnTo>
                    <a:lnTo>
                      <a:pt x="0" y="57"/>
                    </a:lnTo>
                    <a:lnTo>
                      <a:pt x="9" y="57"/>
                    </a:lnTo>
                    <a:lnTo>
                      <a:pt x="9"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9" name="Freeform 350"/>
              <p:cNvSpPr>
                <a:spLocks noEditPoints="1"/>
              </p:cNvSpPr>
              <p:nvPr/>
            </p:nvSpPr>
            <p:spPr bwMode="auto">
              <a:xfrm>
                <a:off x="4091" y="3328"/>
                <a:ext cx="47" cy="51"/>
              </a:xfrm>
              <a:custGeom>
                <a:avLst/>
                <a:gdLst>
                  <a:gd name="T0" fmla="*/ 12 w 53"/>
                  <a:gd name="T1" fmla="*/ 18 h 58"/>
                  <a:gd name="T2" fmla="*/ 12 w 53"/>
                  <a:gd name="T3" fmla="*/ 18 h 58"/>
                  <a:gd name="T4" fmla="*/ 24 w 53"/>
                  <a:gd name="T5" fmla="*/ 7 h 58"/>
                  <a:gd name="T6" fmla="*/ 37 w 53"/>
                  <a:gd name="T7" fmla="*/ 16 h 58"/>
                  <a:gd name="T8" fmla="*/ 33 w 53"/>
                  <a:gd name="T9" fmla="*/ 23 h 58"/>
                  <a:gd name="T10" fmla="*/ 17 w 53"/>
                  <a:gd name="T11" fmla="*/ 25 h 58"/>
                  <a:gd name="T12" fmla="*/ 0 w 53"/>
                  <a:gd name="T13" fmla="*/ 42 h 58"/>
                  <a:gd name="T14" fmla="*/ 18 w 53"/>
                  <a:gd name="T15" fmla="*/ 58 h 58"/>
                  <a:gd name="T16" fmla="*/ 38 w 53"/>
                  <a:gd name="T17" fmla="*/ 49 h 58"/>
                  <a:gd name="T18" fmla="*/ 48 w 53"/>
                  <a:gd name="T19" fmla="*/ 58 h 58"/>
                  <a:gd name="T20" fmla="*/ 53 w 53"/>
                  <a:gd name="T21" fmla="*/ 57 h 58"/>
                  <a:gd name="T22" fmla="*/ 53 w 53"/>
                  <a:gd name="T23" fmla="*/ 50 h 58"/>
                  <a:gd name="T24" fmla="*/ 50 w 53"/>
                  <a:gd name="T25" fmla="*/ 50 h 58"/>
                  <a:gd name="T26" fmla="*/ 46 w 53"/>
                  <a:gd name="T27" fmla="*/ 47 h 58"/>
                  <a:gd name="T28" fmla="*/ 46 w 53"/>
                  <a:gd name="T29" fmla="*/ 15 h 58"/>
                  <a:gd name="T30" fmla="*/ 26 w 53"/>
                  <a:gd name="T31" fmla="*/ 0 h 58"/>
                  <a:gd name="T32" fmla="*/ 3 w 53"/>
                  <a:gd name="T33" fmla="*/ 18 h 58"/>
                  <a:gd name="T34" fmla="*/ 12 w 53"/>
                  <a:gd name="T35" fmla="*/ 18 h 58"/>
                  <a:gd name="T36" fmla="*/ 37 w 53"/>
                  <a:gd name="T37" fmla="*/ 38 h 58"/>
                  <a:gd name="T38" fmla="*/ 37 w 53"/>
                  <a:gd name="T39" fmla="*/ 38 h 58"/>
                  <a:gd name="T40" fmla="*/ 20 w 53"/>
                  <a:gd name="T41" fmla="*/ 51 h 58"/>
                  <a:gd name="T42" fmla="*/ 10 w 53"/>
                  <a:gd name="T43" fmla="*/ 41 h 58"/>
                  <a:gd name="T44" fmla="*/ 22 w 53"/>
                  <a:gd name="T45" fmla="*/ 32 h 58"/>
                  <a:gd name="T46" fmla="*/ 37 w 53"/>
                  <a:gd name="T47" fmla="*/ 28 h 58"/>
                  <a:gd name="T48" fmla="*/ 37 w 53"/>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8">
                    <a:moveTo>
                      <a:pt x="12" y="18"/>
                    </a:moveTo>
                    <a:lnTo>
                      <a:pt x="12" y="18"/>
                    </a:lnTo>
                    <a:cubicBezTo>
                      <a:pt x="12" y="14"/>
                      <a:pt x="14" y="7"/>
                      <a:pt x="24" y="7"/>
                    </a:cubicBezTo>
                    <a:cubicBezTo>
                      <a:pt x="33" y="7"/>
                      <a:pt x="37" y="11"/>
                      <a:pt x="37" y="16"/>
                    </a:cubicBezTo>
                    <a:cubicBezTo>
                      <a:pt x="37" y="22"/>
                      <a:pt x="35" y="23"/>
                      <a:pt x="33" y="23"/>
                    </a:cubicBezTo>
                    <a:lnTo>
                      <a:pt x="17" y="25"/>
                    </a:lnTo>
                    <a:cubicBezTo>
                      <a:pt x="2" y="27"/>
                      <a:pt x="0" y="38"/>
                      <a:pt x="0" y="42"/>
                    </a:cubicBezTo>
                    <a:cubicBezTo>
                      <a:pt x="0" y="52"/>
                      <a:pt x="7" y="58"/>
                      <a:pt x="18" y="58"/>
                    </a:cubicBezTo>
                    <a:cubicBezTo>
                      <a:pt x="28" y="58"/>
                      <a:pt x="34" y="53"/>
                      <a:pt x="38" y="49"/>
                    </a:cubicBezTo>
                    <a:cubicBezTo>
                      <a:pt x="38" y="54"/>
                      <a:pt x="39" y="58"/>
                      <a:pt x="48" y="58"/>
                    </a:cubicBezTo>
                    <a:cubicBezTo>
                      <a:pt x="50" y="58"/>
                      <a:pt x="51" y="57"/>
                      <a:pt x="53" y="57"/>
                    </a:cubicBezTo>
                    <a:lnTo>
                      <a:pt x="53" y="50"/>
                    </a:lnTo>
                    <a:cubicBezTo>
                      <a:pt x="52" y="50"/>
                      <a:pt x="50" y="50"/>
                      <a:pt x="50" y="50"/>
                    </a:cubicBezTo>
                    <a:cubicBezTo>
                      <a:pt x="48" y="50"/>
                      <a:pt x="46" y="49"/>
                      <a:pt x="46" y="47"/>
                    </a:cubicBezTo>
                    <a:lnTo>
                      <a:pt x="46" y="15"/>
                    </a:lnTo>
                    <a:cubicBezTo>
                      <a:pt x="46" y="1"/>
                      <a:pt x="30" y="0"/>
                      <a:pt x="26" y="0"/>
                    </a:cubicBezTo>
                    <a:cubicBezTo>
                      <a:pt x="12" y="0"/>
                      <a:pt x="3" y="5"/>
                      <a:pt x="3" y="18"/>
                    </a:cubicBezTo>
                    <a:lnTo>
                      <a:pt x="12" y="18"/>
                    </a:lnTo>
                    <a:close/>
                    <a:moveTo>
                      <a:pt x="37" y="38"/>
                    </a:moveTo>
                    <a:lnTo>
                      <a:pt x="37" y="38"/>
                    </a:lnTo>
                    <a:cubicBezTo>
                      <a:pt x="37" y="45"/>
                      <a:pt x="29" y="51"/>
                      <a:pt x="20" y="51"/>
                    </a:cubicBezTo>
                    <a:cubicBezTo>
                      <a:pt x="13" y="51"/>
                      <a:pt x="10" y="47"/>
                      <a:pt x="10" y="41"/>
                    </a:cubicBezTo>
                    <a:cubicBezTo>
                      <a:pt x="10" y="34"/>
                      <a:pt x="17" y="33"/>
                      <a:pt x="22" y="32"/>
                    </a:cubicBezTo>
                    <a:cubicBezTo>
                      <a:pt x="33" y="30"/>
                      <a:pt x="36" y="30"/>
                      <a:pt x="37" y="28"/>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0" name="Freeform 351"/>
              <p:cNvSpPr>
                <a:spLocks/>
              </p:cNvSpPr>
              <p:nvPr/>
            </p:nvSpPr>
            <p:spPr bwMode="auto">
              <a:xfrm>
                <a:off x="4143" y="3328"/>
                <a:ext cx="42" cy="51"/>
              </a:xfrm>
              <a:custGeom>
                <a:avLst/>
                <a:gdLst>
                  <a:gd name="T0" fmla="*/ 47 w 47"/>
                  <a:gd name="T1" fmla="*/ 20 h 58"/>
                  <a:gd name="T2" fmla="*/ 47 w 47"/>
                  <a:gd name="T3" fmla="*/ 20 h 58"/>
                  <a:gd name="T4" fmla="*/ 27 w 47"/>
                  <a:gd name="T5" fmla="*/ 0 h 58"/>
                  <a:gd name="T6" fmla="*/ 0 w 47"/>
                  <a:gd name="T7" fmla="*/ 31 h 58"/>
                  <a:gd name="T8" fmla="*/ 25 w 47"/>
                  <a:gd name="T9" fmla="*/ 58 h 58"/>
                  <a:gd name="T10" fmla="*/ 47 w 47"/>
                  <a:gd name="T11" fmla="*/ 37 h 58"/>
                  <a:gd name="T12" fmla="*/ 38 w 47"/>
                  <a:gd name="T13" fmla="*/ 37 h 58"/>
                  <a:gd name="T14" fmla="*/ 25 w 47"/>
                  <a:gd name="T15" fmla="*/ 50 h 58"/>
                  <a:gd name="T16" fmla="*/ 10 w 47"/>
                  <a:gd name="T17" fmla="*/ 29 h 58"/>
                  <a:gd name="T18" fmla="*/ 25 w 47"/>
                  <a:gd name="T19" fmla="*/ 8 h 58"/>
                  <a:gd name="T20" fmla="*/ 38 w 47"/>
                  <a:gd name="T21" fmla="*/ 20 h 58"/>
                  <a:gd name="T22" fmla="*/ 47 w 47"/>
                  <a:gd name="T2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8">
                    <a:moveTo>
                      <a:pt x="47" y="20"/>
                    </a:moveTo>
                    <a:lnTo>
                      <a:pt x="47" y="20"/>
                    </a:lnTo>
                    <a:cubicBezTo>
                      <a:pt x="47" y="10"/>
                      <a:pt x="41" y="0"/>
                      <a:pt x="27" y="0"/>
                    </a:cubicBezTo>
                    <a:cubicBezTo>
                      <a:pt x="8" y="0"/>
                      <a:pt x="0" y="13"/>
                      <a:pt x="0" y="31"/>
                    </a:cubicBezTo>
                    <a:cubicBezTo>
                      <a:pt x="0" y="47"/>
                      <a:pt x="9" y="58"/>
                      <a:pt x="25" y="58"/>
                    </a:cubicBezTo>
                    <a:cubicBezTo>
                      <a:pt x="41" y="58"/>
                      <a:pt x="46" y="46"/>
                      <a:pt x="47" y="37"/>
                    </a:cubicBezTo>
                    <a:lnTo>
                      <a:pt x="38" y="37"/>
                    </a:lnTo>
                    <a:cubicBezTo>
                      <a:pt x="37" y="46"/>
                      <a:pt x="31" y="50"/>
                      <a:pt x="25" y="50"/>
                    </a:cubicBezTo>
                    <a:cubicBezTo>
                      <a:pt x="12" y="50"/>
                      <a:pt x="10" y="38"/>
                      <a:pt x="10" y="29"/>
                    </a:cubicBezTo>
                    <a:cubicBezTo>
                      <a:pt x="10" y="19"/>
                      <a:pt x="14" y="8"/>
                      <a:pt x="25" y="8"/>
                    </a:cubicBezTo>
                    <a:cubicBezTo>
                      <a:pt x="33" y="8"/>
                      <a:pt x="37" y="12"/>
                      <a:pt x="38" y="20"/>
                    </a:cubicBezTo>
                    <a:lnTo>
                      <a:pt x="47"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1" name="Freeform 352"/>
              <p:cNvSpPr>
                <a:spLocks/>
              </p:cNvSpPr>
              <p:nvPr/>
            </p:nvSpPr>
            <p:spPr bwMode="auto">
              <a:xfrm>
                <a:off x="4189" y="3315"/>
                <a:ext cx="22" cy="63"/>
              </a:xfrm>
              <a:custGeom>
                <a:avLst/>
                <a:gdLst>
                  <a:gd name="T0" fmla="*/ 25 w 25"/>
                  <a:gd name="T1" fmla="*/ 23 h 71"/>
                  <a:gd name="T2" fmla="*/ 25 w 25"/>
                  <a:gd name="T3" fmla="*/ 23 h 71"/>
                  <a:gd name="T4" fmla="*/ 25 w 25"/>
                  <a:gd name="T5" fmla="*/ 15 h 71"/>
                  <a:gd name="T6" fmla="*/ 16 w 25"/>
                  <a:gd name="T7" fmla="*/ 15 h 71"/>
                  <a:gd name="T8" fmla="*/ 16 w 25"/>
                  <a:gd name="T9" fmla="*/ 0 h 71"/>
                  <a:gd name="T10" fmla="*/ 7 w 25"/>
                  <a:gd name="T11" fmla="*/ 0 h 71"/>
                  <a:gd name="T12" fmla="*/ 7 w 25"/>
                  <a:gd name="T13" fmla="*/ 15 h 71"/>
                  <a:gd name="T14" fmla="*/ 0 w 25"/>
                  <a:gd name="T15" fmla="*/ 15 h 71"/>
                  <a:gd name="T16" fmla="*/ 0 w 25"/>
                  <a:gd name="T17" fmla="*/ 23 h 71"/>
                  <a:gd name="T18" fmla="*/ 7 w 25"/>
                  <a:gd name="T19" fmla="*/ 23 h 71"/>
                  <a:gd name="T20" fmla="*/ 7 w 25"/>
                  <a:gd name="T21" fmla="*/ 60 h 71"/>
                  <a:gd name="T22" fmla="*/ 18 w 25"/>
                  <a:gd name="T23" fmla="*/ 71 h 71"/>
                  <a:gd name="T24" fmla="*/ 25 w 25"/>
                  <a:gd name="T25" fmla="*/ 71 h 71"/>
                  <a:gd name="T26" fmla="*/ 25 w 25"/>
                  <a:gd name="T27" fmla="*/ 63 h 71"/>
                  <a:gd name="T28" fmla="*/ 22 w 25"/>
                  <a:gd name="T29" fmla="*/ 63 h 71"/>
                  <a:gd name="T30" fmla="*/ 16 w 25"/>
                  <a:gd name="T31" fmla="*/ 59 h 71"/>
                  <a:gd name="T32" fmla="*/ 16 w 25"/>
                  <a:gd name="T33" fmla="*/ 23 h 71"/>
                  <a:gd name="T34" fmla="*/ 25 w 25"/>
                  <a:gd name="T3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71">
                    <a:moveTo>
                      <a:pt x="25" y="23"/>
                    </a:moveTo>
                    <a:lnTo>
                      <a:pt x="25" y="23"/>
                    </a:lnTo>
                    <a:lnTo>
                      <a:pt x="25" y="15"/>
                    </a:lnTo>
                    <a:lnTo>
                      <a:pt x="16" y="15"/>
                    </a:lnTo>
                    <a:lnTo>
                      <a:pt x="16" y="0"/>
                    </a:lnTo>
                    <a:lnTo>
                      <a:pt x="7" y="0"/>
                    </a:lnTo>
                    <a:lnTo>
                      <a:pt x="7" y="15"/>
                    </a:lnTo>
                    <a:lnTo>
                      <a:pt x="0" y="15"/>
                    </a:lnTo>
                    <a:lnTo>
                      <a:pt x="0" y="23"/>
                    </a:lnTo>
                    <a:lnTo>
                      <a:pt x="7" y="23"/>
                    </a:lnTo>
                    <a:lnTo>
                      <a:pt x="7" y="60"/>
                    </a:lnTo>
                    <a:cubicBezTo>
                      <a:pt x="7" y="66"/>
                      <a:pt x="9" y="71"/>
                      <a:pt x="18" y="71"/>
                    </a:cubicBezTo>
                    <a:cubicBezTo>
                      <a:pt x="19" y="71"/>
                      <a:pt x="22" y="71"/>
                      <a:pt x="25" y="71"/>
                    </a:cubicBezTo>
                    <a:lnTo>
                      <a:pt x="25" y="63"/>
                    </a:lnTo>
                    <a:lnTo>
                      <a:pt x="22" y="63"/>
                    </a:lnTo>
                    <a:cubicBezTo>
                      <a:pt x="20" y="63"/>
                      <a:pt x="16" y="63"/>
                      <a:pt x="16" y="59"/>
                    </a:cubicBezTo>
                    <a:lnTo>
                      <a:pt x="16" y="23"/>
                    </a:lnTo>
                    <a:lnTo>
                      <a:pt x="25"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2" name="Freeform 353"/>
              <p:cNvSpPr>
                <a:spLocks noEditPoints="1"/>
              </p:cNvSpPr>
              <p:nvPr/>
            </p:nvSpPr>
            <p:spPr bwMode="auto">
              <a:xfrm>
                <a:off x="4220" y="3311"/>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3" name="Freeform 354"/>
              <p:cNvSpPr>
                <a:spLocks/>
              </p:cNvSpPr>
              <p:nvPr/>
            </p:nvSpPr>
            <p:spPr bwMode="auto">
              <a:xfrm>
                <a:off x="4238" y="3328"/>
                <a:ext cx="41" cy="51"/>
              </a:xfrm>
              <a:custGeom>
                <a:avLst/>
                <a:gdLst>
                  <a:gd name="T0" fmla="*/ 47 w 47"/>
                  <a:gd name="T1" fmla="*/ 20 h 58"/>
                  <a:gd name="T2" fmla="*/ 47 w 47"/>
                  <a:gd name="T3" fmla="*/ 20 h 58"/>
                  <a:gd name="T4" fmla="*/ 26 w 47"/>
                  <a:gd name="T5" fmla="*/ 0 h 58"/>
                  <a:gd name="T6" fmla="*/ 0 w 47"/>
                  <a:gd name="T7" fmla="*/ 31 h 58"/>
                  <a:gd name="T8" fmla="*/ 24 w 47"/>
                  <a:gd name="T9" fmla="*/ 58 h 58"/>
                  <a:gd name="T10" fmla="*/ 47 w 47"/>
                  <a:gd name="T11" fmla="*/ 37 h 58"/>
                  <a:gd name="T12" fmla="*/ 38 w 47"/>
                  <a:gd name="T13" fmla="*/ 37 h 58"/>
                  <a:gd name="T14" fmla="*/ 25 w 47"/>
                  <a:gd name="T15" fmla="*/ 50 h 58"/>
                  <a:gd name="T16" fmla="*/ 9 w 47"/>
                  <a:gd name="T17" fmla="*/ 29 h 58"/>
                  <a:gd name="T18" fmla="*/ 25 w 47"/>
                  <a:gd name="T19" fmla="*/ 8 h 58"/>
                  <a:gd name="T20" fmla="*/ 38 w 47"/>
                  <a:gd name="T21" fmla="*/ 20 h 58"/>
                  <a:gd name="T22" fmla="*/ 47 w 47"/>
                  <a:gd name="T2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8">
                    <a:moveTo>
                      <a:pt x="47" y="20"/>
                    </a:moveTo>
                    <a:lnTo>
                      <a:pt x="47" y="20"/>
                    </a:lnTo>
                    <a:cubicBezTo>
                      <a:pt x="46" y="10"/>
                      <a:pt x="41" y="0"/>
                      <a:pt x="26" y="0"/>
                    </a:cubicBezTo>
                    <a:cubicBezTo>
                      <a:pt x="8" y="0"/>
                      <a:pt x="0" y="13"/>
                      <a:pt x="0" y="31"/>
                    </a:cubicBezTo>
                    <a:cubicBezTo>
                      <a:pt x="0" y="47"/>
                      <a:pt x="9" y="58"/>
                      <a:pt x="24" y="58"/>
                    </a:cubicBezTo>
                    <a:cubicBezTo>
                      <a:pt x="41" y="58"/>
                      <a:pt x="46" y="46"/>
                      <a:pt x="47" y="37"/>
                    </a:cubicBezTo>
                    <a:lnTo>
                      <a:pt x="38" y="37"/>
                    </a:lnTo>
                    <a:cubicBezTo>
                      <a:pt x="36" y="46"/>
                      <a:pt x="31" y="50"/>
                      <a:pt x="25" y="50"/>
                    </a:cubicBezTo>
                    <a:cubicBezTo>
                      <a:pt x="12" y="50"/>
                      <a:pt x="9" y="38"/>
                      <a:pt x="9" y="29"/>
                    </a:cubicBezTo>
                    <a:cubicBezTo>
                      <a:pt x="9" y="19"/>
                      <a:pt x="13" y="8"/>
                      <a:pt x="25" y="8"/>
                    </a:cubicBezTo>
                    <a:cubicBezTo>
                      <a:pt x="33" y="8"/>
                      <a:pt x="37" y="12"/>
                      <a:pt x="38" y="20"/>
                    </a:cubicBezTo>
                    <a:lnTo>
                      <a:pt x="47"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4" name="Freeform 355"/>
              <p:cNvSpPr>
                <a:spLocks noEditPoints="1"/>
              </p:cNvSpPr>
              <p:nvPr/>
            </p:nvSpPr>
            <p:spPr bwMode="auto">
              <a:xfrm>
                <a:off x="4286" y="3328"/>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7 w 50"/>
                  <a:gd name="T11" fmla="*/ 0 h 58"/>
                  <a:gd name="T12" fmla="*/ 0 w 50"/>
                  <a:gd name="T13" fmla="*/ 31 h 58"/>
                  <a:gd name="T14" fmla="*/ 25 w 50"/>
                  <a:gd name="T15" fmla="*/ 58 h 58"/>
                  <a:gd name="T16" fmla="*/ 40 w 50"/>
                  <a:gd name="T17" fmla="*/ 54 h 58"/>
                  <a:gd name="T18" fmla="*/ 50 w 50"/>
                  <a:gd name="T19" fmla="*/ 39 h 58"/>
                  <a:gd name="T20" fmla="*/ 40 w 50"/>
                  <a:gd name="T21" fmla="*/ 39 h 58"/>
                  <a:gd name="T22" fmla="*/ 10 w 50"/>
                  <a:gd name="T23" fmla="*/ 25 h 58"/>
                  <a:gd name="T24" fmla="*/ 10 w 50"/>
                  <a:gd name="T25" fmla="*/ 25 h 58"/>
                  <a:gd name="T26" fmla="*/ 25 w 50"/>
                  <a:gd name="T27" fmla="*/ 8 h 58"/>
                  <a:gd name="T28" fmla="*/ 41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3"/>
                      <a:pt x="35" y="50"/>
                      <a:pt x="26" y="50"/>
                    </a:cubicBezTo>
                    <a:cubicBezTo>
                      <a:pt x="15" y="50"/>
                      <a:pt x="10" y="44"/>
                      <a:pt x="10" y="32"/>
                    </a:cubicBezTo>
                    <a:lnTo>
                      <a:pt x="50" y="32"/>
                    </a:lnTo>
                    <a:cubicBezTo>
                      <a:pt x="50" y="12"/>
                      <a:pt x="43" y="0"/>
                      <a:pt x="27" y="0"/>
                    </a:cubicBezTo>
                    <a:cubicBezTo>
                      <a:pt x="8" y="0"/>
                      <a:pt x="0" y="13"/>
                      <a:pt x="0" y="31"/>
                    </a:cubicBezTo>
                    <a:cubicBezTo>
                      <a:pt x="0" y="47"/>
                      <a:pt x="9" y="58"/>
                      <a:pt x="25" y="58"/>
                    </a:cubicBezTo>
                    <a:cubicBezTo>
                      <a:pt x="34" y="58"/>
                      <a:pt x="37" y="56"/>
                      <a:pt x="40" y="54"/>
                    </a:cubicBezTo>
                    <a:cubicBezTo>
                      <a:pt x="47" y="50"/>
                      <a:pt x="49" y="42"/>
                      <a:pt x="50" y="39"/>
                    </a:cubicBezTo>
                    <a:lnTo>
                      <a:pt x="40" y="39"/>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5" name="Freeform 356"/>
              <p:cNvSpPr>
                <a:spLocks noEditPoints="1"/>
              </p:cNvSpPr>
              <p:nvPr/>
            </p:nvSpPr>
            <p:spPr bwMode="auto">
              <a:xfrm>
                <a:off x="4007" y="3424"/>
                <a:ext cx="45" cy="68"/>
              </a:xfrm>
              <a:custGeom>
                <a:avLst/>
                <a:gdLst>
                  <a:gd name="T0" fmla="*/ 50 w 50"/>
                  <a:gd name="T1" fmla="*/ 0 h 77"/>
                  <a:gd name="T2" fmla="*/ 50 w 50"/>
                  <a:gd name="T3" fmla="*/ 0 h 77"/>
                  <a:gd name="T4" fmla="*/ 40 w 50"/>
                  <a:gd name="T5" fmla="*/ 0 h 77"/>
                  <a:gd name="T6" fmla="*/ 40 w 50"/>
                  <a:gd name="T7" fmla="*/ 27 h 77"/>
                  <a:gd name="T8" fmla="*/ 40 w 50"/>
                  <a:gd name="T9" fmla="*/ 28 h 77"/>
                  <a:gd name="T10" fmla="*/ 23 w 50"/>
                  <a:gd name="T11" fmla="*/ 19 h 77"/>
                  <a:gd name="T12" fmla="*/ 0 w 50"/>
                  <a:gd name="T13" fmla="*/ 46 h 77"/>
                  <a:gd name="T14" fmla="*/ 25 w 50"/>
                  <a:gd name="T15" fmla="*/ 77 h 77"/>
                  <a:gd name="T16" fmla="*/ 41 w 50"/>
                  <a:gd name="T17" fmla="*/ 68 h 77"/>
                  <a:gd name="T18" fmla="*/ 41 w 50"/>
                  <a:gd name="T19" fmla="*/ 68 h 77"/>
                  <a:gd name="T20" fmla="*/ 41 w 50"/>
                  <a:gd name="T21" fmla="*/ 76 h 77"/>
                  <a:gd name="T22" fmla="*/ 50 w 50"/>
                  <a:gd name="T23" fmla="*/ 76 h 77"/>
                  <a:gd name="T24" fmla="*/ 50 w 50"/>
                  <a:gd name="T25" fmla="*/ 0 h 77"/>
                  <a:gd name="T26" fmla="*/ 10 w 50"/>
                  <a:gd name="T27" fmla="*/ 48 h 77"/>
                  <a:gd name="T28" fmla="*/ 10 w 50"/>
                  <a:gd name="T29" fmla="*/ 48 h 77"/>
                  <a:gd name="T30" fmla="*/ 25 w 50"/>
                  <a:gd name="T31" fmla="*/ 27 h 77"/>
                  <a:gd name="T32" fmla="*/ 40 w 50"/>
                  <a:gd name="T33" fmla="*/ 51 h 77"/>
                  <a:gd name="T34" fmla="*/ 25 w 50"/>
                  <a:gd name="T35" fmla="*/ 69 h 77"/>
                  <a:gd name="T36" fmla="*/ 10 w 50"/>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77">
                    <a:moveTo>
                      <a:pt x="50" y="0"/>
                    </a:moveTo>
                    <a:lnTo>
                      <a:pt x="50" y="0"/>
                    </a:lnTo>
                    <a:lnTo>
                      <a:pt x="40" y="0"/>
                    </a:lnTo>
                    <a:lnTo>
                      <a:pt x="40" y="27"/>
                    </a:lnTo>
                    <a:lnTo>
                      <a:pt x="40" y="28"/>
                    </a:lnTo>
                    <a:cubicBezTo>
                      <a:pt x="38" y="25"/>
                      <a:pt x="34" y="19"/>
                      <a:pt x="23" y="19"/>
                    </a:cubicBezTo>
                    <a:cubicBezTo>
                      <a:pt x="9" y="19"/>
                      <a:pt x="0" y="31"/>
                      <a:pt x="0" y="46"/>
                    </a:cubicBezTo>
                    <a:cubicBezTo>
                      <a:pt x="0" y="60"/>
                      <a:pt x="6" y="77"/>
                      <a:pt x="25" y="77"/>
                    </a:cubicBezTo>
                    <a:cubicBezTo>
                      <a:pt x="30" y="77"/>
                      <a:pt x="37" y="76"/>
                      <a:pt x="41" y="68"/>
                    </a:cubicBezTo>
                    <a:lnTo>
                      <a:pt x="41" y="68"/>
                    </a:lnTo>
                    <a:lnTo>
                      <a:pt x="41" y="76"/>
                    </a:lnTo>
                    <a:lnTo>
                      <a:pt x="50" y="76"/>
                    </a:lnTo>
                    <a:lnTo>
                      <a:pt x="50" y="0"/>
                    </a:lnTo>
                    <a:close/>
                    <a:moveTo>
                      <a:pt x="10" y="48"/>
                    </a:moveTo>
                    <a:lnTo>
                      <a:pt x="10" y="48"/>
                    </a:lnTo>
                    <a:cubicBezTo>
                      <a:pt x="10" y="41"/>
                      <a:pt x="11" y="27"/>
                      <a:pt x="25" y="27"/>
                    </a:cubicBezTo>
                    <a:cubicBezTo>
                      <a:pt x="39" y="27"/>
                      <a:pt x="40" y="42"/>
                      <a:pt x="40" y="51"/>
                    </a:cubicBezTo>
                    <a:cubicBezTo>
                      <a:pt x="40" y="65"/>
                      <a:pt x="31" y="69"/>
                      <a:pt x="25" y="69"/>
                    </a:cubicBezTo>
                    <a:cubicBezTo>
                      <a:pt x="15" y="69"/>
                      <a:pt x="10" y="60"/>
                      <a:pt x="10"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6" name="Freeform 357"/>
              <p:cNvSpPr>
                <a:spLocks noEditPoints="1"/>
              </p:cNvSpPr>
              <p:nvPr/>
            </p:nvSpPr>
            <p:spPr bwMode="auto">
              <a:xfrm>
                <a:off x="4060" y="3441"/>
                <a:ext cx="45" cy="51"/>
              </a:xfrm>
              <a:custGeom>
                <a:avLst/>
                <a:gdLst>
                  <a:gd name="T0" fmla="*/ 41 w 51"/>
                  <a:gd name="T1" fmla="*/ 39 h 58"/>
                  <a:gd name="T2" fmla="*/ 41 w 51"/>
                  <a:gd name="T3" fmla="*/ 39 h 58"/>
                  <a:gd name="T4" fmla="*/ 26 w 51"/>
                  <a:gd name="T5" fmla="*/ 50 h 58"/>
                  <a:gd name="T6" fmla="*/ 10 w 51"/>
                  <a:gd name="T7" fmla="*/ 32 h 58"/>
                  <a:gd name="T8" fmla="*/ 51 w 51"/>
                  <a:gd name="T9" fmla="*/ 32 h 58"/>
                  <a:gd name="T10" fmla="*/ 27 w 51"/>
                  <a:gd name="T11" fmla="*/ 0 h 58"/>
                  <a:gd name="T12" fmla="*/ 0 w 51"/>
                  <a:gd name="T13" fmla="*/ 30 h 58"/>
                  <a:gd name="T14" fmla="*/ 25 w 51"/>
                  <a:gd name="T15" fmla="*/ 58 h 58"/>
                  <a:gd name="T16" fmla="*/ 40 w 51"/>
                  <a:gd name="T17" fmla="*/ 54 h 58"/>
                  <a:gd name="T18" fmla="*/ 50 w 51"/>
                  <a:gd name="T19" fmla="*/ 39 h 58"/>
                  <a:gd name="T20" fmla="*/ 41 w 51"/>
                  <a:gd name="T21" fmla="*/ 39 h 58"/>
                  <a:gd name="T22" fmla="*/ 10 w 51"/>
                  <a:gd name="T23" fmla="*/ 25 h 58"/>
                  <a:gd name="T24" fmla="*/ 10 w 51"/>
                  <a:gd name="T25" fmla="*/ 25 h 58"/>
                  <a:gd name="T26" fmla="*/ 26 w 51"/>
                  <a:gd name="T27" fmla="*/ 8 h 58"/>
                  <a:gd name="T28" fmla="*/ 41 w 51"/>
                  <a:gd name="T29" fmla="*/ 25 h 58"/>
                  <a:gd name="T30" fmla="*/ 10 w 51"/>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8">
                    <a:moveTo>
                      <a:pt x="41" y="39"/>
                    </a:moveTo>
                    <a:lnTo>
                      <a:pt x="41" y="39"/>
                    </a:lnTo>
                    <a:cubicBezTo>
                      <a:pt x="40" y="43"/>
                      <a:pt x="35" y="50"/>
                      <a:pt x="26" y="50"/>
                    </a:cubicBezTo>
                    <a:cubicBezTo>
                      <a:pt x="16" y="50"/>
                      <a:pt x="10" y="43"/>
                      <a:pt x="10" y="32"/>
                    </a:cubicBezTo>
                    <a:lnTo>
                      <a:pt x="51" y="32"/>
                    </a:lnTo>
                    <a:cubicBezTo>
                      <a:pt x="51" y="12"/>
                      <a:pt x="43" y="0"/>
                      <a:pt x="27" y="0"/>
                    </a:cubicBezTo>
                    <a:cubicBezTo>
                      <a:pt x="8" y="0"/>
                      <a:pt x="0" y="13"/>
                      <a:pt x="0" y="30"/>
                    </a:cubicBezTo>
                    <a:cubicBezTo>
                      <a:pt x="0" y="46"/>
                      <a:pt x="9" y="58"/>
                      <a:pt x="25" y="58"/>
                    </a:cubicBezTo>
                    <a:cubicBezTo>
                      <a:pt x="34" y="58"/>
                      <a:pt x="38" y="56"/>
                      <a:pt x="40" y="54"/>
                    </a:cubicBezTo>
                    <a:cubicBezTo>
                      <a:pt x="47" y="50"/>
                      <a:pt x="50" y="42"/>
                      <a:pt x="50" y="39"/>
                    </a:cubicBezTo>
                    <a:lnTo>
                      <a:pt x="41" y="39"/>
                    </a:lnTo>
                    <a:close/>
                    <a:moveTo>
                      <a:pt x="10" y="25"/>
                    </a:moveTo>
                    <a:lnTo>
                      <a:pt x="10" y="25"/>
                    </a:lnTo>
                    <a:cubicBezTo>
                      <a:pt x="10" y="16"/>
                      <a:pt x="17" y="8"/>
                      <a:pt x="26"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7" name="Freeform 358"/>
              <p:cNvSpPr>
                <a:spLocks/>
              </p:cNvSpPr>
              <p:nvPr/>
            </p:nvSpPr>
            <p:spPr bwMode="auto">
              <a:xfrm>
                <a:off x="4112" y="3441"/>
                <a:ext cx="42" cy="51"/>
              </a:xfrm>
              <a:custGeom>
                <a:avLst/>
                <a:gdLst>
                  <a:gd name="T0" fmla="*/ 48 w 48"/>
                  <a:gd name="T1" fmla="*/ 20 h 58"/>
                  <a:gd name="T2" fmla="*/ 48 w 48"/>
                  <a:gd name="T3" fmla="*/ 20 h 58"/>
                  <a:gd name="T4" fmla="*/ 27 w 48"/>
                  <a:gd name="T5" fmla="*/ 0 h 58"/>
                  <a:gd name="T6" fmla="*/ 0 w 48"/>
                  <a:gd name="T7" fmla="*/ 30 h 58"/>
                  <a:gd name="T8" fmla="*/ 25 w 48"/>
                  <a:gd name="T9" fmla="*/ 58 h 58"/>
                  <a:gd name="T10" fmla="*/ 48 w 48"/>
                  <a:gd name="T11" fmla="*/ 37 h 58"/>
                  <a:gd name="T12" fmla="*/ 39 w 48"/>
                  <a:gd name="T13" fmla="*/ 37 h 58"/>
                  <a:gd name="T14" fmla="*/ 26 w 48"/>
                  <a:gd name="T15" fmla="*/ 50 h 58"/>
                  <a:gd name="T16" fmla="*/ 10 w 48"/>
                  <a:gd name="T17" fmla="*/ 29 h 58"/>
                  <a:gd name="T18" fmla="*/ 26 w 48"/>
                  <a:gd name="T19" fmla="*/ 8 h 58"/>
                  <a:gd name="T20" fmla="*/ 39 w 48"/>
                  <a:gd name="T21" fmla="*/ 20 h 58"/>
                  <a:gd name="T22" fmla="*/ 48 w 48"/>
                  <a:gd name="T2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8">
                    <a:moveTo>
                      <a:pt x="48" y="20"/>
                    </a:moveTo>
                    <a:lnTo>
                      <a:pt x="48" y="20"/>
                    </a:lnTo>
                    <a:cubicBezTo>
                      <a:pt x="47" y="10"/>
                      <a:pt x="42" y="0"/>
                      <a:pt x="27" y="0"/>
                    </a:cubicBezTo>
                    <a:cubicBezTo>
                      <a:pt x="9" y="0"/>
                      <a:pt x="0" y="13"/>
                      <a:pt x="0" y="30"/>
                    </a:cubicBezTo>
                    <a:cubicBezTo>
                      <a:pt x="0" y="46"/>
                      <a:pt x="10" y="58"/>
                      <a:pt x="25" y="58"/>
                    </a:cubicBezTo>
                    <a:cubicBezTo>
                      <a:pt x="41" y="58"/>
                      <a:pt x="47" y="46"/>
                      <a:pt x="48" y="37"/>
                    </a:cubicBezTo>
                    <a:lnTo>
                      <a:pt x="39" y="37"/>
                    </a:lnTo>
                    <a:cubicBezTo>
                      <a:pt x="37" y="46"/>
                      <a:pt x="32" y="50"/>
                      <a:pt x="26" y="50"/>
                    </a:cubicBezTo>
                    <a:cubicBezTo>
                      <a:pt x="13" y="50"/>
                      <a:pt x="10" y="38"/>
                      <a:pt x="10" y="29"/>
                    </a:cubicBezTo>
                    <a:cubicBezTo>
                      <a:pt x="10" y="19"/>
                      <a:pt x="14" y="8"/>
                      <a:pt x="26" y="8"/>
                    </a:cubicBezTo>
                    <a:cubicBezTo>
                      <a:pt x="33" y="8"/>
                      <a:pt x="38" y="12"/>
                      <a:pt x="39" y="20"/>
                    </a:cubicBezTo>
                    <a:lnTo>
                      <a:pt x="48"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8" name="Freeform 359"/>
              <p:cNvSpPr>
                <a:spLocks noEditPoints="1"/>
              </p:cNvSpPr>
              <p:nvPr/>
            </p:nvSpPr>
            <p:spPr bwMode="auto">
              <a:xfrm>
                <a:off x="4163" y="3424"/>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9" name="Freeform 360"/>
              <p:cNvSpPr>
                <a:spLocks/>
              </p:cNvSpPr>
              <p:nvPr/>
            </p:nvSpPr>
            <p:spPr bwMode="auto">
              <a:xfrm>
                <a:off x="4181" y="3441"/>
                <a:ext cx="39" cy="51"/>
              </a:xfrm>
              <a:custGeom>
                <a:avLst/>
                <a:gdLst>
                  <a:gd name="T0" fmla="*/ 44 w 45"/>
                  <a:gd name="T1" fmla="*/ 17 h 58"/>
                  <a:gd name="T2" fmla="*/ 44 w 45"/>
                  <a:gd name="T3" fmla="*/ 17 h 58"/>
                  <a:gd name="T4" fmla="*/ 22 w 45"/>
                  <a:gd name="T5" fmla="*/ 0 h 58"/>
                  <a:gd name="T6" fmla="*/ 1 w 45"/>
                  <a:gd name="T7" fmla="*/ 17 h 58"/>
                  <a:gd name="T8" fmla="*/ 14 w 45"/>
                  <a:gd name="T9" fmla="*/ 31 h 58"/>
                  <a:gd name="T10" fmla="*/ 25 w 45"/>
                  <a:gd name="T11" fmla="*/ 33 h 58"/>
                  <a:gd name="T12" fmla="*/ 36 w 45"/>
                  <a:gd name="T13" fmla="*/ 41 h 58"/>
                  <a:gd name="T14" fmla="*/ 23 w 45"/>
                  <a:gd name="T15" fmla="*/ 50 h 58"/>
                  <a:gd name="T16" fmla="*/ 9 w 45"/>
                  <a:gd name="T17" fmla="*/ 39 h 58"/>
                  <a:gd name="T18" fmla="*/ 0 w 45"/>
                  <a:gd name="T19" fmla="*/ 39 h 58"/>
                  <a:gd name="T20" fmla="*/ 23 w 45"/>
                  <a:gd name="T21" fmla="*/ 58 h 58"/>
                  <a:gd name="T22" fmla="*/ 45 w 45"/>
                  <a:gd name="T23" fmla="*/ 40 h 58"/>
                  <a:gd name="T24" fmla="*/ 30 w 45"/>
                  <a:gd name="T25" fmla="*/ 25 h 58"/>
                  <a:gd name="T26" fmla="*/ 20 w 45"/>
                  <a:gd name="T27" fmla="*/ 23 h 58"/>
                  <a:gd name="T28" fmla="*/ 10 w 45"/>
                  <a:gd name="T29" fmla="*/ 16 h 58"/>
                  <a:gd name="T30" fmla="*/ 21 w 45"/>
                  <a:gd name="T31" fmla="*/ 8 h 58"/>
                  <a:gd name="T32" fmla="*/ 35 w 45"/>
                  <a:gd name="T33" fmla="*/ 17 h 58"/>
                  <a:gd name="T34" fmla="*/ 44 w 45"/>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44" y="17"/>
                    </a:moveTo>
                    <a:lnTo>
                      <a:pt x="44" y="17"/>
                    </a:lnTo>
                    <a:cubicBezTo>
                      <a:pt x="44" y="14"/>
                      <a:pt x="42" y="0"/>
                      <a:pt x="22" y="0"/>
                    </a:cubicBezTo>
                    <a:cubicBezTo>
                      <a:pt x="11" y="0"/>
                      <a:pt x="1" y="5"/>
                      <a:pt x="1" y="17"/>
                    </a:cubicBezTo>
                    <a:cubicBezTo>
                      <a:pt x="1" y="25"/>
                      <a:pt x="6" y="29"/>
                      <a:pt x="14" y="31"/>
                    </a:cubicBezTo>
                    <a:lnTo>
                      <a:pt x="25" y="33"/>
                    </a:lnTo>
                    <a:cubicBezTo>
                      <a:pt x="33" y="35"/>
                      <a:pt x="36" y="37"/>
                      <a:pt x="36" y="41"/>
                    </a:cubicBezTo>
                    <a:cubicBezTo>
                      <a:pt x="36" y="48"/>
                      <a:pt x="30" y="50"/>
                      <a:pt x="23" y="50"/>
                    </a:cubicBezTo>
                    <a:cubicBezTo>
                      <a:pt x="10" y="50"/>
                      <a:pt x="9" y="43"/>
                      <a:pt x="9" y="39"/>
                    </a:cubicBezTo>
                    <a:lnTo>
                      <a:pt x="0" y="39"/>
                    </a:lnTo>
                    <a:cubicBezTo>
                      <a:pt x="0" y="46"/>
                      <a:pt x="2" y="58"/>
                      <a:pt x="23" y="58"/>
                    </a:cubicBezTo>
                    <a:cubicBezTo>
                      <a:pt x="36" y="58"/>
                      <a:pt x="45" y="51"/>
                      <a:pt x="45" y="40"/>
                    </a:cubicBezTo>
                    <a:cubicBezTo>
                      <a:pt x="45" y="32"/>
                      <a:pt x="41" y="28"/>
                      <a:pt x="30" y="25"/>
                    </a:cubicBezTo>
                    <a:lnTo>
                      <a:pt x="20" y="23"/>
                    </a:lnTo>
                    <a:cubicBezTo>
                      <a:pt x="13" y="21"/>
                      <a:pt x="10" y="20"/>
                      <a:pt x="10" y="16"/>
                    </a:cubicBezTo>
                    <a:cubicBezTo>
                      <a:pt x="10" y="9"/>
                      <a:pt x="19" y="8"/>
                      <a:pt x="21" y="8"/>
                    </a:cubicBezTo>
                    <a:cubicBezTo>
                      <a:pt x="33" y="8"/>
                      <a:pt x="34" y="13"/>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0" name="Freeform 361"/>
              <p:cNvSpPr>
                <a:spLocks noEditPoints="1"/>
              </p:cNvSpPr>
              <p:nvPr/>
            </p:nvSpPr>
            <p:spPr bwMode="auto">
              <a:xfrm>
                <a:off x="4231" y="3424"/>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1" name="Freeform 362"/>
              <p:cNvSpPr>
                <a:spLocks noEditPoints="1"/>
              </p:cNvSpPr>
              <p:nvPr/>
            </p:nvSpPr>
            <p:spPr bwMode="auto">
              <a:xfrm>
                <a:off x="4249" y="3441"/>
                <a:ext cx="45" cy="51"/>
              </a:xfrm>
              <a:custGeom>
                <a:avLst/>
                <a:gdLst>
                  <a:gd name="T0" fmla="*/ 0 w 51"/>
                  <a:gd name="T1" fmla="*/ 29 h 58"/>
                  <a:gd name="T2" fmla="*/ 0 w 51"/>
                  <a:gd name="T3" fmla="*/ 29 h 58"/>
                  <a:gd name="T4" fmla="*/ 26 w 51"/>
                  <a:gd name="T5" fmla="*/ 58 h 58"/>
                  <a:gd name="T6" fmla="*/ 51 w 51"/>
                  <a:gd name="T7" fmla="*/ 29 h 58"/>
                  <a:gd name="T8" fmla="*/ 26 w 51"/>
                  <a:gd name="T9" fmla="*/ 0 h 58"/>
                  <a:gd name="T10" fmla="*/ 0 w 51"/>
                  <a:gd name="T11" fmla="*/ 29 h 58"/>
                  <a:gd name="T12" fmla="*/ 10 w 51"/>
                  <a:gd name="T13" fmla="*/ 29 h 58"/>
                  <a:gd name="T14" fmla="*/ 10 w 51"/>
                  <a:gd name="T15" fmla="*/ 29 h 58"/>
                  <a:gd name="T16" fmla="*/ 26 w 51"/>
                  <a:gd name="T17" fmla="*/ 8 h 58"/>
                  <a:gd name="T18" fmla="*/ 42 w 51"/>
                  <a:gd name="T19" fmla="*/ 29 h 58"/>
                  <a:gd name="T20" fmla="*/ 26 w 51"/>
                  <a:gd name="T21" fmla="*/ 50 h 58"/>
                  <a:gd name="T22" fmla="*/ 10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6" y="58"/>
                    </a:cubicBezTo>
                    <a:cubicBezTo>
                      <a:pt x="43" y="58"/>
                      <a:pt x="51" y="43"/>
                      <a:pt x="51" y="29"/>
                    </a:cubicBezTo>
                    <a:cubicBezTo>
                      <a:pt x="51" y="15"/>
                      <a:pt x="43" y="0"/>
                      <a:pt x="26" y="0"/>
                    </a:cubicBezTo>
                    <a:cubicBezTo>
                      <a:pt x="8" y="0"/>
                      <a:pt x="0" y="15"/>
                      <a:pt x="0" y="29"/>
                    </a:cubicBezTo>
                    <a:close/>
                    <a:moveTo>
                      <a:pt x="10" y="29"/>
                    </a:moveTo>
                    <a:lnTo>
                      <a:pt x="10" y="29"/>
                    </a:lnTo>
                    <a:cubicBezTo>
                      <a:pt x="10" y="21"/>
                      <a:pt x="12" y="8"/>
                      <a:pt x="26" y="8"/>
                    </a:cubicBezTo>
                    <a:cubicBezTo>
                      <a:pt x="39" y="8"/>
                      <a:pt x="42" y="21"/>
                      <a:pt x="42" y="29"/>
                    </a:cubicBezTo>
                    <a:cubicBezTo>
                      <a:pt x="42" y="36"/>
                      <a:pt x="39" y="50"/>
                      <a:pt x="26" y="50"/>
                    </a:cubicBezTo>
                    <a:cubicBezTo>
                      <a:pt x="12"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2" name="Freeform 363"/>
              <p:cNvSpPr>
                <a:spLocks/>
              </p:cNvSpPr>
              <p:nvPr/>
            </p:nvSpPr>
            <p:spPr bwMode="auto">
              <a:xfrm>
                <a:off x="4303" y="3441"/>
                <a:ext cx="41" cy="50"/>
              </a:xfrm>
              <a:custGeom>
                <a:avLst/>
                <a:gdLst>
                  <a:gd name="T0" fmla="*/ 46 w 46"/>
                  <a:gd name="T1" fmla="*/ 19 h 57"/>
                  <a:gd name="T2" fmla="*/ 46 w 46"/>
                  <a:gd name="T3" fmla="*/ 19 h 57"/>
                  <a:gd name="T4" fmla="*/ 26 w 46"/>
                  <a:gd name="T5" fmla="*/ 0 h 57"/>
                  <a:gd name="T6" fmla="*/ 9 w 46"/>
                  <a:gd name="T7" fmla="*/ 9 h 57"/>
                  <a:gd name="T8" fmla="*/ 9 w 46"/>
                  <a:gd name="T9" fmla="*/ 9 h 57"/>
                  <a:gd name="T10" fmla="*/ 9 w 46"/>
                  <a:gd name="T11" fmla="*/ 1 h 57"/>
                  <a:gd name="T12" fmla="*/ 0 w 46"/>
                  <a:gd name="T13" fmla="*/ 1 h 57"/>
                  <a:gd name="T14" fmla="*/ 0 w 46"/>
                  <a:gd name="T15" fmla="*/ 57 h 57"/>
                  <a:gd name="T16" fmla="*/ 10 w 46"/>
                  <a:gd name="T17" fmla="*/ 57 h 57"/>
                  <a:gd name="T18" fmla="*/ 10 w 46"/>
                  <a:gd name="T19" fmla="*/ 26 h 57"/>
                  <a:gd name="T20" fmla="*/ 24 w 46"/>
                  <a:gd name="T21" fmla="*/ 8 h 57"/>
                  <a:gd name="T22" fmla="*/ 36 w 46"/>
                  <a:gd name="T23" fmla="*/ 23 h 57"/>
                  <a:gd name="T24" fmla="*/ 36 w 46"/>
                  <a:gd name="T25" fmla="*/ 57 h 57"/>
                  <a:gd name="T26" fmla="*/ 46 w 46"/>
                  <a:gd name="T27" fmla="*/ 57 h 57"/>
                  <a:gd name="T28" fmla="*/ 46 w 46"/>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57">
                    <a:moveTo>
                      <a:pt x="46" y="19"/>
                    </a:moveTo>
                    <a:lnTo>
                      <a:pt x="46" y="19"/>
                    </a:lnTo>
                    <a:cubicBezTo>
                      <a:pt x="46" y="3"/>
                      <a:pt x="35" y="0"/>
                      <a:pt x="26" y="0"/>
                    </a:cubicBezTo>
                    <a:cubicBezTo>
                      <a:pt x="17" y="0"/>
                      <a:pt x="11" y="6"/>
                      <a:pt x="9" y="9"/>
                    </a:cubicBezTo>
                    <a:lnTo>
                      <a:pt x="9" y="9"/>
                    </a:lnTo>
                    <a:lnTo>
                      <a:pt x="9" y="1"/>
                    </a:lnTo>
                    <a:lnTo>
                      <a:pt x="0" y="1"/>
                    </a:lnTo>
                    <a:lnTo>
                      <a:pt x="0" y="57"/>
                    </a:lnTo>
                    <a:lnTo>
                      <a:pt x="10" y="57"/>
                    </a:lnTo>
                    <a:lnTo>
                      <a:pt x="10" y="26"/>
                    </a:lnTo>
                    <a:cubicBezTo>
                      <a:pt x="10" y="11"/>
                      <a:pt x="19" y="8"/>
                      <a:pt x="24" y="8"/>
                    </a:cubicBezTo>
                    <a:cubicBezTo>
                      <a:pt x="33" y="8"/>
                      <a:pt x="36" y="13"/>
                      <a:pt x="36" y="23"/>
                    </a:cubicBezTo>
                    <a:lnTo>
                      <a:pt x="36" y="57"/>
                    </a:lnTo>
                    <a:lnTo>
                      <a:pt x="46" y="57"/>
                    </a:lnTo>
                    <a:lnTo>
                      <a:pt x="46"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3" name="Freeform 364"/>
              <p:cNvSpPr>
                <a:spLocks/>
              </p:cNvSpPr>
              <p:nvPr/>
            </p:nvSpPr>
            <p:spPr bwMode="auto">
              <a:xfrm>
                <a:off x="4353" y="3441"/>
                <a:ext cx="40"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3 h 58"/>
                  <a:gd name="T12" fmla="*/ 37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3"/>
                    </a:lnTo>
                    <a:cubicBezTo>
                      <a:pt x="34" y="35"/>
                      <a:pt x="37" y="37"/>
                      <a:pt x="37" y="41"/>
                    </a:cubicBezTo>
                    <a:cubicBezTo>
                      <a:pt x="37" y="48"/>
                      <a:pt x="31" y="50"/>
                      <a:pt x="24" y="50"/>
                    </a:cubicBezTo>
                    <a:cubicBezTo>
                      <a:pt x="11" y="50"/>
                      <a:pt x="9" y="43"/>
                      <a:pt x="9" y="39"/>
                    </a:cubicBezTo>
                    <a:lnTo>
                      <a:pt x="0" y="39"/>
                    </a:lnTo>
                    <a:cubicBezTo>
                      <a:pt x="0" y="46"/>
                      <a:pt x="2" y="58"/>
                      <a:pt x="24" y="58"/>
                    </a:cubicBezTo>
                    <a:cubicBezTo>
                      <a:pt x="37" y="58"/>
                      <a:pt x="46" y="51"/>
                      <a:pt x="46" y="40"/>
                    </a:cubicBezTo>
                    <a:cubicBezTo>
                      <a:pt x="46" y="32"/>
                      <a:pt x="42" y="28"/>
                      <a:pt x="30" y="25"/>
                    </a:cubicBezTo>
                    <a:lnTo>
                      <a:pt x="21" y="23"/>
                    </a:lnTo>
                    <a:cubicBezTo>
                      <a:pt x="14" y="21"/>
                      <a:pt x="11" y="20"/>
                      <a:pt x="11" y="16"/>
                    </a:cubicBezTo>
                    <a:cubicBezTo>
                      <a:pt x="11" y="9"/>
                      <a:pt x="19" y="8"/>
                      <a:pt x="22" y="8"/>
                    </a:cubicBezTo>
                    <a:cubicBezTo>
                      <a:pt x="34" y="8"/>
                      <a:pt x="35" y="13"/>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4" name="Freeform 365"/>
              <p:cNvSpPr>
                <a:spLocks noEditPoints="1"/>
              </p:cNvSpPr>
              <p:nvPr/>
            </p:nvSpPr>
            <p:spPr bwMode="auto">
              <a:xfrm>
                <a:off x="4478" y="2859"/>
                <a:ext cx="50" cy="67"/>
              </a:xfrm>
              <a:custGeom>
                <a:avLst/>
                <a:gdLst>
                  <a:gd name="T0" fmla="*/ 10 w 56"/>
                  <a:gd name="T1" fmla="*/ 9 h 76"/>
                  <a:gd name="T2" fmla="*/ 10 w 56"/>
                  <a:gd name="T3" fmla="*/ 9 h 76"/>
                  <a:gd name="T4" fmla="*/ 31 w 56"/>
                  <a:gd name="T5" fmla="*/ 9 h 76"/>
                  <a:gd name="T6" fmla="*/ 46 w 56"/>
                  <a:gd name="T7" fmla="*/ 21 h 76"/>
                  <a:gd name="T8" fmla="*/ 30 w 56"/>
                  <a:gd name="T9" fmla="*/ 35 h 76"/>
                  <a:gd name="T10" fmla="*/ 10 w 56"/>
                  <a:gd name="T11" fmla="*/ 35 h 76"/>
                  <a:gd name="T12" fmla="*/ 10 w 56"/>
                  <a:gd name="T13" fmla="*/ 9 h 76"/>
                  <a:gd name="T14" fmla="*/ 10 w 56"/>
                  <a:gd name="T15" fmla="*/ 44 h 76"/>
                  <a:gd name="T16" fmla="*/ 10 w 56"/>
                  <a:gd name="T17" fmla="*/ 44 h 76"/>
                  <a:gd name="T18" fmla="*/ 34 w 56"/>
                  <a:gd name="T19" fmla="*/ 44 h 76"/>
                  <a:gd name="T20" fmla="*/ 56 w 56"/>
                  <a:gd name="T21" fmla="*/ 21 h 76"/>
                  <a:gd name="T22" fmla="*/ 34 w 56"/>
                  <a:gd name="T23" fmla="*/ 0 h 76"/>
                  <a:gd name="T24" fmla="*/ 0 w 56"/>
                  <a:gd name="T25" fmla="*/ 0 h 76"/>
                  <a:gd name="T26" fmla="*/ 0 w 56"/>
                  <a:gd name="T27" fmla="*/ 76 h 76"/>
                  <a:gd name="T28" fmla="*/ 10 w 56"/>
                  <a:gd name="T29" fmla="*/ 76 h 76"/>
                  <a:gd name="T30" fmla="*/ 10 w 56"/>
                  <a:gd name="T31" fmla="*/ 4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 h="76">
                    <a:moveTo>
                      <a:pt x="10" y="9"/>
                    </a:moveTo>
                    <a:lnTo>
                      <a:pt x="10" y="9"/>
                    </a:lnTo>
                    <a:lnTo>
                      <a:pt x="31" y="9"/>
                    </a:lnTo>
                    <a:cubicBezTo>
                      <a:pt x="39" y="9"/>
                      <a:pt x="46" y="12"/>
                      <a:pt x="46" y="21"/>
                    </a:cubicBezTo>
                    <a:cubicBezTo>
                      <a:pt x="46" y="32"/>
                      <a:pt x="39" y="35"/>
                      <a:pt x="30" y="35"/>
                    </a:cubicBezTo>
                    <a:lnTo>
                      <a:pt x="10" y="35"/>
                    </a:lnTo>
                    <a:lnTo>
                      <a:pt x="10" y="9"/>
                    </a:lnTo>
                    <a:close/>
                    <a:moveTo>
                      <a:pt x="10" y="44"/>
                    </a:moveTo>
                    <a:lnTo>
                      <a:pt x="10" y="44"/>
                    </a:lnTo>
                    <a:lnTo>
                      <a:pt x="34" y="44"/>
                    </a:lnTo>
                    <a:cubicBezTo>
                      <a:pt x="50" y="44"/>
                      <a:pt x="56" y="32"/>
                      <a:pt x="56" y="21"/>
                    </a:cubicBezTo>
                    <a:cubicBezTo>
                      <a:pt x="56" y="9"/>
                      <a:pt x="48" y="0"/>
                      <a:pt x="34" y="0"/>
                    </a:cubicBezTo>
                    <a:lnTo>
                      <a:pt x="0" y="0"/>
                    </a:lnTo>
                    <a:lnTo>
                      <a:pt x="0" y="76"/>
                    </a:lnTo>
                    <a:lnTo>
                      <a:pt x="10" y="76"/>
                    </a:lnTo>
                    <a:lnTo>
                      <a:pt x="10" y="4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5" name="Freeform 366"/>
              <p:cNvSpPr>
                <a:spLocks/>
              </p:cNvSpPr>
              <p:nvPr/>
            </p:nvSpPr>
            <p:spPr bwMode="auto">
              <a:xfrm>
                <a:off x="4540" y="2875"/>
                <a:ext cx="24" cy="51"/>
              </a:xfrm>
              <a:custGeom>
                <a:avLst/>
                <a:gdLst>
                  <a:gd name="T0" fmla="*/ 9 w 27"/>
                  <a:gd name="T1" fmla="*/ 25 h 57"/>
                  <a:gd name="T2" fmla="*/ 9 w 27"/>
                  <a:gd name="T3" fmla="*/ 25 h 57"/>
                  <a:gd name="T4" fmla="*/ 23 w 27"/>
                  <a:gd name="T5" fmla="*/ 10 h 57"/>
                  <a:gd name="T6" fmla="*/ 27 w 27"/>
                  <a:gd name="T7" fmla="*/ 10 h 57"/>
                  <a:gd name="T8" fmla="*/ 27 w 27"/>
                  <a:gd name="T9" fmla="*/ 0 h 57"/>
                  <a:gd name="T10" fmla="*/ 24 w 27"/>
                  <a:gd name="T11" fmla="*/ 0 h 57"/>
                  <a:gd name="T12" fmla="*/ 9 w 27"/>
                  <a:gd name="T13" fmla="*/ 11 h 57"/>
                  <a:gd name="T14" fmla="*/ 8 w 27"/>
                  <a:gd name="T15" fmla="*/ 11 h 57"/>
                  <a:gd name="T16" fmla="*/ 8 w 27"/>
                  <a:gd name="T17" fmla="*/ 1 h 57"/>
                  <a:gd name="T18" fmla="*/ 0 w 27"/>
                  <a:gd name="T19" fmla="*/ 1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3" y="10"/>
                    </a:cubicBezTo>
                    <a:lnTo>
                      <a:pt x="27" y="10"/>
                    </a:lnTo>
                    <a:lnTo>
                      <a:pt x="27" y="0"/>
                    </a:lnTo>
                    <a:cubicBezTo>
                      <a:pt x="26" y="0"/>
                      <a:pt x="25" y="0"/>
                      <a:pt x="24" y="0"/>
                    </a:cubicBezTo>
                    <a:cubicBezTo>
                      <a:pt x="17" y="0"/>
                      <a:pt x="12" y="4"/>
                      <a:pt x="9" y="11"/>
                    </a:cubicBezTo>
                    <a:lnTo>
                      <a:pt x="8" y="11"/>
                    </a:lnTo>
                    <a:lnTo>
                      <a:pt x="8" y="1"/>
                    </a:lnTo>
                    <a:lnTo>
                      <a:pt x="0" y="1"/>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6" name="Freeform 367"/>
              <p:cNvSpPr>
                <a:spLocks noEditPoints="1"/>
              </p:cNvSpPr>
              <p:nvPr/>
            </p:nvSpPr>
            <p:spPr bwMode="auto">
              <a:xfrm>
                <a:off x="4567" y="2875"/>
                <a:ext cx="45" cy="52"/>
              </a:xfrm>
              <a:custGeom>
                <a:avLst/>
                <a:gdLst>
                  <a:gd name="T0" fmla="*/ 0 w 51"/>
                  <a:gd name="T1" fmla="*/ 29 h 58"/>
                  <a:gd name="T2" fmla="*/ 0 w 51"/>
                  <a:gd name="T3" fmla="*/ 29 h 58"/>
                  <a:gd name="T4" fmla="*/ 25 w 51"/>
                  <a:gd name="T5" fmla="*/ 58 h 58"/>
                  <a:gd name="T6" fmla="*/ 51 w 51"/>
                  <a:gd name="T7" fmla="*/ 29 h 58"/>
                  <a:gd name="T8" fmla="*/ 25 w 51"/>
                  <a:gd name="T9" fmla="*/ 0 h 58"/>
                  <a:gd name="T10" fmla="*/ 0 w 51"/>
                  <a:gd name="T11" fmla="*/ 29 h 58"/>
                  <a:gd name="T12" fmla="*/ 9 w 51"/>
                  <a:gd name="T13" fmla="*/ 29 h 58"/>
                  <a:gd name="T14" fmla="*/ 9 w 51"/>
                  <a:gd name="T15" fmla="*/ 29 h 58"/>
                  <a:gd name="T16" fmla="*/ 25 w 51"/>
                  <a:gd name="T17" fmla="*/ 8 h 58"/>
                  <a:gd name="T18" fmla="*/ 42 w 51"/>
                  <a:gd name="T19" fmla="*/ 29 h 58"/>
                  <a:gd name="T20" fmla="*/ 25 w 51"/>
                  <a:gd name="T21" fmla="*/ 50 h 58"/>
                  <a:gd name="T22" fmla="*/ 9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5" y="58"/>
                    </a:cubicBezTo>
                    <a:cubicBezTo>
                      <a:pt x="43" y="58"/>
                      <a:pt x="51" y="43"/>
                      <a:pt x="51" y="29"/>
                    </a:cubicBezTo>
                    <a:cubicBezTo>
                      <a:pt x="51" y="15"/>
                      <a:pt x="43" y="0"/>
                      <a:pt x="25" y="0"/>
                    </a:cubicBezTo>
                    <a:cubicBezTo>
                      <a:pt x="8" y="0"/>
                      <a:pt x="0" y="15"/>
                      <a:pt x="0" y="29"/>
                    </a:cubicBezTo>
                    <a:close/>
                    <a:moveTo>
                      <a:pt x="9" y="29"/>
                    </a:moveTo>
                    <a:lnTo>
                      <a:pt x="9" y="29"/>
                    </a:lnTo>
                    <a:cubicBezTo>
                      <a:pt x="9" y="22"/>
                      <a:pt x="12" y="8"/>
                      <a:pt x="25" y="8"/>
                    </a:cubicBezTo>
                    <a:cubicBezTo>
                      <a:pt x="39" y="8"/>
                      <a:pt x="42" y="22"/>
                      <a:pt x="42" y="29"/>
                    </a:cubicBezTo>
                    <a:cubicBezTo>
                      <a:pt x="42" y="37"/>
                      <a:pt x="39" y="50"/>
                      <a:pt x="25" y="50"/>
                    </a:cubicBezTo>
                    <a:cubicBezTo>
                      <a:pt x="12" y="50"/>
                      <a:pt x="9" y="37"/>
                      <a:pt x="9"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7" name="Freeform 368"/>
              <p:cNvSpPr>
                <a:spLocks noEditPoints="1"/>
              </p:cNvSpPr>
              <p:nvPr/>
            </p:nvSpPr>
            <p:spPr bwMode="auto">
              <a:xfrm>
                <a:off x="4621" y="2875"/>
                <a:ext cx="44" cy="70"/>
              </a:xfrm>
              <a:custGeom>
                <a:avLst/>
                <a:gdLst>
                  <a:gd name="T0" fmla="*/ 9 w 49"/>
                  <a:gd name="T1" fmla="*/ 32 h 79"/>
                  <a:gd name="T2" fmla="*/ 9 w 49"/>
                  <a:gd name="T3" fmla="*/ 32 h 79"/>
                  <a:gd name="T4" fmla="*/ 24 w 49"/>
                  <a:gd name="T5" fmla="*/ 8 h 79"/>
                  <a:gd name="T6" fmla="*/ 39 w 49"/>
                  <a:gd name="T7" fmla="*/ 29 h 79"/>
                  <a:gd name="T8" fmla="*/ 25 w 49"/>
                  <a:gd name="T9" fmla="*/ 50 h 79"/>
                  <a:gd name="T10" fmla="*/ 9 w 49"/>
                  <a:gd name="T11" fmla="*/ 32 h 79"/>
                  <a:gd name="T12" fmla="*/ 0 w 49"/>
                  <a:gd name="T13" fmla="*/ 79 h 79"/>
                  <a:gd name="T14" fmla="*/ 0 w 49"/>
                  <a:gd name="T15" fmla="*/ 79 h 79"/>
                  <a:gd name="T16" fmla="*/ 10 w 49"/>
                  <a:gd name="T17" fmla="*/ 79 h 79"/>
                  <a:gd name="T18" fmla="*/ 10 w 49"/>
                  <a:gd name="T19" fmla="*/ 51 h 79"/>
                  <a:gd name="T20" fmla="*/ 10 w 49"/>
                  <a:gd name="T21" fmla="*/ 51 h 79"/>
                  <a:gd name="T22" fmla="*/ 25 w 49"/>
                  <a:gd name="T23" fmla="*/ 59 h 79"/>
                  <a:gd name="T24" fmla="*/ 49 w 49"/>
                  <a:gd name="T25" fmla="*/ 28 h 79"/>
                  <a:gd name="T26" fmla="*/ 26 w 49"/>
                  <a:gd name="T27" fmla="*/ 0 h 79"/>
                  <a:gd name="T28" fmla="*/ 9 w 49"/>
                  <a:gd name="T29" fmla="*/ 9 h 79"/>
                  <a:gd name="T30" fmla="*/ 9 w 49"/>
                  <a:gd name="T31" fmla="*/ 9 h 79"/>
                  <a:gd name="T32" fmla="*/ 9 w 49"/>
                  <a:gd name="T33" fmla="*/ 1 h 79"/>
                  <a:gd name="T34" fmla="*/ 0 w 49"/>
                  <a:gd name="T35" fmla="*/ 1 h 79"/>
                  <a:gd name="T36" fmla="*/ 0 w 49"/>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9">
                    <a:moveTo>
                      <a:pt x="9" y="32"/>
                    </a:moveTo>
                    <a:lnTo>
                      <a:pt x="9" y="32"/>
                    </a:lnTo>
                    <a:cubicBezTo>
                      <a:pt x="9" y="23"/>
                      <a:pt x="11" y="8"/>
                      <a:pt x="24" y="8"/>
                    </a:cubicBezTo>
                    <a:cubicBezTo>
                      <a:pt x="39" y="8"/>
                      <a:pt x="39" y="22"/>
                      <a:pt x="39" y="29"/>
                    </a:cubicBezTo>
                    <a:cubicBezTo>
                      <a:pt x="39" y="41"/>
                      <a:pt x="35" y="50"/>
                      <a:pt x="25" y="50"/>
                    </a:cubicBezTo>
                    <a:cubicBezTo>
                      <a:pt x="19" y="50"/>
                      <a:pt x="9" y="47"/>
                      <a:pt x="9" y="32"/>
                    </a:cubicBezTo>
                    <a:close/>
                    <a:moveTo>
                      <a:pt x="0" y="79"/>
                    </a:moveTo>
                    <a:lnTo>
                      <a:pt x="0" y="79"/>
                    </a:lnTo>
                    <a:lnTo>
                      <a:pt x="10" y="79"/>
                    </a:lnTo>
                    <a:lnTo>
                      <a:pt x="10" y="51"/>
                    </a:lnTo>
                    <a:lnTo>
                      <a:pt x="10" y="51"/>
                    </a:lnTo>
                    <a:cubicBezTo>
                      <a:pt x="12" y="55"/>
                      <a:pt x="17" y="59"/>
                      <a:pt x="25" y="59"/>
                    </a:cubicBezTo>
                    <a:cubicBezTo>
                      <a:pt x="44" y="59"/>
                      <a:pt x="49" y="41"/>
                      <a:pt x="49" y="28"/>
                    </a:cubicBezTo>
                    <a:cubicBezTo>
                      <a:pt x="49" y="12"/>
                      <a:pt x="41" y="0"/>
                      <a:pt x="26" y="0"/>
                    </a:cubicBezTo>
                    <a:cubicBezTo>
                      <a:pt x="16" y="0"/>
                      <a:pt x="12" y="6"/>
                      <a:pt x="9" y="9"/>
                    </a:cubicBezTo>
                    <a:lnTo>
                      <a:pt x="9" y="9"/>
                    </a:lnTo>
                    <a:lnTo>
                      <a:pt x="9" y="1"/>
                    </a:lnTo>
                    <a:lnTo>
                      <a:pt x="0" y="1"/>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8" name="Freeform 369"/>
              <p:cNvSpPr>
                <a:spLocks noEditPoints="1"/>
              </p:cNvSpPr>
              <p:nvPr/>
            </p:nvSpPr>
            <p:spPr bwMode="auto">
              <a:xfrm>
                <a:off x="4672" y="2875"/>
                <a:ext cx="46" cy="52"/>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8" y="58"/>
                      <a:pt x="26" y="58"/>
                    </a:cubicBezTo>
                    <a:cubicBezTo>
                      <a:pt x="44" y="58"/>
                      <a:pt x="52" y="43"/>
                      <a:pt x="52" y="29"/>
                    </a:cubicBezTo>
                    <a:cubicBezTo>
                      <a:pt x="52" y="15"/>
                      <a:pt x="44" y="0"/>
                      <a:pt x="26" y="0"/>
                    </a:cubicBezTo>
                    <a:cubicBezTo>
                      <a:pt x="8" y="0"/>
                      <a:pt x="0" y="15"/>
                      <a:pt x="0" y="29"/>
                    </a:cubicBezTo>
                    <a:close/>
                    <a:moveTo>
                      <a:pt x="10" y="29"/>
                    </a:moveTo>
                    <a:lnTo>
                      <a:pt x="10" y="29"/>
                    </a:lnTo>
                    <a:cubicBezTo>
                      <a:pt x="10" y="22"/>
                      <a:pt x="13" y="8"/>
                      <a:pt x="26" y="8"/>
                    </a:cubicBezTo>
                    <a:cubicBezTo>
                      <a:pt x="39" y="8"/>
                      <a:pt x="42" y="22"/>
                      <a:pt x="42" y="29"/>
                    </a:cubicBezTo>
                    <a:cubicBezTo>
                      <a:pt x="42" y="37"/>
                      <a:pt x="39" y="50"/>
                      <a:pt x="26" y="50"/>
                    </a:cubicBezTo>
                    <a:cubicBezTo>
                      <a:pt x="13" y="50"/>
                      <a:pt x="10" y="37"/>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9" name="Freeform 370"/>
              <p:cNvSpPr>
                <a:spLocks/>
              </p:cNvSpPr>
              <p:nvPr/>
            </p:nvSpPr>
            <p:spPr bwMode="auto">
              <a:xfrm>
                <a:off x="4724" y="2875"/>
                <a:ext cx="40" cy="53"/>
              </a:xfrm>
              <a:custGeom>
                <a:avLst/>
                <a:gdLst>
                  <a:gd name="T0" fmla="*/ 44 w 46"/>
                  <a:gd name="T1" fmla="*/ 17 h 59"/>
                  <a:gd name="T2" fmla="*/ 44 w 46"/>
                  <a:gd name="T3" fmla="*/ 17 h 59"/>
                  <a:gd name="T4" fmla="*/ 23 w 46"/>
                  <a:gd name="T5" fmla="*/ 0 h 59"/>
                  <a:gd name="T6" fmla="*/ 2 w 46"/>
                  <a:gd name="T7" fmla="*/ 18 h 59"/>
                  <a:gd name="T8" fmla="*/ 15 w 46"/>
                  <a:gd name="T9" fmla="*/ 31 h 59"/>
                  <a:gd name="T10" fmla="*/ 26 w 46"/>
                  <a:gd name="T11" fmla="*/ 34 h 59"/>
                  <a:gd name="T12" fmla="*/ 37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9"/>
                      <a:pt x="24" y="59"/>
                    </a:cubicBezTo>
                    <a:cubicBezTo>
                      <a:pt x="37" y="59"/>
                      <a:pt x="46" y="52"/>
                      <a:pt x="46" y="40"/>
                    </a:cubicBezTo>
                    <a:cubicBezTo>
                      <a:pt x="46" y="33"/>
                      <a:pt x="42" y="28"/>
                      <a:pt x="30" y="26"/>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0" name="Freeform 371"/>
              <p:cNvSpPr>
                <a:spLocks noEditPoints="1"/>
              </p:cNvSpPr>
              <p:nvPr/>
            </p:nvSpPr>
            <p:spPr bwMode="auto">
              <a:xfrm>
                <a:off x="4771" y="2875"/>
                <a:ext cx="45" cy="53"/>
              </a:xfrm>
              <a:custGeom>
                <a:avLst/>
                <a:gdLst>
                  <a:gd name="T0" fmla="*/ 41 w 51"/>
                  <a:gd name="T1" fmla="*/ 40 h 59"/>
                  <a:gd name="T2" fmla="*/ 41 w 51"/>
                  <a:gd name="T3" fmla="*/ 40 h 59"/>
                  <a:gd name="T4" fmla="*/ 26 w 51"/>
                  <a:gd name="T5" fmla="*/ 50 h 59"/>
                  <a:gd name="T6" fmla="*/ 10 w 51"/>
                  <a:gd name="T7" fmla="*/ 32 h 59"/>
                  <a:gd name="T8" fmla="*/ 51 w 51"/>
                  <a:gd name="T9" fmla="*/ 32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8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0"/>
                      <a:pt x="26" y="50"/>
                    </a:cubicBezTo>
                    <a:cubicBezTo>
                      <a:pt x="16" y="50"/>
                      <a:pt x="10" y="44"/>
                      <a:pt x="10" y="32"/>
                    </a:cubicBezTo>
                    <a:lnTo>
                      <a:pt x="51" y="32"/>
                    </a:lnTo>
                    <a:cubicBezTo>
                      <a:pt x="51" y="13"/>
                      <a:pt x="43" y="0"/>
                      <a:pt x="27" y="0"/>
                    </a:cubicBezTo>
                    <a:cubicBezTo>
                      <a:pt x="9" y="0"/>
                      <a:pt x="0" y="14"/>
                      <a:pt x="0" y="31"/>
                    </a:cubicBezTo>
                    <a:cubicBezTo>
                      <a:pt x="0" y="47"/>
                      <a:pt x="10" y="59"/>
                      <a:pt x="25" y="59"/>
                    </a:cubicBezTo>
                    <a:cubicBezTo>
                      <a:pt x="34" y="59"/>
                      <a:pt x="38" y="56"/>
                      <a:pt x="40" y="55"/>
                    </a:cubicBezTo>
                    <a:cubicBezTo>
                      <a:pt x="47" y="50"/>
                      <a:pt x="50" y="42"/>
                      <a:pt x="50" y="40"/>
                    </a:cubicBezTo>
                    <a:lnTo>
                      <a:pt x="41" y="40"/>
                    </a:lnTo>
                    <a:close/>
                    <a:moveTo>
                      <a:pt x="10" y="25"/>
                    </a:moveTo>
                    <a:lnTo>
                      <a:pt x="10" y="25"/>
                    </a:lnTo>
                    <a:cubicBezTo>
                      <a:pt x="10" y="16"/>
                      <a:pt x="17" y="8"/>
                      <a:pt x="26" y="8"/>
                    </a:cubicBezTo>
                    <a:cubicBezTo>
                      <a:pt x="37" y="8"/>
                      <a:pt x="41"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1" name="Freeform 372"/>
              <p:cNvSpPr>
                <a:spLocks/>
              </p:cNvSpPr>
              <p:nvPr/>
            </p:nvSpPr>
            <p:spPr bwMode="auto">
              <a:xfrm>
                <a:off x="4824" y="2875"/>
                <a:ext cx="40" cy="53"/>
              </a:xfrm>
              <a:custGeom>
                <a:avLst/>
                <a:gdLst>
                  <a:gd name="T0" fmla="*/ 44 w 46"/>
                  <a:gd name="T1" fmla="*/ 17 h 59"/>
                  <a:gd name="T2" fmla="*/ 44 w 46"/>
                  <a:gd name="T3" fmla="*/ 17 h 59"/>
                  <a:gd name="T4" fmla="*/ 23 w 46"/>
                  <a:gd name="T5" fmla="*/ 0 h 59"/>
                  <a:gd name="T6" fmla="*/ 2 w 46"/>
                  <a:gd name="T7" fmla="*/ 18 h 59"/>
                  <a:gd name="T8" fmla="*/ 14 w 46"/>
                  <a:gd name="T9" fmla="*/ 31 h 59"/>
                  <a:gd name="T10" fmla="*/ 25 w 46"/>
                  <a:gd name="T11" fmla="*/ 34 h 59"/>
                  <a:gd name="T12" fmla="*/ 36 w 46"/>
                  <a:gd name="T13" fmla="*/ 42 h 59"/>
                  <a:gd name="T14" fmla="*/ 24 w 46"/>
                  <a:gd name="T15" fmla="*/ 50 h 59"/>
                  <a:gd name="T16" fmla="*/ 9 w 46"/>
                  <a:gd name="T17" fmla="*/ 39 h 59"/>
                  <a:gd name="T18" fmla="*/ 0 w 46"/>
                  <a:gd name="T19" fmla="*/ 39 h 59"/>
                  <a:gd name="T20" fmla="*/ 24 w 46"/>
                  <a:gd name="T21" fmla="*/ 59 h 59"/>
                  <a:gd name="T22" fmla="*/ 46 w 46"/>
                  <a:gd name="T23" fmla="*/ 40 h 59"/>
                  <a:gd name="T24" fmla="*/ 30 w 46"/>
                  <a:gd name="T25" fmla="*/ 26 h 59"/>
                  <a:gd name="T26" fmla="*/ 21 w 46"/>
                  <a:gd name="T27" fmla="*/ 23 h 59"/>
                  <a:gd name="T28" fmla="*/ 11 w 46"/>
                  <a:gd name="T29" fmla="*/ 16 h 59"/>
                  <a:gd name="T30" fmla="*/ 22 w 46"/>
                  <a:gd name="T31" fmla="*/ 8 h 59"/>
                  <a:gd name="T32" fmla="*/ 35 w 46"/>
                  <a:gd name="T33" fmla="*/ 17 h 59"/>
                  <a:gd name="T34" fmla="*/ 44 w 46"/>
                  <a:gd name="T35"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7"/>
                    </a:moveTo>
                    <a:lnTo>
                      <a:pt x="44" y="17"/>
                    </a:lnTo>
                    <a:cubicBezTo>
                      <a:pt x="44" y="15"/>
                      <a:pt x="42" y="0"/>
                      <a:pt x="23" y="0"/>
                    </a:cubicBezTo>
                    <a:cubicBezTo>
                      <a:pt x="12" y="0"/>
                      <a:pt x="2" y="5"/>
                      <a:pt x="2" y="18"/>
                    </a:cubicBezTo>
                    <a:cubicBezTo>
                      <a:pt x="2" y="25"/>
                      <a:pt x="7" y="29"/>
                      <a:pt x="14" y="31"/>
                    </a:cubicBezTo>
                    <a:lnTo>
                      <a:pt x="25" y="34"/>
                    </a:lnTo>
                    <a:cubicBezTo>
                      <a:pt x="33" y="36"/>
                      <a:pt x="36" y="37"/>
                      <a:pt x="36" y="42"/>
                    </a:cubicBezTo>
                    <a:cubicBezTo>
                      <a:pt x="36" y="48"/>
                      <a:pt x="30" y="50"/>
                      <a:pt x="24" y="50"/>
                    </a:cubicBezTo>
                    <a:cubicBezTo>
                      <a:pt x="10" y="50"/>
                      <a:pt x="9" y="43"/>
                      <a:pt x="9" y="39"/>
                    </a:cubicBezTo>
                    <a:lnTo>
                      <a:pt x="0" y="39"/>
                    </a:lnTo>
                    <a:cubicBezTo>
                      <a:pt x="0" y="46"/>
                      <a:pt x="2" y="59"/>
                      <a:pt x="24" y="59"/>
                    </a:cubicBezTo>
                    <a:cubicBezTo>
                      <a:pt x="36" y="59"/>
                      <a:pt x="46" y="52"/>
                      <a:pt x="46" y="40"/>
                    </a:cubicBezTo>
                    <a:cubicBezTo>
                      <a:pt x="46" y="33"/>
                      <a:pt x="42" y="28"/>
                      <a:pt x="30" y="26"/>
                    </a:cubicBezTo>
                    <a:lnTo>
                      <a:pt x="21" y="23"/>
                    </a:lnTo>
                    <a:cubicBezTo>
                      <a:pt x="14" y="21"/>
                      <a:pt x="11" y="20"/>
                      <a:pt x="11" y="16"/>
                    </a:cubicBezTo>
                    <a:cubicBezTo>
                      <a:pt x="11" y="9"/>
                      <a:pt x="19" y="8"/>
                      <a:pt x="22" y="8"/>
                    </a:cubicBezTo>
                    <a:cubicBezTo>
                      <a:pt x="33"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2" name="Freeform 373"/>
              <p:cNvSpPr>
                <a:spLocks noEditPoints="1"/>
              </p:cNvSpPr>
              <p:nvPr/>
            </p:nvSpPr>
            <p:spPr bwMode="auto">
              <a:xfrm>
                <a:off x="4474" y="2989"/>
                <a:ext cx="42" cy="70"/>
              </a:xfrm>
              <a:custGeom>
                <a:avLst/>
                <a:gdLst>
                  <a:gd name="T0" fmla="*/ 9 w 48"/>
                  <a:gd name="T1" fmla="*/ 29 h 80"/>
                  <a:gd name="T2" fmla="*/ 9 w 48"/>
                  <a:gd name="T3" fmla="*/ 29 h 80"/>
                  <a:gd name="T4" fmla="*/ 24 w 48"/>
                  <a:gd name="T5" fmla="*/ 8 h 80"/>
                  <a:gd name="T6" fmla="*/ 39 w 48"/>
                  <a:gd name="T7" fmla="*/ 32 h 80"/>
                  <a:gd name="T8" fmla="*/ 24 w 48"/>
                  <a:gd name="T9" fmla="*/ 50 h 80"/>
                  <a:gd name="T10" fmla="*/ 9 w 48"/>
                  <a:gd name="T11" fmla="*/ 29 h 80"/>
                  <a:gd name="T12" fmla="*/ 48 w 48"/>
                  <a:gd name="T13" fmla="*/ 1 h 80"/>
                  <a:gd name="T14" fmla="*/ 48 w 48"/>
                  <a:gd name="T15" fmla="*/ 1 h 80"/>
                  <a:gd name="T16" fmla="*/ 39 w 48"/>
                  <a:gd name="T17" fmla="*/ 1 h 80"/>
                  <a:gd name="T18" fmla="*/ 39 w 48"/>
                  <a:gd name="T19" fmla="*/ 9 h 80"/>
                  <a:gd name="T20" fmla="*/ 39 w 48"/>
                  <a:gd name="T21" fmla="*/ 9 h 80"/>
                  <a:gd name="T22" fmla="*/ 23 w 48"/>
                  <a:gd name="T23" fmla="*/ 0 h 80"/>
                  <a:gd name="T24" fmla="*/ 0 w 48"/>
                  <a:gd name="T25" fmla="*/ 27 h 80"/>
                  <a:gd name="T26" fmla="*/ 24 w 48"/>
                  <a:gd name="T27" fmla="*/ 58 h 80"/>
                  <a:gd name="T28" fmla="*/ 39 w 48"/>
                  <a:gd name="T29" fmla="*/ 51 h 80"/>
                  <a:gd name="T30" fmla="*/ 39 w 48"/>
                  <a:gd name="T31" fmla="*/ 51 h 80"/>
                  <a:gd name="T32" fmla="*/ 39 w 48"/>
                  <a:gd name="T33" fmla="*/ 51 h 80"/>
                  <a:gd name="T34" fmla="*/ 39 w 48"/>
                  <a:gd name="T35" fmla="*/ 53 h 80"/>
                  <a:gd name="T36" fmla="*/ 23 w 48"/>
                  <a:gd name="T37" fmla="*/ 72 h 80"/>
                  <a:gd name="T38" fmla="*/ 11 w 48"/>
                  <a:gd name="T39" fmla="*/ 64 h 80"/>
                  <a:gd name="T40" fmla="*/ 1 w 48"/>
                  <a:gd name="T41" fmla="*/ 64 h 80"/>
                  <a:gd name="T42" fmla="*/ 23 w 48"/>
                  <a:gd name="T43" fmla="*/ 80 h 80"/>
                  <a:gd name="T44" fmla="*/ 48 w 48"/>
                  <a:gd name="T45" fmla="*/ 52 h 80"/>
                  <a:gd name="T46" fmla="*/ 48 w 48"/>
                  <a:gd name="T47" fmla="*/ 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 h="80">
                    <a:moveTo>
                      <a:pt x="9" y="29"/>
                    </a:moveTo>
                    <a:lnTo>
                      <a:pt x="9" y="29"/>
                    </a:lnTo>
                    <a:cubicBezTo>
                      <a:pt x="9" y="22"/>
                      <a:pt x="10" y="8"/>
                      <a:pt x="24" y="8"/>
                    </a:cubicBezTo>
                    <a:cubicBezTo>
                      <a:pt x="38" y="8"/>
                      <a:pt x="39" y="23"/>
                      <a:pt x="39" y="32"/>
                    </a:cubicBezTo>
                    <a:cubicBezTo>
                      <a:pt x="39" y="46"/>
                      <a:pt x="30" y="50"/>
                      <a:pt x="24" y="50"/>
                    </a:cubicBezTo>
                    <a:cubicBezTo>
                      <a:pt x="14" y="50"/>
                      <a:pt x="9" y="41"/>
                      <a:pt x="9" y="29"/>
                    </a:cubicBezTo>
                    <a:close/>
                    <a:moveTo>
                      <a:pt x="48" y="1"/>
                    </a:moveTo>
                    <a:lnTo>
                      <a:pt x="48" y="1"/>
                    </a:lnTo>
                    <a:lnTo>
                      <a:pt x="39" y="1"/>
                    </a:lnTo>
                    <a:lnTo>
                      <a:pt x="39" y="9"/>
                    </a:lnTo>
                    <a:lnTo>
                      <a:pt x="39" y="9"/>
                    </a:lnTo>
                    <a:cubicBezTo>
                      <a:pt x="37" y="6"/>
                      <a:pt x="33" y="0"/>
                      <a:pt x="23" y="0"/>
                    </a:cubicBezTo>
                    <a:cubicBezTo>
                      <a:pt x="8" y="0"/>
                      <a:pt x="0" y="12"/>
                      <a:pt x="0" y="27"/>
                    </a:cubicBezTo>
                    <a:cubicBezTo>
                      <a:pt x="0" y="41"/>
                      <a:pt x="5" y="58"/>
                      <a:pt x="24" y="58"/>
                    </a:cubicBezTo>
                    <a:cubicBezTo>
                      <a:pt x="31" y="58"/>
                      <a:pt x="36" y="55"/>
                      <a:pt x="39" y="51"/>
                    </a:cubicBezTo>
                    <a:lnTo>
                      <a:pt x="39" y="51"/>
                    </a:lnTo>
                    <a:lnTo>
                      <a:pt x="39" y="51"/>
                    </a:lnTo>
                    <a:lnTo>
                      <a:pt x="39" y="53"/>
                    </a:lnTo>
                    <a:cubicBezTo>
                      <a:pt x="39" y="60"/>
                      <a:pt x="39" y="72"/>
                      <a:pt x="23" y="72"/>
                    </a:cubicBezTo>
                    <a:cubicBezTo>
                      <a:pt x="21" y="72"/>
                      <a:pt x="12" y="72"/>
                      <a:pt x="11" y="64"/>
                    </a:cubicBezTo>
                    <a:lnTo>
                      <a:pt x="1" y="64"/>
                    </a:lnTo>
                    <a:cubicBezTo>
                      <a:pt x="3" y="78"/>
                      <a:pt x="16" y="80"/>
                      <a:pt x="23" y="80"/>
                    </a:cubicBezTo>
                    <a:cubicBezTo>
                      <a:pt x="48" y="80"/>
                      <a:pt x="48" y="60"/>
                      <a:pt x="48" y="52"/>
                    </a:cubicBezTo>
                    <a:lnTo>
                      <a:pt x="48" y="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3" name="Freeform 374"/>
              <p:cNvSpPr>
                <a:spLocks/>
              </p:cNvSpPr>
              <p:nvPr/>
            </p:nvSpPr>
            <p:spPr bwMode="auto">
              <a:xfrm>
                <a:off x="4529" y="2989"/>
                <a:ext cx="39" cy="51"/>
              </a:xfrm>
              <a:custGeom>
                <a:avLst/>
                <a:gdLst>
                  <a:gd name="T0" fmla="*/ 45 w 45"/>
                  <a:gd name="T1" fmla="*/ 56 h 57"/>
                  <a:gd name="T2" fmla="*/ 45 w 45"/>
                  <a:gd name="T3" fmla="*/ 56 h 57"/>
                  <a:gd name="T4" fmla="*/ 45 w 45"/>
                  <a:gd name="T5" fmla="*/ 0 h 57"/>
                  <a:gd name="T6" fmla="*/ 35 w 45"/>
                  <a:gd name="T7" fmla="*/ 0 h 57"/>
                  <a:gd name="T8" fmla="*/ 35 w 45"/>
                  <a:gd name="T9" fmla="*/ 31 h 57"/>
                  <a:gd name="T10" fmla="*/ 20 w 45"/>
                  <a:gd name="T11" fmla="*/ 49 h 57"/>
                  <a:gd name="T12" fmla="*/ 9 w 45"/>
                  <a:gd name="T13" fmla="*/ 37 h 57"/>
                  <a:gd name="T14" fmla="*/ 9 w 45"/>
                  <a:gd name="T15" fmla="*/ 0 h 57"/>
                  <a:gd name="T16" fmla="*/ 0 w 45"/>
                  <a:gd name="T17" fmla="*/ 0 h 57"/>
                  <a:gd name="T18" fmla="*/ 0 w 45"/>
                  <a:gd name="T19" fmla="*/ 40 h 57"/>
                  <a:gd name="T20" fmla="*/ 18 w 45"/>
                  <a:gd name="T21" fmla="*/ 57 h 57"/>
                  <a:gd name="T22" fmla="*/ 36 w 45"/>
                  <a:gd name="T23" fmla="*/ 48 h 57"/>
                  <a:gd name="T24" fmla="*/ 36 w 45"/>
                  <a:gd name="T25" fmla="*/ 48 h 57"/>
                  <a:gd name="T26" fmla="*/ 36 w 45"/>
                  <a:gd name="T27" fmla="*/ 56 h 57"/>
                  <a:gd name="T28" fmla="*/ 45 w 45"/>
                  <a:gd name="T29" fmla="*/ 5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56"/>
                    </a:moveTo>
                    <a:lnTo>
                      <a:pt x="45" y="56"/>
                    </a:lnTo>
                    <a:lnTo>
                      <a:pt x="45" y="0"/>
                    </a:lnTo>
                    <a:lnTo>
                      <a:pt x="35" y="0"/>
                    </a:lnTo>
                    <a:lnTo>
                      <a:pt x="35" y="31"/>
                    </a:lnTo>
                    <a:cubicBezTo>
                      <a:pt x="35" y="39"/>
                      <a:pt x="32" y="49"/>
                      <a:pt x="20" y="49"/>
                    </a:cubicBezTo>
                    <a:cubicBezTo>
                      <a:pt x="14" y="49"/>
                      <a:pt x="9" y="46"/>
                      <a:pt x="9" y="37"/>
                    </a:cubicBezTo>
                    <a:lnTo>
                      <a:pt x="9" y="0"/>
                    </a:lnTo>
                    <a:lnTo>
                      <a:pt x="0" y="0"/>
                    </a:lnTo>
                    <a:lnTo>
                      <a:pt x="0" y="40"/>
                    </a:lnTo>
                    <a:cubicBezTo>
                      <a:pt x="0" y="54"/>
                      <a:pt x="10" y="57"/>
                      <a:pt x="18" y="57"/>
                    </a:cubicBezTo>
                    <a:cubicBezTo>
                      <a:pt x="27" y="57"/>
                      <a:pt x="32" y="54"/>
                      <a:pt x="36" y="48"/>
                    </a:cubicBezTo>
                    <a:lnTo>
                      <a:pt x="36" y="48"/>
                    </a:lnTo>
                    <a:lnTo>
                      <a:pt x="36" y="56"/>
                    </a:lnTo>
                    <a:lnTo>
                      <a:pt x="45" y="5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4" name="Freeform 375"/>
              <p:cNvSpPr>
                <a:spLocks noEditPoints="1"/>
              </p:cNvSpPr>
              <p:nvPr/>
            </p:nvSpPr>
            <p:spPr bwMode="auto">
              <a:xfrm>
                <a:off x="4581" y="2972"/>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5" name="Freeform 376"/>
              <p:cNvSpPr>
                <a:spLocks noEditPoints="1"/>
              </p:cNvSpPr>
              <p:nvPr/>
            </p:nvSpPr>
            <p:spPr bwMode="auto">
              <a:xfrm>
                <a:off x="4598" y="2972"/>
                <a:ext cx="44" cy="68"/>
              </a:xfrm>
              <a:custGeom>
                <a:avLst/>
                <a:gdLst>
                  <a:gd name="T0" fmla="*/ 50 w 50"/>
                  <a:gd name="T1" fmla="*/ 0 h 77"/>
                  <a:gd name="T2" fmla="*/ 50 w 50"/>
                  <a:gd name="T3" fmla="*/ 0 h 77"/>
                  <a:gd name="T4" fmla="*/ 40 w 50"/>
                  <a:gd name="T5" fmla="*/ 0 h 77"/>
                  <a:gd name="T6" fmla="*/ 40 w 50"/>
                  <a:gd name="T7" fmla="*/ 28 h 77"/>
                  <a:gd name="T8" fmla="*/ 40 w 50"/>
                  <a:gd name="T9" fmla="*/ 28 h 77"/>
                  <a:gd name="T10" fmla="*/ 23 w 50"/>
                  <a:gd name="T11" fmla="*/ 19 h 77"/>
                  <a:gd name="T12" fmla="*/ 0 w 50"/>
                  <a:gd name="T13" fmla="*/ 46 h 77"/>
                  <a:gd name="T14" fmla="*/ 25 w 50"/>
                  <a:gd name="T15" fmla="*/ 77 h 77"/>
                  <a:gd name="T16" fmla="*/ 41 w 50"/>
                  <a:gd name="T17" fmla="*/ 68 h 77"/>
                  <a:gd name="T18" fmla="*/ 41 w 50"/>
                  <a:gd name="T19" fmla="*/ 68 h 77"/>
                  <a:gd name="T20" fmla="*/ 41 w 50"/>
                  <a:gd name="T21" fmla="*/ 76 h 77"/>
                  <a:gd name="T22" fmla="*/ 50 w 50"/>
                  <a:gd name="T23" fmla="*/ 76 h 77"/>
                  <a:gd name="T24" fmla="*/ 50 w 50"/>
                  <a:gd name="T25" fmla="*/ 0 h 77"/>
                  <a:gd name="T26" fmla="*/ 10 w 50"/>
                  <a:gd name="T27" fmla="*/ 48 h 77"/>
                  <a:gd name="T28" fmla="*/ 10 w 50"/>
                  <a:gd name="T29" fmla="*/ 48 h 77"/>
                  <a:gd name="T30" fmla="*/ 25 w 50"/>
                  <a:gd name="T31" fmla="*/ 27 h 77"/>
                  <a:gd name="T32" fmla="*/ 40 w 50"/>
                  <a:gd name="T33" fmla="*/ 51 h 77"/>
                  <a:gd name="T34" fmla="*/ 25 w 50"/>
                  <a:gd name="T35" fmla="*/ 69 h 77"/>
                  <a:gd name="T36" fmla="*/ 10 w 50"/>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77">
                    <a:moveTo>
                      <a:pt x="50" y="0"/>
                    </a:moveTo>
                    <a:lnTo>
                      <a:pt x="50" y="0"/>
                    </a:lnTo>
                    <a:lnTo>
                      <a:pt x="40" y="0"/>
                    </a:lnTo>
                    <a:lnTo>
                      <a:pt x="40" y="28"/>
                    </a:lnTo>
                    <a:lnTo>
                      <a:pt x="40" y="28"/>
                    </a:lnTo>
                    <a:cubicBezTo>
                      <a:pt x="38" y="25"/>
                      <a:pt x="34" y="19"/>
                      <a:pt x="23" y="19"/>
                    </a:cubicBezTo>
                    <a:cubicBezTo>
                      <a:pt x="9" y="19"/>
                      <a:pt x="0" y="31"/>
                      <a:pt x="0" y="46"/>
                    </a:cubicBezTo>
                    <a:cubicBezTo>
                      <a:pt x="0" y="60"/>
                      <a:pt x="6" y="77"/>
                      <a:pt x="25" y="77"/>
                    </a:cubicBezTo>
                    <a:cubicBezTo>
                      <a:pt x="30" y="77"/>
                      <a:pt x="36" y="76"/>
                      <a:pt x="41" y="68"/>
                    </a:cubicBezTo>
                    <a:lnTo>
                      <a:pt x="41" y="68"/>
                    </a:lnTo>
                    <a:lnTo>
                      <a:pt x="41" y="76"/>
                    </a:lnTo>
                    <a:lnTo>
                      <a:pt x="50" y="76"/>
                    </a:lnTo>
                    <a:lnTo>
                      <a:pt x="50" y="0"/>
                    </a:lnTo>
                    <a:close/>
                    <a:moveTo>
                      <a:pt x="10" y="48"/>
                    </a:moveTo>
                    <a:lnTo>
                      <a:pt x="10" y="48"/>
                    </a:lnTo>
                    <a:cubicBezTo>
                      <a:pt x="10" y="41"/>
                      <a:pt x="11" y="27"/>
                      <a:pt x="25" y="27"/>
                    </a:cubicBezTo>
                    <a:cubicBezTo>
                      <a:pt x="39" y="27"/>
                      <a:pt x="40" y="42"/>
                      <a:pt x="40" y="51"/>
                    </a:cubicBezTo>
                    <a:cubicBezTo>
                      <a:pt x="40" y="65"/>
                      <a:pt x="31" y="69"/>
                      <a:pt x="25" y="69"/>
                    </a:cubicBezTo>
                    <a:cubicBezTo>
                      <a:pt x="15" y="69"/>
                      <a:pt x="10" y="60"/>
                      <a:pt x="10"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6" name="Freeform 377"/>
              <p:cNvSpPr>
                <a:spLocks noEditPoints="1"/>
              </p:cNvSpPr>
              <p:nvPr/>
            </p:nvSpPr>
            <p:spPr bwMode="auto">
              <a:xfrm>
                <a:off x="4651" y="2989"/>
                <a:ext cx="45" cy="51"/>
              </a:xfrm>
              <a:custGeom>
                <a:avLst/>
                <a:gdLst>
                  <a:gd name="T0" fmla="*/ 41 w 51"/>
                  <a:gd name="T1" fmla="*/ 39 h 58"/>
                  <a:gd name="T2" fmla="*/ 41 w 51"/>
                  <a:gd name="T3" fmla="*/ 39 h 58"/>
                  <a:gd name="T4" fmla="*/ 26 w 51"/>
                  <a:gd name="T5" fmla="*/ 50 h 58"/>
                  <a:gd name="T6" fmla="*/ 10 w 51"/>
                  <a:gd name="T7" fmla="*/ 32 h 58"/>
                  <a:gd name="T8" fmla="*/ 51 w 51"/>
                  <a:gd name="T9" fmla="*/ 32 h 58"/>
                  <a:gd name="T10" fmla="*/ 27 w 51"/>
                  <a:gd name="T11" fmla="*/ 0 h 58"/>
                  <a:gd name="T12" fmla="*/ 0 w 51"/>
                  <a:gd name="T13" fmla="*/ 31 h 58"/>
                  <a:gd name="T14" fmla="*/ 25 w 51"/>
                  <a:gd name="T15" fmla="*/ 58 h 58"/>
                  <a:gd name="T16" fmla="*/ 40 w 51"/>
                  <a:gd name="T17" fmla="*/ 55 h 58"/>
                  <a:gd name="T18" fmla="*/ 50 w 51"/>
                  <a:gd name="T19" fmla="*/ 39 h 58"/>
                  <a:gd name="T20" fmla="*/ 41 w 51"/>
                  <a:gd name="T21" fmla="*/ 39 h 58"/>
                  <a:gd name="T22" fmla="*/ 10 w 51"/>
                  <a:gd name="T23" fmla="*/ 25 h 58"/>
                  <a:gd name="T24" fmla="*/ 10 w 51"/>
                  <a:gd name="T25" fmla="*/ 25 h 58"/>
                  <a:gd name="T26" fmla="*/ 25 w 51"/>
                  <a:gd name="T27" fmla="*/ 8 h 58"/>
                  <a:gd name="T28" fmla="*/ 41 w 51"/>
                  <a:gd name="T29" fmla="*/ 25 h 58"/>
                  <a:gd name="T30" fmla="*/ 10 w 51"/>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8">
                    <a:moveTo>
                      <a:pt x="41" y="39"/>
                    </a:moveTo>
                    <a:lnTo>
                      <a:pt x="41" y="39"/>
                    </a:lnTo>
                    <a:cubicBezTo>
                      <a:pt x="40" y="44"/>
                      <a:pt x="35" y="50"/>
                      <a:pt x="26" y="50"/>
                    </a:cubicBezTo>
                    <a:cubicBezTo>
                      <a:pt x="16" y="50"/>
                      <a:pt x="10" y="44"/>
                      <a:pt x="10" y="32"/>
                    </a:cubicBezTo>
                    <a:lnTo>
                      <a:pt x="51" y="32"/>
                    </a:lnTo>
                    <a:cubicBezTo>
                      <a:pt x="51" y="13"/>
                      <a:pt x="43" y="0"/>
                      <a:pt x="27" y="0"/>
                    </a:cubicBezTo>
                    <a:cubicBezTo>
                      <a:pt x="8" y="0"/>
                      <a:pt x="0" y="13"/>
                      <a:pt x="0" y="31"/>
                    </a:cubicBezTo>
                    <a:cubicBezTo>
                      <a:pt x="0" y="47"/>
                      <a:pt x="9" y="58"/>
                      <a:pt x="25" y="58"/>
                    </a:cubicBezTo>
                    <a:cubicBezTo>
                      <a:pt x="34" y="58"/>
                      <a:pt x="37" y="56"/>
                      <a:pt x="40" y="55"/>
                    </a:cubicBezTo>
                    <a:cubicBezTo>
                      <a:pt x="47" y="50"/>
                      <a:pt x="50" y="42"/>
                      <a:pt x="50" y="39"/>
                    </a:cubicBezTo>
                    <a:lnTo>
                      <a:pt x="41" y="39"/>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7" name="Freeform 378"/>
              <p:cNvSpPr>
                <a:spLocks/>
              </p:cNvSpPr>
              <p:nvPr/>
            </p:nvSpPr>
            <p:spPr bwMode="auto">
              <a:xfrm>
                <a:off x="4706" y="2972"/>
                <a:ext cx="9" cy="67"/>
              </a:xfrm>
              <a:custGeom>
                <a:avLst/>
                <a:gdLst>
                  <a:gd name="T0" fmla="*/ 10 w 10"/>
                  <a:gd name="T1" fmla="*/ 0 h 76"/>
                  <a:gd name="T2" fmla="*/ 10 w 10"/>
                  <a:gd name="T3" fmla="*/ 0 h 76"/>
                  <a:gd name="T4" fmla="*/ 0 w 10"/>
                  <a:gd name="T5" fmla="*/ 0 h 76"/>
                  <a:gd name="T6" fmla="*/ 0 w 10"/>
                  <a:gd name="T7" fmla="*/ 76 h 76"/>
                  <a:gd name="T8" fmla="*/ 10 w 10"/>
                  <a:gd name="T9" fmla="*/ 76 h 76"/>
                  <a:gd name="T10" fmla="*/ 10 w 10"/>
                  <a:gd name="T11" fmla="*/ 0 h 76"/>
                </a:gdLst>
                <a:ahLst/>
                <a:cxnLst>
                  <a:cxn ang="0">
                    <a:pos x="T0" y="T1"/>
                  </a:cxn>
                  <a:cxn ang="0">
                    <a:pos x="T2" y="T3"/>
                  </a:cxn>
                  <a:cxn ang="0">
                    <a:pos x="T4" y="T5"/>
                  </a:cxn>
                  <a:cxn ang="0">
                    <a:pos x="T6" y="T7"/>
                  </a:cxn>
                  <a:cxn ang="0">
                    <a:pos x="T8" y="T9"/>
                  </a:cxn>
                  <a:cxn ang="0">
                    <a:pos x="T10" y="T11"/>
                  </a:cxn>
                </a:cxnLst>
                <a:rect l="0" t="0" r="r" b="b"/>
                <a:pathLst>
                  <a:path w="10" h="76">
                    <a:moveTo>
                      <a:pt x="10" y="0"/>
                    </a:moveTo>
                    <a:lnTo>
                      <a:pt x="10" y="0"/>
                    </a:lnTo>
                    <a:lnTo>
                      <a:pt x="0" y="0"/>
                    </a:lnTo>
                    <a:lnTo>
                      <a:pt x="0" y="76"/>
                    </a:lnTo>
                    <a:lnTo>
                      <a:pt x="10" y="76"/>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8" name="Freeform 379"/>
              <p:cNvSpPr>
                <a:spLocks noEditPoints="1"/>
              </p:cNvSpPr>
              <p:nvPr/>
            </p:nvSpPr>
            <p:spPr bwMode="auto">
              <a:xfrm>
                <a:off x="4727" y="2972"/>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9" name="Freeform 380"/>
              <p:cNvSpPr>
                <a:spLocks/>
              </p:cNvSpPr>
              <p:nvPr/>
            </p:nvSpPr>
            <p:spPr bwMode="auto">
              <a:xfrm>
                <a:off x="4748" y="2989"/>
                <a:ext cx="40" cy="50"/>
              </a:xfrm>
              <a:custGeom>
                <a:avLst/>
                <a:gdLst>
                  <a:gd name="T0" fmla="*/ 46 w 46"/>
                  <a:gd name="T1" fmla="*/ 19 h 57"/>
                  <a:gd name="T2" fmla="*/ 46 w 46"/>
                  <a:gd name="T3" fmla="*/ 19 h 57"/>
                  <a:gd name="T4" fmla="*/ 26 w 46"/>
                  <a:gd name="T5" fmla="*/ 0 h 57"/>
                  <a:gd name="T6" fmla="*/ 9 w 46"/>
                  <a:gd name="T7" fmla="*/ 9 h 57"/>
                  <a:gd name="T8" fmla="*/ 9 w 46"/>
                  <a:gd name="T9" fmla="*/ 9 h 57"/>
                  <a:gd name="T10" fmla="*/ 9 w 46"/>
                  <a:gd name="T11" fmla="*/ 1 h 57"/>
                  <a:gd name="T12" fmla="*/ 0 w 46"/>
                  <a:gd name="T13" fmla="*/ 1 h 57"/>
                  <a:gd name="T14" fmla="*/ 0 w 46"/>
                  <a:gd name="T15" fmla="*/ 57 h 57"/>
                  <a:gd name="T16" fmla="*/ 10 w 46"/>
                  <a:gd name="T17" fmla="*/ 57 h 57"/>
                  <a:gd name="T18" fmla="*/ 10 w 46"/>
                  <a:gd name="T19" fmla="*/ 27 h 57"/>
                  <a:gd name="T20" fmla="*/ 24 w 46"/>
                  <a:gd name="T21" fmla="*/ 8 h 57"/>
                  <a:gd name="T22" fmla="*/ 36 w 46"/>
                  <a:gd name="T23" fmla="*/ 23 h 57"/>
                  <a:gd name="T24" fmla="*/ 36 w 46"/>
                  <a:gd name="T25" fmla="*/ 57 h 57"/>
                  <a:gd name="T26" fmla="*/ 46 w 46"/>
                  <a:gd name="T27" fmla="*/ 57 h 57"/>
                  <a:gd name="T28" fmla="*/ 46 w 46"/>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57">
                    <a:moveTo>
                      <a:pt x="46" y="19"/>
                    </a:moveTo>
                    <a:lnTo>
                      <a:pt x="46" y="19"/>
                    </a:lnTo>
                    <a:cubicBezTo>
                      <a:pt x="46" y="3"/>
                      <a:pt x="35" y="0"/>
                      <a:pt x="26" y="0"/>
                    </a:cubicBezTo>
                    <a:cubicBezTo>
                      <a:pt x="17" y="0"/>
                      <a:pt x="11" y="6"/>
                      <a:pt x="9" y="9"/>
                    </a:cubicBezTo>
                    <a:lnTo>
                      <a:pt x="9" y="9"/>
                    </a:lnTo>
                    <a:lnTo>
                      <a:pt x="9" y="1"/>
                    </a:lnTo>
                    <a:lnTo>
                      <a:pt x="0" y="1"/>
                    </a:lnTo>
                    <a:lnTo>
                      <a:pt x="0" y="57"/>
                    </a:lnTo>
                    <a:lnTo>
                      <a:pt x="10" y="57"/>
                    </a:lnTo>
                    <a:lnTo>
                      <a:pt x="10" y="27"/>
                    </a:lnTo>
                    <a:cubicBezTo>
                      <a:pt x="10" y="12"/>
                      <a:pt x="19" y="8"/>
                      <a:pt x="24" y="8"/>
                    </a:cubicBezTo>
                    <a:cubicBezTo>
                      <a:pt x="33" y="8"/>
                      <a:pt x="36" y="13"/>
                      <a:pt x="36" y="23"/>
                    </a:cubicBezTo>
                    <a:lnTo>
                      <a:pt x="36" y="57"/>
                    </a:lnTo>
                    <a:lnTo>
                      <a:pt x="46" y="57"/>
                    </a:lnTo>
                    <a:lnTo>
                      <a:pt x="46"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0" name="Freeform 381"/>
              <p:cNvSpPr>
                <a:spLocks noEditPoints="1"/>
              </p:cNvSpPr>
              <p:nvPr/>
            </p:nvSpPr>
            <p:spPr bwMode="auto">
              <a:xfrm>
                <a:off x="4798" y="2989"/>
                <a:ext cx="45" cy="51"/>
              </a:xfrm>
              <a:custGeom>
                <a:avLst/>
                <a:gdLst>
                  <a:gd name="T0" fmla="*/ 40 w 51"/>
                  <a:gd name="T1" fmla="*/ 39 h 58"/>
                  <a:gd name="T2" fmla="*/ 40 w 51"/>
                  <a:gd name="T3" fmla="*/ 39 h 58"/>
                  <a:gd name="T4" fmla="*/ 26 w 51"/>
                  <a:gd name="T5" fmla="*/ 50 h 58"/>
                  <a:gd name="T6" fmla="*/ 10 w 51"/>
                  <a:gd name="T7" fmla="*/ 32 h 58"/>
                  <a:gd name="T8" fmla="*/ 51 w 51"/>
                  <a:gd name="T9" fmla="*/ 32 h 58"/>
                  <a:gd name="T10" fmla="*/ 27 w 51"/>
                  <a:gd name="T11" fmla="*/ 0 h 58"/>
                  <a:gd name="T12" fmla="*/ 0 w 51"/>
                  <a:gd name="T13" fmla="*/ 31 h 58"/>
                  <a:gd name="T14" fmla="*/ 25 w 51"/>
                  <a:gd name="T15" fmla="*/ 58 h 58"/>
                  <a:gd name="T16" fmla="*/ 40 w 51"/>
                  <a:gd name="T17" fmla="*/ 55 h 58"/>
                  <a:gd name="T18" fmla="*/ 50 w 51"/>
                  <a:gd name="T19" fmla="*/ 39 h 58"/>
                  <a:gd name="T20" fmla="*/ 40 w 51"/>
                  <a:gd name="T21" fmla="*/ 39 h 58"/>
                  <a:gd name="T22" fmla="*/ 10 w 51"/>
                  <a:gd name="T23" fmla="*/ 25 h 58"/>
                  <a:gd name="T24" fmla="*/ 10 w 51"/>
                  <a:gd name="T25" fmla="*/ 25 h 58"/>
                  <a:gd name="T26" fmla="*/ 25 w 51"/>
                  <a:gd name="T27" fmla="*/ 8 h 58"/>
                  <a:gd name="T28" fmla="*/ 41 w 51"/>
                  <a:gd name="T29" fmla="*/ 25 h 58"/>
                  <a:gd name="T30" fmla="*/ 10 w 51"/>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8">
                    <a:moveTo>
                      <a:pt x="40" y="39"/>
                    </a:moveTo>
                    <a:lnTo>
                      <a:pt x="40" y="39"/>
                    </a:lnTo>
                    <a:cubicBezTo>
                      <a:pt x="40" y="44"/>
                      <a:pt x="35" y="50"/>
                      <a:pt x="26" y="50"/>
                    </a:cubicBezTo>
                    <a:cubicBezTo>
                      <a:pt x="15" y="50"/>
                      <a:pt x="10" y="44"/>
                      <a:pt x="10" y="32"/>
                    </a:cubicBezTo>
                    <a:lnTo>
                      <a:pt x="51" y="32"/>
                    </a:lnTo>
                    <a:cubicBezTo>
                      <a:pt x="51" y="13"/>
                      <a:pt x="43" y="0"/>
                      <a:pt x="27" y="0"/>
                    </a:cubicBezTo>
                    <a:cubicBezTo>
                      <a:pt x="8" y="0"/>
                      <a:pt x="0" y="13"/>
                      <a:pt x="0" y="31"/>
                    </a:cubicBezTo>
                    <a:cubicBezTo>
                      <a:pt x="0" y="47"/>
                      <a:pt x="9" y="58"/>
                      <a:pt x="25" y="58"/>
                    </a:cubicBezTo>
                    <a:cubicBezTo>
                      <a:pt x="34" y="58"/>
                      <a:pt x="37" y="56"/>
                      <a:pt x="40" y="55"/>
                    </a:cubicBezTo>
                    <a:cubicBezTo>
                      <a:pt x="47" y="50"/>
                      <a:pt x="49" y="42"/>
                      <a:pt x="50" y="39"/>
                    </a:cubicBezTo>
                    <a:lnTo>
                      <a:pt x="40" y="39"/>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1" name="Freeform 382"/>
              <p:cNvSpPr>
                <a:spLocks/>
              </p:cNvSpPr>
              <p:nvPr/>
            </p:nvSpPr>
            <p:spPr bwMode="auto">
              <a:xfrm>
                <a:off x="4849" y="2989"/>
                <a:ext cx="41" cy="51"/>
              </a:xfrm>
              <a:custGeom>
                <a:avLst/>
                <a:gdLst>
                  <a:gd name="T0" fmla="*/ 44 w 46"/>
                  <a:gd name="T1" fmla="*/ 17 h 58"/>
                  <a:gd name="T2" fmla="*/ 44 w 46"/>
                  <a:gd name="T3" fmla="*/ 17 h 58"/>
                  <a:gd name="T4" fmla="*/ 23 w 46"/>
                  <a:gd name="T5" fmla="*/ 0 h 58"/>
                  <a:gd name="T6" fmla="*/ 2 w 46"/>
                  <a:gd name="T7" fmla="*/ 18 h 58"/>
                  <a:gd name="T8" fmla="*/ 15 w 46"/>
                  <a:gd name="T9" fmla="*/ 31 h 58"/>
                  <a:gd name="T10" fmla="*/ 26 w 46"/>
                  <a:gd name="T11" fmla="*/ 34 h 58"/>
                  <a:gd name="T12" fmla="*/ 37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8"/>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8"/>
                      <a:pt x="24" y="58"/>
                    </a:cubicBezTo>
                    <a:cubicBezTo>
                      <a:pt x="37" y="58"/>
                      <a:pt x="46" y="52"/>
                      <a:pt x="46" y="40"/>
                    </a:cubicBezTo>
                    <a:cubicBezTo>
                      <a:pt x="46" y="33"/>
                      <a:pt x="42" y="28"/>
                      <a:pt x="31"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2" name="Freeform 383"/>
              <p:cNvSpPr>
                <a:spLocks/>
              </p:cNvSpPr>
              <p:nvPr/>
            </p:nvSpPr>
            <p:spPr bwMode="auto">
              <a:xfrm>
                <a:off x="4902" y="3029"/>
                <a:ext cx="10" cy="23"/>
              </a:xfrm>
              <a:custGeom>
                <a:avLst/>
                <a:gdLst>
                  <a:gd name="T0" fmla="*/ 0 w 11"/>
                  <a:gd name="T1" fmla="*/ 11 h 26"/>
                  <a:gd name="T2" fmla="*/ 0 w 11"/>
                  <a:gd name="T3" fmla="*/ 11 h 26"/>
                  <a:gd name="T4" fmla="*/ 5 w 11"/>
                  <a:gd name="T5" fmla="*/ 11 h 26"/>
                  <a:gd name="T6" fmla="*/ 0 w 11"/>
                  <a:gd name="T7" fmla="*/ 22 h 26"/>
                  <a:gd name="T8" fmla="*/ 0 w 11"/>
                  <a:gd name="T9" fmla="*/ 26 h 26"/>
                  <a:gd name="T10" fmla="*/ 11 w 11"/>
                  <a:gd name="T11" fmla="*/ 10 h 26"/>
                  <a:gd name="T12" fmla="*/ 11 w 11"/>
                  <a:gd name="T13" fmla="*/ 0 h 26"/>
                  <a:gd name="T14" fmla="*/ 0 w 11"/>
                  <a:gd name="T15" fmla="*/ 0 h 26"/>
                  <a:gd name="T16" fmla="*/ 0 w 11"/>
                  <a:gd name="T17"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0" y="11"/>
                    </a:moveTo>
                    <a:lnTo>
                      <a:pt x="0" y="11"/>
                    </a:lnTo>
                    <a:lnTo>
                      <a:pt x="5" y="11"/>
                    </a:lnTo>
                    <a:cubicBezTo>
                      <a:pt x="5" y="16"/>
                      <a:pt x="4" y="21"/>
                      <a:pt x="0" y="22"/>
                    </a:cubicBezTo>
                    <a:lnTo>
                      <a:pt x="0" y="26"/>
                    </a:lnTo>
                    <a:cubicBezTo>
                      <a:pt x="2" y="26"/>
                      <a:pt x="11" y="24"/>
                      <a:pt x="11" y="10"/>
                    </a:cubicBezTo>
                    <a:lnTo>
                      <a:pt x="11" y="0"/>
                    </a:lnTo>
                    <a:lnTo>
                      <a:pt x="0" y="0"/>
                    </a:lnTo>
                    <a:lnTo>
                      <a:pt x="0"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3" name="Freeform 384"/>
              <p:cNvSpPr>
                <a:spLocks noEditPoints="1"/>
              </p:cNvSpPr>
              <p:nvPr/>
            </p:nvSpPr>
            <p:spPr bwMode="auto">
              <a:xfrm>
                <a:off x="4476" y="3102"/>
                <a:ext cx="42" cy="69"/>
              </a:xfrm>
              <a:custGeom>
                <a:avLst/>
                <a:gdLst>
                  <a:gd name="T0" fmla="*/ 8 w 48"/>
                  <a:gd name="T1" fmla="*/ 32 h 79"/>
                  <a:gd name="T2" fmla="*/ 8 w 48"/>
                  <a:gd name="T3" fmla="*/ 32 h 79"/>
                  <a:gd name="T4" fmla="*/ 23 w 48"/>
                  <a:gd name="T5" fmla="*/ 8 h 79"/>
                  <a:gd name="T6" fmla="*/ 39 w 48"/>
                  <a:gd name="T7" fmla="*/ 29 h 79"/>
                  <a:gd name="T8" fmla="*/ 24 w 48"/>
                  <a:gd name="T9" fmla="*/ 50 h 79"/>
                  <a:gd name="T10" fmla="*/ 8 w 48"/>
                  <a:gd name="T11" fmla="*/ 32 h 79"/>
                  <a:gd name="T12" fmla="*/ 0 w 48"/>
                  <a:gd name="T13" fmla="*/ 79 h 79"/>
                  <a:gd name="T14" fmla="*/ 0 w 48"/>
                  <a:gd name="T15" fmla="*/ 79 h 79"/>
                  <a:gd name="T16" fmla="*/ 9 w 48"/>
                  <a:gd name="T17" fmla="*/ 79 h 79"/>
                  <a:gd name="T18" fmla="*/ 9 w 48"/>
                  <a:gd name="T19" fmla="*/ 51 h 79"/>
                  <a:gd name="T20" fmla="*/ 9 w 48"/>
                  <a:gd name="T21" fmla="*/ 51 h 79"/>
                  <a:gd name="T22" fmla="*/ 24 w 48"/>
                  <a:gd name="T23" fmla="*/ 58 h 79"/>
                  <a:gd name="T24" fmla="*/ 48 w 48"/>
                  <a:gd name="T25" fmla="*/ 27 h 79"/>
                  <a:gd name="T26" fmla="*/ 25 w 48"/>
                  <a:gd name="T27" fmla="*/ 0 h 79"/>
                  <a:gd name="T28" fmla="*/ 9 w 48"/>
                  <a:gd name="T29" fmla="*/ 9 h 79"/>
                  <a:gd name="T30" fmla="*/ 8 w 48"/>
                  <a:gd name="T31" fmla="*/ 9 h 79"/>
                  <a:gd name="T32" fmla="*/ 8 w 48"/>
                  <a:gd name="T33" fmla="*/ 1 h 79"/>
                  <a:gd name="T34" fmla="*/ 0 w 48"/>
                  <a:gd name="T35" fmla="*/ 1 h 79"/>
                  <a:gd name="T36" fmla="*/ 0 w 48"/>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79">
                    <a:moveTo>
                      <a:pt x="8" y="32"/>
                    </a:moveTo>
                    <a:lnTo>
                      <a:pt x="8" y="32"/>
                    </a:lnTo>
                    <a:cubicBezTo>
                      <a:pt x="8" y="23"/>
                      <a:pt x="10" y="8"/>
                      <a:pt x="23" y="8"/>
                    </a:cubicBezTo>
                    <a:cubicBezTo>
                      <a:pt x="38" y="8"/>
                      <a:pt x="39" y="22"/>
                      <a:pt x="39" y="29"/>
                    </a:cubicBezTo>
                    <a:cubicBezTo>
                      <a:pt x="39" y="41"/>
                      <a:pt x="34" y="50"/>
                      <a:pt x="24" y="50"/>
                    </a:cubicBezTo>
                    <a:cubicBezTo>
                      <a:pt x="18" y="50"/>
                      <a:pt x="8" y="46"/>
                      <a:pt x="8" y="32"/>
                    </a:cubicBezTo>
                    <a:close/>
                    <a:moveTo>
                      <a:pt x="0" y="79"/>
                    </a:moveTo>
                    <a:lnTo>
                      <a:pt x="0" y="79"/>
                    </a:lnTo>
                    <a:lnTo>
                      <a:pt x="9" y="79"/>
                    </a:lnTo>
                    <a:lnTo>
                      <a:pt x="9" y="51"/>
                    </a:lnTo>
                    <a:lnTo>
                      <a:pt x="9" y="51"/>
                    </a:lnTo>
                    <a:cubicBezTo>
                      <a:pt x="12" y="55"/>
                      <a:pt x="16" y="58"/>
                      <a:pt x="24" y="58"/>
                    </a:cubicBezTo>
                    <a:cubicBezTo>
                      <a:pt x="43" y="58"/>
                      <a:pt x="48" y="41"/>
                      <a:pt x="48" y="27"/>
                    </a:cubicBezTo>
                    <a:cubicBezTo>
                      <a:pt x="48" y="12"/>
                      <a:pt x="40" y="0"/>
                      <a:pt x="25" y="0"/>
                    </a:cubicBezTo>
                    <a:cubicBezTo>
                      <a:pt x="15" y="0"/>
                      <a:pt x="11" y="6"/>
                      <a:pt x="9" y="9"/>
                    </a:cubicBezTo>
                    <a:lnTo>
                      <a:pt x="8" y="9"/>
                    </a:lnTo>
                    <a:lnTo>
                      <a:pt x="8" y="1"/>
                    </a:lnTo>
                    <a:lnTo>
                      <a:pt x="0" y="1"/>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4" name="Freeform 385"/>
              <p:cNvSpPr>
                <a:spLocks noEditPoints="1"/>
              </p:cNvSpPr>
              <p:nvPr/>
            </p:nvSpPr>
            <p:spPr bwMode="auto">
              <a:xfrm>
                <a:off x="4526" y="3102"/>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7 w 50"/>
                  <a:gd name="T11" fmla="*/ 0 h 58"/>
                  <a:gd name="T12" fmla="*/ 0 w 50"/>
                  <a:gd name="T13" fmla="*/ 31 h 58"/>
                  <a:gd name="T14" fmla="*/ 25 w 50"/>
                  <a:gd name="T15" fmla="*/ 58 h 58"/>
                  <a:gd name="T16" fmla="*/ 40 w 50"/>
                  <a:gd name="T17" fmla="*/ 55 h 58"/>
                  <a:gd name="T18" fmla="*/ 50 w 50"/>
                  <a:gd name="T19" fmla="*/ 39 h 58"/>
                  <a:gd name="T20" fmla="*/ 40 w 50"/>
                  <a:gd name="T21" fmla="*/ 39 h 58"/>
                  <a:gd name="T22" fmla="*/ 10 w 50"/>
                  <a:gd name="T23" fmla="*/ 25 h 58"/>
                  <a:gd name="T24" fmla="*/ 10 w 50"/>
                  <a:gd name="T25" fmla="*/ 25 h 58"/>
                  <a:gd name="T26" fmla="*/ 25 w 50"/>
                  <a:gd name="T27" fmla="*/ 8 h 58"/>
                  <a:gd name="T28" fmla="*/ 41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4"/>
                      <a:pt x="35" y="50"/>
                      <a:pt x="26" y="50"/>
                    </a:cubicBezTo>
                    <a:cubicBezTo>
                      <a:pt x="15" y="50"/>
                      <a:pt x="10" y="44"/>
                      <a:pt x="10" y="32"/>
                    </a:cubicBezTo>
                    <a:lnTo>
                      <a:pt x="50" y="32"/>
                    </a:lnTo>
                    <a:cubicBezTo>
                      <a:pt x="50" y="12"/>
                      <a:pt x="43" y="0"/>
                      <a:pt x="27" y="0"/>
                    </a:cubicBezTo>
                    <a:cubicBezTo>
                      <a:pt x="8" y="0"/>
                      <a:pt x="0" y="13"/>
                      <a:pt x="0" y="31"/>
                    </a:cubicBezTo>
                    <a:cubicBezTo>
                      <a:pt x="0" y="47"/>
                      <a:pt x="9" y="58"/>
                      <a:pt x="25" y="58"/>
                    </a:cubicBezTo>
                    <a:cubicBezTo>
                      <a:pt x="34" y="58"/>
                      <a:pt x="37" y="56"/>
                      <a:pt x="40" y="55"/>
                    </a:cubicBezTo>
                    <a:cubicBezTo>
                      <a:pt x="47" y="50"/>
                      <a:pt x="49" y="42"/>
                      <a:pt x="50" y="39"/>
                    </a:cubicBezTo>
                    <a:lnTo>
                      <a:pt x="40" y="39"/>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5" name="Freeform 386"/>
              <p:cNvSpPr>
                <a:spLocks/>
              </p:cNvSpPr>
              <p:nvPr/>
            </p:nvSpPr>
            <p:spPr bwMode="auto">
              <a:xfrm>
                <a:off x="4582" y="3102"/>
                <a:ext cx="23" cy="50"/>
              </a:xfrm>
              <a:custGeom>
                <a:avLst/>
                <a:gdLst>
                  <a:gd name="T0" fmla="*/ 9 w 27"/>
                  <a:gd name="T1" fmla="*/ 25 h 57"/>
                  <a:gd name="T2" fmla="*/ 9 w 27"/>
                  <a:gd name="T3" fmla="*/ 25 h 57"/>
                  <a:gd name="T4" fmla="*/ 24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4" y="10"/>
                    </a:cubicBezTo>
                    <a:lnTo>
                      <a:pt x="27" y="10"/>
                    </a:lnTo>
                    <a:lnTo>
                      <a:pt x="27" y="0"/>
                    </a:lnTo>
                    <a:cubicBezTo>
                      <a:pt x="26" y="0"/>
                      <a:pt x="26" y="0"/>
                      <a:pt x="25" y="0"/>
                    </a:cubicBezTo>
                    <a:cubicBezTo>
                      <a:pt x="18" y="0"/>
                      <a:pt x="13" y="4"/>
                      <a:pt x="9" y="11"/>
                    </a:cubicBezTo>
                    <a:lnTo>
                      <a:pt x="9" y="11"/>
                    </a:lnTo>
                    <a:lnTo>
                      <a:pt x="9" y="1"/>
                    </a:lnTo>
                    <a:lnTo>
                      <a:pt x="0" y="1"/>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6" name="Freeform 387"/>
              <p:cNvSpPr>
                <a:spLocks/>
              </p:cNvSpPr>
              <p:nvPr/>
            </p:nvSpPr>
            <p:spPr bwMode="auto">
              <a:xfrm>
                <a:off x="4609" y="3102"/>
                <a:ext cx="41" cy="51"/>
              </a:xfrm>
              <a:custGeom>
                <a:avLst/>
                <a:gdLst>
                  <a:gd name="T0" fmla="*/ 44 w 46"/>
                  <a:gd name="T1" fmla="*/ 17 h 58"/>
                  <a:gd name="T2" fmla="*/ 44 w 46"/>
                  <a:gd name="T3" fmla="*/ 17 h 58"/>
                  <a:gd name="T4" fmla="*/ 23 w 46"/>
                  <a:gd name="T5" fmla="*/ 0 h 58"/>
                  <a:gd name="T6" fmla="*/ 2 w 46"/>
                  <a:gd name="T7" fmla="*/ 17 h 58"/>
                  <a:gd name="T8" fmla="*/ 14 w 46"/>
                  <a:gd name="T9" fmla="*/ 31 h 58"/>
                  <a:gd name="T10" fmla="*/ 25 w 46"/>
                  <a:gd name="T11" fmla="*/ 34 h 58"/>
                  <a:gd name="T12" fmla="*/ 36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2" y="0"/>
                      <a:pt x="23" y="0"/>
                    </a:cubicBezTo>
                    <a:cubicBezTo>
                      <a:pt x="12" y="0"/>
                      <a:pt x="2" y="5"/>
                      <a:pt x="2" y="17"/>
                    </a:cubicBezTo>
                    <a:cubicBezTo>
                      <a:pt x="2" y="25"/>
                      <a:pt x="7" y="29"/>
                      <a:pt x="14" y="31"/>
                    </a:cubicBezTo>
                    <a:lnTo>
                      <a:pt x="25" y="34"/>
                    </a:lnTo>
                    <a:cubicBezTo>
                      <a:pt x="33" y="36"/>
                      <a:pt x="36" y="37"/>
                      <a:pt x="36" y="42"/>
                    </a:cubicBezTo>
                    <a:cubicBezTo>
                      <a:pt x="36" y="48"/>
                      <a:pt x="30" y="50"/>
                      <a:pt x="24" y="50"/>
                    </a:cubicBezTo>
                    <a:cubicBezTo>
                      <a:pt x="10" y="50"/>
                      <a:pt x="9" y="43"/>
                      <a:pt x="9" y="39"/>
                    </a:cubicBezTo>
                    <a:lnTo>
                      <a:pt x="0" y="39"/>
                    </a:lnTo>
                    <a:cubicBezTo>
                      <a:pt x="0" y="46"/>
                      <a:pt x="2" y="58"/>
                      <a:pt x="24" y="58"/>
                    </a:cubicBezTo>
                    <a:cubicBezTo>
                      <a:pt x="36" y="58"/>
                      <a:pt x="46" y="51"/>
                      <a:pt x="46" y="40"/>
                    </a:cubicBezTo>
                    <a:cubicBezTo>
                      <a:pt x="46" y="33"/>
                      <a:pt x="42" y="28"/>
                      <a:pt x="30" y="25"/>
                    </a:cubicBezTo>
                    <a:lnTo>
                      <a:pt x="21" y="23"/>
                    </a:lnTo>
                    <a:cubicBezTo>
                      <a:pt x="14" y="21"/>
                      <a:pt x="11" y="20"/>
                      <a:pt x="11" y="16"/>
                    </a:cubicBezTo>
                    <a:cubicBezTo>
                      <a:pt x="11" y="9"/>
                      <a:pt x="19" y="8"/>
                      <a:pt x="22" y="8"/>
                    </a:cubicBezTo>
                    <a:cubicBezTo>
                      <a:pt x="33"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7" name="Freeform 388"/>
              <p:cNvSpPr>
                <a:spLocks/>
              </p:cNvSpPr>
              <p:nvPr/>
            </p:nvSpPr>
            <p:spPr bwMode="auto">
              <a:xfrm>
                <a:off x="4659" y="3103"/>
                <a:ext cx="40" cy="50"/>
              </a:xfrm>
              <a:custGeom>
                <a:avLst/>
                <a:gdLst>
                  <a:gd name="T0" fmla="*/ 45 w 45"/>
                  <a:gd name="T1" fmla="*/ 56 h 57"/>
                  <a:gd name="T2" fmla="*/ 45 w 45"/>
                  <a:gd name="T3" fmla="*/ 56 h 57"/>
                  <a:gd name="T4" fmla="*/ 45 w 45"/>
                  <a:gd name="T5" fmla="*/ 0 h 57"/>
                  <a:gd name="T6" fmla="*/ 35 w 45"/>
                  <a:gd name="T7" fmla="*/ 0 h 57"/>
                  <a:gd name="T8" fmla="*/ 35 w 45"/>
                  <a:gd name="T9" fmla="*/ 31 h 57"/>
                  <a:gd name="T10" fmla="*/ 20 w 45"/>
                  <a:gd name="T11" fmla="*/ 49 h 57"/>
                  <a:gd name="T12" fmla="*/ 9 w 45"/>
                  <a:gd name="T13" fmla="*/ 37 h 57"/>
                  <a:gd name="T14" fmla="*/ 9 w 45"/>
                  <a:gd name="T15" fmla="*/ 0 h 57"/>
                  <a:gd name="T16" fmla="*/ 0 w 45"/>
                  <a:gd name="T17" fmla="*/ 0 h 57"/>
                  <a:gd name="T18" fmla="*/ 0 w 45"/>
                  <a:gd name="T19" fmla="*/ 40 h 57"/>
                  <a:gd name="T20" fmla="*/ 18 w 45"/>
                  <a:gd name="T21" fmla="*/ 57 h 57"/>
                  <a:gd name="T22" fmla="*/ 36 w 45"/>
                  <a:gd name="T23" fmla="*/ 48 h 57"/>
                  <a:gd name="T24" fmla="*/ 36 w 45"/>
                  <a:gd name="T25" fmla="*/ 48 h 57"/>
                  <a:gd name="T26" fmla="*/ 36 w 45"/>
                  <a:gd name="T27" fmla="*/ 56 h 57"/>
                  <a:gd name="T28" fmla="*/ 45 w 45"/>
                  <a:gd name="T29" fmla="*/ 5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56"/>
                    </a:moveTo>
                    <a:lnTo>
                      <a:pt x="45" y="56"/>
                    </a:lnTo>
                    <a:lnTo>
                      <a:pt x="45" y="0"/>
                    </a:lnTo>
                    <a:lnTo>
                      <a:pt x="35" y="0"/>
                    </a:lnTo>
                    <a:lnTo>
                      <a:pt x="35" y="31"/>
                    </a:lnTo>
                    <a:cubicBezTo>
                      <a:pt x="35" y="39"/>
                      <a:pt x="32" y="49"/>
                      <a:pt x="20" y="49"/>
                    </a:cubicBezTo>
                    <a:cubicBezTo>
                      <a:pt x="14" y="49"/>
                      <a:pt x="9" y="46"/>
                      <a:pt x="9" y="37"/>
                    </a:cubicBezTo>
                    <a:lnTo>
                      <a:pt x="9" y="0"/>
                    </a:lnTo>
                    <a:lnTo>
                      <a:pt x="0" y="0"/>
                    </a:lnTo>
                    <a:lnTo>
                      <a:pt x="0" y="40"/>
                    </a:lnTo>
                    <a:cubicBezTo>
                      <a:pt x="0" y="53"/>
                      <a:pt x="10" y="57"/>
                      <a:pt x="18" y="57"/>
                    </a:cubicBezTo>
                    <a:cubicBezTo>
                      <a:pt x="27" y="57"/>
                      <a:pt x="32" y="54"/>
                      <a:pt x="36" y="48"/>
                    </a:cubicBezTo>
                    <a:lnTo>
                      <a:pt x="36" y="48"/>
                    </a:lnTo>
                    <a:lnTo>
                      <a:pt x="36" y="56"/>
                    </a:lnTo>
                    <a:lnTo>
                      <a:pt x="45" y="5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8" name="Freeform 389"/>
              <p:cNvSpPr>
                <a:spLocks noEditPoints="1"/>
              </p:cNvSpPr>
              <p:nvPr/>
            </p:nvSpPr>
            <p:spPr bwMode="auto">
              <a:xfrm>
                <a:off x="4709" y="3102"/>
                <a:ext cx="46" cy="51"/>
              </a:xfrm>
              <a:custGeom>
                <a:avLst/>
                <a:gdLst>
                  <a:gd name="T0" fmla="*/ 11 w 52"/>
                  <a:gd name="T1" fmla="*/ 18 h 58"/>
                  <a:gd name="T2" fmla="*/ 11 w 52"/>
                  <a:gd name="T3" fmla="*/ 18 h 58"/>
                  <a:gd name="T4" fmla="*/ 24 w 52"/>
                  <a:gd name="T5" fmla="*/ 7 h 58"/>
                  <a:gd name="T6" fmla="*/ 37 w 52"/>
                  <a:gd name="T7" fmla="*/ 17 h 58"/>
                  <a:gd name="T8" fmla="*/ 32 w 52"/>
                  <a:gd name="T9" fmla="*/ 23 h 58"/>
                  <a:gd name="T10" fmla="*/ 17 w 52"/>
                  <a:gd name="T11" fmla="*/ 25 h 58"/>
                  <a:gd name="T12" fmla="*/ 0 w 52"/>
                  <a:gd name="T13" fmla="*/ 42 h 58"/>
                  <a:gd name="T14" fmla="*/ 17 w 52"/>
                  <a:gd name="T15" fmla="*/ 58 h 58"/>
                  <a:gd name="T16" fmla="*/ 37 w 52"/>
                  <a:gd name="T17" fmla="*/ 49 h 58"/>
                  <a:gd name="T18" fmla="*/ 47 w 52"/>
                  <a:gd name="T19" fmla="*/ 58 h 58"/>
                  <a:gd name="T20" fmla="*/ 52 w 52"/>
                  <a:gd name="T21" fmla="*/ 57 h 58"/>
                  <a:gd name="T22" fmla="*/ 52 w 52"/>
                  <a:gd name="T23" fmla="*/ 50 h 58"/>
                  <a:gd name="T24" fmla="*/ 49 w 52"/>
                  <a:gd name="T25" fmla="*/ 50 h 58"/>
                  <a:gd name="T26" fmla="*/ 46 w 52"/>
                  <a:gd name="T27" fmla="*/ 47 h 58"/>
                  <a:gd name="T28" fmla="*/ 46 w 52"/>
                  <a:gd name="T29" fmla="*/ 15 h 58"/>
                  <a:gd name="T30" fmla="*/ 26 w 52"/>
                  <a:gd name="T31" fmla="*/ 0 h 58"/>
                  <a:gd name="T32" fmla="*/ 3 w 52"/>
                  <a:gd name="T33" fmla="*/ 18 h 58"/>
                  <a:gd name="T34" fmla="*/ 11 w 52"/>
                  <a:gd name="T35" fmla="*/ 18 h 58"/>
                  <a:gd name="T36" fmla="*/ 37 w 52"/>
                  <a:gd name="T37" fmla="*/ 38 h 58"/>
                  <a:gd name="T38" fmla="*/ 37 w 52"/>
                  <a:gd name="T39" fmla="*/ 38 h 58"/>
                  <a:gd name="T40" fmla="*/ 20 w 52"/>
                  <a:gd name="T41" fmla="*/ 51 h 58"/>
                  <a:gd name="T42" fmla="*/ 10 w 52"/>
                  <a:gd name="T43" fmla="*/ 41 h 58"/>
                  <a:gd name="T44" fmla="*/ 21 w 52"/>
                  <a:gd name="T45" fmla="*/ 32 h 58"/>
                  <a:gd name="T46" fmla="*/ 37 w 52"/>
                  <a:gd name="T47" fmla="*/ 28 h 58"/>
                  <a:gd name="T48" fmla="*/ 37 w 52"/>
                  <a:gd name="T4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8">
                    <a:moveTo>
                      <a:pt x="11" y="18"/>
                    </a:moveTo>
                    <a:lnTo>
                      <a:pt x="11" y="18"/>
                    </a:lnTo>
                    <a:cubicBezTo>
                      <a:pt x="12" y="14"/>
                      <a:pt x="13" y="7"/>
                      <a:pt x="24" y="7"/>
                    </a:cubicBezTo>
                    <a:cubicBezTo>
                      <a:pt x="33" y="7"/>
                      <a:pt x="37" y="11"/>
                      <a:pt x="37" y="17"/>
                    </a:cubicBezTo>
                    <a:cubicBezTo>
                      <a:pt x="37" y="22"/>
                      <a:pt x="34" y="23"/>
                      <a:pt x="32" y="23"/>
                    </a:cubicBezTo>
                    <a:lnTo>
                      <a:pt x="17" y="25"/>
                    </a:lnTo>
                    <a:cubicBezTo>
                      <a:pt x="1" y="27"/>
                      <a:pt x="0" y="38"/>
                      <a:pt x="0" y="42"/>
                    </a:cubicBezTo>
                    <a:cubicBezTo>
                      <a:pt x="0" y="52"/>
                      <a:pt x="7" y="58"/>
                      <a:pt x="17" y="58"/>
                    </a:cubicBezTo>
                    <a:cubicBezTo>
                      <a:pt x="28" y="58"/>
                      <a:pt x="34" y="53"/>
                      <a:pt x="37" y="49"/>
                    </a:cubicBezTo>
                    <a:cubicBezTo>
                      <a:pt x="38" y="54"/>
                      <a:pt x="39" y="58"/>
                      <a:pt x="47" y="58"/>
                    </a:cubicBezTo>
                    <a:cubicBezTo>
                      <a:pt x="49" y="58"/>
                      <a:pt x="51" y="57"/>
                      <a:pt x="52" y="57"/>
                    </a:cubicBezTo>
                    <a:lnTo>
                      <a:pt x="52" y="50"/>
                    </a:lnTo>
                    <a:cubicBezTo>
                      <a:pt x="51" y="50"/>
                      <a:pt x="50" y="50"/>
                      <a:pt x="49" y="50"/>
                    </a:cubicBezTo>
                    <a:cubicBezTo>
                      <a:pt x="47" y="50"/>
                      <a:pt x="46" y="49"/>
                      <a:pt x="46" y="47"/>
                    </a:cubicBezTo>
                    <a:lnTo>
                      <a:pt x="46" y="15"/>
                    </a:lnTo>
                    <a:cubicBezTo>
                      <a:pt x="46" y="1"/>
                      <a:pt x="30" y="0"/>
                      <a:pt x="26" y="0"/>
                    </a:cubicBezTo>
                    <a:cubicBezTo>
                      <a:pt x="12" y="0"/>
                      <a:pt x="3" y="5"/>
                      <a:pt x="3" y="18"/>
                    </a:cubicBezTo>
                    <a:lnTo>
                      <a:pt x="11" y="18"/>
                    </a:lnTo>
                    <a:close/>
                    <a:moveTo>
                      <a:pt x="37" y="38"/>
                    </a:moveTo>
                    <a:lnTo>
                      <a:pt x="37" y="38"/>
                    </a:lnTo>
                    <a:cubicBezTo>
                      <a:pt x="37" y="45"/>
                      <a:pt x="28" y="51"/>
                      <a:pt x="20" y="51"/>
                    </a:cubicBezTo>
                    <a:cubicBezTo>
                      <a:pt x="13" y="51"/>
                      <a:pt x="10" y="47"/>
                      <a:pt x="10" y="41"/>
                    </a:cubicBezTo>
                    <a:cubicBezTo>
                      <a:pt x="10" y="34"/>
                      <a:pt x="17" y="33"/>
                      <a:pt x="21" y="32"/>
                    </a:cubicBezTo>
                    <a:cubicBezTo>
                      <a:pt x="33" y="31"/>
                      <a:pt x="35" y="30"/>
                      <a:pt x="37" y="28"/>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9" name="Freeform 390"/>
              <p:cNvSpPr>
                <a:spLocks noEditPoints="1"/>
              </p:cNvSpPr>
              <p:nvPr/>
            </p:nvSpPr>
            <p:spPr bwMode="auto">
              <a:xfrm>
                <a:off x="4761" y="3085"/>
                <a:ext cx="43" cy="68"/>
              </a:xfrm>
              <a:custGeom>
                <a:avLst/>
                <a:gdLst>
                  <a:gd name="T0" fmla="*/ 49 w 49"/>
                  <a:gd name="T1" fmla="*/ 0 h 77"/>
                  <a:gd name="T2" fmla="*/ 49 w 49"/>
                  <a:gd name="T3" fmla="*/ 0 h 77"/>
                  <a:gd name="T4" fmla="*/ 40 w 49"/>
                  <a:gd name="T5" fmla="*/ 0 h 77"/>
                  <a:gd name="T6" fmla="*/ 40 w 49"/>
                  <a:gd name="T7" fmla="*/ 27 h 77"/>
                  <a:gd name="T8" fmla="*/ 40 w 49"/>
                  <a:gd name="T9" fmla="*/ 28 h 77"/>
                  <a:gd name="T10" fmla="*/ 23 w 49"/>
                  <a:gd name="T11" fmla="*/ 19 h 77"/>
                  <a:gd name="T12" fmla="*/ 0 w 49"/>
                  <a:gd name="T13" fmla="*/ 46 h 77"/>
                  <a:gd name="T14" fmla="*/ 24 w 49"/>
                  <a:gd name="T15" fmla="*/ 77 h 77"/>
                  <a:gd name="T16" fmla="*/ 40 w 49"/>
                  <a:gd name="T17" fmla="*/ 68 h 77"/>
                  <a:gd name="T18" fmla="*/ 40 w 49"/>
                  <a:gd name="T19" fmla="*/ 68 h 77"/>
                  <a:gd name="T20" fmla="*/ 40 w 49"/>
                  <a:gd name="T21" fmla="*/ 76 h 77"/>
                  <a:gd name="T22" fmla="*/ 49 w 49"/>
                  <a:gd name="T23" fmla="*/ 76 h 77"/>
                  <a:gd name="T24" fmla="*/ 49 w 49"/>
                  <a:gd name="T25" fmla="*/ 0 h 77"/>
                  <a:gd name="T26" fmla="*/ 10 w 49"/>
                  <a:gd name="T27" fmla="*/ 48 h 77"/>
                  <a:gd name="T28" fmla="*/ 10 w 49"/>
                  <a:gd name="T29" fmla="*/ 48 h 77"/>
                  <a:gd name="T30" fmla="*/ 25 w 49"/>
                  <a:gd name="T31" fmla="*/ 27 h 77"/>
                  <a:gd name="T32" fmla="*/ 40 w 49"/>
                  <a:gd name="T33" fmla="*/ 51 h 77"/>
                  <a:gd name="T34" fmla="*/ 25 w 49"/>
                  <a:gd name="T35" fmla="*/ 69 h 77"/>
                  <a:gd name="T36" fmla="*/ 10 w 49"/>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7">
                    <a:moveTo>
                      <a:pt x="49" y="0"/>
                    </a:moveTo>
                    <a:lnTo>
                      <a:pt x="49" y="0"/>
                    </a:lnTo>
                    <a:lnTo>
                      <a:pt x="40" y="0"/>
                    </a:lnTo>
                    <a:lnTo>
                      <a:pt x="40" y="27"/>
                    </a:lnTo>
                    <a:lnTo>
                      <a:pt x="40" y="28"/>
                    </a:lnTo>
                    <a:cubicBezTo>
                      <a:pt x="37" y="25"/>
                      <a:pt x="33" y="19"/>
                      <a:pt x="23" y="19"/>
                    </a:cubicBezTo>
                    <a:cubicBezTo>
                      <a:pt x="8" y="19"/>
                      <a:pt x="0" y="31"/>
                      <a:pt x="0" y="46"/>
                    </a:cubicBezTo>
                    <a:cubicBezTo>
                      <a:pt x="0" y="60"/>
                      <a:pt x="6" y="77"/>
                      <a:pt x="24" y="77"/>
                    </a:cubicBezTo>
                    <a:cubicBezTo>
                      <a:pt x="30" y="77"/>
                      <a:pt x="36" y="76"/>
                      <a:pt x="40" y="68"/>
                    </a:cubicBezTo>
                    <a:lnTo>
                      <a:pt x="40" y="68"/>
                    </a:lnTo>
                    <a:lnTo>
                      <a:pt x="40" y="76"/>
                    </a:lnTo>
                    <a:lnTo>
                      <a:pt x="49" y="76"/>
                    </a:lnTo>
                    <a:lnTo>
                      <a:pt x="49" y="0"/>
                    </a:lnTo>
                    <a:close/>
                    <a:moveTo>
                      <a:pt x="10" y="48"/>
                    </a:moveTo>
                    <a:lnTo>
                      <a:pt x="10" y="48"/>
                    </a:lnTo>
                    <a:cubicBezTo>
                      <a:pt x="10" y="41"/>
                      <a:pt x="10" y="27"/>
                      <a:pt x="25" y="27"/>
                    </a:cubicBezTo>
                    <a:cubicBezTo>
                      <a:pt x="38" y="27"/>
                      <a:pt x="40" y="42"/>
                      <a:pt x="40" y="51"/>
                    </a:cubicBezTo>
                    <a:cubicBezTo>
                      <a:pt x="40" y="65"/>
                      <a:pt x="31" y="69"/>
                      <a:pt x="25" y="69"/>
                    </a:cubicBezTo>
                    <a:cubicBezTo>
                      <a:pt x="14" y="69"/>
                      <a:pt x="10" y="60"/>
                      <a:pt x="10"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0" name="Freeform 391"/>
              <p:cNvSpPr>
                <a:spLocks noEditPoints="1"/>
              </p:cNvSpPr>
              <p:nvPr/>
            </p:nvSpPr>
            <p:spPr bwMode="auto">
              <a:xfrm>
                <a:off x="4814" y="3102"/>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6 w 50"/>
                  <a:gd name="T11" fmla="*/ 0 h 58"/>
                  <a:gd name="T12" fmla="*/ 0 w 50"/>
                  <a:gd name="T13" fmla="*/ 31 h 58"/>
                  <a:gd name="T14" fmla="*/ 25 w 50"/>
                  <a:gd name="T15" fmla="*/ 58 h 58"/>
                  <a:gd name="T16" fmla="*/ 40 w 50"/>
                  <a:gd name="T17" fmla="*/ 55 h 58"/>
                  <a:gd name="T18" fmla="*/ 50 w 50"/>
                  <a:gd name="T19" fmla="*/ 39 h 58"/>
                  <a:gd name="T20" fmla="*/ 40 w 50"/>
                  <a:gd name="T21" fmla="*/ 39 h 58"/>
                  <a:gd name="T22" fmla="*/ 10 w 50"/>
                  <a:gd name="T23" fmla="*/ 25 h 58"/>
                  <a:gd name="T24" fmla="*/ 10 w 50"/>
                  <a:gd name="T25" fmla="*/ 25 h 58"/>
                  <a:gd name="T26" fmla="*/ 25 w 50"/>
                  <a:gd name="T27" fmla="*/ 8 h 58"/>
                  <a:gd name="T28" fmla="*/ 41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4"/>
                      <a:pt x="35" y="50"/>
                      <a:pt x="26" y="50"/>
                    </a:cubicBezTo>
                    <a:cubicBezTo>
                      <a:pt x="15" y="50"/>
                      <a:pt x="10" y="44"/>
                      <a:pt x="10" y="32"/>
                    </a:cubicBezTo>
                    <a:lnTo>
                      <a:pt x="50" y="32"/>
                    </a:lnTo>
                    <a:cubicBezTo>
                      <a:pt x="50" y="12"/>
                      <a:pt x="42" y="0"/>
                      <a:pt x="26" y="0"/>
                    </a:cubicBezTo>
                    <a:cubicBezTo>
                      <a:pt x="8" y="0"/>
                      <a:pt x="0" y="13"/>
                      <a:pt x="0" y="31"/>
                    </a:cubicBezTo>
                    <a:cubicBezTo>
                      <a:pt x="0" y="47"/>
                      <a:pt x="9" y="58"/>
                      <a:pt x="25" y="58"/>
                    </a:cubicBezTo>
                    <a:cubicBezTo>
                      <a:pt x="34" y="58"/>
                      <a:pt x="37" y="56"/>
                      <a:pt x="40" y="55"/>
                    </a:cubicBezTo>
                    <a:cubicBezTo>
                      <a:pt x="47" y="50"/>
                      <a:pt x="49" y="42"/>
                      <a:pt x="50" y="39"/>
                    </a:cubicBezTo>
                    <a:lnTo>
                      <a:pt x="40" y="39"/>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1" name="Freeform 392"/>
              <p:cNvSpPr>
                <a:spLocks/>
              </p:cNvSpPr>
              <p:nvPr/>
            </p:nvSpPr>
            <p:spPr bwMode="auto">
              <a:xfrm>
                <a:off x="4865" y="3102"/>
                <a:ext cx="41"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4 h 58"/>
                  <a:gd name="T12" fmla="*/ 37 w 46"/>
                  <a:gd name="T13" fmla="*/ 42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4"/>
                    </a:lnTo>
                    <a:cubicBezTo>
                      <a:pt x="34" y="36"/>
                      <a:pt x="37" y="37"/>
                      <a:pt x="37" y="42"/>
                    </a:cubicBezTo>
                    <a:cubicBezTo>
                      <a:pt x="37" y="48"/>
                      <a:pt x="31" y="50"/>
                      <a:pt x="24" y="50"/>
                    </a:cubicBezTo>
                    <a:cubicBezTo>
                      <a:pt x="11" y="50"/>
                      <a:pt x="10" y="43"/>
                      <a:pt x="9" y="39"/>
                    </a:cubicBezTo>
                    <a:lnTo>
                      <a:pt x="0" y="39"/>
                    </a:lnTo>
                    <a:cubicBezTo>
                      <a:pt x="1" y="46"/>
                      <a:pt x="2" y="58"/>
                      <a:pt x="24" y="58"/>
                    </a:cubicBezTo>
                    <a:cubicBezTo>
                      <a:pt x="37" y="58"/>
                      <a:pt x="46" y="51"/>
                      <a:pt x="46" y="40"/>
                    </a:cubicBezTo>
                    <a:cubicBezTo>
                      <a:pt x="46" y="33"/>
                      <a:pt x="42" y="28"/>
                      <a:pt x="31"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2" name="Freeform 393"/>
              <p:cNvSpPr>
                <a:spLocks/>
              </p:cNvSpPr>
              <p:nvPr/>
            </p:nvSpPr>
            <p:spPr bwMode="auto">
              <a:xfrm>
                <a:off x="4917" y="3142"/>
                <a:ext cx="10" cy="23"/>
              </a:xfrm>
              <a:custGeom>
                <a:avLst/>
                <a:gdLst>
                  <a:gd name="T0" fmla="*/ 0 w 11"/>
                  <a:gd name="T1" fmla="*/ 11 h 26"/>
                  <a:gd name="T2" fmla="*/ 0 w 11"/>
                  <a:gd name="T3" fmla="*/ 11 h 26"/>
                  <a:gd name="T4" fmla="*/ 6 w 11"/>
                  <a:gd name="T5" fmla="*/ 11 h 26"/>
                  <a:gd name="T6" fmla="*/ 0 w 11"/>
                  <a:gd name="T7" fmla="*/ 21 h 26"/>
                  <a:gd name="T8" fmla="*/ 0 w 11"/>
                  <a:gd name="T9" fmla="*/ 26 h 26"/>
                  <a:gd name="T10" fmla="*/ 11 w 11"/>
                  <a:gd name="T11" fmla="*/ 10 h 26"/>
                  <a:gd name="T12" fmla="*/ 11 w 11"/>
                  <a:gd name="T13" fmla="*/ 0 h 26"/>
                  <a:gd name="T14" fmla="*/ 0 w 11"/>
                  <a:gd name="T15" fmla="*/ 0 h 26"/>
                  <a:gd name="T16" fmla="*/ 0 w 11"/>
                  <a:gd name="T17"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0" y="11"/>
                    </a:moveTo>
                    <a:lnTo>
                      <a:pt x="0" y="11"/>
                    </a:lnTo>
                    <a:lnTo>
                      <a:pt x="6" y="11"/>
                    </a:lnTo>
                    <a:cubicBezTo>
                      <a:pt x="6" y="16"/>
                      <a:pt x="5" y="21"/>
                      <a:pt x="0" y="21"/>
                    </a:cubicBezTo>
                    <a:lnTo>
                      <a:pt x="0" y="26"/>
                    </a:lnTo>
                    <a:cubicBezTo>
                      <a:pt x="3" y="26"/>
                      <a:pt x="11" y="24"/>
                      <a:pt x="11" y="10"/>
                    </a:cubicBezTo>
                    <a:lnTo>
                      <a:pt x="11" y="0"/>
                    </a:lnTo>
                    <a:lnTo>
                      <a:pt x="0" y="0"/>
                    </a:lnTo>
                    <a:lnTo>
                      <a:pt x="0"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3" name="Freeform 394"/>
              <p:cNvSpPr>
                <a:spLocks noEditPoints="1"/>
              </p:cNvSpPr>
              <p:nvPr/>
            </p:nvSpPr>
            <p:spPr bwMode="auto">
              <a:xfrm>
                <a:off x="4965" y="3102"/>
                <a:ext cx="46" cy="51"/>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8" y="58"/>
                      <a:pt x="26" y="58"/>
                    </a:cubicBezTo>
                    <a:cubicBezTo>
                      <a:pt x="44" y="58"/>
                      <a:pt x="52" y="43"/>
                      <a:pt x="52" y="29"/>
                    </a:cubicBezTo>
                    <a:cubicBezTo>
                      <a:pt x="52" y="15"/>
                      <a:pt x="44" y="0"/>
                      <a:pt x="26" y="0"/>
                    </a:cubicBezTo>
                    <a:cubicBezTo>
                      <a:pt x="8" y="0"/>
                      <a:pt x="0" y="15"/>
                      <a:pt x="0" y="29"/>
                    </a:cubicBezTo>
                    <a:close/>
                    <a:moveTo>
                      <a:pt x="10" y="29"/>
                    </a:moveTo>
                    <a:lnTo>
                      <a:pt x="10" y="29"/>
                    </a:lnTo>
                    <a:cubicBezTo>
                      <a:pt x="10" y="22"/>
                      <a:pt x="13" y="8"/>
                      <a:pt x="26" y="8"/>
                    </a:cubicBezTo>
                    <a:cubicBezTo>
                      <a:pt x="39" y="8"/>
                      <a:pt x="42" y="22"/>
                      <a:pt x="42" y="29"/>
                    </a:cubicBezTo>
                    <a:cubicBezTo>
                      <a:pt x="42" y="36"/>
                      <a:pt x="39" y="50"/>
                      <a:pt x="26" y="50"/>
                    </a:cubicBezTo>
                    <a:cubicBezTo>
                      <a:pt x="13"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4" name="Freeform 395"/>
              <p:cNvSpPr>
                <a:spLocks/>
              </p:cNvSpPr>
              <p:nvPr/>
            </p:nvSpPr>
            <p:spPr bwMode="auto">
              <a:xfrm>
                <a:off x="5021" y="3102"/>
                <a:ext cx="24" cy="50"/>
              </a:xfrm>
              <a:custGeom>
                <a:avLst/>
                <a:gdLst>
                  <a:gd name="T0" fmla="*/ 9 w 27"/>
                  <a:gd name="T1" fmla="*/ 25 h 57"/>
                  <a:gd name="T2" fmla="*/ 9 w 27"/>
                  <a:gd name="T3" fmla="*/ 25 h 57"/>
                  <a:gd name="T4" fmla="*/ 23 w 27"/>
                  <a:gd name="T5" fmla="*/ 10 h 57"/>
                  <a:gd name="T6" fmla="*/ 27 w 27"/>
                  <a:gd name="T7" fmla="*/ 10 h 57"/>
                  <a:gd name="T8" fmla="*/ 27 w 27"/>
                  <a:gd name="T9" fmla="*/ 0 h 57"/>
                  <a:gd name="T10" fmla="*/ 25 w 27"/>
                  <a:gd name="T11" fmla="*/ 0 h 57"/>
                  <a:gd name="T12" fmla="*/ 9 w 27"/>
                  <a:gd name="T13" fmla="*/ 11 h 57"/>
                  <a:gd name="T14" fmla="*/ 9 w 27"/>
                  <a:gd name="T15" fmla="*/ 11 h 57"/>
                  <a:gd name="T16" fmla="*/ 9 w 27"/>
                  <a:gd name="T17" fmla="*/ 1 h 57"/>
                  <a:gd name="T18" fmla="*/ 0 w 27"/>
                  <a:gd name="T19" fmla="*/ 1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3" y="10"/>
                    </a:cubicBezTo>
                    <a:lnTo>
                      <a:pt x="27" y="10"/>
                    </a:lnTo>
                    <a:lnTo>
                      <a:pt x="27" y="0"/>
                    </a:lnTo>
                    <a:cubicBezTo>
                      <a:pt x="26" y="0"/>
                      <a:pt x="26" y="0"/>
                      <a:pt x="25" y="0"/>
                    </a:cubicBezTo>
                    <a:cubicBezTo>
                      <a:pt x="18" y="0"/>
                      <a:pt x="13" y="4"/>
                      <a:pt x="9" y="11"/>
                    </a:cubicBezTo>
                    <a:lnTo>
                      <a:pt x="9" y="11"/>
                    </a:lnTo>
                    <a:lnTo>
                      <a:pt x="9" y="1"/>
                    </a:lnTo>
                    <a:lnTo>
                      <a:pt x="0" y="1"/>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5" name="Freeform 396"/>
              <p:cNvSpPr>
                <a:spLocks noEditPoints="1"/>
              </p:cNvSpPr>
              <p:nvPr/>
            </p:nvSpPr>
            <p:spPr bwMode="auto">
              <a:xfrm>
                <a:off x="4473" y="3198"/>
                <a:ext cx="43" cy="68"/>
              </a:xfrm>
              <a:custGeom>
                <a:avLst/>
                <a:gdLst>
                  <a:gd name="T0" fmla="*/ 49 w 49"/>
                  <a:gd name="T1" fmla="*/ 0 h 77"/>
                  <a:gd name="T2" fmla="*/ 49 w 49"/>
                  <a:gd name="T3" fmla="*/ 0 h 77"/>
                  <a:gd name="T4" fmla="*/ 40 w 49"/>
                  <a:gd name="T5" fmla="*/ 0 h 77"/>
                  <a:gd name="T6" fmla="*/ 40 w 49"/>
                  <a:gd name="T7" fmla="*/ 27 h 77"/>
                  <a:gd name="T8" fmla="*/ 40 w 49"/>
                  <a:gd name="T9" fmla="*/ 28 h 77"/>
                  <a:gd name="T10" fmla="*/ 23 w 49"/>
                  <a:gd name="T11" fmla="*/ 19 h 77"/>
                  <a:gd name="T12" fmla="*/ 0 w 49"/>
                  <a:gd name="T13" fmla="*/ 46 h 77"/>
                  <a:gd name="T14" fmla="*/ 24 w 49"/>
                  <a:gd name="T15" fmla="*/ 77 h 77"/>
                  <a:gd name="T16" fmla="*/ 40 w 49"/>
                  <a:gd name="T17" fmla="*/ 68 h 77"/>
                  <a:gd name="T18" fmla="*/ 40 w 49"/>
                  <a:gd name="T19" fmla="*/ 68 h 77"/>
                  <a:gd name="T20" fmla="*/ 40 w 49"/>
                  <a:gd name="T21" fmla="*/ 76 h 77"/>
                  <a:gd name="T22" fmla="*/ 49 w 49"/>
                  <a:gd name="T23" fmla="*/ 76 h 77"/>
                  <a:gd name="T24" fmla="*/ 49 w 49"/>
                  <a:gd name="T25" fmla="*/ 0 h 77"/>
                  <a:gd name="T26" fmla="*/ 10 w 49"/>
                  <a:gd name="T27" fmla="*/ 48 h 77"/>
                  <a:gd name="T28" fmla="*/ 10 w 49"/>
                  <a:gd name="T29" fmla="*/ 48 h 77"/>
                  <a:gd name="T30" fmla="*/ 25 w 49"/>
                  <a:gd name="T31" fmla="*/ 27 h 77"/>
                  <a:gd name="T32" fmla="*/ 40 w 49"/>
                  <a:gd name="T33" fmla="*/ 51 h 77"/>
                  <a:gd name="T34" fmla="*/ 25 w 49"/>
                  <a:gd name="T35" fmla="*/ 69 h 77"/>
                  <a:gd name="T36" fmla="*/ 10 w 49"/>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7">
                    <a:moveTo>
                      <a:pt x="49" y="0"/>
                    </a:moveTo>
                    <a:lnTo>
                      <a:pt x="49" y="0"/>
                    </a:lnTo>
                    <a:lnTo>
                      <a:pt x="40" y="0"/>
                    </a:lnTo>
                    <a:lnTo>
                      <a:pt x="40" y="27"/>
                    </a:lnTo>
                    <a:lnTo>
                      <a:pt x="40" y="28"/>
                    </a:lnTo>
                    <a:cubicBezTo>
                      <a:pt x="38" y="25"/>
                      <a:pt x="33" y="19"/>
                      <a:pt x="23" y="19"/>
                    </a:cubicBezTo>
                    <a:cubicBezTo>
                      <a:pt x="8" y="19"/>
                      <a:pt x="0" y="31"/>
                      <a:pt x="0" y="46"/>
                    </a:cubicBezTo>
                    <a:cubicBezTo>
                      <a:pt x="0" y="60"/>
                      <a:pt x="6" y="77"/>
                      <a:pt x="24" y="77"/>
                    </a:cubicBezTo>
                    <a:cubicBezTo>
                      <a:pt x="30" y="77"/>
                      <a:pt x="36" y="76"/>
                      <a:pt x="40" y="68"/>
                    </a:cubicBezTo>
                    <a:lnTo>
                      <a:pt x="40" y="68"/>
                    </a:lnTo>
                    <a:lnTo>
                      <a:pt x="40" y="76"/>
                    </a:lnTo>
                    <a:lnTo>
                      <a:pt x="49" y="76"/>
                    </a:lnTo>
                    <a:lnTo>
                      <a:pt x="49" y="0"/>
                    </a:lnTo>
                    <a:close/>
                    <a:moveTo>
                      <a:pt x="10" y="48"/>
                    </a:moveTo>
                    <a:lnTo>
                      <a:pt x="10" y="48"/>
                    </a:lnTo>
                    <a:cubicBezTo>
                      <a:pt x="10" y="41"/>
                      <a:pt x="10" y="27"/>
                      <a:pt x="25" y="27"/>
                    </a:cubicBezTo>
                    <a:cubicBezTo>
                      <a:pt x="38" y="27"/>
                      <a:pt x="40" y="42"/>
                      <a:pt x="40" y="51"/>
                    </a:cubicBezTo>
                    <a:cubicBezTo>
                      <a:pt x="40" y="65"/>
                      <a:pt x="31" y="69"/>
                      <a:pt x="25" y="69"/>
                    </a:cubicBezTo>
                    <a:cubicBezTo>
                      <a:pt x="15" y="69"/>
                      <a:pt x="10" y="60"/>
                      <a:pt x="10"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6" name="Freeform 397"/>
              <p:cNvSpPr>
                <a:spLocks noEditPoints="1"/>
              </p:cNvSpPr>
              <p:nvPr/>
            </p:nvSpPr>
            <p:spPr bwMode="auto">
              <a:xfrm>
                <a:off x="4529" y="3198"/>
                <a:ext cx="7"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7" name="Freeform 398"/>
              <p:cNvSpPr>
                <a:spLocks/>
              </p:cNvSpPr>
              <p:nvPr/>
            </p:nvSpPr>
            <p:spPr bwMode="auto">
              <a:xfrm>
                <a:off x="4551" y="3215"/>
                <a:ext cx="23" cy="50"/>
              </a:xfrm>
              <a:custGeom>
                <a:avLst/>
                <a:gdLst>
                  <a:gd name="T0" fmla="*/ 9 w 27"/>
                  <a:gd name="T1" fmla="*/ 25 h 57"/>
                  <a:gd name="T2" fmla="*/ 9 w 27"/>
                  <a:gd name="T3" fmla="*/ 25 h 57"/>
                  <a:gd name="T4" fmla="*/ 23 w 27"/>
                  <a:gd name="T5" fmla="*/ 10 h 57"/>
                  <a:gd name="T6" fmla="*/ 27 w 27"/>
                  <a:gd name="T7" fmla="*/ 10 h 57"/>
                  <a:gd name="T8" fmla="*/ 27 w 27"/>
                  <a:gd name="T9" fmla="*/ 0 h 57"/>
                  <a:gd name="T10" fmla="*/ 24 w 27"/>
                  <a:gd name="T11" fmla="*/ 0 h 57"/>
                  <a:gd name="T12" fmla="*/ 9 w 27"/>
                  <a:gd name="T13" fmla="*/ 11 h 57"/>
                  <a:gd name="T14" fmla="*/ 8 w 27"/>
                  <a:gd name="T15" fmla="*/ 11 h 57"/>
                  <a:gd name="T16" fmla="*/ 8 w 27"/>
                  <a:gd name="T17" fmla="*/ 1 h 57"/>
                  <a:gd name="T18" fmla="*/ 0 w 27"/>
                  <a:gd name="T19" fmla="*/ 1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6"/>
                      <a:pt x="14" y="10"/>
                      <a:pt x="23" y="10"/>
                    </a:cubicBezTo>
                    <a:lnTo>
                      <a:pt x="27" y="10"/>
                    </a:lnTo>
                    <a:lnTo>
                      <a:pt x="27" y="0"/>
                    </a:lnTo>
                    <a:cubicBezTo>
                      <a:pt x="26" y="0"/>
                      <a:pt x="25" y="0"/>
                      <a:pt x="24" y="0"/>
                    </a:cubicBezTo>
                    <a:cubicBezTo>
                      <a:pt x="17" y="0"/>
                      <a:pt x="12" y="4"/>
                      <a:pt x="9" y="11"/>
                    </a:cubicBezTo>
                    <a:lnTo>
                      <a:pt x="8" y="11"/>
                    </a:lnTo>
                    <a:lnTo>
                      <a:pt x="8" y="1"/>
                    </a:lnTo>
                    <a:lnTo>
                      <a:pt x="0" y="1"/>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8" name="Freeform 399"/>
              <p:cNvSpPr>
                <a:spLocks noEditPoints="1"/>
              </p:cNvSpPr>
              <p:nvPr/>
            </p:nvSpPr>
            <p:spPr bwMode="auto">
              <a:xfrm>
                <a:off x="4578" y="3215"/>
                <a:ext cx="45" cy="51"/>
              </a:xfrm>
              <a:custGeom>
                <a:avLst/>
                <a:gdLst>
                  <a:gd name="T0" fmla="*/ 40 w 51"/>
                  <a:gd name="T1" fmla="*/ 39 h 58"/>
                  <a:gd name="T2" fmla="*/ 40 w 51"/>
                  <a:gd name="T3" fmla="*/ 39 h 58"/>
                  <a:gd name="T4" fmla="*/ 26 w 51"/>
                  <a:gd name="T5" fmla="*/ 50 h 58"/>
                  <a:gd name="T6" fmla="*/ 10 w 51"/>
                  <a:gd name="T7" fmla="*/ 32 h 58"/>
                  <a:gd name="T8" fmla="*/ 51 w 51"/>
                  <a:gd name="T9" fmla="*/ 32 h 58"/>
                  <a:gd name="T10" fmla="*/ 27 w 51"/>
                  <a:gd name="T11" fmla="*/ 0 h 58"/>
                  <a:gd name="T12" fmla="*/ 0 w 51"/>
                  <a:gd name="T13" fmla="*/ 31 h 58"/>
                  <a:gd name="T14" fmla="*/ 25 w 51"/>
                  <a:gd name="T15" fmla="*/ 58 h 58"/>
                  <a:gd name="T16" fmla="*/ 40 w 51"/>
                  <a:gd name="T17" fmla="*/ 55 h 58"/>
                  <a:gd name="T18" fmla="*/ 50 w 51"/>
                  <a:gd name="T19" fmla="*/ 39 h 58"/>
                  <a:gd name="T20" fmla="*/ 40 w 51"/>
                  <a:gd name="T21" fmla="*/ 39 h 58"/>
                  <a:gd name="T22" fmla="*/ 10 w 51"/>
                  <a:gd name="T23" fmla="*/ 25 h 58"/>
                  <a:gd name="T24" fmla="*/ 10 w 51"/>
                  <a:gd name="T25" fmla="*/ 25 h 58"/>
                  <a:gd name="T26" fmla="*/ 25 w 51"/>
                  <a:gd name="T27" fmla="*/ 8 h 58"/>
                  <a:gd name="T28" fmla="*/ 41 w 51"/>
                  <a:gd name="T29" fmla="*/ 25 h 58"/>
                  <a:gd name="T30" fmla="*/ 10 w 51"/>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8">
                    <a:moveTo>
                      <a:pt x="40" y="39"/>
                    </a:moveTo>
                    <a:lnTo>
                      <a:pt x="40" y="39"/>
                    </a:lnTo>
                    <a:cubicBezTo>
                      <a:pt x="40" y="43"/>
                      <a:pt x="35" y="50"/>
                      <a:pt x="26" y="50"/>
                    </a:cubicBezTo>
                    <a:cubicBezTo>
                      <a:pt x="15" y="50"/>
                      <a:pt x="10" y="44"/>
                      <a:pt x="10" y="32"/>
                    </a:cubicBezTo>
                    <a:lnTo>
                      <a:pt x="51" y="32"/>
                    </a:lnTo>
                    <a:cubicBezTo>
                      <a:pt x="51" y="12"/>
                      <a:pt x="43" y="0"/>
                      <a:pt x="27" y="0"/>
                    </a:cubicBezTo>
                    <a:cubicBezTo>
                      <a:pt x="8" y="0"/>
                      <a:pt x="0" y="13"/>
                      <a:pt x="0" y="31"/>
                    </a:cubicBezTo>
                    <a:cubicBezTo>
                      <a:pt x="0" y="47"/>
                      <a:pt x="9" y="58"/>
                      <a:pt x="25" y="58"/>
                    </a:cubicBezTo>
                    <a:cubicBezTo>
                      <a:pt x="34" y="58"/>
                      <a:pt x="37" y="56"/>
                      <a:pt x="40" y="55"/>
                    </a:cubicBezTo>
                    <a:cubicBezTo>
                      <a:pt x="47" y="50"/>
                      <a:pt x="49" y="42"/>
                      <a:pt x="50" y="39"/>
                    </a:cubicBezTo>
                    <a:lnTo>
                      <a:pt x="40" y="39"/>
                    </a:lnTo>
                    <a:close/>
                    <a:moveTo>
                      <a:pt x="10" y="25"/>
                    </a:moveTo>
                    <a:lnTo>
                      <a:pt x="10" y="25"/>
                    </a:lnTo>
                    <a:cubicBezTo>
                      <a:pt x="10" y="16"/>
                      <a:pt x="17" y="8"/>
                      <a:pt x="25" y="8"/>
                    </a:cubicBezTo>
                    <a:cubicBezTo>
                      <a:pt x="37"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9" name="Freeform 400"/>
              <p:cNvSpPr>
                <a:spLocks/>
              </p:cNvSpPr>
              <p:nvPr/>
            </p:nvSpPr>
            <p:spPr bwMode="auto">
              <a:xfrm>
                <a:off x="4629" y="3215"/>
                <a:ext cx="43" cy="51"/>
              </a:xfrm>
              <a:custGeom>
                <a:avLst/>
                <a:gdLst>
                  <a:gd name="T0" fmla="*/ 48 w 48"/>
                  <a:gd name="T1" fmla="*/ 20 h 58"/>
                  <a:gd name="T2" fmla="*/ 48 w 48"/>
                  <a:gd name="T3" fmla="*/ 20 h 58"/>
                  <a:gd name="T4" fmla="*/ 27 w 48"/>
                  <a:gd name="T5" fmla="*/ 0 h 58"/>
                  <a:gd name="T6" fmla="*/ 0 w 48"/>
                  <a:gd name="T7" fmla="*/ 31 h 58"/>
                  <a:gd name="T8" fmla="*/ 25 w 48"/>
                  <a:gd name="T9" fmla="*/ 58 h 58"/>
                  <a:gd name="T10" fmla="*/ 48 w 48"/>
                  <a:gd name="T11" fmla="*/ 37 h 58"/>
                  <a:gd name="T12" fmla="*/ 39 w 48"/>
                  <a:gd name="T13" fmla="*/ 37 h 58"/>
                  <a:gd name="T14" fmla="*/ 25 w 48"/>
                  <a:gd name="T15" fmla="*/ 50 h 58"/>
                  <a:gd name="T16" fmla="*/ 10 w 48"/>
                  <a:gd name="T17" fmla="*/ 29 h 58"/>
                  <a:gd name="T18" fmla="*/ 26 w 48"/>
                  <a:gd name="T19" fmla="*/ 8 h 58"/>
                  <a:gd name="T20" fmla="*/ 39 w 48"/>
                  <a:gd name="T21" fmla="*/ 20 h 58"/>
                  <a:gd name="T22" fmla="*/ 48 w 48"/>
                  <a:gd name="T2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8">
                    <a:moveTo>
                      <a:pt x="48" y="20"/>
                    </a:moveTo>
                    <a:lnTo>
                      <a:pt x="48" y="20"/>
                    </a:lnTo>
                    <a:cubicBezTo>
                      <a:pt x="47" y="10"/>
                      <a:pt x="41" y="0"/>
                      <a:pt x="27" y="0"/>
                    </a:cubicBezTo>
                    <a:cubicBezTo>
                      <a:pt x="9" y="0"/>
                      <a:pt x="0" y="13"/>
                      <a:pt x="0" y="31"/>
                    </a:cubicBezTo>
                    <a:cubicBezTo>
                      <a:pt x="0" y="47"/>
                      <a:pt x="10" y="58"/>
                      <a:pt x="25" y="58"/>
                    </a:cubicBezTo>
                    <a:cubicBezTo>
                      <a:pt x="41" y="58"/>
                      <a:pt x="47" y="46"/>
                      <a:pt x="48" y="37"/>
                    </a:cubicBezTo>
                    <a:lnTo>
                      <a:pt x="39" y="37"/>
                    </a:lnTo>
                    <a:cubicBezTo>
                      <a:pt x="37" y="46"/>
                      <a:pt x="32" y="50"/>
                      <a:pt x="25" y="50"/>
                    </a:cubicBezTo>
                    <a:cubicBezTo>
                      <a:pt x="13" y="50"/>
                      <a:pt x="10" y="39"/>
                      <a:pt x="10" y="29"/>
                    </a:cubicBezTo>
                    <a:cubicBezTo>
                      <a:pt x="10" y="19"/>
                      <a:pt x="14" y="8"/>
                      <a:pt x="26" y="8"/>
                    </a:cubicBezTo>
                    <a:cubicBezTo>
                      <a:pt x="33" y="8"/>
                      <a:pt x="38" y="13"/>
                      <a:pt x="39" y="20"/>
                    </a:cubicBezTo>
                    <a:lnTo>
                      <a:pt x="48"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0" name="Freeform 401"/>
              <p:cNvSpPr>
                <a:spLocks/>
              </p:cNvSpPr>
              <p:nvPr/>
            </p:nvSpPr>
            <p:spPr bwMode="auto">
              <a:xfrm>
                <a:off x="4675" y="3202"/>
                <a:ext cx="23" cy="63"/>
              </a:xfrm>
              <a:custGeom>
                <a:avLst/>
                <a:gdLst>
                  <a:gd name="T0" fmla="*/ 26 w 26"/>
                  <a:gd name="T1" fmla="*/ 23 h 71"/>
                  <a:gd name="T2" fmla="*/ 26 w 26"/>
                  <a:gd name="T3" fmla="*/ 23 h 71"/>
                  <a:gd name="T4" fmla="*/ 26 w 26"/>
                  <a:gd name="T5" fmla="*/ 15 h 71"/>
                  <a:gd name="T6" fmla="*/ 17 w 26"/>
                  <a:gd name="T7" fmla="*/ 15 h 71"/>
                  <a:gd name="T8" fmla="*/ 17 w 26"/>
                  <a:gd name="T9" fmla="*/ 0 h 71"/>
                  <a:gd name="T10" fmla="*/ 7 w 26"/>
                  <a:gd name="T11" fmla="*/ 0 h 71"/>
                  <a:gd name="T12" fmla="*/ 7 w 26"/>
                  <a:gd name="T13" fmla="*/ 15 h 71"/>
                  <a:gd name="T14" fmla="*/ 0 w 26"/>
                  <a:gd name="T15" fmla="*/ 15 h 71"/>
                  <a:gd name="T16" fmla="*/ 0 w 26"/>
                  <a:gd name="T17" fmla="*/ 23 h 71"/>
                  <a:gd name="T18" fmla="*/ 7 w 26"/>
                  <a:gd name="T19" fmla="*/ 23 h 71"/>
                  <a:gd name="T20" fmla="*/ 7 w 26"/>
                  <a:gd name="T21" fmla="*/ 60 h 71"/>
                  <a:gd name="T22" fmla="*/ 19 w 26"/>
                  <a:gd name="T23" fmla="*/ 71 h 71"/>
                  <a:gd name="T24" fmla="*/ 26 w 26"/>
                  <a:gd name="T25" fmla="*/ 71 h 71"/>
                  <a:gd name="T26" fmla="*/ 26 w 26"/>
                  <a:gd name="T27" fmla="*/ 63 h 71"/>
                  <a:gd name="T28" fmla="*/ 22 w 26"/>
                  <a:gd name="T29" fmla="*/ 63 h 71"/>
                  <a:gd name="T30" fmla="*/ 17 w 26"/>
                  <a:gd name="T31" fmla="*/ 59 h 71"/>
                  <a:gd name="T32" fmla="*/ 17 w 26"/>
                  <a:gd name="T33" fmla="*/ 23 h 71"/>
                  <a:gd name="T34" fmla="*/ 26 w 26"/>
                  <a:gd name="T3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1">
                    <a:moveTo>
                      <a:pt x="26" y="23"/>
                    </a:moveTo>
                    <a:lnTo>
                      <a:pt x="26" y="23"/>
                    </a:lnTo>
                    <a:lnTo>
                      <a:pt x="26" y="15"/>
                    </a:lnTo>
                    <a:lnTo>
                      <a:pt x="17" y="15"/>
                    </a:lnTo>
                    <a:lnTo>
                      <a:pt x="17" y="0"/>
                    </a:lnTo>
                    <a:lnTo>
                      <a:pt x="7" y="0"/>
                    </a:lnTo>
                    <a:lnTo>
                      <a:pt x="7" y="15"/>
                    </a:lnTo>
                    <a:lnTo>
                      <a:pt x="0" y="15"/>
                    </a:lnTo>
                    <a:lnTo>
                      <a:pt x="0" y="23"/>
                    </a:lnTo>
                    <a:lnTo>
                      <a:pt x="7" y="23"/>
                    </a:lnTo>
                    <a:lnTo>
                      <a:pt x="7" y="60"/>
                    </a:lnTo>
                    <a:cubicBezTo>
                      <a:pt x="7" y="66"/>
                      <a:pt x="9" y="71"/>
                      <a:pt x="19" y="71"/>
                    </a:cubicBezTo>
                    <a:cubicBezTo>
                      <a:pt x="20" y="71"/>
                      <a:pt x="22" y="71"/>
                      <a:pt x="26" y="71"/>
                    </a:cubicBezTo>
                    <a:lnTo>
                      <a:pt x="26" y="63"/>
                    </a:lnTo>
                    <a:lnTo>
                      <a:pt x="22" y="63"/>
                    </a:lnTo>
                    <a:cubicBezTo>
                      <a:pt x="20" y="63"/>
                      <a:pt x="17" y="63"/>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 name="Freeform 402"/>
              <p:cNvSpPr>
                <a:spLocks/>
              </p:cNvSpPr>
              <p:nvPr/>
            </p:nvSpPr>
            <p:spPr bwMode="auto">
              <a:xfrm>
                <a:off x="4703" y="3215"/>
                <a:ext cx="40"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4 h 58"/>
                  <a:gd name="T12" fmla="*/ 37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6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4"/>
                    </a:lnTo>
                    <a:cubicBezTo>
                      <a:pt x="34" y="36"/>
                      <a:pt x="37" y="37"/>
                      <a:pt x="37" y="41"/>
                    </a:cubicBezTo>
                    <a:cubicBezTo>
                      <a:pt x="37" y="48"/>
                      <a:pt x="31" y="50"/>
                      <a:pt x="24" y="50"/>
                    </a:cubicBezTo>
                    <a:cubicBezTo>
                      <a:pt x="11" y="50"/>
                      <a:pt x="10" y="43"/>
                      <a:pt x="9" y="39"/>
                    </a:cubicBezTo>
                    <a:lnTo>
                      <a:pt x="0" y="39"/>
                    </a:lnTo>
                    <a:cubicBezTo>
                      <a:pt x="1" y="46"/>
                      <a:pt x="2" y="58"/>
                      <a:pt x="24" y="58"/>
                    </a:cubicBezTo>
                    <a:cubicBezTo>
                      <a:pt x="37" y="58"/>
                      <a:pt x="46" y="51"/>
                      <a:pt x="46" y="40"/>
                    </a:cubicBezTo>
                    <a:cubicBezTo>
                      <a:pt x="46" y="32"/>
                      <a:pt x="42" y="28"/>
                      <a:pt x="31" y="25"/>
                    </a:cubicBezTo>
                    <a:lnTo>
                      <a:pt x="21" y="23"/>
                    </a:lnTo>
                    <a:cubicBezTo>
                      <a:pt x="14" y="21"/>
                      <a:pt x="11" y="20"/>
                      <a:pt x="11" y="16"/>
                    </a:cubicBezTo>
                    <a:cubicBezTo>
                      <a:pt x="11" y="9"/>
                      <a:pt x="19" y="8"/>
                      <a:pt x="22" y="8"/>
                    </a:cubicBezTo>
                    <a:cubicBezTo>
                      <a:pt x="34" y="8"/>
                      <a:pt x="35" y="14"/>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 name="Freeform 403"/>
              <p:cNvSpPr>
                <a:spLocks noEditPoints="1"/>
              </p:cNvSpPr>
              <p:nvPr/>
            </p:nvSpPr>
            <p:spPr bwMode="auto">
              <a:xfrm>
                <a:off x="4779" y="3198"/>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3" name="Freeform 404"/>
              <p:cNvSpPr>
                <a:spLocks/>
              </p:cNvSpPr>
              <p:nvPr/>
            </p:nvSpPr>
            <p:spPr bwMode="auto">
              <a:xfrm>
                <a:off x="4801" y="3215"/>
                <a:ext cx="39" cy="50"/>
              </a:xfrm>
              <a:custGeom>
                <a:avLst/>
                <a:gdLst>
                  <a:gd name="T0" fmla="*/ 45 w 45"/>
                  <a:gd name="T1" fmla="*/ 19 h 57"/>
                  <a:gd name="T2" fmla="*/ 45 w 45"/>
                  <a:gd name="T3" fmla="*/ 19 h 57"/>
                  <a:gd name="T4" fmla="*/ 25 w 45"/>
                  <a:gd name="T5" fmla="*/ 0 h 57"/>
                  <a:gd name="T6" fmla="*/ 9 w 45"/>
                  <a:gd name="T7" fmla="*/ 9 h 57"/>
                  <a:gd name="T8" fmla="*/ 8 w 45"/>
                  <a:gd name="T9" fmla="*/ 9 h 57"/>
                  <a:gd name="T10" fmla="*/ 8 w 45"/>
                  <a:gd name="T11" fmla="*/ 1 h 57"/>
                  <a:gd name="T12" fmla="*/ 0 w 45"/>
                  <a:gd name="T13" fmla="*/ 1 h 57"/>
                  <a:gd name="T14" fmla="*/ 0 w 45"/>
                  <a:gd name="T15" fmla="*/ 57 h 57"/>
                  <a:gd name="T16" fmla="*/ 9 w 45"/>
                  <a:gd name="T17" fmla="*/ 57 h 57"/>
                  <a:gd name="T18" fmla="*/ 9 w 45"/>
                  <a:gd name="T19" fmla="*/ 27 h 57"/>
                  <a:gd name="T20" fmla="*/ 24 w 45"/>
                  <a:gd name="T21" fmla="*/ 8 h 57"/>
                  <a:gd name="T22" fmla="*/ 35 w 45"/>
                  <a:gd name="T23" fmla="*/ 23 h 57"/>
                  <a:gd name="T24" fmla="*/ 35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5" y="0"/>
                    </a:cubicBezTo>
                    <a:cubicBezTo>
                      <a:pt x="16" y="0"/>
                      <a:pt x="11" y="6"/>
                      <a:pt x="9" y="9"/>
                    </a:cubicBezTo>
                    <a:lnTo>
                      <a:pt x="8" y="9"/>
                    </a:lnTo>
                    <a:lnTo>
                      <a:pt x="8" y="1"/>
                    </a:lnTo>
                    <a:lnTo>
                      <a:pt x="0" y="1"/>
                    </a:lnTo>
                    <a:lnTo>
                      <a:pt x="0" y="57"/>
                    </a:lnTo>
                    <a:lnTo>
                      <a:pt x="9" y="57"/>
                    </a:lnTo>
                    <a:lnTo>
                      <a:pt x="9" y="27"/>
                    </a:lnTo>
                    <a:cubicBezTo>
                      <a:pt x="9" y="11"/>
                      <a:pt x="18" y="8"/>
                      <a:pt x="24" y="8"/>
                    </a:cubicBezTo>
                    <a:cubicBezTo>
                      <a:pt x="33" y="8"/>
                      <a:pt x="35" y="13"/>
                      <a:pt x="35" y="23"/>
                    </a:cubicBezTo>
                    <a:lnTo>
                      <a:pt x="35"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4" name="Freeform 405"/>
              <p:cNvSpPr>
                <a:spLocks/>
              </p:cNvSpPr>
              <p:nvPr/>
            </p:nvSpPr>
            <p:spPr bwMode="auto">
              <a:xfrm>
                <a:off x="4874" y="3202"/>
                <a:ext cx="23" cy="63"/>
              </a:xfrm>
              <a:custGeom>
                <a:avLst/>
                <a:gdLst>
                  <a:gd name="T0" fmla="*/ 26 w 26"/>
                  <a:gd name="T1" fmla="*/ 23 h 71"/>
                  <a:gd name="T2" fmla="*/ 26 w 26"/>
                  <a:gd name="T3" fmla="*/ 23 h 71"/>
                  <a:gd name="T4" fmla="*/ 26 w 26"/>
                  <a:gd name="T5" fmla="*/ 15 h 71"/>
                  <a:gd name="T6" fmla="*/ 17 w 26"/>
                  <a:gd name="T7" fmla="*/ 15 h 71"/>
                  <a:gd name="T8" fmla="*/ 17 w 26"/>
                  <a:gd name="T9" fmla="*/ 0 h 71"/>
                  <a:gd name="T10" fmla="*/ 8 w 26"/>
                  <a:gd name="T11" fmla="*/ 0 h 71"/>
                  <a:gd name="T12" fmla="*/ 8 w 26"/>
                  <a:gd name="T13" fmla="*/ 15 h 71"/>
                  <a:gd name="T14" fmla="*/ 0 w 26"/>
                  <a:gd name="T15" fmla="*/ 15 h 71"/>
                  <a:gd name="T16" fmla="*/ 0 w 26"/>
                  <a:gd name="T17" fmla="*/ 23 h 71"/>
                  <a:gd name="T18" fmla="*/ 8 w 26"/>
                  <a:gd name="T19" fmla="*/ 23 h 71"/>
                  <a:gd name="T20" fmla="*/ 8 w 26"/>
                  <a:gd name="T21" fmla="*/ 60 h 71"/>
                  <a:gd name="T22" fmla="*/ 19 w 26"/>
                  <a:gd name="T23" fmla="*/ 71 h 71"/>
                  <a:gd name="T24" fmla="*/ 26 w 26"/>
                  <a:gd name="T25" fmla="*/ 71 h 71"/>
                  <a:gd name="T26" fmla="*/ 26 w 26"/>
                  <a:gd name="T27" fmla="*/ 63 h 71"/>
                  <a:gd name="T28" fmla="*/ 23 w 26"/>
                  <a:gd name="T29" fmla="*/ 63 h 71"/>
                  <a:gd name="T30" fmla="*/ 17 w 26"/>
                  <a:gd name="T31" fmla="*/ 59 h 71"/>
                  <a:gd name="T32" fmla="*/ 17 w 26"/>
                  <a:gd name="T33" fmla="*/ 23 h 71"/>
                  <a:gd name="T34" fmla="*/ 26 w 26"/>
                  <a:gd name="T3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1">
                    <a:moveTo>
                      <a:pt x="26" y="23"/>
                    </a:moveTo>
                    <a:lnTo>
                      <a:pt x="26" y="23"/>
                    </a:lnTo>
                    <a:lnTo>
                      <a:pt x="26" y="15"/>
                    </a:lnTo>
                    <a:lnTo>
                      <a:pt x="17" y="15"/>
                    </a:lnTo>
                    <a:lnTo>
                      <a:pt x="17" y="0"/>
                    </a:lnTo>
                    <a:lnTo>
                      <a:pt x="8" y="0"/>
                    </a:lnTo>
                    <a:lnTo>
                      <a:pt x="8" y="15"/>
                    </a:lnTo>
                    <a:lnTo>
                      <a:pt x="0" y="15"/>
                    </a:lnTo>
                    <a:lnTo>
                      <a:pt x="0" y="23"/>
                    </a:lnTo>
                    <a:lnTo>
                      <a:pt x="8" y="23"/>
                    </a:lnTo>
                    <a:lnTo>
                      <a:pt x="8" y="60"/>
                    </a:lnTo>
                    <a:cubicBezTo>
                      <a:pt x="8" y="66"/>
                      <a:pt x="10" y="71"/>
                      <a:pt x="19" y="71"/>
                    </a:cubicBezTo>
                    <a:cubicBezTo>
                      <a:pt x="20" y="71"/>
                      <a:pt x="22" y="71"/>
                      <a:pt x="26" y="71"/>
                    </a:cubicBezTo>
                    <a:lnTo>
                      <a:pt x="26" y="63"/>
                    </a:lnTo>
                    <a:lnTo>
                      <a:pt x="23" y="63"/>
                    </a:lnTo>
                    <a:cubicBezTo>
                      <a:pt x="21" y="63"/>
                      <a:pt x="17" y="63"/>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 name="Group 607"/>
            <p:cNvGrpSpPr>
              <a:grpSpLocks/>
            </p:cNvGrpSpPr>
            <p:nvPr/>
          </p:nvGrpSpPr>
          <p:grpSpPr bwMode="auto">
            <a:xfrm>
              <a:off x="751" y="999"/>
              <a:ext cx="4248" cy="2624"/>
              <a:chOff x="751" y="999"/>
              <a:chExt cx="4248" cy="2624"/>
            </a:xfrm>
          </p:grpSpPr>
          <p:sp>
            <p:nvSpPr>
              <p:cNvPr id="105" name="Freeform 407"/>
              <p:cNvSpPr>
                <a:spLocks/>
              </p:cNvSpPr>
              <p:nvPr/>
            </p:nvSpPr>
            <p:spPr bwMode="auto">
              <a:xfrm>
                <a:off x="4905" y="3198"/>
                <a:ext cx="40" cy="67"/>
              </a:xfrm>
              <a:custGeom>
                <a:avLst/>
                <a:gdLst>
                  <a:gd name="T0" fmla="*/ 45 w 45"/>
                  <a:gd name="T1" fmla="*/ 38 h 76"/>
                  <a:gd name="T2" fmla="*/ 45 w 45"/>
                  <a:gd name="T3" fmla="*/ 38 h 76"/>
                  <a:gd name="T4" fmla="*/ 26 w 45"/>
                  <a:gd name="T5" fmla="*/ 19 h 76"/>
                  <a:gd name="T6" fmla="*/ 10 w 45"/>
                  <a:gd name="T7" fmla="*/ 28 h 76"/>
                  <a:gd name="T8" fmla="*/ 9 w 45"/>
                  <a:gd name="T9" fmla="*/ 28 h 76"/>
                  <a:gd name="T10" fmla="*/ 9 w 45"/>
                  <a:gd name="T11" fmla="*/ 0 h 76"/>
                  <a:gd name="T12" fmla="*/ 0 w 45"/>
                  <a:gd name="T13" fmla="*/ 0 h 76"/>
                  <a:gd name="T14" fmla="*/ 0 w 45"/>
                  <a:gd name="T15" fmla="*/ 76 h 76"/>
                  <a:gd name="T16" fmla="*/ 9 w 45"/>
                  <a:gd name="T17" fmla="*/ 76 h 76"/>
                  <a:gd name="T18" fmla="*/ 9 w 45"/>
                  <a:gd name="T19" fmla="*/ 46 h 76"/>
                  <a:gd name="T20" fmla="*/ 25 w 45"/>
                  <a:gd name="T21" fmla="*/ 27 h 76"/>
                  <a:gd name="T22" fmla="*/ 36 w 45"/>
                  <a:gd name="T23" fmla="*/ 39 h 76"/>
                  <a:gd name="T24" fmla="*/ 36 w 45"/>
                  <a:gd name="T25" fmla="*/ 76 h 76"/>
                  <a:gd name="T26" fmla="*/ 45 w 45"/>
                  <a:gd name="T27" fmla="*/ 76 h 76"/>
                  <a:gd name="T28" fmla="*/ 45 w 45"/>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76">
                    <a:moveTo>
                      <a:pt x="45" y="38"/>
                    </a:moveTo>
                    <a:lnTo>
                      <a:pt x="45" y="38"/>
                    </a:lnTo>
                    <a:cubicBezTo>
                      <a:pt x="45" y="22"/>
                      <a:pt x="34" y="19"/>
                      <a:pt x="26" y="19"/>
                    </a:cubicBezTo>
                    <a:cubicBezTo>
                      <a:pt x="17" y="19"/>
                      <a:pt x="12" y="24"/>
                      <a:pt x="10" y="28"/>
                    </a:cubicBezTo>
                    <a:lnTo>
                      <a:pt x="9" y="28"/>
                    </a:lnTo>
                    <a:lnTo>
                      <a:pt x="9" y="0"/>
                    </a:lnTo>
                    <a:lnTo>
                      <a:pt x="0" y="0"/>
                    </a:lnTo>
                    <a:lnTo>
                      <a:pt x="0" y="76"/>
                    </a:lnTo>
                    <a:lnTo>
                      <a:pt x="9" y="76"/>
                    </a:lnTo>
                    <a:lnTo>
                      <a:pt x="9" y="46"/>
                    </a:lnTo>
                    <a:cubicBezTo>
                      <a:pt x="9" y="32"/>
                      <a:pt x="17" y="27"/>
                      <a:pt x="25" y="27"/>
                    </a:cubicBezTo>
                    <a:cubicBezTo>
                      <a:pt x="34" y="27"/>
                      <a:pt x="36" y="32"/>
                      <a:pt x="36" y="39"/>
                    </a:cubicBezTo>
                    <a:lnTo>
                      <a:pt x="36" y="76"/>
                    </a:lnTo>
                    <a:lnTo>
                      <a:pt x="45" y="76"/>
                    </a:lnTo>
                    <a:lnTo>
                      <a:pt x="45"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408"/>
              <p:cNvSpPr>
                <a:spLocks noEditPoints="1"/>
              </p:cNvSpPr>
              <p:nvPr/>
            </p:nvSpPr>
            <p:spPr bwMode="auto">
              <a:xfrm>
                <a:off x="4955" y="3215"/>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6 w 50"/>
                  <a:gd name="T11" fmla="*/ 0 h 58"/>
                  <a:gd name="T12" fmla="*/ 0 w 50"/>
                  <a:gd name="T13" fmla="*/ 31 h 58"/>
                  <a:gd name="T14" fmla="*/ 25 w 50"/>
                  <a:gd name="T15" fmla="*/ 58 h 58"/>
                  <a:gd name="T16" fmla="*/ 40 w 50"/>
                  <a:gd name="T17" fmla="*/ 55 h 58"/>
                  <a:gd name="T18" fmla="*/ 49 w 50"/>
                  <a:gd name="T19" fmla="*/ 39 h 58"/>
                  <a:gd name="T20" fmla="*/ 40 w 50"/>
                  <a:gd name="T21" fmla="*/ 39 h 58"/>
                  <a:gd name="T22" fmla="*/ 10 w 50"/>
                  <a:gd name="T23" fmla="*/ 25 h 58"/>
                  <a:gd name="T24" fmla="*/ 10 w 50"/>
                  <a:gd name="T25" fmla="*/ 25 h 58"/>
                  <a:gd name="T26" fmla="*/ 25 w 50"/>
                  <a:gd name="T27" fmla="*/ 8 h 58"/>
                  <a:gd name="T28" fmla="*/ 41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3"/>
                      <a:pt x="35" y="50"/>
                      <a:pt x="26" y="50"/>
                    </a:cubicBezTo>
                    <a:cubicBezTo>
                      <a:pt x="15" y="50"/>
                      <a:pt x="10" y="44"/>
                      <a:pt x="10" y="32"/>
                    </a:cubicBezTo>
                    <a:lnTo>
                      <a:pt x="50" y="32"/>
                    </a:lnTo>
                    <a:cubicBezTo>
                      <a:pt x="50" y="12"/>
                      <a:pt x="42" y="0"/>
                      <a:pt x="26" y="0"/>
                    </a:cubicBezTo>
                    <a:cubicBezTo>
                      <a:pt x="8" y="0"/>
                      <a:pt x="0" y="13"/>
                      <a:pt x="0" y="31"/>
                    </a:cubicBezTo>
                    <a:cubicBezTo>
                      <a:pt x="0" y="47"/>
                      <a:pt x="9" y="58"/>
                      <a:pt x="25" y="58"/>
                    </a:cubicBezTo>
                    <a:cubicBezTo>
                      <a:pt x="33" y="58"/>
                      <a:pt x="37" y="56"/>
                      <a:pt x="40" y="55"/>
                    </a:cubicBezTo>
                    <a:cubicBezTo>
                      <a:pt x="47" y="50"/>
                      <a:pt x="49" y="42"/>
                      <a:pt x="49" y="39"/>
                    </a:cubicBezTo>
                    <a:lnTo>
                      <a:pt x="40" y="39"/>
                    </a:lnTo>
                    <a:close/>
                    <a:moveTo>
                      <a:pt x="10" y="25"/>
                    </a:moveTo>
                    <a:lnTo>
                      <a:pt x="10" y="25"/>
                    </a:lnTo>
                    <a:cubicBezTo>
                      <a:pt x="10" y="16"/>
                      <a:pt x="17" y="8"/>
                      <a:pt x="25" y="8"/>
                    </a:cubicBezTo>
                    <a:cubicBezTo>
                      <a:pt x="36" y="8"/>
                      <a:pt x="40" y="16"/>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409"/>
              <p:cNvSpPr>
                <a:spLocks noEditPoints="1"/>
              </p:cNvSpPr>
              <p:nvPr/>
            </p:nvSpPr>
            <p:spPr bwMode="auto">
              <a:xfrm>
                <a:off x="4476" y="3328"/>
                <a:ext cx="42" cy="70"/>
              </a:xfrm>
              <a:custGeom>
                <a:avLst/>
                <a:gdLst>
                  <a:gd name="T0" fmla="*/ 8 w 48"/>
                  <a:gd name="T1" fmla="*/ 32 h 79"/>
                  <a:gd name="T2" fmla="*/ 8 w 48"/>
                  <a:gd name="T3" fmla="*/ 32 h 79"/>
                  <a:gd name="T4" fmla="*/ 23 w 48"/>
                  <a:gd name="T5" fmla="*/ 8 h 79"/>
                  <a:gd name="T6" fmla="*/ 39 w 48"/>
                  <a:gd name="T7" fmla="*/ 29 h 79"/>
                  <a:gd name="T8" fmla="*/ 24 w 48"/>
                  <a:gd name="T9" fmla="*/ 50 h 79"/>
                  <a:gd name="T10" fmla="*/ 8 w 48"/>
                  <a:gd name="T11" fmla="*/ 32 h 79"/>
                  <a:gd name="T12" fmla="*/ 0 w 48"/>
                  <a:gd name="T13" fmla="*/ 79 h 79"/>
                  <a:gd name="T14" fmla="*/ 0 w 48"/>
                  <a:gd name="T15" fmla="*/ 79 h 79"/>
                  <a:gd name="T16" fmla="*/ 9 w 48"/>
                  <a:gd name="T17" fmla="*/ 79 h 79"/>
                  <a:gd name="T18" fmla="*/ 9 w 48"/>
                  <a:gd name="T19" fmla="*/ 51 h 79"/>
                  <a:gd name="T20" fmla="*/ 9 w 48"/>
                  <a:gd name="T21" fmla="*/ 51 h 79"/>
                  <a:gd name="T22" fmla="*/ 24 w 48"/>
                  <a:gd name="T23" fmla="*/ 58 h 79"/>
                  <a:gd name="T24" fmla="*/ 48 w 48"/>
                  <a:gd name="T25" fmla="*/ 27 h 79"/>
                  <a:gd name="T26" fmla="*/ 25 w 48"/>
                  <a:gd name="T27" fmla="*/ 0 h 79"/>
                  <a:gd name="T28" fmla="*/ 9 w 48"/>
                  <a:gd name="T29" fmla="*/ 9 h 79"/>
                  <a:gd name="T30" fmla="*/ 8 w 48"/>
                  <a:gd name="T31" fmla="*/ 9 h 79"/>
                  <a:gd name="T32" fmla="*/ 8 w 48"/>
                  <a:gd name="T33" fmla="*/ 1 h 79"/>
                  <a:gd name="T34" fmla="*/ 0 w 48"/>
                  <a:gd name="T35" fmla="*/ 1 h 79"/>
                  <a:gd name="T36" fmla="*/ 0 w 48"/>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79">
                    <a:moveTo>
                      <a:pt x="8" y="32"/>
                    </a:moveTo>
                    <a:lnTo>
                      <a:pt x="8" y="32"/>
                    </a:lnTo>
                    <a:cubicBezTo>
                      <a:pt x="8" y="23"/>
                      <a:pt x="10" y="8"/>
                      <a:pt x="23" y="8"/>
                    </a:cubicBezTo>
                    <a:cubicBezTo>
                      <a:pt x="38" y="8"/>
                      <a:pt x="39" y="22"/>
                      <a:pt x="39" y="29"/>
                    </a:cubicBezTo>
                    <a:cubicBezTo>
                      <a:pt x="39" y="41"/>
                      <a:pt x="34" y="50"/>
                      <a:pt x="24" y="50"/>
                    </a:cubicBezTo>
                    <a:cubicBezTo>
                      <a:pt x="18" y="50"/>
                      <a:pt x="8" y="46"/>
                      <a:pt x="8" y="32"/>
                    </a:cubicBezTo>
                    <a:close/>
                    <a:moveTo>
                      <a:pt x="0" y="79"/>
                    </a:moveTo>
                    <a:lnTo>
                      <a:pt x="0" y="79"/>
                    </a:lnTo>
                    <a:lnTo>
                      <a:pt x="9" y="79"/>
                    </a:lnTo>
                    <a:lnTo>
                      <a:pt x="9" y="51"/>
                    </a:lnTo>
                    <a:lnTo>
                      <a:pt x="9" y="51"/>
                    </a:lnTo>
                    <a:cubicBezTo>
                      <a:pt x="12" y="55"/>
                      <a:pt x="16" y="58"/>
                      <a:pt x="24" y="58"/>
                    </a:cubicBezTo>
                    <a:cubicBezTo>
                      <a:pt x="43" y="58"/>
                      <a:pt x="48" y="41"/>
                      <a:pt x="48" y="27"/>
                    </a:cubicBezTo>
                    <a:cubicBezTo>
                      <a:pt x="48" y="12"/>
                      <a:pt x="40" y="0"/>
                      <a:pt x="25" y="0"/>
                    </a:cubicBezTo>
                    <a:cubicBezTo>
                      <a:pt x="15" y="0"/>
                      <a:pt x="11" y="6"/>
                      <a:pt x="9" y="9"/>
                    </a:cubicBezTo>
                    <a:lnTo>
                      <a:pt x="8" y="9"/>
                    </a:lnTo>
                    <a:lnTo>
                      <a:pt x="8" y="1"/>
                    </a:lnTo>
                    <a:lnTo>
                      <a:pt x="0" y="1"/>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410"/>
              <p:cNvSpPr>
                <a:spLocks/>
              </p:cNvSpPr>
              <p:nvPr/>
            </p:nvSpPr>
            <p:spPr bwMode="auto">
              <a:xfrm>
                <a:off x="4529" y="3328"/>
                <a:ext cx="24" cy="50"/>
              </a:xfrm>
              <a:custGeom>
                <a:avLst/>
                <a:gdLst>
                  <a:gd name="T0" fmla="*/ 9 w 27"/>
                  <a:gd name="T1" fmla="*/ 24 h 57"/>
                  <a:gd name="T2" fmla="*/ 9 w 27"/>
                  <a:gd name="T3" fmla="*/ 24 h 57"/>
                  <a:gd name="T4" fmla="*/ 23 w 27"/>
                  <a:gd name="T5" fmla="*/ 10 h 57"/>
                  <a:gd name="T6" fmla="*/ 27 w 27"/>
                  <a:gd name="T7" fmla="*/ 10 h 57"/>
                  <a:gd name="T8" fmla="*/ 27 w 27"/>
                  <a:gd name="T9" fmla="*/ 0 h 57"/>
                  <a:gd name="T10" fmla="*/ 24 w 27"/>
                  <a:gd name="T11" fmla="*/ 0 h 57"/>
                  <a:gd name="T12" fmla="*/ 9 w 27"/>
                  <a:gd name="T13" fmla="*/ 10 h 57"/>
                  <a:gd name="T14" fmla="*/ 9 w 27"/>
                  <a:gd name="T15" fmla="*/ 10 h 57"/>
                  <a:gd name="T16" fmla="*/ 9 w 27"/>
                  <a:gd name="T17" fmla="*/ 1 h 57"/>
                  <a:gd name="T18" fmla="*/ 0 w 27"/>
                  <a:gd name="T19" fmla="*/ 1 h 57"/>
                  <a:gd name="T20" fmla="*/ 0 w 27"/>
                  <a:gd name="T21" fmla="*/ 57 h 57"/>
                  <a:gd name="T22" fmla="*/ 9 w 27"/>
                  <a:gd name="T23" fmla="*/ 57 h 57"/>
                  <a:gd name="T24" fmla="*/ 9 w 27"/>
                  <a:gd name="T25"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4"/>
                    </a:moveTo>
                    <a:lnTo>
                      <a:pt x="9" y="24"/>
                    </a:lnTo>
                    <a:cubicBezTo>
                      <a:pt x="9" y="16"/>
                      <a:pt x="15" y="10"/>
                      <a:pt x="23" y="10"/>
                    </a:cubicBezTo>
                    <a:lnTo>
                      <a:pt x="27" y="10"/>
                    </a:lnTo>
                    <a:lnTo>
                      <a:pt x="27" y="0"/>
                    </a:lnTo>
                    <a:cubicBezTo>
                      <a:pt x="26" y="0"/>
                      <a:pt x="26" y="0"/>
                      <a:pt x="24" y="0"/>
                    </a:cubicBezTo>
                    <a:cubicBezTo>
                      <a:pt x="17" y="0"/>
                      <a:pt x="13" y="4"/>
                      <a:pt x="9" y="10"/>
                    </a:cubicBezTo>
                    <a:lnTo>
                      <a:pt x="9" y="10"/>
                    </a:lnTo>
                    <a:lnTo>
                      <a:pt x="9" y="1"/>
                    </a:lnTo>
                    <a:lnTo>
                      <a:pt x="0" y="1"/>
                    </a:lnTo>
                    <a:lnTo>
                      <a:pt x="0" y="57"/>
                    </a:lnTo>
                    <a:lnTo>
                      <a:pt x="9" y="57"/>
                    </a:lnTo>
                    <a:lnTo>
                      <a:pt x="9"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411"/>
              <p:cNvSpPr>
                <a:spLocks noEditPoints="1"/>
              </p:cNvSpPr>
              <p:nvPr/>
            </p:nvSpPr>
            <p:spPr bwMode="auto">
              <a:xfrm>
                <a:off x="4557" y="3328"/>
                <a:ext cx="45" cy="51"/>
              </a:xfrm>
              <a:custGeom>
                <a:avLst/>
                <a:gdLst>
                  <a:gd name="T0" fmla="*/ 0 w 51"/>
                  <a:gd name="T1" fmla="*/ 29 h 58"/>
                  <a:gd name="T2" fmla="*/ 0 w 51"/>
                  <a:gd name="T3" fmla="*/ 29 h 58"/>
                  <a:gd name="T4" fmla="*/ 26 w 51"/>
                  <a:gd name="T5" fmla="*/ 58 h 58"/>
                  <a:gd name="T6" fmla="*/ 51 w 51"/>
                  <a:gd name="T7" fmla="*/ 29 h 58"/>
                  <a:gd name="T8" fmla="*/ 26 w 51"/>
                  <a:gd name="T9" fmla="*/ 0 h 58"/>
                  <a:gd name="T10" fmla="*/ 0 w 51"/>
                  <a:gd name="T11" fmla="*/ 29 h 58"/>
                  <a:gd name="T12" fmla="*/ 10 w 51"/>
                  <a:gd name="T13" fmla="*/ 29 h 58"/>
                  <a:gd name="T14" fmla="*/ 10 w 51"/>
                  <a:gd name="T15" fmla="*/ 29 h 58"/>
                  <a:gd name="T16" fmla="*/ 26 w 51"/>
                  <a:gd name="T17" fmla="*/ 8 h 58"/>
                  <a:gd name="T18" fmla="*/ 42 w 51"/>
                  <a:gd name="T19" fmla="*/ 29 h 58"/>
                  <a:gd name="T20" fmla="*/ 26 w 51"/>
                  <a:gd name="T21" fmla="*/ 50 h 58"/>
                  <a:gd name="T22" fmla="*/ 10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6" y="58"/>
                    </a:cubicBezTo>
                    <a:cubicBezTo>
                      <a:pt x="43" y="58"/>
                      <a:pt x="51" y="43"/>
                      <a:pt x="51" y="29"/>
                    </a:cubicBezTo>
                    <a:cubicBezTo>
                      <a:pt x="51" y="15"/>
                      <a:pt x="43" y="0"/>
                      <a:pt x="26" y="0"/>
                    </a:cubicBezTo>
                    <a:cubicBezTo>
                      <a:pt x="8" y="0"/>
                      <a:pt x="0" y="15"/>
                      <a:pt x="0" y="29"/>
                    </a:cubicBezTo>
                    <a:close/>
                    <a:moveTo>
                      <a:pt x="10" y="29"/>
                    </a:moveTo>
                    <a:lnTo>
                      <a:pt x="10" y="29"/>
                    </a:lnTo>
                    <a:cubicBezTo>
                      <a:pt x="10" y="21"/>
                      <a:pt x="12" y="8"/>
                      <a:pt x="26" y="8"/>
                    </a:cubicBezTo>
                    <a:cubicBezTo>
                      <a:pt x="39" y="8"/>
                      <a:pt x="42" y="21"/>
                      <a:pt x="42" y="29"/>
                    </a:cubicBezTo>
                    <a:cubicBezTo>
                      <a:pt x="42" y="36"/>
                      <a:pt x="39" y="50"/>
                      <a:pt x="26" y="50"/>
                    </a:cubicBezTo>
                    <a:cubicBezTo>
                      <a:pt x="12"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12"/>
              <p:cNvSpPr>
                <a:spLocks noEditPoints="1"/>
              </p:cNvSpPr>
              <p:nvPr/>
            </p:nvSpPr>
            <p:spPr bwMode="auto">
              <a:xfrm>
                <a:off x="4612" y="3311"/>
                <a:ext cx="42" cy="68"/>
              </a:xfrm>
              <a:custGeom>
                <a:avLst/>
                <a:gdLst>
                  <a:gd name="T0" fmla="*/ 8 w 48"/>
                  <a:gd name="T1" fmla="*/ 76 h 77"/>
                  <a:gd name="T2" fmla="*/ 8 w 48"/>
                  <a:gd name="T3" fmla="*/ 76 h 77"/>
                  <a:gd name="T4" fmla="*/ 8 w 48"/>
                  <a:gd name="T5" fmla="*/ 69 h 77"/>
                  <a:gd name="T6" fmla="*/ 9 w 48"/>
                  <a:gd name="T7" fmla="*/ 69 h 77"/>
                  <a:gd name="T8" fmla="*/ 24 w 48"/>
                  <a:gd name="T9" fmla="*/ 77 h 77"/>
                  <a:gd name="T10" fmla="*/ 48 w 48"/>
                  <a:gd name="T11" fmla="*/ 46 h 77"/>
                  <a:gd name="T12" fmla="*/ 25 w 48"/>
                  <a:gd name="T13" fmla="*/ 19 h 77"/>
                  <a:gd name="T14" fmla="*/ 9 w 48"/>
                  <a:gd name="T15" fmla="*/ 27 h 77"/>
                  <a:gd name="T16" fmla="*/ 9 w 48"/>
                  <a:gd name="T17" fmla="*/ 27 h 77"/>
                  <a:gd name="T18" fmla="*/ 9 w 48"/>
                  <a:gd name="T19" fmla="*/ 0 h 77"/>
                  <a:gd name="T20" fmla="*/ 0 w 48"/>
                  <a:gd name="T21" fmla="*/ 0 h 77"/>
                  <a:gd name="T22" fmla="*/ 0 w 48"/>
                  <a:gd name="T23" fmla="*/ 76 h 77"/>
                  <a:gd name="T24" fmla="*/ 8 w 48"/>
                  <a:gd name="T25" fmla="*/ 76 h 77"/>
                  <a:gd name="T26" fmla="*/ 39 w 48"/>
                  <a:gd name="T27" fmla="*/ 48 h 77"/>
                  <a:gd name="T28" fmla="*/ 39 w 48"/>
                  <a:gd name="T29" fmla="*/ 48 h 77"/>
                  <a:gd name="T30" fmla="*/ 24 w 48"/>
                  <a:gd name="T31" fmla="*/ 69 h 77"/>
                  <a:gd name="T32" fmla="*/ 9 w 48"/>
                  <a:gd name="T33" fmla="*/ 51 h 77"/>
                  <a:gd name="T34" fmla="*/ 23 w 48"/>
                  <a:gd name="T35" fmla="*/ 27 h 77"/>
                  <a:gd name="T36" fmla="*/ 39 w 48"/>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77">
                    <a:moveTo>
                      <a:pt x="8" y="76"/>
                    </a:moveTo>
                    <a:lnTo>
                      <a:pt x="8" y="76"/>
                    </a:lnTo>
                    <a:lnTo>
                      <a:pt x="8" y="69"/>
                    </a:lnTo>
                    <a:lnTo>
                      <a:pt x="9" y="69"/>
                    </a:lnTo>
                    <a:cubicBezTo>
                      <a:pt x="11" y="72"/>
                      <a:pt x="14" y="77"/>
                      <a:pt x="24" y="77"/>
                    </a:cubicBezTo>
                    <a:cubicBezTo>
                      <a:pt x="43" y="77"/>
                      <a:pt x="48" y="60"/>
                      <a:pt x="48" y="46"/>
                    </a:cubicBezTo>
                    <a:cubicBezTo>
                      <a:pt x="48" y="31"/>
                      <a:pt x="40" y="19"/>
                      <a:pt x="25" y="19"/>
                    </a:cubicBezTo>
                    <a:cubicBezTo>
                      <a:pt x="19" y="19"/>
                      <a:pt x="13" y="21"/>
                      <a:pt x="9" y="27"/>
                    </a:cubicBezTo>
                    <a:lnTo>
                      <a:pt x="9" y="27"/>
                    </a:lnTo>
                    <a:lnTo>
                      <a:pt x="9" y="0"/>
                    </a:lnTo>
                    <a:lnTo>
                      <a:pt x="0" y="0"/>
                    </a:lnTo>
                    <a:lnTo>
                      <a:pt x="0" y="76"/>
                    </a:lnTo>
                    <a:lnTo>
                      <a:pt x="8" y="76"/>
                    </a:lnTo>
                    <a:close/>
                    <a:moveTo>
                      <a:pt x="39" y="48"/>
                    </a:moveTo>
                    <a:lnTo>
                      <a:pt x="39" y="48"/>
                    </a:lnTo>
                    <a:cubicBezTo>
                      <a:pt x="39" y="60"/>
                      <a:pt x="34" y="69"/>
                      <a:pt x="24" y="69"/>
                    </a:cubicBezTo>
                    <a:cubicBezTo>
                      <a:pt x="18" y="69"/>
                      <a:pt x="9" y="65"/>
                      <a:pt x="9" y="51"/>
                    </a:cubicBezTo>
                    <a:cubicBezTo>
                      <a:pt x="9" y="42"/>
                      <a:pt x="10" y="27"/>
                      <a:pt x="23" y="27"/>
                    </a:cubicBezTo>
                    <a:cubicBezTo>
                      <a:pt x="38" y="27"/>
                      <a:pt x="39" y="41"/>
                      <a:pt x="39"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13"/>
              <p:cNvSpPr>
                <a:spLocks/>
              </p:cNvSpPr>
              <p:nvPr/>
            </p:nvSpPr>
            <p:spPr bwMode="auto">
              <a:xfrm>
                <a:off x="4665" y="3311"/>
                <a:ext cx="7"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14"/>
              <p:cNvSpPr>
                <a:spLocks noEditPoints="1"/>
              </p:cNvSpPr>
              <p:nvPr/>
            </p:nvSpPr>
            <p:spPr bwMode="auto">
              <a:xfrm>
                <a:off x="4683" y="3328"/>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6 w 50"/>
                  <a:gd name="T11" fmla="*/ 0 h 58"/>
                  <a:gd name="T12" fmla="*/ 0 w 50"/>
                  <a:gd name="T13" fmla="*/ 30 h 58"/>
                  <a:gd name="T14" fmla="*/ 24 w 50"/>
                  <a:gd name="T15" fmla="*/ 58 h 58"/>
                  <a:gd name="T16" fmla="*/ 40 w 50"/>
                  <a:gd name="T17" fmla="*/ 54 h 58"/>
                  <a:gd name="T18" fmla="*/ 49 w 50"/>
                  <a:gd name="T19" fmla="*/ 39 h 58"/>
                  <a:gd name="T20" fmla="*/ 40 w 50"/>
                  <a:gd name="T21" fmla="*/ 39 h 58"/>
                  <a:gd name="T22" fmla="*/ 10 w 50"/>
                  <a:gd name="T23" fmla="*/ 25 h 58"/>
                  <a:gd name="T24" fmla="*/ 10 w 50"/>
                  <a:gd name="T25" fmla="*/ 25 h 58"/>
                  <a:gd name="T26" fmla="*/ 25 w 50"/>
                  <a:gd name="T27" fmla="*/ 8 h 58"/>
                  <a:gd name="T28" fmla="*/ 40 w 50"/>
                  <a:gd name="T29" fmla="*/ 25 h 58"/>
                  <a:gd name="T30" fmla="*/ 10 w 50"/>
                  <a:gd name="T31"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3"/>
                      <a:pt x="35" y="50"/>
                      <a:pt x="26" y="50"/>
                    </a:cubicBezTo>
                    <a:cubicBezTo>
                      <a:pt x="15" y="50"/>
                      <a:pt x="10" y="44"/>
                      <a:pt x="10" y="32"/>
                    </a:cubicBezTo>
                    <a:lnTo>
                      <a:pt x="50" y="32"/>
                    </a:lnTo>
                    <a:cubicBezTo>
                      <a:pt x="50" y="12"/>
                      <a:pt x="42" y="0"/>
                      <a:pt x="26" y="0"/>
                    </a:cubicBezTo>
                    <a:cubicBezTo>
                      <a:pt x="8" y="0"/>
                      <a:pt x="0" y="13"/>
                      <a:pt x="0" y="30"/>
                    </a:cubicBezTo>
                    <a:cubicBezTo>
                      <a:pt x="0" y="47"/>
                      <a:pt x="9" y="58"/>
                      <a:pt x="24" y="58"/>
                    </a:cubicBezTo>
                    <a:cubicBezTo>
                      <a:pt x="33" y="58"/>
                      <a:pt x="37" y="56"/>
                      <a:pt x="40" y="54"/>
                    </a:cubicBezTo>
                    <a:cubicBezTo>
                      <a:pt x="47" y="50"/>
                      <a:pt x="49" y="42"/>
                      <a:pt x="49" y="39"/>
                    </a:cubicBezTo>
                    <a:lnTo>
                      <a:pt x="40" y="39"/>
                    </a:lnTo>
                    <a:close/>
                    <a:moveTo>
                      <a:pt x="10" y="25"/>
                    </a:moveTo>
                    <a:lnTo>
                      <a:pt x="10" y="25"/>
                    </a:lnTo>
                    <a:cubicBezTo>
                      <a:pt x="10" y="16"/>
                      <a:pt x="16" y="8"/>
                      <a:pt x="25" y="8"/>
                    </a:cubicBezTo>
                    <a:cubicBezTo>
                      <a:pt x="36" y="8"/>
                      <a:pt x="40" y="16"/>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15"/>
              <p:cNvSpPr>
                <a:spLocks/>
              </p:cNvSpPr>
              <p:nvPr/>
            </p:nvSpPr>
            <p:spPr bwMode="auto">
              <a:xfrm>
                <a:off x="4738" y="3328"/>
                <a:ext cx="65" cy="50"/>
              </a:xfrm>
              <a:custGeom>
                <a:avLst/>
                <a:gdLst>
                  <a:gd name="T0" fmla="*/ 0 w 74"/>
                  <a:gd name="T1" fmla="*/ 57 h 57"/>
                  <a:gd name="T2" fmla="*/ 0 w 74"/>
                  <a:gd name="T3" fmla="*/ 57 h 57"/>
                  <a:gd name="T4" fmla="*/ 9 w 74"/>
                  <a:gd name="T5" fmla="*/ 57 h 57"/>
                  <a:gd name="T6" fmla="*/ 9 w 74"/>
                  <a:gd name="T7" fmla="*/ 26 h 57"/>
                  <a:gd name="T8" fmla="*/ 24 w 74"/>
                  <a:gd name="T9" fmla="*/ 8 h 57"/>
                  <a:gd name="T10" fmla="*/ 32 w 74"/>
                  <a:gd name="T11" fmla="*/ 18 h 57"/>
                  <a:gd name="T12" fmla="*/ 32 w 74"/>
                  <a:gd name="T13" fmla="*/ 57 h 57"/>
                  <a:gd name="T14" fmla="*/ 42 w 74"/>
                  <a:gd name="T15" fmla="*/ 57 h 57"/>
                  <a:gd name="T16" fmla="*/ 42 w 74"/>
                  <a:gd name="T17" fmla="*/ 23 h 57"/>
                  <a:gd name="T18" fmla="*/ 55 w 74"/>
                  <a:gd name="T19" fmla="*/ 8 h 57"/>
                  <a:gd name="T20" fmla="*/ 65 w 74"/>
                  <a:gd name="T21" fmla="*/ 21 h 57"/>
                  <a:gd name="T22" fmla="*/ 65 w 74"/>
                  <a:gd name="T23" fmla="*/ 57 h 57"/>
                  <a:gd name="T24" fmla="*/ 74 w 74"/>
                  <a:gd name="T25" fmla="*/ 57 h 57"/>
                  <a:gd name="T26" fmla="*/ 74 w 74"/>
                  <a:gd name="T27" fmla="*/ 18 h 57"/>
                  <a:gd name="T28" fmla="*/ 57 w 74"/>
                  <a:gd name="T29" fmla="*/ 0 h 57"/>
                  <a:gd name="T30" fmla="*/ 40 w 74"/>
                  <a:gd name="T31" fmla="*/ 9 h 57"/>
                  <a:gd name="T32" fmla="*/ 25 w 74"/>
                  <a:gd name="T33" fmla="*/ 0 h 57"/>
                  <a:gd name="T34" fmla="*/ 9 w 74"/>
                  <a:gd name="T35" fmla="*/ 9 h 57"/>
                  <a:gd name="T36" fmla="*/ 8 w 74"/>
                  <a:gd name="T37" fmla="*/ 9 h 57"/>
                  <a:gd name="T38" fmla="*/ 8 w 74"/>
                  <a:gd name="T39" fmla="*/ 1 h 57"/>
                  <a:gd name="T40" fmla="*/ 0 w 74"/>
                  <a:gd name="T41" fmla="*/ 1 h 57"/>
                  <a:gd name="T42" fmla="*/ 0 w 74"/>
                  <a:gd name="T4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57">
                    <a:moveTo>
                      <a:pt x="0" y="57"/>
                    </a:moveTo>
                    <a:lnTo>
                      <a:pt x="0" y="57"/>
                    </a:lnTo>
                    <a:lnTo>
                      <a:pt x="9" y="57"/>
                    </a:lnTo>
                    <a:lnTo>
                      <a:pt x="9" y="26"/>
                    </a:lnTo>
                    <a:cubicBezTo>
                      <a:pt x="9" y="11"/>
                      <a:pt x="18" y="8"/>
                      <a:pt x="24" y="8"/>
                    </a:cubicBezTo>
                    <a:cubicBezTo>
                      <a:pt x="30" y="8"/>
                      <a:pt x="32" y="14"/>
                      <a:pt x="32" y="18"/>
                    </a:cubicBezTo>
                    <a:lnTo>
                      <a:pt x="32" y="57"/>
                    </a:lnTo>
                    <a:lnTo>
                      <a:pt x="42" y="57"/>
                    </a:lnTo>
                    <a:lnTo>
                      <a:pt x="42" y="23"/>
                    </a:lnTo>
                    <a:cubicBezTo>
                      <a:pt x="42" y="15"/>
                      <a:pt x="47" y="8"/>
                      <a:pt x="55" y="8"/>
                    </a:cubicBezTo>
                    <a:cubicBezTo>
                      <a:pt x="63" y="8"/>
                      <a:pt x="65" y="13"/>
                      <a:pt x="65" y="21"/>
                    </a:cubicBezTo>
                    <a:lnTo>
                      <a:pt x="65" y="57"/>
                    </a:lnTo>
                    <a:lnTo>
                      <a:pt x="74" y="57"/>
                    </a:lnTo>
                    <a:lnTo>
                      <a:pt x="74" y="18"/>
                    </a:lnTo>
                    <a:cubicBezTo>
                      <a:pt x="74" y="3"/>
                      <a:pt x="63" y="0"/>
                      <a:pt x="57" y="0"/>
                    </a:cubicBezTo>
                    <a:cubicBezTo>
                      <a:pt x="48" y="0"/>
                      <a:pt x="45" y="3"/>
                      <a:pt x="40" y="9"/>
                    </a:cubicBezTo>
                    <a:cubicBezTo>
                      <a:pt x="38" y="6"/>
                      <a:pt x="35" y="0"/>
                      <a:pt x="25" y="0"/>
                    </a:cubicBezTo>
                    <a:cubicBezTo>
                      <a:pt x="15" y="0"/>
                      <a:pt x="11" y="6"/>
                      <a:pt x="9" y="9"/>
                    </a:cubicBezTo>
                    <a:lnTo>
                      <a:pt x="8" y="9"/>
                    </a:lnTo>
                    <a:lnTo>
                      <a:pt x="8" y="1"/>
                    </a:lnTo>
                    <a:lnTo>
                      <a:pt x="0" y="1"/>
                    </a:lnTo>
                    <a:lnTo>
                      <a:pt x="0" y="5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16"/>
              <p:cNvSpPr>
                <a:spLocks/>
              </p:cNvSpPr>
              <p:nvPr/>
            </p:nvSpPr>
            <p:spPr bwMode="auto">
              <a:xfrm>
                <a:off x="4814" y="3348"/>
                <a:ext cx="23" cy="8"/>
              </a:xfrm>
              <a:custGeom>
                <a:avLst/>
                <a:gdLst>
                  <a:gd name="T0" fmla="*/ 26 w 26"/>
                  <a:gd name="T1" fmla="*/ 0 h 9"/>
                  <a:gd name="T2" fmla="*/ 26 w 26"/>
                  <a:gd name="T3" fmla="*/ 0 h 9"/>
                  <a:gd name="T4" fmla="*/ 0 w 26"/>
                  <a:gd name="T5" fmla="*/ 0 h 9"/>
                  <a:gd name="T6" fmla="*/ 0 w 26"/>
                  <a:gd name="T7" fmla="*/ 9 h 9"/>
                  <a:gd name="T8" fmla="*/ 26 w 26"/>
                  <a:gd name="T9" fmla="*/ 9 h 9"/>
                  <a:gd name="T10" fmla="*/ 26 w 26"/>
                  <a:gd name="T11" fmla="*/ 0 h 9"/>
                </a:gdLst>
                <a:ahLst/>
                <a:cxnLst>
                  <a:cxn ang="0">
                    <a:pos x="T0" y="T1"/>
                  </a:cxn>
                  <a:cxn ang="0">
                    <a:pos x="T2" y="T3"/>
                  </a:cxn>
                  <a:cxn ang="0">
                    <a:pos x="T4" y="T5"/>
                  </a:cxn>
                  <a:cxn ang="0">
                    <a:pos x="T6" y="T7"/>
                  </a:cxn>
                  <a:cxn ang="0">
                    <a:pos x="T8" y="T9"/>
                  </a:cxn>
                  <a:cxn ang="0">
                    <a:pos x="T10" y="T11"/>
                  </a:cxn>
                </a:cxnLst>
                <a:rect l="0" t="0" r="r" b="b"/>
                <a:pathLst>
                  <a:path w="26" h="9">
                    <a:moveTo>
                      <a:pt x="26" y="0"/>
                    </a:moveTo>
                    <a:lnTo>
                      <a:pt x="26" y="0"/>
                    </a:lnTo>
                    <a:lnTo>
                      <a:pt x="0" y="0"/>
                    </a:lnTo>
                    <a:lnTo>
                      <a:pt x="0" y="9"/>
                    </a:lnTo>
                    <a:lnTo>
                      <a:pt x="26" y="9"/>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17"/>
              <p:cNvSpPr>
                <a:spLocks/>
              </p:cNvSpPr>
              <p:nvPr/>
            </p:nvSpPr>
            <p:spPr bwMode="auto">
              <a:xfrm>
                <a:off x="4473" y="3441"/>
                <a:ext cx="41" cy="51"/>
              </a:xfrm>
              <a:custGeom>
                <a:avLst/>
                <a:gdLst>
                  <a:gd name="T0" fmla="*/ 44 w 46"/>
                  <a:gd name="T1" fmla="*/ 17 h 58"/>
                  <a:gd name="T2" fmla="*/ 44 w 46"/>
                  <a:gd name="T3" fmla="*/ 17 h 58"/>
                  <a:gd name="T4" fmla="*/ 23 w 46"/>
                  <a:gd name="T5" fmla="*/ 0 h 58"/>
                  <a:gd name="T6" fmla="*/ 2 w 46"/>
                  <a:gd name="T7" fmla="*/ 17 h 58"/>
                  <a:gd name="T8" fmla="*/ 14 w 46"/>
                  <a:gd name="T9" fmla="*/ 31 h 58"/>
                  <a:gd name="T10" fmla="*/ 25 w 46"/>
                  <a:gd name="T11" fmla="*/ 33 h 58"/>
                  <a:gd name="T12" fmla="*/ 36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5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2" y="0"/>
                      <a:pt x="23" y="0"/>
                    </a:cubicBezTo>
                    <a:cubicBezTo>
                      <a:pt x="12" y="0"/>
                      <a:pt x="2" y="5"/>
                      <a:pt x="2" y="17"/>
                    </a:cubicBezTo>
                    <a:cubicBezTo>
                      <a:pt x="2" y="25"/>
                      <a:pt x="7" y="29"/>
                      <a:pt x="14" y="31"/>
                    </a:cubicBezTo>
                    <a:lnTo>
                      <a:pt x="25" y="33"/>
                    </a:lnTo>
                    <a:cubicBezTo>
                      <a:pt x="33" y="35"/>
                      <a:pt x="36" y="37"/>
                      <a:pt x="36" y="41"/>
                    </a:cubicBezTo>
                    <a:cubicBezTo>
                      <a:pt x="36" y="48"/>
                      <a:pt x="30" y="50"/>
                      <a:pt x="24" y="50"/>
                    </a:cubicBezTo>
                    <a:cubicBezTo>
                      <a:pt x="10" y="50"/>
                      <a:pt x="9" y="43"/>
                      <a:pt x="9" y="39"/>
                    </a:cubicBezTo>
                    <a:lnTo>
                      <a:pt x="0" y="39"/>
                    </a:lnTo>
                    <a:cubicBezTo>
                      <a:pt x="0" y="45"/>
                      <a:pt x="2" y="58"/>
                      <a:pt x="24" y="58"/>
                    </a:cubicBezTo>
                    <a:cubicBezTo>
                      <a:pt x="36" y="58"/>
                      <a:pt x="46" y="51"/>
                      <a:pt x="46" y="40"/>
                    </a:cubicBezTo>
                    <a:cubicBezTo>
                      <a:pt x="46" y="32"/>
                      <a:pt x="42" y="28"/>
                      <a:pt x="30" y="25"/>
                    </a:cubicBezTo>
                    <a:lnTo>
                      <a:pt x="21" y="23"/>
                    </a:lnTo>
                    <a:cubicBezTo>
                      <a:pt x="13" y="21"/>
                      <a:pt x="11" y="20"/>
                      <a:pt x="11" y="15"/>
                    </a:cubicBezTo>
                    <a:cubicBezTo>
                      <a:pt x="11" y="9"/>
                      <a:pt x="19" y="8"/>
                      <a:pt x="22" y="8"/>
                    </a:cubicBezTo>
                    <a:cubicBezTo>
                      <a:pt x="33" y="8"/>
                      <a:pt x="35" y="13"/>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18"/>
              <p:cNvSpPr>
                <a:spLocks noEditPoints="1"/>
              </p:cNvSpPr>
              <p:nvPr/>
            </p:nvSpPr>
            <p:spPr bwMode="auto">
              <a:xfrm>
                <a:off x="4520" y="3441"/>
                <a:ext cx="46" cy="51"/>
              </a:xfrm>
              <a:custGeom>
                <a:avLst/>
                <a:gdLst>
                  <a:gd name="T0" fmla="*/ 0 w 52"/>
                  <a:gd name="T1" fmla="*/ 29 h 58"/>
                  <a:gd name="T2" fmla="*/ 0 w 52"/>
                  <a:gd name="T3" fmla="*/ 29 h 58"/>
                  <a:gd name="T4" fmla="*/ 26 w 52"/>
                  <a:gd name="T5" fmla="*/ 58 h 58"/>
                  <a:gd name="T6" fmla="*/ 52 w 52"/>
                  <a:gd name="T7" fmla="*/ 29 h 58"/>
                  <a:gd name="T8" fmla="*/ 26 w 52"/>
                  <a:gd name="T9" fmla="*/ 0 h 58"/>
                  <a:gd name="T10" fmla="*/ 0 w 52"/>
                  <a:gd name="T11" fmla="*/ 29 h 58"/>
                  <a:gd name="T12" fmla="*/ 10 w 52"/>
                  <a:gd name="T13" fmla="*/ 29 h 58"/>
                  <a:gd name="T14" fmla="*/ 10 w 52"/>
                  <a:gd name="T15" fmla="*/ 29 h 58"/>
                  <a:gd name="T16" fmla="*/ 26 w 52"/>
                  <a:gd name="T17" fmla="*/ 8 h 58"/>
                  <a:gd name="T18" fmla="*/ 42 w 52"/>
                  <a:gd name="T19" fmla="*/ 29 h 58"/>
                  <a:gd name="T20" fmla="*/ 26 w 52"/>
                  <a:gd name="T21" fmla="*/ 50 h 58"/>
                  <a:gd name="T22" fmla="*/ 10 w 52"/>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8">
                    <a:moveTo>
                      <a:pt x="0" y="29"/>
                    </a:moveTo>
                    <a:lnTo>
                      <a:pt x="0" y="29"/>
                    </a:lnTo>
                    <a:cubicBezTo>
                      <a:pt x="0" y="43"/>
                      <a:pt x="8" y="58"/>
                      <a:pt x="26" y="58"/>
                    </a:cubicBezTo>
                    <a:cubicBezTo>
                      <a:pt x="44" y="58"/>
                      <a:pt x="52" y="43"/>
                      <a:pt x="52" y="29"/>
                    </a:cubicBezTo>
                    <a:cubicBezTo>
                      <a:pt x="52" y="15"/>
                      <a:pt x="44" y="0"/>
                      <a:pt x="26" y="0"/>
                    </a:cubicBezTo>
                    <a:cubicBezTo>
                      <a:pt x="8" y="0"/>
                      <a:pt x="0" y="15"/>
                      <a:pt x="0" y="29"/>
                    </a:cubicBezTo>
                    <a:close/>
                    <a:moveTo>
                      <a:pt x="10" y="29"/>
                    </a:moveTo>
                    <a:lnTo>
                      <a:pt x="10" y="29"/>
                    </a:lnTo>
                    <a:cubicBezTo>
                      <a:pt x="10" y="21"/>
                      <a:pt x="13" y="8"/>
                      <a:pt x="26" y="8"/>
                    </a:cubicBezTo>
                    <a:cubicBezTo>
                      <a:pt x="40" y="8"/>
                      <a:pt x="42" y="21"/>
                      <a:pt x="42" y="29"/>
                    </a:cubicBezTo>
                    <a:cubicBezTo>
                      <a:pt x="42" y="36"/>
                      <a:pt x="40" y="50"/>
                      <a:pt x="26" y="50"/>
                    </a:cubicBezTo>
                    <a:cubicBezTo>
                      <a:pt x="13"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19"/>
              <p:cNvSpPr>
                <a:spLocks/>
              </p:cNvSpPr>
              <p:nvPr/>
            </p:nvSpPr>
            <p:spPr bwMode="auto">
              <a:xfrm>
                <a:off x="4575" y="3424"/>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20"/>
              <p:cNvSpPr>
                <a:spLocks/>
              </p:cNvSpPr>
              <p:nvPr/>
            </p:nvSpPr>
            <p:spPr bwMode="auto">
              <a:xfrm>
                <a:off x="4591" y="3442"/>
                <a:ext cx="45" cy="49"/>
              </a:xfrm>
              <a:custGeom>
                <a:avLst/>
                <a:gdLst>
                  <a:gd name="T0" fmla="*/ 25 w 51"/>
                  <a:gd name="T1" fmla="*/ 45 h 56"/>
                  <a:gd name="T2" fmla="*/ 25 w 51"/>
                  <a:gd name="T3" fmla="*/ 45 h 56"/>
                  <a:gd name="T4" fmla="*/ 25 w 51"/>
                  <a:gd name="T5" fmla="*/ 45 h 56"/>
                  <a:gd name="T6" fmla="*/ 10 w 51"/>
                  <a:gd name="T7" fmla="*/ 0 h 56"/>
                  <a:gd name="T8" fmla="*/ 0 w 51"/>
                  <a:gd name="T9" fmla="*/ 0 h 56"/>
                  <a:gd name="T10" fmla="*/ 20 w 51"/>
                  <a:gd name="T11" fmla="*/ 56 h 56"/>
                  <a:gd name="T12" fmla="*/ 30 w 51"/>
                  <a:gd name="T13" fmla="*/ 56 h 56"/>
                  <a:gd name="T14" fmla="*/ 51 w 51"/>
                  <a:gd name="T15" fmla="*/ 0 h 56"/>
                  <a:gd name="T16" fmla="*/ 41 w 51"/>
                  <a:gd name="T17" fmla="*/ 0 h 56"/>
                  <a:gd name="T18" fmla="*/ 25 w 51"/>
                  <a:gd name="T19" fmla="*/ 4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6">
                    <a:moveTo>
                      <a:pt x="25" y="45"/>
                    </a:moveTo>
                    <a:lnTo>
                      <a:pt x="25" y="45"/>
                    </a:lnTo>
                    <a:lnTo>
                      <a:pt x="25" y="45"/>
                    </a:lnTo>
                    <a:lnTo>
                      <a:pt x="10" y="0"/>
                    </a:lnTo>
                    <a:lnTo>
                      <a:pt x="0" y="0"/>
                    </a:lnTo>
                    <a:lnTo>
                      <a:pt x="20" y="56"/>
                    </a:lnTo>
                    <a:lnTo>
                      <a:pt x="30" y="56"/>
                    </a:lnTo>
                    <a:lnTo>
                      <a:pt x="51" y="0"/>
                    </a:lnTo>
                    <a:lnTo>
                      <a:pt x="41" y="0"/>
                    </a:lnTo>
                    <a:lnTo>
                      <a:pt x="25" y="4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21"/>
              <p:cNvSpPr>
                <a:spLocks noEditPoints="1"/>
              </p:cNvSpPr>
              <p:nvPr/>
            </p:nvSpPr>
            <p:spPr bwMode="auto">
              <a:xfrm>
                <a:off x="4643" y="3424"/>
                <a:ext cx="8" cy="67"/>
              </a:xfrm>
              <a:custGeom>
                <a:avLst/>
                <a:gdLst>
                  <a:gd name="T0" fmla="*/ 9 w 9"/>
                  <a:gd name="T1" fmla="*/ 20 h 76"/>
                  <a:gd name="T2" fmla="*/ 9 w 9"/>
                  <a:gd name="T3" fmla="*/ 20 h 76"/>
                  <a:gd name="T4" fmla="*/ 0 w 9"/>
                  <a:gd name="T5" fmla="*/ 20 h 76"/>
                  <a:gd name="T6" fmla="*/ 0 w 9"/>
                  <a:gd name="T7" fmla="*/ 76 h 76"/>
                  <a:gd name="T8" fmla="*/ 9 w 9"/>
                  <a:gd name="T9" fmla="*/ 76 h 76"/>
                  <a:gd name="T10" fmla="*/ 9 w 9"/>
                  <a:gd name="T11" fmla="*/ 20 h 76"/>
                  <a:gd name="T12" fmla="*/ 9 w 9"/>
                  <a:gd name="T13" fmla="*/ 10 h 76"/>
                  <a:gd name="T14" fmla="*/ 9 w 9"/>
                  <a:gd name="T15" fmla="*/ 10 h 76"/>
                  <a:gd name="T16" fmla="*/ 9 w 9"/>
                  <a:gd name="T17" fmla="*/ 0 h 76"/>
                  <a:gd name="T18" fmla="*/ 0 w 9"/>
                  <a:gd name="T19" fmla="*/ 0 h 76"/>
                  <a:gd name="T20" fmla="*/ 0 w 9"/>
                  <a:gd name="T21" fmla="*/ 10 h 76"/>
                  <a:gd name="T22" fmla="*/ 9 w 9"/>
                  <a:gd name="T2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0"/>
                    </a:moveTo>
                    <a:lnTo>
                      <a:pt x="9" y="20"/>
                    </a:lnTo>
                    <a:lnTo>
                      <a:pt x="0" y="20"/>
                    </a:lnTo>
                    <a:lnTo>
                      <a:pt x="0" y="76"/>
                    </a:lnTo>
                    <a:lnTo>
                      <a:pt x="9" y="76"/>
                    </a:lnTo>
                    <a:lnTo>
                      <a:pt x="9" y="20"/>
                    </a:lnTo>
                    <a:close/>
                    <a:moveTo>
                      <a:pt x="9" y="10"/>
                    </a:moveTo>
                    <a:lnTo>
                      <a:pt x="9" y="10"/>
                    </a:lnTo>
                    <a:lnTo>
                      <a:pt x="9" y="0"/>
                    </a:lnTo>
                    <a:lnTo>
                      <a:pt x="0" y="0"/>
                    </a:lnTo>
                    <a:lnTo>
                      <a:pt x="0" y="10"/>
                    </a:lnTo>
                    <a:lnTo>
                      <a:pt x="9" y="1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22"/>
              <p:cNvSpPr>
                <a:spLocks/>
              </p:cNvSpPr>
              <p:nvPr/>
            </p:nvSpPr>
            <p:spPr bwMode="auto">
              <a:xfrm>
                <a:off x="4665" y="3441"/>
                <a:ext cx="39" cy="50"/>
              </a:xfrm>
              <a:custGeom>
                <a:avLst/>
                <a:gdLst>
                  <a:gd name="T0" fmla="*/ 45 w 45"/>
                  <a:gd name="T1" fmla="*/ 19 h 57"/>
                  <a:gd name="T2" fmla="*/ 45 w 45"/>
                  <a:gd name="T3" fmla="*/ 19 h 57"/>
                  <a:gd name="T4" fmla="*/ 25 w 45"/>
                  <a:gd name="T5" fmla="*/ 0 h 57"/>
                  <a:gd name="T6" fmla="*/ 9 w 45"/>
                  <a:gd name="T7" fmla="*/ 9 h 57"/>
                  <a:gd name="T8" fmla="*/ 8 w 45"/>
                  <a:gd name="T9" fmla="*/ 9 h 57"/>
                  <a:gd name="T10" fmla="*/ 8 w 45"/>
                  <a:gd name="T11" fmla="*/ 1 h 57"/>
                  <a:gd name="T12" fmla="*/ 0 w 45"/>
                  <a:gd name="T13" fmla="*/ 1 h 57"/>
                  <a:gd name="T14" fmla="*/ 0 w 45"/>
                  <a:gd name="T15" fmla="*/ 57 h 57"/>
                  <a:gd name="T16" fmla="*/ 9 w 45"/>
                  <a:gd name="T17" fmla="*/ 57 h 57"/>
                  <a:gd name="T18" fmla="*/ 9 w 45"/>
                  <a:gd name="T19" fmla="*/ 26 h 57"/>
                  <a:gd name="T20" fmla="*/ 23 w 45"/>
                  <a:gd name="T21" fmla="*/ 8 h 57"/>
                  <a:gd name="T22" fmla="*/ 35 w 45"/>
                  <a:gd name="T23" fmla="*/ 22 h 57"/>
                  <a:gd name="T24" fmla="*/ 35 w 45"/>
                  <a:gd name="T25" fmla="*/ 57 h 57"/>
                  <a:gd name="T26" fmla="*/ 45 w 45"/>
                  <a:gd name="T27" fmla="*/ 57 h 57"/>
                  <a:gd name="T28" fmla="*/ 45 w 45"/>
                  <a:gd name="T2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19"/>
                    </a:moveTo>
                    <a:lnTo>
                      <a:pt x="45" y="19"/>
                    </a:lnTo>
                    <a:cubicBezTo>
                      <a:pt x="45" y="3"/>
                      <a:pt x="34" y="0"/>
                      <a:pt x="25" y="0"/>
                    </a:cubicBezTo>
                    <a:cubicBezTo>
                      <a:pt x="16" y="0"/>
                      <a:pt x="11" y="6"/>
                      <a:pt x="9" y="9"/>
                    </a:cubicBezTo>
                    <a:lnTo>
                      <a:pt x="8" y="9"/>
                    </a:lnTo>
                    <a:lnTo>
                      <a:pt x="8" y="1"/>
                    </a:lnTo>
                    <a:lnTo>
                      <a:pt x="0" y="1"/>
                    </a:lnTo>
                    <a:lnTo>
                      <a:pt x="0" y="57"/>
                    </a:lnTo>
                    <a:lnTo>
                      <a:pt x="9" y="57"/>
                    </a:lnTo>
                    <a:lnTo>
                      <a:pt x="9" y="26"/>
                    </a:lnTo>
                    <a:cubicBezTo>
                      <a:pt x="9" y="11"/>
                      <a:pt x="18" y="8"/>
                      <a:pt x="23" y="8"/>
                    </a:cubicBezTo>
                    <a:cubicBezTo>
                      <a:pt x="33" y="8"/>
                      <a:pt x="35" y="13"/>
                      <a:pt x="35" y="22"/>
                    </a:cubicBezTo>
                    <a:lnTo>
                      <a:pt x="35" y="57"/>
                    </a:lnTo>
                    <a:lnTo>
                      <a:pt x="45" y="57"/>
                    </a:lnTo>
                    <a:lnTo>
                      <a:pt x="45"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23"/>
              <p:cNvSpPr>
                <a:spLocks noEditPoints="1"/>
              </p:cNvSpPr>
              <p:nvPr/>
            </p:nvSpPr>
            <p:spPr bwMode="auto">
              <a:xfrm>
                <a:off x="4714" y="3441"/>
                <a:ext cx="43" cy="71"/>
              </a:xfrm>
              <a:custGeom>
                <a:avLst/>
                <a:gdLst>
                  <a:gd name="T0" fmla="*/ 10 w 49"/>
                  <a:gd name="T1" fmla="*/ 29 h 80"/>
                  <a:gd name="T2" fmla="*/ 10 w 49"/>
                  <a:gd name="T3" fmla="*/ 29 h 80"/>
                  <a:gd name="T4" fmla="*/ 25 w 49"/>
                  <a:gd name="T5" fmla="*/ 8 h 80"/>
                  <a:gd name="T6" fmla="*/ 40 w 49"/>
                  <a:gd name="T7" fmla="*/ 31 h 80"/>
                  <a:gd name="T8" fmla="*/ 25 w 49"/>
                  <a:gd name="T9" fmla="*/ 50 h 80"/>
                  <a:gd name="T10" fmla="*/ 10 w 49"/>
                  <a:gd name="T11" fmla="*/ 29 h 80"/>
                  <a:gd name="T12" fmla="*/ 49 w 49"/>
                  <a:gd name="T13" fmla="*/ 1 h 80"/>
                  <a:gd name="T14" fmla="*/ 49 w 49"/>
                  <a:gd name="T15" fmla="*/ 1 h 80"/>
                  <a:gd name="T16" fmla="*/ 40 w 49"/>
                  <a:gd name="T17" fmla="*/ 1 h 80"/>
                  <a:gd name="T18" fmla="*/ 40 w 49"/>
                  <a:gd name="T19" fmla="*/ 9 h 80"/>
                  <a:gd name="T20" fmla="*/ 40 w 49"/>
                  <a:gd name="T21" fmla="*/ 9 h 80"/>
                  <a:gd name="T22" fmla="*/ 23 w 49"/>
                  <a:gd name="T23" fmla="*/ 0 h 80"/>
                  <a:gd name="T24" fmla="*/ 0 w 49"/>
                  <a:gd name="T25" fmla="*/ 27 h 80"/>
                  <a:gd name="T26" fmla="*/ 25 w 49"/>
                  <a:gd name="T27" fmla="*/ 58 h 80"/>
                  <a:gd name="T28" fmla="*/ 39 w 49"/>
                  <a:gd name="T29" fmla="*/ 51 h 80"/>
                  <a:gd name="T30" fmla="*/ 39 w 49"/>
                  <a:gd name="T31" fmla="*/ 50 h 80"/>
                  <a:gd name="T32" fmla="*/ 39 w 49"/>
                  <a:gd name="T33" fmla="*/ 50 h 80"/>
                  <a:gd name="T34" fmla="*/ 39 w 49"/>
                  <a:gd name="T35" fmla="*/ 53 h 80"/>
                  <a:gd name="T36" fmla="*/ 24 w 49"/>
                  <a:gd name="T37" fmla="*/ 72 h 80"/>
                  <a:gd name="T38" fmla="*/ 11 w 49"/>
                  <a:gd name="T39" fmla="*/ 63 h 80"/>
                  <a:gd name="T40" fmla="*/ 2 w 49"/>
                  <a:gd name="T41" fmla="*/ 63 h 80"/>
                  <a:gd name="T42" fmla="*/ 23 w 49"/>
                  <a:gd name="T43" fmla="*/ 80 h 80"/>
                  <a:gd name="T44" fmla="*/ 49 w 49"/>
                  <a:gd name="T45" fmla="*/ 52 h 80"/>
                  <a:gd name="T46" fmla="*/ 49 w 49"/>
                  <a:gd name="T47" fmla="*/ 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 h="80">
                    <a:moveTo>
                      <a:pt x="10" y="29"/>
                    </a:moveTo>
                    <a:lnTo>
                      <a:pt x="10" y="29"/>
                    </a:lnTo>
                    <a:cubicBezTo>
                      <a:pt x="10" y="22"/>
                      <a:pt x="11" y="8"/>
                      <a:pt x="25" y="8"/>
                    </a:cubicBezTo>
                    <a:cubicBezTo>
                      <a:pt x="38" y="8"/>
                      <a:pt x="40" y="22"/>
                      <a:pt x="40" y="31"/>
                    </a:cubicBezTo>
                    <a:cubicBezTo>
                      <a:pt x="40" y="46"/>
                      <a:pt x="31" y="50"/>
                      <a:pt x="25" y="50"/>
                    </a:cubicBezTo>
                    <a:cubicBezTo>
                      <a:pt x="15" y="50"/>
                      <a:pt x="10" y="41"/>
                      <a:pt x="10" y="29"/>
                    </a:cubicBezTo>
                    <a:close/>
                    <a:moveTo>
                      <a:pt x="49" y="1"/>
                    </a:moveTo>
                    <a:lnTo>
                      <a:pt x="49" y="1"/>
                    </a:lnTo>
                    <a:lnTo>
                      <a:pt x="40" y="1"/>
                    </a:lnTo>
                    <a:lnTo>
                      <a:pt x="40" y="9"/>
                    </a:lnTo>
                    <a:lnTo>
                      <a:pt x="40" y="9"/>
                    </a:lnTo>
                    <a:cubicBezTo>
                      <a:pt x="38" y="6"/>
                      <a:pt x="33" y="0"/>
                      <a:pt x="23" y="0"/>
                    </a:cubicBezTo>
                    <a:cubicBezTo>
                      <a:pt x="9" y="0"/>
                      <a:pt x="0" y="12"/>
                      <a:pt x="0" y="27"/>
                    </a:cubicBezTo>
                    <a:cubicBezTo>
                      <a:pt x="0" y="41"/>
                      <a:pt x="6" y="58"/>
                      <a:pt x="25" y="58"/>
                    </a:cubicBezTo>
                    <a:cubicBezTo>
                      <a:pt x="32" y="58"/>
                      <a:pt x="37" y="55"/>
                      <a:pt x="39" y="51"/>
                    </a:cubicBezTo>
                    <a:lnTo>
                      <a:pt x="39" y="50"/>
                    </a:lnTo>
                    <a:lnTo>
                      <a:pt x="39" y="50"/>
                    </a:lnTo>
                    <a:lnTo>
                      <a:pt x="39" y="53"/>
                    </a:lnTo>
                    <a:cubicBezTo>
                      <a:pt x="39" y="59"/>
                      <a:pt x="40" y="72"/>
                      <a:pt x="24" y="72"/>
                    </a:cubicBezTo>
                    <a:cubicBezTo>
                      <a:pt x="21" y="72"/>
                      <a:pt x="13" y="72"/>
                      <a:pt x="11" y="63"/>
                    </a:cubicBezTo>
                    <a:lnTo>
                      <a:pt x="2" y="63"/>
                    </a:lnTo>
                    <a:cubicBezTo>
                      <a:pt x="4" y="78"/>
                      <a:pt x="16" y="80"/>
                      <a:pt x="23" y="80"/>
                    </a:cubicBezTo>
                    <a:cubicBezTo>
                      <a:pt x="49" y="80"/>
                      <a:pt x="49" y="60"/>
                      <a:pt x="49" y="52"/>
                    </a:cubicBezTo>
                    <a:lnTo>
                      <a:pt x="49" y="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24"/>
              <p:cNvSpPr>
                <a:spLocks noEditPoints="1"/>
              </p:cNvSpPr>
              <p:nvPr/>
            </p:nvSpPr>
            <p:spPr bwMode="auto">
              <a:xfrm>
                <a:off x="4476" y="3554"/>
                <a:ext cx="42" cy="69"/>
              </a:xfrm>
              <a:custGeom>
                <a:avLst/>
                <a:gdLst>
                  <a:gd name="T0" fmla="*/ 8 w 48"/>
                  <a:gd name="T1" fmla="*/ 31 h 78"/>
                  <a:gd name="T2" fmla="*/ 8 w 48"/>
                  <a:gd name="T3" fmla="*/ 31 h 78"/>
                  <a:gd name="T4" fmla="*/ 23 w 48"/>
                  <a:gd name="T5" fmla="*/ 8 h 78"/>
                  <a:gd name="T6" fmla="*/ 39 w 48"/>
                  <a:gd name="T7" fmla="*/ 29 h 78"/>
                  <a:gd name="T8" fmla="*/ 24 w 48"/>
                  <a:gd name="T9" fmla="*/ 50 h 78"/>
                  <a:gd name="T10" fmla="*/ 8 w 48"/>
                  <a:gd name="T11" fmla="*/ 31 h 78"/>
                  <a:gd name="T12" fmla="*/ 0 w 48"/>
                  <a:gd name="T13" fmla="*/ 78 h 78"/>
                  <a:gd name="T14" fmla="*/ 0 w 48"/>
                  <a:gd name="T15" fmla="*/ 78 h 78"/>
                  <a:gd name="T16" fmla="*/ 9 w 48"/>
                  <a:gd name="T17" fmla="*/ 78 h 78"/>
                  <a:gd name="T18" fmla="*/ 9 w 48"/>
                  <a:gd name="T19" fmla="*/ 51 h 78"/>
                  <a:gd name="T20" fmla="*/ 9 w 48"/>
                  <a:gd name="T21" fmla="*/ 51 h 78"/>
                  <a:gd name="T22" fmla="*/ 24 w 48"/>
                  <a:gd name="T23" fmla="*/ 58 h 78"/>
                  <a:gd name="T24" fmla="*/ 48 w 48"/>
                  <a:gd name="T25" fmla="*/ 27 h 78"/>
                  <a:gd name="T26" fmla="*/ 25 w 48"/>
                  <a:gd name="T27" fmla="*/ 0 h 78"/>
                  <a:gd name="T28" fmla="*/ 9 w 48"/>
                  <a:gd name="T29" fmla="*/ 9 h 78"/>
                  <a:gd name="T30" fmla="*/ 8 w 48"/>
                  <a:gd name="T31" fmla="*/ 9 h 78"/>
                  <a:gd name="T32" fmla="*/ 8 w 48"/>
                  <a:gd name="T33" fmla="*/ 1 h 78"/>
                  <a:gd name="T34" fmla="*/ 0 w 48"/>
                  <a:gd name="T35" fmla="*/ 1 h 78"/>
                  <a:gd name="T36" fmla="*/ 0 w 48"/>
                  <a:gd name="T3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78">
                    <a:moveTo>
                      <a:pt x="8" y="31"/>
                    </a:moveTo>
                    <a:lnTo>
                      <a:pt x="8" y="31"/>
                    </a:lnTo>
                    <a:cubicBezTo>
                      <a:pt x="8" y="22"/>
                      <a:pt x="10" y="8"/>
                      <a:pt x="23" y="8"/>
                    </a:cubicBezTo>
                    <a:cubicBezTo>
                      <a:pt x="38" y="8"/>
                      <a:pt x="39" y="22"/>
                      <a:pt x="39" y="29"/>
                    </a:cubicBezTo>
                    <a:cubicBezTo>
                      <a:pt x="39" y="41"/>
                      <a:pt x="34" y="50"/>
                      <a:pt x="24" y="50"/>
                    </a:cubicBezTo>
                    <a:cubicBezTo>
                      <a:pt x="18" y="50"/>
                      <a:pt x="8" y="46"/>
                      <a:pt x="8" y="31"/>
                    </a:cubicBezTo>
                    <a:close/>
                    <a:moveTo>
                      <a:pt x="0" y="78"/>
                    </a:moveTo>
                    <a:lnTo>
                      <a:pt x="0" y="78"/>
                    </a:lnTo>
                    <a:lnTo>
                      <a:pt x="9" y="78"/>
                    </a:lnTo>
                    <a:lnTo>
                      <a:pt x="9" y="51"/>
                    </a:lnTo>
                    <a:lnTo>
                      <a:pt x="9" y="51"/>
                    </a:lnTo>
                    <a:cubicBezTo>
                      <a:pt x="12" y="55"/>
                      <a:pt x="16" y="58"/>
                      <a:pt x="24" y="58"/>
                    </a:cubicBezTo>
                    <a:cubicBezTo>
                      <a:pt x="43" y="58"/>
                      <a:pt x="48" y="40"/>
                      <a:pt x="48" y="27"/>
                    </a:cubicBezTo>
                    <a:cubicBezTo>
                      <a:pt x="48" y="12"/>
                      <a:pt x="40" y="0"/>
                      <a:pt x="25" y="0"/>
                    </a:cubicBezTo>
                    <a:cubicBezTo>
                      <a:pt x="15" y="0"/>
                      <a:pt x="11" y="6"/>
                      <a:pt x="9" y="9"/>
                    </a:cubicBezTo>
                    <a:lnTo>
                      <a:pt x="8" y="9"/>
                    </a:lnTo>
                    <a:lnTo>
                      <a:pt x="8" y="1"/>
                    </a:lnTo>
                    <a:lnTo>
                      <a:pt x="0" y="1"/>
                    </a:lnTo>
                    <a:lnTo>
                      <a:pt x="0" y="7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25"/>
              <p:cNvSpPr>
                <a:spLocks/>
              </p:cNvSpPr>
              <p:nvPr/>
            </p:nvSpPr>
            <p:spPr bwMode="auto">
              <a:xfrm>
                <a:off x="4529" y="3554"/>
                <a:ext cx="24" cy="50"/>
              </a:xfrm>
              <a:custGeom>
                <a:avLst/>
                <a:gdLst>
                  <a:gd name="T0" fmla="*/ 9 w 27"/>
                  <a:gd name="T1" fmla="*/ 24 h 57"/>
                  <a:gd name="T2" fmla="*/ 9 w 27"/>
                  <a:gd name="T3" fmla="*/ 24 h 57"/>
                  <a:gd name="T4" fmla="*/ 23 w 27"/>
                  <a:gd name="T5" fmla="*/ 9 h 57"/>
                  <a:gd name="T6" fmla="*/ 27 w 27"/>
                  <a:gd name="T7" fmla="*/ 9 h 57"/>
                  <a:gd name="T8" fmla="*/ 27 w 27"/>
                  <a:gd name="T9" fmla="*/ 0 h 57"/>
                  <a:gd name="T10" fmla="*/ 24 w 27"/>
                  <a:gd name="T11" fmla="*/ 0 h 57"/>
                  <a:gd name="T12" fmla="*/ 9 w 27"/>
                  <a:gd name="T13" fmla="*/ 10 h 57"/>
                  <a:gd name="T14" fmla="*/ 9 w 27"/>
                  <a:gd name="T15" fmla="*/ 10 h 57"/>
                  <a:gd name="T16" fmla="*/ 9 w 27"/>
                  <a:gd name="T17" fmla="*/ 1 h 57"/>
                  <a:gd name="T18" fmla="*/ 0 w 27"/>
                  <a:gd name="T19" fmla="*/ 1 h 57"/>
                  <a:gd name="T20" fmla="*/ 0 w 27"/>
                  <a:gd name="T21" fmla="*/ 57 h 57"/>
                  <a:gd name="T22" fmla="*/ 9 w 27"/>
                  <a:gd name="T23" fmla="*/ 57 h 57"/>
                  <a:gd name="T24" fmla="*/ 9 w 27"/>
                  <a:gd name="T25"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4"/>
                    </a:moveTo>
                    <a:lnTo>
                      <a:pt x="9" y="24"/>
                    </a:lnTo>
                    <a:cubicBezTo>
                      <a:pt x="9" y="16"/>
                      <a:pt x="15" y="9"/>
                      <a:pt x="23" y="9"/>
                    </a:cubicBezTo>
                    <a:lnTo>
                      <a:pt x="27" y="9"/>
                    </a:lnTo>
                    <a:lnTo>
                      <a:pt x="27" y="0"/>
                    </a:lnTo>
                    <a:cubicBezTo>
                      <a:pt x="26" y="0"/>
                      <a:pt x="26" y="0"/>
                      <a:pt x="24" y="0"/>
                    </a:cubicBezTo>
                    <a:cubicBezTo>
                      <a:pt x="17" y="0"/>
                      <a:pt x="13" y="4"/>
                      <a:pt x="9" y="10"/>
                    </a:cubicBezTo>
                    <a:lnTo>
                      <a:pt x="9" y="10"/>
                    </a:lnTo>
                    <a:lnTo>
                      <a:pt x="9" y="1"/>
                    </a:lnTo>
                    <a:lnTo>
                      <a:pt x="0" y="1"/>
                    </a:lnTo>
                    <a:lnTo>
                      <a:pt x="0" y="57"/>
                    </a:lnTo>
                    <a:lnTo>
                      <a:pt x="9" y="57"/>
                    </a:lnTo>
                    <a:lnTo>
                      <a:pt x="9"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26"/>
              <p:cNvSpPr>
                <a:spLocks noEditPoints="1"/>
              </p:cNvSpPr>
              <p:nvPr/>
            </p:nvSpPr>
            <p:spPr bwMode="auto">
              <a:xfrm>
                <a:off x="4557" y="3554"/>
                <a:ext cx="45" cy="51"/>
              </a:xfrm>
              <a:custGeom>
                <a:avLst/>
                <a:gdLst>
                  <a:gd name="T0" fmla="*/ 0 w 51"/>
                  <a:gd name="T1" fmla="*/ 29 h 58"/>
                  <a:gd name="T2" fmla="*/ 0 w 51"/>
                  <a:gd name="T3" fmla="*/ 29 h 58"/>
                  <a:gd name="T4" fmla="*/ 26 w 51"/>
                  <a:gd name="T5" fmla="*/ 58 h 58"/>
                  <a:gd name="T6" fmla="*/ 51 w 51"/>
                  <a:gd name="T7" fmla="*/ 29 h 58"/>
                  <a:gd name="T8" fmla="*/ 26 w 51"/>
                  <a:gd name="T9" fmla="*/ 0 h 58"/>
                  <a:gd name="T10" fmla="*/ 0 w 51"/>
                  <a:gd name="T11" fmla="*/ 29 h 58"/>
                  <a:gd name="T12" fmla="*/ 10 w 51"/>
                  <a:gd name="T13" fmla="*/ 29 h 58"/>
                  <a:gd name="T14" fmla="*/ 10 w 51"/>
                  <a:gd name="T15" fmla="*/ 29 h 58"/>
                  <a:gd name="T16" fmla="*/ 26 w 51"/>
                  <a:gd name="T17" fmla="*/ 8 h 58"/>
                  <a:gd name="T18" fmla="*/ 42 w 51"/>
                  <a:gd name="T19" fmla="*/ 29 h 58"/>
                  <a:gd name="T20" fmla="*/ 26 w 51"/>
                  <a:gd name="T21" fmla="*/ 50 h 58"/>
                  <a:gd name="T22" fmla="*/ 10 w 51"/>
                  <a:gd name="T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8">
                    <a:moveTo>
                      <a:pt x="0" y="29"/>
                    </a:moveTo>
                    <a:lnTo>
                      <a:pt x="0" y="29"/>
                    </a:lnTo>
                    <a:cubicBezTo>
                      <a:pt x="0" y="43"/>
                      <a:pt x="8" y="58"/>
                      <a:pt x="26" y="58"/>
                    </a:cubicBezTo>
                    <a:cubicBezTo>
                      <a:pt x="43" y="58"/>
                      <a:pt x="51" y="43"/>
                      <a:pt x="51" y="29"/>
                    </a:cubicBezTo>
                    <a:cubicBezTo>
                      <a:pt x="51" y="14"/>
                      <a:pt x="43" y="0"/>
                      <a:pt x="26" y="0"/>
                    </a:cubicBezTo>
                    <a:cubicBezTo>
                      <a:pt x="8" y="0"/>
                      <a:pt x="0" y="14"/>
                      <a:pt x="0" y="29"/>
                    </a:cubicBezTo>
                    <a:close/>
                    <a:moveTo>
                      <a:pt x="10" y="29"/>
                    </a:moveTo>
                    <a:lnTo>
                      <a:pt x="10" y="29"/>
                    </a:lnTo>
                    <a:cubicBezTo>
                      <a:pt x="10" y="21"/>
                      <a:pt x="12" y="8"/>
                      <a:pt x="26" y="8"/>
                    </a:cubicBezTo>
                    <a:cubicBezTo>
                      <a:pt x="39" y="8"/>
                      <a:pt x="42" y="21"/>
                      <a:pt x="42" y="29"/>
                    </a:cubicBezTo>
                    <a:cubicBezTo>
                      <a:pt x="42" y="36"/>
                      <a:pt x="39" y="50"/>
                      <a:pt x="26" y="50"/>
                    </a:cubicBezTo>
                    <a:cubicBezTo>
                      <a:pt x="12" y="50"/>
                      <a:pt x="10" y="36"/>
                      <a:pt x="10" y="2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27"/>
              <p:cNvSpPr>
                <a:spLocks/>
              </p:cNvSpPr>
              <p:nvPr/>
            </p:nvSpPr>
            <p:spPr bwMode="auto">
              <a:xfrm>
                <a:off x="4609" y="3554"/>
                <a:ext cx="41" cy="51"/>
              </a:xfrm>
              <a:custGeom>
                <a:avLst/>
                <a:gdLst>
                  <a:gd name="T0" fmla="*/ 47 w 47"/>
                  <a:gd name="T1" fmla="*/ 20 h 58"/>
                  <a:gd name="T2" fmla="*/ 47 w 47"/>
                  <a:gd name="T3" fmla="*/ 20 h 58"/>
                  <a:gd name="T4" fmla="*/ 26 w 47"/>
                  <a:gd name="T5" fmla="*/ 0 h 58"/>
                  <a:gd name="T6" fmla="*/ 0 w 47"/>
                  <a:gd name="T7" fmla="*/ 30 h 58"/>
                  <a:gd name="T8" fmla="*/ 24 w 47"/>
                  <a:gd name="T9" fmla="*/ 58 h 58"/>
                  <a:gd name="T10" fmla="*/ 47 w 47"/>
                  <a:gd name="T11" fmla="*/ 37 h 58"/>
                  <a:gd name="T12" fmla="*/ 38 w 47"/>
                  <a:gd name="T13" fmla="*/ 37 h 58"/>
                  <a:gd name="T14" fmla="*/ 25 w 47"/>
                  <a:gd name="T15" fmla="*/ 50 h 58"/>
                  <a:gd name="T16" fmla="*/ 10 w 47"/>
                  <a:gd name="T17" fmla="*/ 29 h 58"/>
                  <a:gd name="T18" fmla="*/ 25 w 47"/>
                  <a:gd name="T19" fmla="*/ 8 h 58"/>
                  <a:gd name="T20" fmla="*/ 38 w 47"/>
                  <a:gd name="T21" fmla="*/ 20 h 58"/>
                  <a:gd name="T22" fmla="*/ 47 w 47"/>
                  <a:gd name="T23"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8">
                    <a:moveTo>
                      <a:pt x="47" y="20"/>
                    </a:moveTo>
                    <a:lnTo>
                      <a:pt x="47" y="20"/>
                    </a:lnTo>
                    <a:cubicBezTo>
                      <a:pt x="46" y="10"/>
                      <a:pt x="41" y="0"/>
                      <a:pt x="26" y="0"/>
                    </a:cubicBezTo>
                    <a:cubicBezTo>
                      <a:pt x="8" y="0"/>
                      <a:pt x="0" y="13"/>
                      <a:pt x="0" y="30"/>
                    </a:cubicBezTo>
                    <a:cubicBezTo>
                      <a:pt x="0" y="46"/>
                      <a:pt x="9" y="58"/>
                      <a:pt x="24" y="58"/>
                    </a:cubicBezTo>
                    <a:cubicBezTo>
                      <a:pt x="41" y="58"/>
                      <a:pt x="46" y="46"/>
                      <a:pt x="47" y="37"/>
                    </a:cubicBezTo>
                    <a:lnTo>
                      <a:pt x="38" y="37"/>
                    </a:lnTo>
                    <a:cubicBezTo>
                      <a:pt x="36" y="45"/>
                      <a:pt x="31" y="50"/>
                      <a:pt x="25" y="50"/>
                    </a:cubicBezTo>
                    <a:cubicBezTo>
                      <a:pt x="12" y="50"/>
                      <a:pt x="10" y="38"/>
                      <a:pt x="10" y="29"/>
                    </a:cubicBezTo>
                    <a:cubicBezTo>
                      <a:pt x="10" y="19"/>
                      <a:pt x="13" y="8"/>
                      <a:pt x="25" y="8"/>
                    </a:cubicBezTo>
                    <a:cubicBezTo>
                      <a:pt x="33" y="8"/>
                      <a:pt x="37" y="12"/>
                      <a:pt x="38" y="20"/>
                    </a:cubicBezTo>
                    <a:lnTo>
                      <a:pt x="47"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428"/>
              <p:cNvSpPr>
                <a:spLocks noEditPoints="1"/>
              </p:cNvSpPr>
              <p:nvPr/>
            </p:nvSpPr>
            <p:spPr bwMode="auto">
              <a:xfrm>
                <a:off x="4657" y="3554"/>
                <a:ext cx="44" cy="51"/>
              </a:xfrm>
              <a:custGeom>
                <a:avLst/>
                <a:gdLst>
                  <a:gd name="T0" fmla="*/ 40 w 50"/>
                  <a:gd name="T1" fmla="*/ 39 h 58"/>
                  <a:gd name="T2" fmla="*/ 40 w 50"/>
                  <a:gd name="T3" fmla="*/ 39 h 58"/>
                  <a:gd name="T4" fmla="*/ 26 w 50"/>
                  <a:gd name="T5" fmla="*/ 50 h 58"/>
                  <a:gd name="T6" fmla="*/ 10 w 50"/>
                  <a:gd name="T7" fmla="*/ 32 h 58"/>
                  <a:gd name="T8" fmla="*/ 50 w 50"/>
                  <a:gd name="T9" fmla="*/ 32 h 58"/>
                  <a:gd name="T10" fmla="*/ 27 w 50"/>
                  <a:gd name="T11" fmla="*/ 0 h 58"/>
                  <a:gd name="T12" fmla="*/ 0 w 50"/>
                  <a:gd name="T13" fmla="*/ 30 h 58"/>
                  <a:gd name="T14" fmla="*/ 25 w 50"/>
                  <a:gd name="T15" fmla="*/ 58 h 58"/>
                  <a:gd name="T16" fmla="*/ 40 w 50"/>
                  <a:gd name="T17" fmla="*/ 54 h 58"/>
                  <a:gd name="T18" fmla="*/ 50 w 50"/>
                  <a:gd name="T19" fmla="*/ 39 h 58"/>
                  <a:gd name="T20" fmla="*/ 40 w 50"/>
                  <a:gd name="T21" fmla="*/ 39 h 58"/>
                  <a:gd name="T22" fmla="*/ 10 w 50"/>
                  <a:gd name="T23" fmla="*/ 24 h 58"/>
                  <a:gd name="T24" fmla="*/ 10 w 50"/>
                  <a:gd name="T25" fmla="*/ 24 h 58"/>
                  <a:gd name="T26" fmla="*/ 25 w 50"/>
                  <a:gd name="T27" fmla="*/ 8 h 58"/>
                  <a:gd name="T28" fmla="*/ 41 w 50"/>
                  <a:gd name="T29" fmla="*/ 24 h 58"/>
                  <a:gd name="T30" fmla="*/ 10 w 50"/>
                  <a:gd name="T31" fmla="*/ 2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40" y="39"/>
                    </a:moveTo>
                    <a:lnTo>
                      <a:pt x="40" y="39"/>
                    </a:lnTo>
                    <a:cubicBezTo>
                      <a:pt x="40" y="43"/>
                      <a:pt x="35" y="50"/>
                      <a:pt x="26" y="50"/>
                    </a:cubicBezTo>
                    <a:cubicBezTo>
                      <a:pt x="15" y="50"/>
                      <a:pt x="10" y="43"/>
                      <a:pt x="10" y="32"/>
                    </a:cubicBezTo>
                    <a:lnTo>
                      <a:pt x="50" y="32"/>
                    </a:lnTo>
                    <a:cubicBezTo>
                      <a:pt x="50" y="12"/>
                      <a:pt x="43" y="0"/>
                      <a:pt x="27" y="0"/>
                    </a:cubicBezTo>
                    <a:cubicBezTo>
                      <a:pt x="8" y="0"/>
                      <a:pt x="0" y="13"/>
                      <a:pt x="0" y="30"/>
                    </a:cubicBezTo>
                    <a:cubicBezTo>
                      <a:pt x="0" y="46"/>
                      <a:pt x="9" y="58"/>
                      <a:pt x="25" y="58"/>
                    </a:cubicBezTo>
                    <a:cubicBezTo>
                      <a:pt x="34" y="58"/>
                      <a:pt x="37" y="56"/>
                      <a:pt x="40" y="54"/>
                    </a:cubicBezTo>
                    <a:cubicBezTo>
                      <a:pt x="47" y="50"/>
                      <a:pt x="49" y="42"/>
                      <a:pt x="50" y="39"/>
                    </a:cubicBezTo>
                    <a:lnTo>
                      <a:pt x="40" y="39"/>
                    </a:lnTo>
                    <a:close/>
                    <a:moveTo>
                      <a:pt x="10" y="24"/>
                    </a:moveTo>
                    <a:lnTo>
                      <a:pt x="10" y="24"/>
                    </a:lnTo>
                    <a:cubicBezTo>
                      <a:pt x="10" y="16"/>
                      <a:pt x="17" y="8"/>
                      <a:pt x="25" y="8"/>
                    </a:cubicBezTo>
                    <a:cubicBezTo>
                      <a:pt x="37" y="8"/>
                      <a:pt x="40" y="16"/>
                      <a:pt x="41" y="24"/>
                    </a:cubicBezTo>
                    <a:lnTo>
                      <a:pt x="10"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429"/>
              <p:cNvSpPr>
                <a:spLocks/>
              </p:cNvSpPr>
              <p:nvPr/>
            </p:nvSpPr>
            <p:spPr bwMode="auto">
              <a:xfrm>
                <a:off x="4708" y="3554"/>
                <a:ext cx="40" cy="51"/>
              </a:xfrm>
              <a:custGeom>
                <a:avLst/>
                <a:gdLst>
                  <a:gd name="T0" fmla="*/ 44 w 46"/>
                  <a:gd name="T1" fmla="*/ 17 h 58"/>
                  <a:gd name="T2" fmla="*/ 44 w 46"/>
                  <a:gd name="T3" fmla="*/ 17 h 58"/>
                  <a:gd name="T4" fmla="*/ 23 w 46"/>
                  <a:gd name="T5" fmla="*/ 0 h 58"/>
                  <a:gd name="T6" fmla="*/ 2 w 46"/>
                  <a:gd name="T7" fmla="*/ 17 h 58"/>
                  <a:gd name="T8" fmla="*/ 15 w 46"/>
                  <a:gd name="T9" fmla="*/ 31 h 58"/>
                  <a:gd name="T10" fmla="*/ 26 w 46"/>
                  <a:gd name="T11" fmla="*/ 33 h 58"/>
                  <a:gd name="T12" fmla="*/ 37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1 w 46"/>
                  <a:gd name="T25" fmla="*/ 25 h 58"/>
                  <a:gd name="T26" fmla="*/ 21 w 46"/>
                  <a:gd name="T27" fmla="*/ 23 h 58"/>
                  <a:gd name="T28" fmla="*/ 11 w 46"/>
                  <a:gd name="T29" fmla="*/ 15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3" y="0"/>
                      <a:pt x="23" y="0"/>
                    </a:cubicBezTo>
                    <a:cubicBezTo>
                      <a:pt x="12" y="0"/>
                      <a:pt x="2" y="5"/>
                      <a:pt x="2" y="17"/>
                    </a:cubicBezTo>
                    <a:cubicBezTo>
                      <a:pt x="2" y="25"/>
                      <a:pt x="7" y="29"/>
                      <a:pt x="15" y="31"/>
                    </a:cubicBezTo>
                    <a:lnTo>
                      <a:pt x="26" y="33"/>
                    </a:lnTo>
                    <a:cubicBezTo>
                      <a:pt x="34" y="35"/>
                      <a:pt x="37" y="37"/>
                      <a:pt x="37" y="41"/>
                    </a:cubicBezTo>
                    <a:cubicBezTo>
                      <a:pt x="37" y="47"/>
                      <a:pt x="31" y="50"/>
                      <a:pt x="24" y="50"/>
                    </a:cubicBezTo>
                    <a:cubicBezTo>
                      <a:pt x="11" y="50"/>
                      <a:pt x="10" y="43"/>
                      <a:pt x="9" y="39"/>
                    </a:cubicBezTo>
                    <a:lnTo>
                      <a:pt x="0" y="39"/>
                    </a:lnTo>
                    <a:cubicBezTo>
                      <a:pt x="1" y="45"/>
                      <a:pt x="2" y="58"/>
                      <a:pt x="24" y="58"/>
                    </a:cubicBezTo>
                    <a:cubicBezTo>
                      <a:pt x="37" y="58"/>
                      <a:pt x="46" y="51"/>
                      <a:pt x="46" y="40"/>
                    </a:cubicBezTo>
                    <a:cubicBezTo>
                      <a:pt x="46" y="32"/>
                      <a:pt x="42" y="28"/>
                      <a:pt x="31" y="25"/>
                    </a:cubicBezTo>
                    <a:lnTo>
                      <a:pt x="21" y="23"/>
                    </a:lnTo>
                    <a:cubicBezTo>
                      <a:pt x="14" y="21"/>
                      <a:pt x="11" y="20"/>
                      <a:pt x="11" y="15"/>
                    </a:cubicBezTo>
                    <a:cubicBezTo>
                      <a:pt x="11" y="9"/>
                      <a:pt x="19" y="8"/>
                      <a:pt x="22" y="8"/>
                    </a:cubicBezTo>
                    <a:cubicBezTo>
                      <a:pt x="34" y="8"/>
                      <a:pt x="35" y="13"/>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430"/>
              <p:cNvSpPr>
                <a:spLocks/>
              </p:cNvSpPr>
              <p:nvPr/>
            </p:nvSpPr>
            <p:spPr bwMode="auto">
              <a:xfrm>
                <a:off x="4756" y="3554"/>
                <a:ext cx="40" cy="51"/>
              </a:xfrm>
              <a:custGeom>
                <a:avLst/>
                <a:gdLst>
                  <a:gd name="T0" fmla="*/ 44 w 46"/>
                  <a:gd name="T1" fmla="*/ 17 h 58"/>
                  <a:gd name="T2" fmla="*/ 44 w 46"/>
                  <a:gd name="T3" fmla="*/ 17 h 58"/>
                  <a:gd name="T4" fmla="*/ 23 w 46"/>
                  <a:gd name="T5" fmla="*/ 0 h 58"/>
                  <a:gd name="T6" fmla="*/ 2 w 46"/>
                  <a:gd name="T7" fmla="*/ 17 h 58"/>
                  <a:gd name="T8" fmla="*/ 14 w 46"/>
                  <a:gd name="T9" fmla="*/ 31 h 58"/>
                  <a:gd name="T10" fmla="*/ 25 w 46"/>
                  <a:gd name="T11" fmla="*/ 33 h 58"/>
                  <a:gd name="T12" fmla="*/ 36 w 46"/>
                  <a:gd name="T13" fmla="*/ 41 h 58"/>
                  <a:gd name="T14" fmla="*/ 24 w 46"/>
                  <a:gd name="T15" fmla="*/ 50 h 58"/>
                  <a:gd name="T16" fmla="*/ 9 w 46"/>
                  <a:gd name="T17" fmla="*/ 39 h 58"/>
                  <a:gd name="T18" fmla="*/ 0 w 46"/>
                  <a:gd name="T19" fmla="*/ 39 h 58"/>
                  <a:gd name="T20" fmla="*/ 24 w 46"/>
                  <a:gd name="T21" fmla="*/ 58 h 58"/>
                  <a:gd name="T22" fmla="*/ 46 w 46"/>
                  <a:gd name="T23" fmla="*/ 40 h 58"/>
                  <a:gd name="T24" fmla="*/ 30 w 46"/>
                  <a:gd name="T25" fmla="*/ 25 h 58"/>
                  <a:gd name="T26" fmla="*/ 21 w 46"/>
                  <a:gd name="T27" fmla="*/ 23 h 58"/>
                  <a:gd name="T28" fmla="*/ 11 w 46"/>
                  <a:gd name="T29" fmla="*/ 15 h 58"/>
                  <a:gd name="T30" fmla="*/ 22 w 46"/>
                  <a:gd name="T31" fmla="*/ 8 h 58"/>
                  <a:gd name="T32" fmla="*/ 35 w 46"/>
                  <a:gd name="T33" fmla="*/ 17 h 58"/>
                  <a:gd name="T34" fmla="*/ 44 w 46"/>
                  <a:gd name="T3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8">
                    <a:moveTo>
                      <a:pt x="44" y="17"/>
                    </a:moveTo>
                    <a:lnTo>
                      <a:pt x="44" y="17"/>
                    </a:lnTo>
                    <a:cubicBezTo>
                      <a:pt x="44" y="14"/>
                      <a:pt x="42" y="0"/>
                      <a:pt x="23" y="0"/>
                    </a:cubicBezTo>
                    <a:cubicBezTo>
                      <a:pt x="12" y="0"/>
                      <a:pt x="2" y="5"/>
                      <a:pt x="2" y="17"/>
                    </a:cubicBezTo>
                    <a:cubicBezTo>
                      <a:pt x="2" y="25"/>
                      <a:pt x="7" y="29"/>
                      <a:pt x="14" y="31"/>
                    </a:cubicBezTo>
                    <a:lnTo>
                      <a:pt x="25" y="33"/>
                    </a:lnTo>
                    <a:cubicBezTo>
                      <a:pt x="33" y="35"/>
                      <a:pt x="36" y="37"/>
                      <a:pt x="36" y="41"/>
                    </a:cubicBezTo>
                    <a:cubicBezTo>
                      <a:pt x="36" y="47"/>
                      <a:pt x="30" y="50"/>
                      <a:pt x="24" y="50"/>
                    </a:cubicBezTo>
                    <a:cubicBezTo>
                      <a:pt x="10" y="50"/>
                      <a:pt x="9" y="43"/>
                      <a:pt x="9" y="39"/>
                    </a:cubicBezTo>
                    <a:lnTo>
                      <a:pt x="0" y="39"/>
                    </a:lnTo>
                    <a:cubicBezTo>
                      <a:pt x="0" y="45"/>
                      <a:pt x="2" y="58"/>
                      <a:pt x="24" y="58"/>
                    </a:cubicBezTo>
                    <a:cubicBezTo>
                      <a:pt x="36" y="58"/>
                      <a:pt x="46" y="51"/>
                      <a:pt x="46" y="40"/>
                    </a:cubicBezTo>
                    <a:cubicBezTo>
                      <a:pt x="46" y="32"/>
                      <a:pt x="42" y="28"/>
                      <a:pt x="30" y="25"/>
                    </a:cubicBezTo>
                    <a:lnTo>
                      <a:pt x="21" y="23"/>
                    </a:lnTo>
                    <a:cubicBezTo>
                      <a:pt x="13" y="21"/>
                      <a:pt x="11" y="20"/>
                      <a:pt x="11" y="15"/>
                    </a:cubicBezTo>
                    <a:cubicBezTo>
                      <a:pt x="11" y="9"/>
                      <a:pt x="19" y="8"/>
                      <a:pt x="22" y="8"/>
                    </a:cubicBezTo>
                    <a:cubicBezTo>
                      <a:pt x="33" y="8"/>
                      <a:pt x="35" y="13"/>
                      <a:pt x="35" y="17"/>
                    </a:cubicBezTo>
                    <a:lnTo>
                      <a:pt x="44" y="1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31"/>
              <p:cNvSpPr>
                <a:spLocks noEditPoints="1"/>
              </p:cNvSpPr>
              <p:nvPr/>
            </p:nvSpPr>
            <p:spPr bwMode="auto">
              <a:xfrm>
                <a:off x="787" y="1779"/>
                <a:ext cx="113" cy="125"/>
              </a:xfrm>
              <a:custGeom>
                <a:avLst/>
                <a:gdLst>
                  <a:gd name="T0" fmla="*/ 0 w 128"/>
                  <a:gd name="T1" fmla="*/ 70 h 141"/>
                  <a:gd name="T2" fmla="*/ 0 w 128"/>
                  <a:gd name="T3" fmla="*/ 70 h 141"/>
                  <a:gd name="T4" fmla="*/ 64 w 128"/>
                  <a:gd name="T5" fmla="*/ 141 h 141"/>
                  <a:gd name="T6" fmla="*/ 128 w 128"/>
                  <a:gd name="T7" fmla="*/ 70 h 141"/>
                  <a:gd name="T8" fmla="*/ 64 w 128"/>
                  <a:gd name="T9" fmla="*/ 0 h 141"/>
                  <a:gd name="T10" fmla="*/ 0 w 128"/>
                  <a:gd name="T11" fmla="*/ 70 h 141"/>
                  <a:gd name="T12" fmla="*/ 28 w 128"/>
                  <a:gd name="T13" fmla="*/ 70 h 141"/>
                  <a:gd name="T14" fmla="*/ 28 w 128"/>
                  <a:gd name="T15" fmla="*/ 70 h 141"/>
                  <a:gd name="T16" fmla="*/ 64 w 128"/>
                  <a:gd name="T17" fmla="*/ 24 h 141"/>
                  <a:gd name="T18" fmla="*/ 100 w 128"/>
                  <a:gd name="T19" fmla="*/ 70 h 141"/>
                  <a:gd name="T20" fmla="*/ 64 w 128"/>
                  <a:gd name="T21" fmla="*/ 117 h 141"/>
                  <a:gd name="T22" fmla="*/ 28 w 128"/>
                  <a:gd name="T23" fmla="*/ 7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41">
                    <a:moveTo>
                      <a:pt x="0" y="70"/>
                    </a:moveTo>
                    <a:lnTo>
                      <a:pt x="0" y="70"/>
                    </a:lnTo>
                    <a:cubicBezTo>
                      <a:pt x="0" y="133"/>
                      <a:pt x="46" y="141"/>
                      <a:pt x="64" y="141"/>
                    </a:cubicBezTo>
                    <a:cubicBezTo>
                      <a:pt x="82" y="141"/>
                      <a:pt x="128" y="133"/>
                      <a:pt x="128" y="70"/>
                    </a:cubicBezTo>
                    <a:cubicBezTo>
                      <a:pt x="128" y="8"/>
                      <a:pt x="82" y="0"/>
                      <a:pt x="64" y="0"/>
                    </a:cubicBezTo>
                    <a:cubicBezTo>
                      <a:pt x="46" y="0"/>
                      <a:pt x="0" y="8"/>
                      <a:pt x="0" y="70"/>
                    </a:cubicBezTo>
                    <a:close/>
                    <a:moveTo>
                      <a:pt x="28" y="70"/>
                    </a:moveTo>
                    <a:lnTo>
                      <a:pt x="28" y="70"/>
                    </a:lnTo>
                    <a:cubicBezTo>
                      <a:pt x="28" y="33"/>
                      <a:pt x="49" y="24"/>
                      <a:pt x="64" y="24"/>
                    </a:cubicBezTo>
                    <a:cubicBezTo>
                      <a:pt x="79" y="24"/>
                      <a:pt x="100" y="33"/>
                      <a:pt x="100" y="70"/>
                    </a:cubicBezTo>
                    <a:cubicBezTo>
                      <a:pt x="100" y="108"/>
                      <a:pt x="79" y="117"/>
                      <a:pt x="64" y="117"/>
                    </a:cubicBezTo>
                    <a:cubicBezTo>
                      <a:pt x="49" y="117"/>
                      <a:pt x="28" y="108"/>
                      <a:pt x="28" y="70"/>
                    </a:cubicBez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32"/>
              <p:cNvSpPr>
                <a:spLocks noEditPoints="1"/>
              </p:cNvSpPr>
              <p:nvPr/>
            </p:nvSpPr>
            <p:spPr bwMode="auto">
              <a:xfrm>
                <a:off x="918" y="1783"/>
                <a:ext cx="85" cy="120"/>
              </a:xfrm>
              <a:custGeom>
                <a:avLst/>
                <a:gdLst>
                  <a:gd name="T0" fmla="*/ 70 w 97"/>
                  <a:gd name="T1" fmla="*/ 84 h 136"/>
                  <a:gd name="T2" fmla="*/ 70 w 97"/>
                  <a:gd name="T3" fmla="*/ 84 h 136"/>
                  <a:gd name="T4" fmla="*/ 48 w 97"/>
                  <a:gd name="T5" fmla="*/ 114 h 136"/>
                  <a:gd name="T6" fmla="*/ 25 w 97"/>
                  <a:gd name="T7" fmla="*/ 86 h 136"/>
                  <a:gd name="T8" fmla="*/ 48 w 97"/>
                  <a:gd name="T9" fmla="*/ 54 h 136"/>
                  <a:gd name="T10" fmla="*/ 70 w 97"/>
                  <a:gd name="T11" fmla="*/ 84 h 136"/>
                  <a:gd name="T12" fmla="*/ 26 w 97"/>
                  <a:gd name="T13" fmla="*/ 0 h 136"/>
                  <a:gd name="T14" fmla="*/ 26 w 97"/>
                  <a:gd name="T15" fmla="*/ 0 h 136"/>
                  <a:gd name="T16" fmla="*/ 0 w 97"/>
                  <a:gd name="T17" fmla="*/ 0 h 136"/>
                  <a:gd name="T18" fmla="*/ 0 w 97"/>
                  <a:gd name="T19" fmla="*/ 133 h 136"/>
                  <a:gd name="T20" fmla="*/ 26 w 97"/>
                  <a:gd name="T21" fmla="*/ 133 h 136"/>
                  <a:gd name="T22" fmla="*/ 26 w 97"/>
                  <a:gd name="T23" fmla="*/ 121 h 136"/>
                  <a:gd name="T24" fmla="*/ 26 w 97"/>
                  <a:gd name="T25" fmla="*/ 121 h 136"/>
                  <a:gd name="T26" fmla="*/ 55 w 97"/>
                  <a:gd name="T27" fmla="*/ 136 h 136"/>
                  <a:gd name="T28" fmla="*/ 97 w 97"/>
                  <a:gd name="T29" fmla="*/ 83 h 136"/>
                  <a:gd name="T30" fmla="*/ 55 w 97"/>
                  <a:gd name="T31" fmla="*/ 32 h 136"/>
                  <a:gd name="T32" fmla="*/ 27 w 97"/>
                  <a:gd name="T33" fmla="*/ 47 h 136"/>
                  <a:gd name="T34" fmla="*/ 26 w 97"/>
                  <a:gd name="T35" fmla="*/ 47 h 136"/>
                  <a:gd name="T36" fmla="*/ 26 w 97"/>
                  <a:gd name="T37"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136">
                    <a:moveTo>
                      <a:pt x="70" y="84"/>
                    </a:moveTo>
                    <a:lnTo>
                      <a:pt x="70" y="84"/>
                    </a:lnTo>
                    <a:cubicBezTo>
                      <a:pt x="70" y="96"/>
                      <a:pt x="65" y="114"/>
                      <a:pt x="48" y="114"/>
                    </a:cubicBezTo>
                    <a:cubicBezTo>
                      <a:pt x="32" y="114"/>
                      <a:pt x="25" y="101"/>
                      <a:pt x="25" y="86"/>
                    </a:cubicBezTo>
                    <a:cubicBezTo>
                      <a:pt x="25" y="70"/>
                      <a:pt x="30" y="54"/>
                      <a:pt x="48" y="54"/>
                    </a:cubicBezTo>
                    <a:cubicBezTo>
                      <a:pt x="64" y="54"/>
                      <a:pt x="70" y="69"/>
                      <a:pt x="70" y="84"/>
                    </a:cubicBezTo>
                    <a:close/>
                    <a:moveTo>
                      <a:pt x="26" y="0"/>
                    </a:moveTo>
                    <a:lnTo>
                      <a:pt x="26" y="0"/>
                    </a:lnTo>
                    <a:lnTo>
                      <a:pt x="0" y="0"/>
                    </a:lnTo>
                    <a:lnTo>
                      <a:pt x="0" y="133"/>
                    </a:lnTo>
                    <a:lnTo>
                      <a:pt x="26" y="133"/>
                    </a:lnTo>
                    <a:lnTo>
                      <a:pt x="26" y="121"/>
                    </a:lnTo>
                    <a:lnTo>
                      <a:pt x="26" y="121"/>
                    </a:lnTo>
                    <a:cubicBezTo>
                      <a:pt x="33" y="132"/>
                      <a:pt x="44" y="136"/>
                      <a:pt x="55" y="136"/>
                    </a:cubicBezTo>
                    <a:cubicBezTo>
                      <a:pt x="84" y="136"/>
                      <a:pt x="97" y="110"/>
                      <a:pt x="97" y="83"/>
                    </a:cubicBezTo>
                    <a:cubicBezTo>
                      <a:pt x="97" y="48"/>
                      <a:pt x="77" y="32"/>
                      <a:pt x="55" y="32"/>
                    </a:cubicBezTo>
                    <a:cubicBezTo>
                      <a:pt x="39" y="32"/>
                      <a:pt x="31" y="41"/>
                      <a:pt x="27" y="47"/>
                    </a:cubicBezTo>
                    <a:lnTo>
                      <a:pt x="26" y="47"/>
                    </a:lnTo>
                    <a:lnTo>
                      <a:pt x="26"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33"/>
              <p:cNvSpPr>
                <a:spLocks/>
              </p:cNvSpPr>
              <p:nvPr/>
            </p:nvSpPr>
            <p:spPr bwMode="auto">
              <a:xfrm>
                <a:off x="1014" y="1811"/>
                <a:ext cx="80" cy="92"/>
              </a:xfrm>
              <a:custGeom>
                <a:avLst/>
                <a:gdLst>
                  <a:gd name="T0" fmla="*/ 88 w 91"/>
                  <a:gd name="T1" fmla="*/ 32 h 104"/>
                  <a:gd name="T2" fmla="*/ 88 w 91"/>
                  <a:gd name="T3" fmla="*/ 32 h 104"/>
                  <a:gd name="T4" fmla="*/ 43 w 91"/>
                  <a:gd name="T5" fmla="*/ 0 h 104"/>
                  <a:gd name="T6" fmla="*/ 3 w 91"/>
                  <a:gd name="T7" fmla="*/ 33 h 104"/>
                  <a:gd name="T8" fmla="*/ 65 w 91"/>
                  <a:gd name="T9" fmla="*/ 74 h 104"/>
                  <a:gd name="T10" fmla="*/ 48 w 91"/>
                  <a:gd name="T11" fmla="*/ 84 h 104"/>
                  <a:gd name="T12" fmla="*/ 26 w 91"/>
                  <a:gd name="T13" fmla="*/ 70 h 104"/>
                  <a:gd name="T14" fmla="*/ 0 w 91"/>
                  <a:gd name="T15" fmla="*/ 70 h 104"/>
                  <a:gd name="T16" fmla="*/ 47 w 91"/>
                  <a:gd name="T17" fmla="*/ 104 h 104"/>
                  <a:gd name="T18" fmla="*/ 91 w 91"/>
                  <a:gd name="T19" fmla="*/ 70 h 104"/>
                  <a:gd name="T20" fmla="*/ 29 w 91"/>
                  <a:gd name="T21" fmla="*/ 29 h 104"/>
                  <a:gd name="T22" fmla="*/ 45 w 91"/>
                  <a:gd name="T23" fmla="*/ 19 h 104"/>
                  <a:gd name="T24" fmla="*/ 62 w 91"/>
                  <a:gd name="T25" fmla="*/ 32 h 104"/>
                  <a:gd name="T26" fmla="*/ 88 w 91"/>
                  <a:gd name="T27" fmla="*/ 3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104">
                    <a:moveTo>
                      <a:pt x="88" y="32"/>
                    </a:moveTo>
                    <a:lnTo>
                      <a:pt x="88" y="32"/>
                    </a:lnTo>
                    <a:cubicBezTo>
                      <a:pt x="86" y="4"/>
                      <a:pt x="63" y="0"/>
                      <a:pt x="43" y="0"/>
                    </a:cubicBezTo>
                    <a:cubicBezTo>
                      <a:pt x="12" y="0"/>
                      <a:pt x="3" y="18"/>
                      <a:pt x="3" y="33"/>
                    </a:cubicBezTo>
                    <a:cubicBezTo>
                      <a:pt x="3" y="70"/>
                      <a:pt x="65" y="57"/>
                      <a:pt x="65" y="74"/>
                    </a:cubicBezTo>
                    <a:cubicBezTo>
                      <a:pt x="65" y="78"/>
                      <a:pt x="61" y="84"/>
                      <a:pt x="48" y="84"/>
                    </a:cubicBezTo>
                    <a:cubicBezTo>
                      <a:pt x="32" y="84"/>
                      <a:pt x="26" y="78"/>
                      <a:pt x="26" y="70"/>
                    </a:cubicBezTo>
                    <a:lnTo>
                      <a:pt x="0" y="70"/>
                    </a:lnTo>
                    <a:cubicBezTo>
                      <a:pt x="0" y="96"/>
                      <a:pt x="25" y="104"/>
                      <a:pt x="47" y="104"/>
                    </a:cubicBezTo>
                    <a:cubicBezTo>
                      <a:pt x="63" y="104"/>
                      <a:pt x="91" y="99"/>
                      <a:pt x="91" y="70"/>
                    </a:cubicBezTo>
                    <a:cubicBezTo>
                      <a:pt x="91" y="33"/>
                      <a:pt x="29" y="45"/>
                      <a:pt x="29" y="29"/>
                    </a:cubicBezTo>
                    <a:cubicBezTo>
                      <a:pt x="29" y="25"/>
                      <a:pt x="31" y="19"/>
                      <a:pt x="45" y="19"/>
                    </a:cubicBezTo>
                    <a:cubicBezTo>
                      <a:pt x="59" y="19"/>
                      <a:pt x="61" y="26"/>
                      <a:pt x="62" y="32"/>
                    </a:cubicBezTo>
                    <a:lnTo>
                      <a:pt x="88" y="32"/>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34"/>
              <p:cNvSpPr>
                <a:spLocks noEditPoints="1"/>
              </p:cNvSpPr>
              <p:nvPr/>
            </p:nvSpPr>
            <p:spPr bwMode="auto">
              <a:xfrm>
                <a:off x="1104" y="1811"/>
                <a:ext cx="83" cy="92"/>
              </a:xfrm>
              <a:custGeom>
                <a:avLst/>
                <a:gdLst>
                  <a:gd name="T0" fmla="*/ 66 w 94"/>
                  <a:gd name="T1" fmla="*/ 72 h 104"/>
                  <a:gd name="T2" fmla="*/ 66 w 94"/>
                  <a:gd name="T3" fmla="*/ 72 h 104"/>
                  <a:gd name="T4" fmla="*/ 49 w 94"/>
                  <a:gd name="T5" fmla="*/ 83 h 104"/>
                  <a:gd name="T6" fmla="*/ 26 w 94"/>
                  <a:gd name="T7" fmla="*/ 59 h 104"/>
                  <a:gd name="T8" fmla="*/ 94 w 94"/>
                  <a:gd name="T9" fmla="*/ 59 h 104"/>
                  <a:gd name="T10" fmla="*/ 94 w 94"/>
                  <a:gd name="T11" fmla="*/ 54 h 104"/>
                  <a:gd name="T12" fmla="*/ 48 w 94"/>
                  <a:gd name="T13" fmla="*/ 0 h 104"/>
                  <a:gd name="T14" fmla="*/ 0 w 94"/>
                  <a:gd name="T15" fmla="*/ 50 h 104"/>
                  <a:gd name="T16" fmla="*/ 49 w 94"/>
                  <a:gd name="T17" fmla="*/ 104 h 104"/>
                  <a:gd name="T18" fmla="*/ 93 w 94"/>
                  <a:gd name="T19" fmla="*/ 72 h 104"/>
                  <a:gd name="T20" fmla="*/ 66 w 94"/>
                  <a:gd name="T21" fmla="*/ 72 h 104"/>
                  <a:gd name="T22" fmla="*/ 27 w 94"/>
                  <a:gd name="T23" fmla="*/ 42 h 104"/>
                  <a:gd name="T24" fmla="*/ 27 w 94"/>
                  <a:gd name="T25" fmla="*/ 42 h 104"/>
                  <a:gd name="T26" fmla="*/ 47 w 94"/>
                  <a:gd name="T27" fmla="*/ 21 h 104"/>
                  <a:gd name="T28" fmla="*/ 67 w 94"/>
                  <a:gd name="T29" fmla="*/ 42 h 104"/>
                  <a:gd name="T30" fmla="*/ 27 w 94"/>
                  <a:gd name="T31" fmla="*/ 4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104">
                    <a:moveTo>
                      <a:pt x="66" y="72"/>
                    </a:moveTo>
                    <a:lnTo>
                      <a:pt x="66" y="72"/>
                    </a:lnTo>
                    <a:cubicBezTo>
                      <a:pt x="64" y="79"/>
                      <a:pt x="57" y="83"/>
                      <a:pt x="49" y="83"/>
                    </a:cubicBezTo>
                    <a:cubicBezTo>
                      <a:pt x="28" y="83"/>
                      <a:pt x="27" y="66"/>
                      <a:pt x="26" y="59"/>
                    </a:cubicBezTo>
                    <a:lnTo>
                      <a:pt x="94" y="59"/>
                    </a:lnTo>
                    <a:lnTo>
                      <a:pt x="94" y="54"/>
                    </a:lnTo>
                    <a:cubicBezTo>
                      <a:pt x="94" y="9"/>
                      <a:pt x="67" y="0"/>
                      <a:pt x="48" y="0"/>
                    </a:cubicBezTo>
                    <a:cubicBezTo>
                      <a:pt x="4" y="0"/>
                      <a:pt x="0" y="38"/>
                      <a:pt x="0" y="50"/>
                    </a:cubicBezTo>
                    <a:cubicBezTo>
                      <a:pt x="0" y="90"/>
                      <a:pt x="22" y="104"/>
                      <a:pt x="49" y="104"/>
                    </a:cubicBezTo>
                    <a:cubicBezTo>
                      <a:pt x="66" y="104"/>
                      <a:pt x="86" y="96"/>
                      <a:pt x="93" y="72"/>
                    </a:cubicBezTo>
                    <a:lnTo>
                      <a:pt x="66" y="72"/>
                    </a:lnTo>
                    <a:close/>
                    <a:moveTo>
                      <a:pt x="27" y="42"/>
                    </a:moveTo>
                    <a:lnTo>
                      <a:pt x="27" y="42"/>
                    </a:lnTo>
                    <a:cubicBezTo>
                      <a:pt x="28" y="29"/>
                      <a:pt x="35" y="21"/>
                      <a:pt x="47" y="21"/>
                    </a:cubicBezTo>
                    <a:cubicBezTo>
                      <a:pt x="56" y="21"/>
                      <a:pt x="66" y="26"/>
                      <a:pt x="67" y="42"/>
                    </a:cubicBezTo>
                    <a:lnTo>
                      <a:pt x="27" y="42"/>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435"/>
              <p:cNvSpPr>
                <a:spLocks/>
              </p:cNvSpPr>
              <p:nvPr/>
            </p:nvSpPr>
            <p:spPr bwMode="auto">
              <a:xfrm>
                <a:off x="1203" y="1811"/>
                <a:ext cx="50" cy="89"/>
              </a:xfrm>
              <a:custGeom>
                <a:avLst/>
                <a:gdLst>
                  <a:gd name="T0" fmla="*/ 0 w 57"/>
                  <a:gd name="T1" fmla="*/ 101 h 101"/>
                  <a:gd name="T2" fmla="*/ 0 w 57"/>
                  <a:gd name="T3" fmla="*/ 101 h 101"/>
                  <a:gd name="T4" fmla="*/ 26 w 57"/>
                  <a:gd name="T5" fmla="*/ 101 h 101"/>
                  <a:gd name="T6" fmla="*/ 26 w 57"/>
                  <a:gd name="T7" fmla="*/ 50 h 101"/>
                  <a:gd name="T8" fmla="*/ 50 w 57"/>
                  <a:gd name="T9" fmla="*/ 26 h 101"/>
                  <a:gd name="T10" fmla="*/ 57 w 57"/>
                  <a:gd name="T11" fmla="*/ 26 h 101"/>
                  <a:gd name="T12" fmla="*/ 57 w 57"/>
                  <a:gd name="T13" fmla="*/ 0 h 101"/>
                  <a:gd name="T14" fmla="*/ 52 w 57"/>
                  <a:gd name="T15" fmla="*/ 0 h 101"/>
                  <a:gd name="T16" fmla="*/ 25 w 57"/>
                  <a:gd name="T17" fmla="*/ 19 h 101"/>
                  <a:gd name="T18" fmla="*/ 24 w 57"/>
                  <a:gd name="T19" fmla="*/ 19 h 101"/>
                  <a:gd name="T20" fmla="*/ 24 w 57"/>
                  <a:gd name="T21" fmla="*/ 2 h 101"/>
                  <a:gd name="T22" fmla="*/ 0 w 57"/>
                  <a:gd name="T23" fmla="*/ 2 h 101"/>
                  <a:gd name="T24" fmla="*/ 0 w 57"/>
                  <a:gd name="T25"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101">
                    <a:moveTo>
                      <a:pt x="0" y="101"/>
                    </a:moveTo>
                    <a:lnTo>
                      <a:pt x="0" y="101"/>
                    </a:lnTo>
                    <a:lnTo>
                      <a:pt x="26" y="101"/>
                    </a:lnTo>
                    <a:lnTo>
                      <a:pt x="26" y="50"/>
                    </a:lnTo>
                    <a:cubicBezTo>
                      <a:pt x="26" y="39"/>
                      <a:pt x="29" y="26"/>
                      <a:pt x="50" y="26"/>
                    </a:cubicBezTo>
                    <a:cubicBezTo>
                      <a:pt x="52" y="26"/>
                      <a:pt x="55" y="26"/>
                      <a:pt x="57" y="26"/>
                    </a:cubicBezTo>
                    <a:lnTo>
                      <a:pt x="57" y="0"/>
                    </a:lnTo>
                    <a:cubicBezTo>
                      <a:pt x="55" y="0"/>
                      <a:pt x="54" y="0"/>
                      <a:pt x="52" y="0"/>
                    </a:cubicBezTo>
                    <a:cubicBezTo>
                      <a:pt x="36" y="0"/>
                      <a:pt x="30" y="9"/>
                      <a:pt x="25" y="19"/>
                    </a:cubicBezTo>
                    <a:lnTo>
                      <a:pt x="24" y="19"/>
                    </a:lnTo>
                    <a:lnTo>
                      <a:pt x="24" y="2"/>
                    </a:lnTo>
                    <a:lnTo>
                      <a:pt x="0" y="2"/>
                    </a:lnTo>
                    <a:lnTo>
                      <a:pt x="0" y="101"/>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36"/>
              <p:cNvSpPr>
                <a:spLocks/>
              </p:cNvSpPr>
              <p:nvPr/>
            </p:nvSpPr>
            <p:spPr bwMode="auto">
              <a:xfrm>
                <a:off x="1259" y="1813"/>
                <a:ext cx="86" cy="87"/>
              </a:xfrm>
              <a:custGeom>
                <a:avLst/>
                <a:gdLst>
                  <a:gd name="T0" fmla="*/ 98 w 98"/>
                  <a:gd name="T1" fmla="*/ 0 h 99"/>
                  <a:gd name="T2" fmla="*/ 98 w 98"/>
                  <a:gd name="T3" fmla="*/ 0 h 99"/>
                  <a:gd name="T4" fmla="*/ 71 w 98"/>
                  <a:gd name="T5" fmla="*/ 0 h 99"/>
                  <a:gd name="T6" fmla="*/ 50 w 98"/>
                  <a:gd name="T7" fmla="*/ 73 h 99"/>
                  <a:gd name="T8" fmla="*/ 49 w 98"/>
                  <a:gd name="T9" fmla="*/ 73 h 99"/>
                  <a:gd name="T10" fmla="*/ 29 w 98"/>
                  <a:gd name="T11" fmla="*/ 0 h 99"/>
                  <a:gd name="T12" fmla="*/ 0 w 98"/>
                  <a:gd name="T13" fmla="*/ 0 h 99"/>
                  <a:gd name="T14" fmla="*/ 35 w 98"/>
                  <a:gd name="T15" fmla="*/ 99 h 99"/>
                  <a:gd name="T16" fmla="*/ 63 w 98"/>
                  <a:gd name="T17" fmla="*/ 99 h 99"/>
                  <a:gd name="T18" fmla="*/ 98 w 98"/>
                  <a:gd name="T1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99">
                    <a:moveTo>
                      <a:pt x="98" y="0"/>
                    </a:moveTo>
                    <a:lnTo>
                      <a:pt x="98" y="0"/>
                    </a:lnTo>
                    <a:lnTo>
                      <a:pt x="71" y="0"/>
                    </a:lnTo>
                    <a:lnTo>
                      <a:pt x="50" y="73"/>
                    </a:lnTo>
                    <a:lnTo>
                      <a:pt x="49" y="73"/>
                    </a:lnTo>
                    <a:lnTo>
                      <a:pt x="29" y="0"/>
                    </a:lnTo>
                    <a:lnTo>
                      <a:pt x="0" y="0"/>
                    </a:lnTo>
                    <a:lnTo>
                      <a:pt x="35" y="99"/>
                    </a:lnTo>
                    <a:lnTo>
                      <a:pt x="63" y="99"/>
                    </a:lnTo>
                    <a:lnTo>
                      <a:pt x="98"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37"/>
              <p:cNvSpPr>
                <a:spLocks noEditPoints="1"/>
              </p:cNvSpPr>
              <p:nvPr/>
            </p:nvSpPr>
            <p:spPr bwMode="auto">
              <a:xfrm>
                <a:off x="1359" y="1781"/>
                <a:ext cx="23" cy="119"/>
              </a:xfrm>
              <a:custGeom>
                <a:avLst/>
                <a:gdLst>
                  <a:gd name="T0" fmla="*/ 0 w 26"/>
                  <a:gd name="T1" fmla="*/ 36 h 135"/>
                  <a:gd name="T2" fmla="*/ 0 w 26"/>
                  <a:gd name="T3" fmla="*/ 36 h 135"/>
                  <a:gd name="T4" fmla="*/ 0 w 26"/>
                  <a:gd name="T5" fmla="*/ 135 h 135"/>
                  <a:gd name="T6" fmla="*/ 26 w 26"/>
                  <a:gd name="T7" fmla="*/ 135 h 135"/>
                  <a:gd name="T8" fmla="*/ 26 w 26"/>
                  <a:gd name="T9" fmla="*/ 36 h 135"/>
                  <a:gd name="T10" fmla="*/ 0 w 26"/>
                  <a:gd name="T11" fmla="*/ 36 h 135"/>
                  <a:gd name="T12" fmla="*/ 26 w 26"/>
                  <a:gd name="T13" fmla="*/ 0 h 135"/>
                  <a:gd name="T14" fmla="*/ 26 w 26"/>
                  <a:gd name="T15" fmla="*/ 0 h 135"/>
                  <a:gd name="T16" fmla="*/ 0 w 26"/>
                  <a:gd name="T17" fmla="*/ 0 h 135"/>
                  <a:gd name="T18" fmla="*/ 0 w 26"/>
                  <a:gd name="T19" fmla="*/ 24 h 135"/>
                  <a:gd name="T20" fmla="*/ 26 w 26"/>
                  <a:gd name="T21" fmla="*/ 24 h 135"/>
                  <a:gd name="T22" fmla="*/ 26 w 26"/>
                  <a:gd name="T23"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5">
                    <a:moveTo>
                      <a:pt x="0" y="36"/>
                    </a:moveTo>
                    <a:lnTo>
                      <a:pt x="0" y="36"/>
                    </a:lnTo>
                    <a:lnTo>
                      <a:pt x="0" y="135"/>
                    </a:lnTo>
                    <a:lnTo>
                      <a:pt x="26" y="135"/>
                    </a:lnTo>
                    <a:lnTo>
                      <a:pt x="26" y="36"/>
                    </a:lnTo>
                    <a:lnTo>
                      <a:pt x="0" y="36"/>
                    </a:lnTo>
                    <a:close/>
                    <a:moveTo>
                      <a:pt x="26" y="0"/>
                    </a:moveTo>
                    <a:lnTo>
                      <a:pt x="26" y="0"/>
                    </a:lnTo>
                    <a:lnTo>
                      <a:pt x="0" y="0"/>
                    </a:lnTo>
                    <a:lnTo>
                      <a:pt x="0" y="24"/>
                    </a:lnTo>
                    <a:lnTo>
                      <a:pt x="26" y="24"/>
                    </a:lnTo>
                    <a:lnTo>
                      <a:pt x="26"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38"/>
              <p:cNvSpPr>
                <a:spLocks/>
              </p:cNvSpPr>
              <p:nvPr/>
            </p:nvSpPr>
            <p:spPr bwMode="auto">
              <a:xfrm>
                <a:off x="1404" y="1811"/>
                <a:ext cx="79" cy="89"/>
              </a:xfrm>
              <a:custGeom>
                <a:avLst/>
                <a:gdLst>
                  <a:gd name="T0" fmla="*/ 89 w 89"/>
                  <a:gd name="T1" fmla="*/ 33 h 101"/>
                  <a:gd name="T2" fmla="*/ 89 w 89"/>
                  <a:gd name="T3" fmla="*/ 33 h 101"/>
                  <a:gd name="T4" fmla="*/ 55 w 89"/>
                  <a:gd name="T5" fmla="*/ 0 h 101"/>
                  <a:gd name="T6" fmla="*/ 25 w 89"/>
                  <a:gd name="T7" fmla="*/ 17 h 101"/>
                  <a:gd name="T8" fmla="*/ 25 w 89"/>
                  <a:gd name="T9" fmla="*/ 17 h 101"/>
                  <a:gd name="T10" fmla="*/ 25 w 89"/>
                  <a:gd name="T11" fmla="*/ 2 h 101"/>
                  <a:gd name="T12" fmla="*/ 0 w 89"/>
                  <a:gd name="T13" fmla="*/ 2 h 101"/>
                  <a:gd name="T14" fmla="*/ 0 w 89"/>
                  <a:gd name="T15" fmla="*/ 101 h 101"/>
                  <a:gd name="T16" fmla="*/ 26 w 89"/>
                  <a:gd name="T17" fmla="*/ 101 h 101"/>
                  <a:gd name="T18" fmla="*/ 26 w 89"/>
                  <a:gd name="T19" fmla="*/ 44 h 101"/>
                  <a:gd name="T20" fmla="*/ 47 w 89"/>
                  <a:gd name="T21" fmla="*/ 22 h 101"/>
                  <a:gd name="T22" fmla="*/ 63 w 89"/>
                  <a:gd name="T23" fmla="*/ 41 h 101"/>
                  <a:gd name="T24" fmla="*/ 63 w 89"/>
                  <a:gd name="T25" fmla="*/ 101 h 101"/>
                  <a:gd name="T26" fmla="*/ 89 w 89"/>
                  <a:gd name="T27" fmla="*/ 101 h 101"/>
                  <a:gd name="T28" fmla="*/ 89 w 89"/>
                  <a:gd name="T29" fmla="*/ 3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01">
                    <a:moveTo>
                      <a:pt x="89" y="33"/>
                    </a:moveTo>
                    <a:lnTo>
                      <a:pt x="89" y="33"/>
                    </a:lnTo>
                    <a:cubicBezTo>
                      <a:pt x="89" y="11"/>
                      <a:pt x="74" y="0"/>
                      <a:pt x="55" y="0"/>
                    </a:cubicBezTo>
                    <a:cubicBezTo>
                      <a:pt x="36" y="0"/>
                      <a:pt x="29" y="11"/>
                      <a:pt x="25" y="17"/>
                    </a:cubicBezTo>
                    <a:lnTo>
                      <a:pt x="25" y="17"/>
                    </a:lnTo>
                    <a:lnTo>
                      <a:pt x="25" y="2"/>
                    </a:lnTo>
                    <a:lnTo>
                      <a:pt x="0" y="2"/>
                    </a:lnTo>
                    <a:lnTo>
                      <a:pt x="0" y="101"/>
                    </a:lnTo>
                    <a:lnTo>
                      <a:pt x="26" y="101"/>
                    </a:lnTo>
                    <a:lnTo>
                      <a:pt x="26" y="44"/>
                    </a:lnTo>
                    <a:cubicBezTo>
                      <a:pt x="26" y="29"/>
                      <a:pt x="35" y="22"/>
                      <a:pt x="47" y="22"/>
                    </a:cubicBezTo>
                    <a:cubicBezTo>
                      <a:pt x="63" y="22"/>
                      <a:pt x="63" y="34"/>
                      <a:pt x="63" y="41"/>
                    </a:cubicBezTo>
                    <a:lnTo>
                      <a:pt x="63" y="101"/>
                    </a:lnTo>
                    <a:lnTo>
                      <a:pt x="89" y="101"/>
                    </a:lnTo>
                    <a:lnTo>
                      <a:pt x="89" y="33"/>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39"/>
              <p:cNvSpPr>
                <a:spLocks noEditPoints="1"/>
              </p:cNvSpPr>
              <p:nvPr/>
            </p:nvSpPr>
            <p:spPr bwMode="auto">
              <a:xfrm>
                <a:off x="1501" y="1811"/>
                <a:ext cx="84" cy="125"/>
              </a:xfrm>
              <a:custGeom>
                <a:avLst/>
                <a:gdLst>
                  <a:gd name="T0" fmla="*/ 71 w 96"/>
                  <a:gd name="T1" fmla="*/ 2 h 142"/>
                  <a:gd name="T2" fmla="*/ 71 w 96"/>
                  <a:gd name="T3" fmla="*/ 2 h 142"/>
                  <a:gd name="T4" fmla="*/ 71 w 96"/>
                  <a:gd name="T5" fmla="*/ 17 h 142"/>
                  <a:gd name="T6" fmla="*/ 71 w 96"/>
                  <a:gd name="T7" fmla="*/ 17 h 142"/>
                  <a:gd name="T8" fmla="*/ 42 w 96"/>
                  <a:gd name="T9" fmla="*/ 0 h 142"/>
                  <a:gd name="T10" fmla="*/ 0 w 96"/>
                  <a:gd name="T11" fmla="*/ 51 h 142"/>
                  <a:gd name="T12" fmla="*/ 43 w 96"/>
                  <a:gd name="T13" fmla="*/ 102 h 142"/>
                  <a:gd name="T14" fmla="*/ 69 w 96"/>
                  <a:gd name="T15" fmla="*/ 87 h 142"/>
                  <a:gd name="T16" fmla="*/ 70 w 96"/>
                  <a:gd name="T17" fmla="*/ 87 h 142"/>
                  <a:gd name="T18" fmla="*/ 70 w 96"/>
                  <a:gd name="T19" fmla="*/ 99 h 142"/>
                  <a:gd name="T20" fmla="*/ 49 w 96"/>
                  <a:gd name="T21" fmla="*/ 122 h 142"/>
                  <a:gd name="T22" fmla="*/ 31 w 96"/>
                  <a:gd name="T23" fmla="*/ 112 h 142"/>
                  <a:gd name="T24" fmla="*/ 3 w 96"/>
                  <a:gd name="T25" fmla="*/ 112 h 142"/>
                  <a:gd name="T26" fmla="*/ 46 w 96"/>
                  <a:gd name="T27" fmla="*/ 142 h 142"/>
                  <a:gd name="T28" fmla="*/ 96 w 96"/>
                  <a:gd name="T29" fmla="*/ 96 h 142"/>
                  <a:gd name="T30" fmla="*/ 96 w 96"/>
                  <a:gd name="T31" fmla="*/ 2 h 142"/>
                  <a:gd name="T32" fmla="*/ 71 w 96"/>
                  <a:gd name="T33" fmla="*/ 2 h 142"/>
                  <a:gd name="T34" fmla="*/ 27 w 96"/>
                  <a:gd name="T35" fmla="*/ 52 h 142"/>
                  <a:gd name="T36" fmla="*/ 27 w 96"/>
                  <a:gd name="T37" fmla="*/ 52 h 142"/>
                  <a:gd name="T38" fmla="*/ 48 w 96"/>
                  <a:gd name="T39" fmla="*/ 22 h 142"/>
                  <a:gd name="T40" fmla="*/ 70 w 96"/>
                  <a:gd name="T41" fmla="*/ 51 h 142"/>
                  <a:gd name="T42" fmla="*/ 48 w 96"/>
                  <a:gd name="T43" fmla="*/ 80 h 142"/>
                  <a:gd name="T44" fmla="*/ 27 w 96"/>
                  <a:gd name="T45" fmla="*/ 5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42">
                    <a:moveTo>
                      <a:pt x="71" y="2"/>
                    </a:moveTo>
                    <a:lnTo>
                      <a:pt x="71" y="2"/>
                    </a:lnTo>
                    <a:lnTo>
                      <a:pt x="71" y="17"/>
                    </a:lnTo>
                    <a:lnTo>
                      <a:pt x="71" y="17"/>
                    </a:lnTo>
                    <a:cubicBezTo>
                      <a:pt x="67" y="10"/>
                      <a:pt x="60" y="0"/>
                      <a:pt x="42" y="0"/>
                    </a:cubicBezTo>
                    <a:cubicBezTo>
                      <a:pt x="20" y="0"/>
                      <a:pt x="0" y="16"/>
                      <a:pt x="0" y="51"/>
                    </a:cubicBezTo>
                    <a:cubicBezTo>
                      <a:pt x="0" y="85"/>
                      <a:pt x="19" y="102"/>
                      <a:pt x="43" y="102"/>
                    </a:cubicBezTo>
                    <a:cubicBezTo>
                      <a:pt x="59" y="102"/>
                      <a:pt x="65" y="94"/>
                      <a:pt x="69" y="87"/>
                    </a:cubicBezTo>
                    <a:lnTo>
                      <a:pt x="70" y="87"/>
                    </a:lnTo>
                    <a:lnTo>
                      <a:pt x="70" y="99"/>
                    </a:lnTo>
                    <a:cubicBezTo>
                      <a:pt x="70" y="115"/>
                      <a:pt x="63" y="122"/>
                      <a:pt x="49" y="122"/>
                    </a:cubicBezTo>
                    <a:cubicBezTo>
                      <a:pt x="34" y="122"/>
                      <a:pt x="32" y="117"/>
                      <a:pt x="31" y="112"/>
                    </a:cubicBezTo>
                    <a:lnTo>
                      <a:pt x="3" y="112"/>
                    </a:lnTo>
                    <a:cubicBezTo>
                      <a:pt x="4" y="133"/>
                      <a:pt x="25" y="142"/>
                      <a:pt x="46" y="142"/>
                    </a:cubicBezTo>
                    <a:cubicBezTo>
                      <a:pt x="95" y="142"/>
                      <a:pt x="96" y="113"/>
                      <a:pt x="96" y="96"/>
                    </a:cubicBezTo>
                    <a:lnTo>
                      <a:pt x="96" y="2"/>
                    </a:lnTo>
                    <a:lnTo>
                      <a:pt x="71" y="2"/>
                    </a:lnTo>
                    <a:close/>
                    <a:moveTo>
                      <a:pt x="27" y="52"/>
                    </a:moveTo>
                    <a:lnTo>
                      <a:pt x="27" y="52"/>
                    </a:lnTo>
                    <a:cubicBezTo>
                      <a:pt x="27" y="29"/>
                      <a:pt x="38" y="22"/>
                      <a:pt x="48" y="22"/>
                    </a:cubicBezTo>
                    <a:cubicBezTo>
                      <a:pt x="62" y="22"/>
                      <a:pt x="70" y="35"/>
                      <a:pt x="70" y="51"/>
                    </a:cubicBezTo>
                    <a:cubicBezTo>
                      <a:pt x="70" y="65"/>
                      <a:pt x="66" y="80"/>
                      <a:pt x="48" y="80"/>
                    </a:cubicBezTo>
                    <a:cubicBezTo>
                      <a:pt x="32" y="80"/>
                      <a:pt x="27" y="65"/>
                      <a:pt x="27" y="52"/>
                    </a:cubicBez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40"/>
              <p:cNvSpPr>
                <a:spLocks noEditPoints="1"/>
              </p:cNvSpPr>
              <p:nvPr/>
            </p:nvSpPr>
            <p:spPr bwMode="auto">
              <a:xfrm>
                <a:off x="1650" y="1783"/>
                <a:ext cx="106" cy="121"/>
              </a:xfrm>
              <a:custGeom>
                <a:avLst/>
                <a:gdLst>
                  <a:gd name="T0" fmla="*/ 62 w 120"/>
                  <a:gd name="T1" fmla="*/ 30 h 137"/>
                  <a:gd name="T2" fmla="*/ 62 w 120"/>
                  <a:gd name="T3" fmla="*/ 30 h 137"/>
                  <a:gd name="T4" fmla="*/ 50 w 120"/>
                  <a:gd name="T5" fmla="*/ 47 h 137"/>
                  <a:gd name="T6" fmla="*/ 40 w 120"/>
                  <a:gd name="T7" fmla="*/ 30 h 137"/>
                  <a:gd name="T8" fmla="*/ 51 w 120"/>
                  <a:gd name="T9" fmla="*/ 19 h 137"/>
                  <a:gd name="T10" fmla="*/ 62 w 120"/>
                  <a:gd name="T11" fmla="*/ 30 h 137"/>
                  <a:gd name="T12" fmla="*/ 96 w 120"/>
                  <a:gd name="T13" fmla="*/ 104 h 137"/>
                  <a:gd name="T14" fmla="*/ 96 w 120"/>
                  <a:gd name="T15" fmla="*/ 104 h 137"/>
                  <a:gd name="T16" fmla="*/ 111 w 120"/>
                  <a:gd name="T17" fmla="*/ 64 h 137"/>
                  <a:gd name="T18" fmla="*/ 88 w 120"/>
                  <a:gd name="T19" fmla="*/ 64 h 137"/>
                  <a:gd name="T20" fmla="*/ 81 w 120"/>
                  <a:gd name="T21" fmla="*/ 86 h 137"/>
                  <a:gd name="T22" fmla="*/ 62 w 120"/>
                  <a:gd name="T23" fmla="*/ 62 h 137"/>
                  <a:gd name="T24" fmla="*/ 85 w 120"/>
                  <a:gd name="T25" fmla="*/ 30 h 137"/>
                  <a:gd name="T26" fmla="*/ 52 w 120"/>
                  <a:gd name="T27" fmla="*/ 0 h 137"/>
                  <a:gd name="T28" fmla="*/ 16 w 120"/>
                  <a:gd name="T29" fmla="*/ 30 h 137"/>
                  <a:gd name="T30" fmla="*/ 28 w 120"/>
                  <a:gd name="T31" fmla="*/ 58 h 137"/>
                  <a:gd name="T32" fmla="*/ 26 w 120"/>
                  <a:gd name="T33" fmla="*/ 60 h 137"/>
                  <a:gd name="T34" fmla="*/ 0 w 120"/>
                  <a:gd name="T35" fmla="*/ 99 h 137"/>
                  <a:gd name="T36" fmla="*/ 42 w 120"/>
                  <a:gd name="T37" fmla="*/ 137 h 137"/>
                  <a:gd name="T38" fmla="*/ 80 w 120"/>
                  <a:gd name="T39" fmla="*/ 122 h 137"/>
                  <a:gd name="T40" fmla="*/ 89 w 120"/>
                  <a:gd name="T41" fmla="*/ 133 h 137"/>
                  <a:gd name="T42" fmla="*/ 120 w 120"/>
                  <a:gd name="T43" fmla="*/ 133 h 137"/>
                  <a:gd name="T44" fmla="*/ 96 w 120"/>
                  <a:gd name="T45" fmla="*/ 104 h 137"/>
                  <a:gd name="T46" fmla="*/ 66 w 120"/>
                  <a:gd name="T47" fmla="*/ 105 h 137"/>
                  <a:gd name="T48" fmla="*/ 66 w 120"/>
                  <a:gd name="T49" fmla="*/ 105 h 137"/>
                  <a:gd name="T50" fmla="*/ 46 w 120"/>
                  <a:gd name="T51" fmla="*/ 115 h 137"/>
                  <a:gd name="T52" fmla="*/ 26 w 120"/>
                  <a:gd name="T53" fmla="*/ 97 h 137"/>
                  <a:gd name="T54" fmla="*/ 42 w 120"/>
                  <a:gd name="T55" fmla="*/ 75 h 137"/>
                  <a:gd name="T56" fmla="*/ 66 w 120"/>
                  <a:gd name="T57" fmla="*/ 10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137">
                    <a:moveTo>
                      <a:pt x="62" y="30"/>
                    </a:moveTo>
                    <a:lnTo>
                      <a:pt x="62" y="30"/>
                    </a:lnTo>
                    <a:cubicBezTo>
                      <a:pt x="62" y="37"/>
                      <a:pt x="57" y="42"/>
                      <a:pt x="50" y="47"/>
                    </a:cubicBezTo>
                    <a:cubicBezTo>
                      <a:pt x="43" y="40"/>
                      <a:pt x="40" y="35"/>
                      <a:pt x="40" y="30"/>
                    </a:cubicBezTo>
                    <a:cubicBezTo>
                      <a:pt x="40" y="23"/>
                      <a:pt x="45" y="19"/>
                      <a:pt x="51" y="19"/>
                    </a:cubicBezTo>
                    <a:cubicBezTo>
                      <a:pt x="57" y="19"/>
                      <a:pt x="62" y="23"/>
                      <a:pt x="62" y="30"/>
                    </a:cubicBezTo>
                    <a:close/>
                    <a:moveTo>
                      <a:pt x="96" y="104"/>
                    </a:moveTo>
                    <a:lnTo>
                      <a:pt x="96" y="104"/>
                    </a:lnTo>
                    <a:cubicBezTo>
                      <a:pt x="105" y="92"/>
                      <a:pt x="110" y="82"/>
                      <a:pt x="111" y="64"/>
                    </a:cubicBezTo>
                    <a:lnTo>
                      <a:pt x="88" y="64"/>
                    </a:lnTo>
                    <a:cubicBezTo>
                      <a:pt x="87" y="74"/>
                      <a:pt x="85" y="81"/>
                      <a:pt x="81" y="86"/>
                    </a:cubicBezTo>
                    <a:lnTo>
                      <a:pt x="62" y="62"/>
                    </a:lnTo>
                    <a:cubicBezTo>
                      <a:pt x="68" y="59"/>
                      <a:pt x="85" y="49"/>
                      <a:pt x="85" y="30"/>
                    </a:cubicBezTo>
                    <a:cubicBezTo>
                      <a:pt x="85" y="9"/>
                      <a:pt x="67" y="0"/>
                      <a:pt x="52" y="0"/>
                    </a:cubicBezTo>
                    <a:cubicBezTo>
                      <a:pt x="31" y="0"/>
                      <a:pt x="16" y="12"/>
                      <a:pt x="16" y="30"/>
                    </a:cubicBezTo>
                    <a:cubicBezTo>
                      <a:pt x="16" y="42"/>
                      <a:pt x="23" y="52"/>
                      <a:pt x="28" y="58"/>
                    </a:cubicBezTo>
                    <a:lnTo>
                      <a:pt x="26" y="60"/>
                    </a:lnTo>
                    <a:cubicBezTo>
                      <a:pt x="3" y="73"/>
                      <a:pt x="0" y="86"/>
                      <a:pt x="0" y="99"/>
                    </a:cubicBezTo>
                    <a:cubicBezTo>
                      <a:pt x="0" y="119"/>
                      <a:pt x="16" y="137"/>
                      <a:pt x="42" y="137"/>
                    </a:cubicBezTo>
                    <a:cubicBezTo>
                      <a:pt x="62" y="137"/>
                      <a:pt x="72" y="130"/>
                      <a:pt x="80" y="122"/>
                    </a:cubicBezTo>
                    <a:lnTo>
                      <a:pt x="89" y="133"/>
                    </a:lnTo>
                    <a:lnTo>
                      <a:pt x="120" y="133"/>
                    </a:lnTo>
                    <a:lnTo>
                      <a:pt x="96" y="104"/>
                    </a:lnTo>
                    <a:close/>
                    <a:moveTo>
                      <a:pt x="66" y="105"/>
                    </a:moveTo>
                    <a:lnTo>
                      <a:pt x="66" y="105"/>
                    </a:lnTo>
                    <a:cubicBezTo>
                      <a:pt x="62" y="110"/>
                      <a:pt x="54" y="115"/>
                      <a:pt x="46" y="115"/>
                    </a:cubicBezTo>
                    <a:cubicBezTo>
                      <a:pt x="30" y="115"/>
                      <a:pt x="26" y="102"/>
                      <a:pt x="26" y="97"/>
                    </a:cubicBezTo>
                    <a:cubicBezTo>
                      <a:pt x="26" y="86"/>
                      <a:pt x="31" y="83"/>
                      <a:pt x="42" y="75"/>
                    </a:cubicBezTo>
                    <a:lnTo>
                      <a:pt x="66" y="105"/>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441"/>
              <p:cNvSpPr>
                <a:spLocks/>
              </p:cNvSpPr>
              <p:nvPr/>
            </p:nvSpPr>
            <p:spPr bwMode="auto">
              <a:xfrm>
                <a:off x="1819" y="1783"/>
                <a:ext cx="84" cy="117"/>
              </a:xfrm>
              <a:custGeom>
                <a:avLst/>
                <a:gdLst>
                  <a:gd name="T0" fmla="*/ 28 w 95"/>
                  <a:gd name="T1" fmla="*/ 77 h 133"/>
                  <a:gd name="T2" fmla="*/ 28 w 95"/>
                  <a:gd name="T3" fmla="*/ 77 h 133"/>
                  <a:gd name="T4" fmla="*/ 86 w 95"/>
                  <a:gd name="T5" fmla="*/ 77 h 133"/>
                  <a:gd name="T6" fmla="*/ 86 w 95"/>
                  <a:gd name="T7" fmla="*/ 53 h 133"/>
                  <a:gd name="T8" fmla="*/ 28 w 95"/>
                  <a:gd name="T9" fmla="*/ 53 h 133"/>
                  <a:gd name="T10" fmla="*/ 28 w 95"/>
                  <a:gd name="T11" fmla="*/ 23 h 133"/>
                  <a:gd name="T12" fmla="*/ 95 w 95"/>
                  <a:gd name="T13" fmla="*/ 23 h 133"/>
                  <a:gd name="T14" fmla="*/ 95 w 95"/>
                  <a:gd name="T15" fmla="*/ 0 h 133"/>
                  <a:gd name="T16" fmla="*/ 0 w 95"/>
                  <a:gd name="T17" fmla="*/ 0 h 133"/>
                  <a:gd name="T18" fmla="*/ 0 w 95"/>
                  <a:gd name="T19" fmla="*/ 133 h 133"/>
                  <a:gd name="T20" fmla="*/ 28 w 95"/>
                  <a:gd name="T21" fmla="*/ 133 h 133"/>
                  <a:gd name="T22" fmla="*/ 28 w 95"/>
                  <a:gd name="T23" fmla="*/ 7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133">
                    <a:moveTo>
                      <a:pt x="28" y="77"/>
                    </a:moveTo>
                    <a:lnTo>
                      <a:pt x="28" y="77"/>
                    </a:lnTo>
                    <a:lnTo>
                      <a:pt x="86" y="77"/>
                    </a:lnTo>
                    <a:lnTo>
                      <a:pt x="86" y="53"/>
                    </a:lnTo>
                    <a:lnTo>
                      <a:pt x="28" y="53"/>
                    </a:lnTo>
                    <a:lnTo>
                      <a:pt x="28" y="23"/>
                    </a:lnTo>
                    <a:lnTo>
                      <a:pt x="95" y="23"/>
                    </a:lnTo>
                    <a:lnTo>
                      <a:pt x="95" y="0"/>
                    </a:lnTo>
                    <a:lnTo>
                      <a:pt x="0" y="0"/>
                    </a:lnTo>
                    <a:lnTo>
                      <a:pt x="0" y="133"/>
                    </a:lnTo>
                    <a:lnTo>
                      <a:pt x="28" y="133"/>
                    </a:lnTo>
                    <a:lnTo>
                      <a:pt x="28" y="77"/>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442"/>
              <p:cNvSpPr>
                <a:spLocks noEditPoints="1"/>
              </p:cNvSpPr>
              <p:nvPr/>
            </p:nvSpPr>
            <p:spPr bwMode="auto">
              <a:xfrm>
                <a:off x="1911" y="1811"/>
                <a:ext cx="82" cy="92"/>
              </a:xfrm>
              <a:custGeom>
                <a:avLst/>
                <a:gdLst>
                  <a:gd name="T0" fmla="*/ 87 w 93"/>
                  <a:gd name="T1" fmla="*/ 28 h 104"/>
                  <a:gd name="T2" fmla="*/ 87 w 93"/>
                  <a:gd name="T3" fmla="*/ 28 h 104"/>
                  <a:gd name="T4" fmla="*/ 47 w 93"/>
                  <a:gd name="T5" fmla="*/ 0 h 104"/>
                  <a:gd name="T6" fmla="*/ 3 w 93"/>
                  <a:gd name="T7" fmla="*/ 34 h 104"/>
                  <a:gd name="T8" fmla="*/ 28 w 93"/>
                  <a:gd name="T9" fmla="*/ 34 h 104"/>
                  <a:gd name="T10" fmla="*/ 44 w 93"/>
                  <a:gd name="T11" fmla="*/ 20 h 104"/>
                  <a:gd name="T12" fmla="*/ 61 w 93"/>
                  <a:gd name="T13" fmla="*/ 32 h 104"/>
                  <a:gd name="T14" fmla="*/ 52 w 93"/>
                  <a:gd name="T15" fmla="*/ 40 h 104"/>
                  <a:gd name="T16" fmla="*/ 29 w 93"/>
                  <a:gd name="T17" fmla="*/ 43 h 104"/>
                  <a:gd name="T18" fmla="*/ 0 w 93"/>
                  <a:gd name="T19" fmla="*/ 75 h 104"/>
                  <a:gd name="T20" fmla="*/ 30 w 93"/>
                  <a:gd name="T21" fmla="*/ 104 h 104"/>
                  <a:gd name="T22" fmla="*/ 62 w 93"/>
                  <a:gd name="T23" fmla="*/ 89 h 104"/>
                  <a:gd name="T24" fmla="*/ 65 w 93"/>
                  <a:gd name="T25" fmla="*/ 101 h 104"/>
                  <a:gd name="T26" fmla="*/ 93 w 93"/>
                  <a:gd name="T27" fmla="*/ 101 h 104"/>
                  <a:gd name="T28" fmla="*/ 93 w 93"/>
                  <a:gd name="T29" fmla="*/ 97 h 104"/>
                  <a:gd name="T30" fmla="*/ 87 w 93"/>
                  <a:gd name="T31" fmla="*/ 82 h 104"/>
                  <a:gd name="T32" fmla="*/ 87 w 93"/>
                  <a:gd name="T33" fmla="*/ 28 h 104"/>
                  <a:gd name="T34" fmla="*/ 61 w 93"/>
                  <a:gd name="T35" fmla="*/ 66 h 104"/>
                  <a:gd name="T36" fmla="*/ 61 w 93"/>
                  <a:gd name="T37" fmla="*/ 66 h 104"/>
                  <a:gd name="T38" fmla="*/ 38 w 93"/>
                  <a:gd name="T39" fmla="*/ 85 h 104"/>
                  <a:gd name="T40" fmla="*/ 26 w 93"/>
                  <a:gd name="T41" fmla="*/ 73 h 104"/>
                  <a:gd name="T42" fmla="*/ 44 w 93"/>
                  <a:gd name="T43" fmla="*/ 58 h 104"/>
                  <a:gd name="T44" fmla="*/ 61 w 93"/>
                  <a:gd name="T45" fmla="*/ 53 h 104"/>
                  <a:gd name="T46" fmla="*/ 61 w 93"/>
                  <a:gd name="T47"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 h="104">
                    <a:moveTo>
                      <a:pt x="87" y="28"/>
                    </a:moveTo>
                    <a:lnTo>
                      <a:pt x="87" y="28"/>
                    </a:lnTo>
                    <a:cubicBezTo>
                      <a:pt x="87" y="4"/>
                      <a:pt x="61" y="0"/>
                      <a:pt x="47" y="0"/>
                    </a:cubicBezTo>
                    <a:cubicBezTo>
                      <a:pt x="27" y="0"/>
                      <a:pt x="6" y="4"/>
                      <a:pt x="3" y="34"/>
                    </a:cubicBezTo>
                    <a:lnTo>
                      <a:pt x="28" y="34"/>
                    </a:lnTo>
                    <a:cubicBezTo>
                      <a:pt x="29" y="28"/>
                      <a:pt x="31" y="20"/>
                      <a:pt x="44" y="20"/>
                    </a:cubicBezTo>
                    <a:cubicBezTo>
                      <a:pt x="51" y="20"/>
                      <a:pt x="61" y="21"/>
                      <a:pt x="61" y="32"/>
                    </a:cubicBezTo>
                    <a:cubicBezTo>
                      <a:pt x="61" y="38"/>
                      <a:pt x="56" y="39"/>
                      <a:pt x="52" y="40"/>
                    </a:cubicBezTo>
                    <a:lnTo>
                      <a:pt x="29" y="43"/>
                    </a:lnTo>
                    <a:cubicBezTo>
                      <a:pt x="12" y="46"/>
                      <a:pt x="0" y="56"/>
                      <a:pt x="0" y="75"/>
                    </a:cubicBezTo>
                    <a:cubicBezTo>
                      <a:pt x="0" y="95"/>
                      <a:pt x="15" y="104"/>
                      <a:pt x="30" y="104"/>
                    </a:cubicBezTo>
                    <a:cubicBezTo>
                      <a:pt x="48" y="104"/>
                      <a:pt x="56" y="96"/>
                      <a:pt x="62" y="89"/>
                    </a:cubicBezTo>
                    <a:cubicBezTo>
                      <a:pt x="63" y="95"/>
                      <a:pt x="63" y="96"/>
                      <a:pt x="65" y="101"/>
                    </a:cubicBezTo>
                    <a:lnTo>
                      <a:pt x="93" y="101"/>
                    </a:lnTo>
                    <a:lnTo>
                      <a:pt x="93" y="97"/>
                    </a:lnTo>
                    <a:cubicBezTo>
                      <a:pt x="89" y="96"/>
                      <a:pt x="87" y="94"/>
                      <a:pt x="87" y="82"/>
                    </a:cubicBezTo>
                    <a:lnTo>
                      <a:pt x="87" y="28"/>
                    </a:lnTo>
                    <a:close/>
                    <a:moveTo>
                      <a:pt x="61" y="66"/>
                    </a:moveTo>
                    <a:lnTo>
                      <a:pt x="61" y="66"/>
                    </a:lnTo>
                    <a:cubicBezTo>
                      <a:pt x="61" y="78"/>
                      <a:pt x="50" y="85"/>
                      <a:pt x="38" y="85"/>
                    </a:cubicBezTo>
                    <a:cubicBezTo>
                      <a:pt x="33" y="85"/>
                      <a:pt x="26" y="82"/>
                      <a:pt x="26" y="73"/>
                    </a:cubicBezTo>
                    <a:cubicBezTo>
                      <a:pt x="26" y="62"/>
                      <a:pt x="34" y="60"/>
                      <a:pt x="44" y="58"/>
                    </a:cubicBezTo>
                    <a:cubicBezTo>
                      <a:pt x="55" y="57"/>
                      <a:pt x="59" y="55"/>
                      <a:pt x="61" y="53"/>
                    </a:cubicBezTo>
                    <a:lnTo>
                      <a:pt x="61" y="66"/>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443"/>
              <p:cNvSpPr>
                <a:spLocks/>
              </p:cNvSpPr>
              <p:nvPr/>
            </p:nvSpPr>
            <p:spPr bwMode="auto">
              <a:xfrm>
                <a:off x="2004" y="1811"/>
                <a:ext cx="80" cy="92"/>
              </a:xfrm>
              <a:custGeom>
                <a:avLst/>
                <a:gdLst>
                  <a:gd name="T0" fmla="*/ 64 w 91"/>
                  <a:gd name="T1" fmla="*/ 65 h 104"/>
                  <a:gd name="T2" fmla="*/ 64 w 91"/>
                  <a:gd name="T3" fmla="*/ 65 h 104"/>
                  <a:gd name="T4" fmla="*/ 47 w 91"/>
                  <a:gd name="T5" fmla="*/ 82 h 104"/>
                  <a:gd name="T6" fmla="*/ 27 w 91"/>
                  <a:gd name="T7" fmla="*/ 50 h 104"/>
                  <a:gd name="T8" fmla="*/ 47 w 91"/>
                  <a:gd name="T9" fmla="*/ 22 h 104"/>
                  <a:gd name="T10" fmla="*/ 64 w 91"/>
                  <a:gd name="T11" fmla="*/ 38 h 104"/>
                  <a:gd name="T12" fmla="*/ 91 w 91"/>
                  <a:gd name="T13" fmla="*/ 38 h 104"/>
                  <a:gd name="T14" fmla="*/ 47 w 91"/>
                  <a:gd name="T15" fmla="*/ 0 h 104"/>
                  <a:gd name="T16" fmla="*/ 0 w 91"/>
                  <a:gd name="T17" fmla="*/ 54 h 104"/>
                  <a:gd name="T18" fmla="*/ 46 w 91"/>
                  <a:gd name="T19" fmla="*/ 104 h 104"/>
                  <a:gd name="T20" fmla="*/ 91 w 91"/>
                  <a:gd name="T21" fmla="*/ 65 h 104"/>
                  <a:gd name="T22" fmla="*/ 64 w 91"/>
                  <a:gd name="T23" fmla="*/ 6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104">
                    <a:moveTo>
                      <a:pt x="64" y="65"/>
                    </a:moveTo>
                    <a:lnTo>
                      <a:pt x="64" y="65"/>
                    </a:lnTo>
                    <a:cubicBezTo>
                      <a:pt x="64" y="70"/>
                      <a:pt x="60" y="82"/>
                      <a:pt x="47" y="82"/>
                    </a:cubicBezTo>
                    <a:cubicBezTo>
                      <a:pt x="27" y="82"/>
                      <a:pt x="27" y="61"/>
                      <a:pt x="27" y="50"/>
                    </a:cubicBezTo>
                    <a:cubicBezTo>
                      <a:pt x="27" y="38"/>
                      <a:pt x="31" y="22"/>
                      <a:pt x="47" y="22"/>
                    </a:cubicBezTo>
                    <a:cubicBezTo>
                      <a:pt x="59" y="21"/>
                      <a:pt x="63" y="31"/>
                      <a:pt x="64" y="38"/>
                    </a:cubicBezTo>
                    <a:lnTo>
                      <a:pt x="91" y="38"/>
                    </a:lnTo>
                    <a:cubicBezTo>
                      <a:pt x="88" y="7"/>
                      <a:pt x="63" y="0"/>
                      <a:pt x="47" y="0"/>
                    </a:cubicBezTo>
                    <a:cubicBezTo>
                      <a:pt x="14" y="0"/>
                      <a:pt x="0" y="22"/>
                      <a:pt x="0" y="54"/>
                    </a:cubicBezTo>
                    <a:cubicBezTo>
                      <a:pt x="0" y="75"/>
                      <a:pt x="8" y="104"/>
                      <a:pt x="46" y="104"/>
                    </a:cubicBezTo>
                    <a:cubicBezTo>
                      <a:pt x="82" y="104"/>
                      <a:pt x="90" y="75"/>
                      <a:pt x="91" y="65"/>
                    </a:cubicBezTo>
                    <a:lnTo>
                      <a:pt x="64" y="65"/>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444"/>
              <p:cNvSpPr>
                <a:spLocks noEditPoints="1"/>
              </p:cNvSpPr>
              <p:nvPr/>
            </p:nvSpPr>
            <p:spPr bwMode="auto">
              <a:xfrm>
                <a:off x="2101" y="1781"/>
                <a:ext cx="23" cy="119"/>
              </a:xfrm>
              <a:custGeom>
                <a:avLst/>
                <a:gdLst>
                  <a:gd name="T0" fmla="*/ 0 w 26"/>
                  <a:gd name="T1" fmla="*/ 36 h 135"/>
                  <a:gd name="T2" fmla="*/ 0 w 26"/>
                  <a:gd name="T3" fmla="*/ 36 h 135"/>
                  <a:gd name="T4" fmla="*/ 0 w 26"/>
                  <a:gd name="T5" fmla="*/ 135 h 135"/>
                  <a:gd name="T6" fmla="*/ 26 w 26"/>
                  <a:gd name="T7" fmla="*/ 135 h 135"/>
                  <a:gd name="T8" fmla="*/ 26 w 26"/>
                  <a:gd name="T9" fmla="*/ 36 h 135"/>
                  <a:gd name="T10" fmla="*/ 0 w 26"/>
                  <a:gd name="T11" fmla="*/ 36 h 135"/>
                  <a:gd name="T12" fmla="*/ 26 w 26"/>
                  <a:gd name="T13" fmla="*/ 0 h 135"/>
                  <a:gd name="T14" fmla="*/ 26 w 26"/>
                  <a:gd name="T15" fmla="*/ 0 h 135"/>
                  <a:gd name="T16" fmla="*/ 0 w 26"/>
                  <a:gd name="T17" fmla="*/ 0 h 135"/>
                  <a:gd name="T18" fmla="*/ 0 w 26"/>
                  <a:gd name="T19" fmla="*/ 24 h 135"/>
                  <a:gd name="T20" fmla="*/ 26 w 26"/>
                  <a:gd name="T21" fmla="*/ 24 h 135"/>
                  <a:gd name="T22" fmla="*/ 26 w 26"/>
                  <a:gd name="T23"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5">
                    <a:moveTo>
                      <a:pt x="0" y="36"/>
                    </a:moveTo>
                    <a:lnTo>
                      <a:pt x="0" y="36"/>
                    </a:lnTo>
                    <a:lnTo>
                      <a:pt x="0" y="135"/>
                    </a:lnTo>
                    <a:lnTo>
                      <a:pt x="26" y="135"/>
                    </a:lnTo>
                    <a:lnTo>
                      <a:pt x="26" y="36"/>
                    </a:lnTo>
                    <a:lnTo>
                      <a:pt x="0" y="36"/>
                    </a:lnTo>
                    <a:close/>
                    <a:moveTo>
                      <a:pt x="26" y="0"/>
                    </a:moveTo>
                    <a:lnTo>
                      <a:pt x="26" y="0"/>
                    </a:lnTo>
                    <a:lnTo>
                      <a:pt x="0" y="0"/>
                    </a:lnTo>
                    <a:lnTo>
                      <a:pt x="0" y="24"/>
                    </a:lnTo>
                    <a:lnTo>
                      <a:pt x="26" y="24"/>
                    </a:lnTo>
                    <a:lnTo>
                      <a:pt x="26"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445"/>
              <p:cNvSpPr>
                <a:spLocks/>
              </p:cNvSpPr>
              <p:nvPr/>
            </p:nvSpPr>
            <p:spPr bwMode="auto">
              <a:xfrm>
                <a:off x="2147" y="1783"/>
                <a:ext cx="23" cy="117"/>
              </a:xfrm>
              <a:custGeom>
                <a:avLst/>
                <a:gdLst>
                  <a:gd name="T0" fmla="*/ 26 w 26"/>
                  <a:gd name="T1" fmla="*/ 0 h 133"/>
                  <a:gd name="T2" fmla="*/ 26 w 26"/>
                  <a:gd name="T3" fmla="*/ 0 h 133"/>
                  <a:gd name="T4" fmla="*/ 0 w 26"/>
                  <a:gd name="T5" fmla="*/ 0 h 133"/>
                  <a:gd name="T6" fmla="*/ 0 w 26"/>
                  <a:gd name="T7" fmla="*/ 133 h 133"/>
                  <a:gd name="T8" fmla="*/ 26 w 26"/>
                  <a:gd name="T9" fmla="*/ 133 h 133"/>
                  <a:gd name="T10" fmla="*/ 26 w 26"/>
                  <a:gd name="T11" fmla="*/ 0 h 133"/>
                </a:gdLst>
                <a:ahLst/>
                <a:cxnLst>
                  <a:cxn ang="0">
                    <a:pos x="T0" y="T1"/>
                  </a:cxn>
                  <a:cxn ang="0">
                    <a:pos x="T2" y="T3"/>
                  </a:cxn>
                  <a:cxn ang="0">
                    <a:pos x="T4" y="T5"/>
                  </a:cxn>
                  <a:cxn ang="0">
                    <a:pos x="T6" y="T7"/>
                  </a:cxn>
                  <a:cxn ang="0">
                    <a:pos x="T8" y="T9"/>
                  </a:cxn>
                  <a:cxn ang="0">
                    <a:pos x="T10" y="T11"/>
                  </a:cxn>
                </a:cxnLst>
                <a:rect l="0" t="0" r="r" b="b"/>
                <a:pathLst>
                  <a:path w="26" h="133">
                    <a:moveTo>
                      <a:pt x="26" y="0"/>
                    </a:moveTo>
                    <a:lnTo>
                      <a:pt x="26" y="0"/>
                    </a:lnTo>
                    <a:lnTo>
                      <a:pt x="0" y="0"/>
                    </a:lnTo>
                    <a:lnTo>
                      <a:pt x="0" y="133"/>
                    </a:lnTo>
                    <a:lnTo>
                      <a:pt x="26" y="133"/>
                    </a:lnTo>
                    <a:lnTo>
                      <a:pt x="26"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446"/>
              <p:cNvSpPr>
                <a:spLocks noEditPoints="1"/>
              </p:cNvSpPr>
              <p:nvPr/>
            </p:nvSpPr>
            <p:spPr bwMode="auto">
              <a:xfrm>
                <a:off x="2193" y="1781"/>
                <a:ext cx="23" cy="119"/>
              </a:xfrm>
              <a:custGeom>
                <a:avLst/>
                <a:gdLst>
                  <a:gd name="T0" fmla="*/ 0 w 26"/>
                  <a:gd name="T1" fmla="*/ 36 h 135"/>
                  <a:gd name="T2" fmla="*/ 0 w 26"/>
                  <a:gd name="T3" fmla="*/ 36 h 135"/>
                  <a:gd name="T4" fmla="*/ 0 w 26"/>
                  <a:gd name="T5" fmla="*/ 135 h 135"/>
                  <a:gd name="T6" fmla="*/ 26 w 26"/>
                  <a:gd name="T7" fmla="*/ 135 h 135"/>
                  <a:gd name="T8" fmla="*/ 26 w 26"/>
                  <a:gd name="T9" fmla="*/ 36 h 135"/>
                  <a:gd name="T10" fmla="*/ 0 w 26"/>
                  <a:gd name="T11" fmla="*/ 36 h 135"/>
                  <a:gd name="T12" fmla="*/ 26 w 26"/>
                  <a:gd name="T13" fmla="*/ 0 h 135"/>
                  <a:gd name="T14" fmla="*/ 26 w 26"/>
                  <a:gd name="T15" fmla="*/ 0 h 135"/>
                  <a:gd name="T16" fmla="*/ 0 w 26"/>
                  <a:gd name="T17" fmla="*/ 0 h 135"/>
                  <a:gd name="T18" fmla="*/ 0 w 26"/>
                  <a:gd name="T19" fmla="*/ 24 h 135"/>
                  <a:gd name="T20" fmla="*/ 26 w 26"/>
                  <a:gd name="T21" fmla="*/ 24 h 135"/>
                  <a:gd name="T22" fmla="*/ 26 w 26"/>
                  <a:gd name="T23"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5">
                    <a:moveTo>
                      <a:pt x="0" y="36"/>
                    </a:moveTo>
                    <a:lnTo>
                      <a:pt x="0" y="36"/>
                    </a:lnTo>
                    <a:lnTo>
                      <a:pt x="0" y="135"/>
                    </a:lnTo>
                    <a:lnTo>
                      <a:pt x="26" y="135"/>
                    </a:lnTo>
                    <a:lnTo>
                      <a:pt x="26" y="36"/>
                    </a:lnTo>
                    <a:lnTo>
                      <a:pt x="0" y="36"/>
                    </a:lnTo>
                    <a:close/>
                    <a:moveTo>
                      <a:pt x="26" y="0"/>
                    </a:moveTo>
                    <a:lnTo>
                      <a:pt x="26" y="0"/>
                    </a:lnTo>
                    <a:lnTo>
                      <a:pt x="0" y="0"/>
                    </a:lnTo>
                    <a:lnTo>
                      <a:pt x="0" y="24"/>
                    </a:lnTo>
                    <a:lnTo>
                      <a:pt x="26" y="24"/>
                    </a:lnTo>
                    <a:lnTo>
                      <a:pt x="26"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447"/>
              <p:cNvSpPr>
                <a:spLocks/>
              </p:cNvSpPr>
              <p:nvPr/>
            </p:nvSpPr>
            <p:spPr bwMode="auto">
              <a:xfrm>
                <a:off x="2229" y="1789"/>
                <a:ext cx="49" cy="112"/>
              </a:xfrm>
              <a:custGeom>
                <a:avLst/>
                <a:gdLst>
                  <a:gd name="T0" fmla="*/ 39 w 55"/>
                  <a:gd name="T1" fmla="*/ 0 h 127"/>
                  <a:gd name="T2" fmla="*/ 39 w 55"/>
                  <a:gd name="T3" fmla="*/ 0 h 127"/>
                  <a:gd name="T4" fmla="*/ 13 w 55"/>
                  <a:gd name="T5" fmla="*/ 0 h 127"/>
                  <a:gd name="T6" fmla="*/ 13 w 55"/>
                  <a:gd name="T7" fmla="*/ 27 h 127"/>
                  <a:gd name="T8" fmla="*/ 0 w 55"/>
                  <a:gd name="T9" fmla="*/ 27 h 127"/>
                  <a:gd name="T10" fmla="*/ 0 w 55"/>
                  <a:gd name="T11" fmla="*/ 46 h 127"/>
                  <a:gd name="T12" fmla="*/ 13 w 55"/>
                  <a:gd name="T13" fmla="*/ 46 h 127"/>
                  <a:gd name="T14" fmla="*/ 13 w 55"/>
                  <a:gd name="T15" fmla="*/ 106 h 127"/>
                  <a:gd name="T16" fmla="*/ 40 w 55"/>
                  <a:gd name="T17" fmla="*/ 127 h 127"/>
                  <a:gd name="T18" fmla="*/ 43 w 55"/>
                  <a:gd name="T19" fmla="*/ 127 h 127"/>
                  <a:gd name="T20" fmla="*/ 55 w 55"/>
                  <a:gd name="T21" fmla="*/ 127 h 127"/>
                  <a:gd name="T22" fmla="*/ 55 w 55"/>
                  <a:gd name="T23" fmla="*/ 107 h 127"/>
                  <a:gd name="T24" fmla="*/ 50 w 55"/>
                  <a:gd name="T25" fmla="*/ 108 h 127"/>
                  <a:gd name="T26" fmla="*/ 39 w 55"/>
                  <a:gd name="T27" fmla="*/ 100 h 127"/>
                  <a:gd name="T28" fmla="*/ 39 w 55"/>
                  <a:gd name="T29" fmla="*/ 46 h 127"/>
                  <a:gd name="T30" fmla="*/ 55 w 55"/>
                  <a:gd name="T31" fmla="*/ 46 h 127"/>
                  <a:gd name="T32" fmla="*/ 55 w 55"/>
                  <a:gd name="T33" fmla="*/ 27 h 127"/>
                  <a:gd name="T34" fmla="*/ 39 w 55"/>
                  <a:gd name="T35" fmla="*/ 27 h 127"/>
                  <a:gd name="T36" fmla="*/ 39 w 55"/>
                  <a:gd name="T3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 h="127">
                    <a:moveTo>
                      <a:pt x="39" y="0"/>
                    </a:moveTo>
                    <a:lnTo>
                      <a:pt x="39" y="0"/>
                    </a:lnTo>
                    <a:lnTo>
                      <a:pt x="13" y="0"/>
                    </a:lnTo>
                    <a:lnTo>
                      <a:pt x="13" y="27"/>
                    </a:lnTo>
                    <a:lnTo>
                      <a:pt x="0" y="27"/>
                    </a:lnTo>
                    <a:lnTo>
                      <a:pt x="0" y="46"/>
                    </a:lnTo>
                    <a:lnTo>
                      <a:pt x="13" y="46"/>
                    </a:lnTo>
                    <a:lnTo>
                      <a:pt x="13" y="106"/>
                    </a:lnTo>
                    <a:cubicBezTo>
                      <a:pt x="13" y="119"/>
                      <a:pt x="17" y="127"/>
                      <a:pt x="40" y="127"/>
                    </a:cubicBezTo>
                    <a:lnTo>
                      <a:pt x="43" y="127"/>
                    </a:lnTo>
                    <a:cubicBezTo>
                      <a:pt x="47" y="127"/>
                      <a:pt x="51" y="127"/>
                      <a:pt x="55" y="127"/>
                    </a:cubicBezTo>
                    <a:lnTo>
                      <a:pt x="55" y="107"/>
                    </a:lnTo>
                    <a:cubicBezTo>
                      <a:pt x="54" y="107"/>
                      <a:pt x="52" y="108"/>
                      <a:pt x="50" y="108"/>
                    </a:cubicBezTo>
                    <a:cubicBezTo>
                      <a:pt x="39" y="108"/>
                      <a:pt x="39" y="105"/>
                      <a:pt x="39" y="100"/>
                    </a:cubicBezTo>
                    <a:lnTo>
                      <a:pt x="39" y="46"/>
                    </a:lnTo>
                    <a:lnTo>
                      <a:pt x="55" y="46"/>
                    </a:lnTo>
                    <a:lnTo>
                      <a:pt x="55" y="27"/>
                    </a:lnTo>
                    <a:lnTo>
                      <a:pt x="39" y="27"/>
                    </a:lnTo>
                    <a:lnTo>
                      <a:pt x="39"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448"/>
              <p:cNvSpPr>
                <a:spLocks noEditPoints="1"/>
              </p:cNvSpPr>
              <p:nvPr/>
            </p:nvSpPr>
            <p:spPr bwMode="auto">
              <a:xfrm>
                <a:off x="2287" y="1811"/>
                <a:ext cx="82" cy="92"/>
              </a:xfrm>
              <a:custGeom>
                <a:avLst/>
                <a:gdLst>
                  <a:gd name="T0" fmla="*/ 87 w 93"/>
                  <a:gd name="T1" fmla="*/ 28 h 104"/>
                  <a:gd name="T2" fmla="*/ 87 w 93"/>
                  <a:gd name="T3" fmla="*/ 28 h 104"/>
                  <a:gd name="T4" fmla="*/ 48 w 93"/>
                  <a:gd name="T5" fmla="*/ 0 h 104"/>
                  <a:gd name="T6" fmla="*/ 4 w 93"/>
                  <a:gd name="T7" fmla="*/ 34 h 104"/>
                  <a:gd name="T8" fmla="*/ 29 w 93"/>
                  <a:gd name="T9" fmla="*/ 34 h 104"/>
                  <a:gd name="T10" fmla="*/ 45 w 93"/>
                  <a:gd name="T11" fmla="*/ 20 h 104"/>
                  <a:gd name="T12" fmla="*/ 62 w 93"/>
                  <a:gd name="T13" fmla="*/ 32 h 104"/>
                  <a:gd name="T14" fmla="*/ 53 w 93"/>
                  <a:gd name="T15" fmla="*/ 40 h 104"/>
                  <a:gd name="T16" fmla="*/ 29 w 93"/>
                  <a:gd name="T17" fmla="*/ 43 h 104"/>
                  <a:gd name="T18" fmla="*/ 0 w 93"/>
                  <a:gd name="T19" fmla="*/ 75 h 104"/>
                  <a:gd name="T20" fmla="*/ 31 w 93"/>
                  <a:gd name="T21" fmla="*/ 104 h 104"/>
                  <a:gd name="T22" fmla="*/ 63 w 93"/>
                  <a:gd name="T23" fmla="*/ 89 h 104"/>
                  <a:gd name="T24" fmla="*/ 65 w 93"/>
                  <a:gd name="T25" fmla="*/ 101 h 104"/>
                  <a:gd name="T26" fmla="*/ 93 w 93"/>
                  <a:gd name="T27" fmla="*/ 101 h 104"/>
                  <a:gd name="T28" fmla="*/ 93 w 93"/>
                  <a:gd name="T29" fmla="*/ 97 h 104"/>
                  <a:gd name="T30" fmla="*/ 87 w 93"/>
                  <a:gd name="T31" fmla="*/ 82 h 104"/>
                  <a:gd name="T32" fmla="*/ 87 w 93"/>
                  <a:gd name="T33" fmla="*/ 28 h 104"/>
                  <a:gd name="T34" fmla="*/ 62 w 93"/>
                  <a:gd name="T35" fmla="*/ 66 h 104"/>
                  <a:gd name="T36" fmla="*/ 62 w 93"/>
                  <a:gd name="T37" fmla="*/ 66 h 104"/>
                  <a:gd name="T38" fmla="*/ 39 w 93"/>
                  <a:gd name="T39" fmla="*/ 85 h 104"/>
                  <a:gd name="T40" fmla="*/ 26 w 93"/>
                  <a:gd name="T41" fmla="*/ 73 h 104"/>
                  <a:gd name="T42" fmla="*/ 44 w 93"/>
                  <a:gd name="T43" fmla="*/ 58 h 104"/>
                  <a:gd name="T44" fmla="*/ 62 w 93"/>
                  <a:gd name="T45" fmla="*/ 53 h 104"/>
                  <a:gd name="T46" fmla="*/ 62 w 93"/>
                  <a:gd name="T47"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 h="104">
                    <a:moveTo>
                      <a:pt x="87" y="28"/>
                    </a:moveTo>
                    <a:lnTo>
                      <a:pt x="87" y="28"/>
                    </a:lnTo>
                    <a:cubicBezTo>
                      <a:pt x="87" y="4"/>
                      <a:pt x="62" y="0"/>
                      <a:pt x="48" y="0"/>
                    </a:cubicBezTo>
                    <a:cubicBezTo>
                      <a:pt x="28" y="0"/>
                      <a:pt x="7" y="4"/>
                      <a:pt x="4" y="34"/>
                    </a:cubicBezTo>
                    <a:lnTo>
                      <a:pt x="29" y="34"/>
                    </a:lnTo>
                    <a:cubicBezTo>
                      <a:pt x="29" y="28"/>
                      <a:pt x="32" y="20"/>
                      <a:pt x="45" y="20"/>
                    </a:cubicBezTo>
                    <a:cubicBezTo>
                      <a:pt x="51" y="20"/>
                      <a:pt x="62" y="21"/>
                      <a:pt x="62" y="32"/>
                    </a:cubicBezTo>
                    <a:cubicBezTo>
                      <a:pt x="62" y="38"/>
                      <a:pt x="57" y="39"/>
                      <a:pt x="53" y="40"/>
                    </a:cubicBezTo>
                    <a:lnTo>
                      <a:pt x="29" y="43"/>
                    </a:lnTo>
                    <a:cubicBezTo>
                      <a:pt x="13" y="46"/>
                      <a:pt x="0" y="56"/>
                      <a:pt x="0" y="75"/>
                    </a:cubicBezTo>
                    <a:cubicBezTo>
                      <a:pt x="0" y="95"/>
                      <a:pt x="16" y="104"/>
                      <a:pt x="31" y="104"/>
                    </a:cubicBezTo>
                    <a:cubicBezTo>
                      <a:pt x="48" y="104"/>
                      <a:pt x="57" y="96"/>
                      <a:pt x="63" y="89"/>
                    </a:cubicBezTo>
                    <a:cubicBezTo>
                      <a:pt x="63" y="95"/>
                      <a:pt x="64" y="96"/>
                      <a:pt x="65" y="101"/>
                    </a:cubicBezTo>
                    <a:lnTo>
                      <a:pt x="93" y="101"/>
                    </a:lnTo>
                    <a:lnTo>
                      <a:pt x="93" y="97"/>
                    </a:lnTo>
                    <a:cubicBezTo>
                      <a:pt x="90" y="96"/>
                      <a:pt x="87" y="94"/>
                      <a:pt x="87" y="82"/>
                    </a:cubicBezTo>
                    <a:lnTo>
                      <a:pt x="87" y="28"/>
                    </a:lnTo>
                    <a:close/>
                    <a:moveTo>
                      <a:pt x="62" y="66"/>
                    </a:moveTo>
                    <a:lnTo>
                      <a:pt x="62" y="66"/>
                    </a:lnTo>
                    <a:cubicBezTo>
                      <a:pt x="62" y="78"/>
                      <a:pt x="50" y="85"/>
                      <a:pt x="39" y="85"/>
                    </a:cubicBezTo>
                    <a:cubicBezTo>
                      <a:pt x="34" y="85"/>
                      <a:pt x="26" y="82"/>
                      <a:pt x="26" y="73"/>
                    </a:cubicBezTo>
                    <a:cubicBezTo>
                      <a:pt x="26" y="62"/>
                      <a:pt x="34" y="60"/>
                      <a:pt x="44" y="58"/>
                    </a:cubicBezTo>
                    <a:cubicBezTo>
                      <a:pt x="55" y="57"/>
                      <a:pt x="59" y="55"/>
                      <a:pt x="62" y="53"/>
                    </a:cubicBezTo>
                    <a:lnTo>
                      <a:pt x="62" y="66"/>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449"/>
              <p:cNvSpPr>
                <a:spLocks/>
              </p:cNvSpPr>
              <p:nvPr/>
            </p:nvSpPr>
            <p:spPr bwMode="auto">
              <a:xfrm>
                <a:off x="2376" y="1789"/>
                <a:ext cx="49" cy="112"/>
              </a:xfrm>
              <a:custGeom>
                <a:avLst/>
                <a:gdLst>
                  <a:gd name="T0" fmla="*/ 39 w 55"/>
                  <a:gd name="T1" fmla="*/ 0 h 127"/>
                  <a:gd name="T2" fmla="*/ 39 w 55"/>
                  <a:gd name="T3" fmla="*/ 0 h 127"/>
                  <a:gd name="T4" fmla="*/ 13 w 55"/>
                  <a:gd name="T5" fmla="*/ 0 h 127"/>
                  <a:gd name="T6" fmla="*/ 13 w 55"/>
                  <a:gd name="T7" fmla="*/ 27 h 127"/>
                  <a:gd name="T8" fmla="*/ 0 w 55"/>
                  <a:gd name="T9" fmla="*/ 27 h 127"/>
                  <a:gd name="T10" fmla="*/ 0 w 55"/>
                  <a:gd name="T11" fmla="*/ 46 h 127"/>
                  <a:gd name="T12" fmla="*/ 13 w 55"/>
                  <a:gd name="T13" fmla="*/ 46 h 127"/>
                  <a:gd name="T14" fmla="*/ 13 w 55"/>
                  <a:gd name="T15" fmla="*/ 106 h 127"/>
                  <a:gd name="T16" fmla="*/ 40 w 55"/>
                  <a:gd name="T17" fmla="*/ 127 h 127"/>
                  <a:gd name="T18" fmla="*/ 43 w 55"/>
                  <a:gd name="T19" fmla="*/ 127 h 127"/>
                  <a:gd name="T20" fmla="*/ 55 w 55"/>
                  <a:gd name="T21" fmla="*/ 127 h 127"/>
                  <a:gd name="T22" fmla="*/ 55 w 55"/>
                  <a:gd name="T23" fmla="*/ 107 h 127"/>
                  <a:gd name="T24" fmla="*/ 50 w 55"/>
                  <a:gd name="T25" fmla="*/ 108 h 127"/>
                  <a:gd name="T26" fmla="*/ 39 w 55"/>
                  <a:gd name="T27" fmla="*/ 100 h 127"/>
                  <a:gd name="T28" fmla="*/ 39 w 55"/>
                  <a:gd name="T29" fmla="*/ 46 h 127"/>
                  <a:gd name="T30" fmla="*/ 55 w 55"/>
                  <a:gd name="T31" fmla="*/ 46 h 127"/>
                  <a:gd name="T32" fmla="*/ 55 w 55"/>
                  <a:gd name="T33" fmla="*/ 27 h 127"/>
                  <a:gd name="T34" fmla="*/ 39 w 55"/>
                  <a:gd name="T35" fmla="*/ 27 h 127"/>
                  <a:gd name="T36" fmla="*/ 39 w 55"/>
                  <a:gd name="T3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 h="127">
                    <a:moveTo>
                      <a:pt x="39" y="0"/>
                    </a:moveTo>
                    <a:lnTo>
                      <a:pt x="39" y="0"/>
                    </a:lnTo>
                    <a:lnTo>
                      <a:pt x="13" y="0"/>
                    </a:lnTo>
                    <a:lnTo>
                      <a:pt x="13" y="27"/>
                    </a:lnTo>
                    <a:lnTo>
                      <a:pt x="0" y="27"/>
                    </a:lnTo>
                    <a:lnTo>
                      <a:pt x="0" y="46"/>
                    </a:lnTo>
                    <a:lnTo>
                      <a:pt x="13" y="46"/>
                    </a:lnTo>
                    <a:lnTo>
                      <a:pt x="13" y="106"/>
                    </a:lnTo>
                    <a:cubicBezTo>
                      <a:pt x="13" y="119"/>
                      <a:pt x="17" y="127"/>
                      <a:pt x="40" y="127"/>
                    </a:cubicBezTo>
                    <a:lnTo>
                      <a:pt x="43" y="127"/>
                    </a:lnTo>
                    <a:cubicBezTo>
                      <a:pt x="47" y="127"/>
                      <a:pt x="51" y="127"/>
                      <a:pt x="55" y="127"/>
                    </a:cubicBezTo>
                    <a:lnTo>
                      <a:pt x="55" y="107"/>
                    </a:lnTo>
                    <a:cubicBezTo>
                      <a:pt x="53" y="107"/>
                      <a:pt x="52" y="108"/>
                      <a:pt x="50" y="108"/>
                    </a:cubicBezTo>
                    <a:cubicBezTo>
                      <a:pt x="39" y="108"/>
                      <a:pt x="39" y="105"/>
                      <a:pt x="39" y="100"/>
                    </a:cubicBezTo>
                    <a:lnTo>
                      <a:pt x="39" y="46"/>
                    </a:lnTo>
                    <a:lnTo>
                      <a:pt x="55" y="46"/>
                    </a:lnTo>
                    <a:lnTo>
                      <a:pt x="55" y="27"/>
                    </a:lnTo>
                    <a:lnTo>
                      <a:pt x="39" y="27"/>
                    </a:lnTo>
                    <a:lnTo>
                      <a:pt x="39"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450"/>
              <p:cNvSpPr>
                <a:spLocks noEditPoints="1"/>
              </p:cNvSpPr>
              <p:nvPr/>
            </p:nvSpPr>
            <p:spPr bwMode="auto">
              <a:xfrm>
                <a:off x="2440" y="1781"/>
                <a:ext cx="23" cy="119"/>
              </a:xfrm>
              <a:custGeom>
                <a:avLst/>
                <a:gdLst>
                  <a:gd name="T0" fmla="*/ 0 w 26"/>
                  <a:gd name="T1" fmla="*/ 36 h 135"/>
                  <a:gd name="T2" fmla="*/ 0 w 26"/>
                  <a:gd name="T3" fmla="*/ 36 h 135"/>
                  <a:gd name="T4" fmla="*/ 0 w 26"/>
                  <a:gd name="T5" fmla="*/ 135 h 135"/>
                  <a:gd name="T6" fmla="*/ 26 w 26"/>
                  <a:gd name="T7" fmla="*/ 135 h 135"/>
                  <a:gd name="T8" fmla="*/ 26 w 26"/>
                  <a:gd name="T9" fmla="*/ 36 h 135"/>
                  <a:gd name="T10" fmla="*/ 0 w 26"/>
                  <a:gd name="T11" fmla="*/ 36 h 135"/>
                  <a:gd name="T12" fmla="*/ 26 w 26"/>
                  <a:gd name="T13" fmla="*/ 0 h 135"/>
                  <a:gd name="T14" fmla="*/ 26 w 26"/>
                  <a:gd name="T15" fmla="*/ 0 h 135"/>
                  <a:gd name="T16" fmla="*/ 0 w 26"/>
                  <a:gd name="T17" fmla="*/ 0 h 135"/>
                  <a:gd name="T18" fmla="*/ 0 w 26"/>
                  <a:gd name="T19" fmla="*/ 24 h 135"/>
                  <a:gd name="T20" fmla="*/ 26 w 26"/>
                  <a:gd name="T21" fmla="*/ 24 h 135"/>
                  <a:gd name="T22" fmla="*/ 26 w 26"/>
                  <a:gd name="T23"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5">
                    <a:moveTo>
                      <a:pt x="0" y="36"/>
                    </a:moveTo>
                    <a:lnTo>
                      <a:pt x="0" y="36"/>
                    </a:lnTo>
                    <a:lnTo>
                      <a:pt x="0" y="135"/>
                    </a:lnTo>
                    <a:lnTo>
                      <a:pt x="26" y="135"/>
                    </a:lnTo>
                    <a:lnTo>
                      <a:pt x="26" y="36"/>
                    </a:lnTo>
                    <a:lnTo>
                      <a:pt x="0" y="36"/>
                    </a:lnTo>
                    <a:close/>
                    <a:moveTo>
                      <a:pt x="26" y="0"/>
                    </a:moveTo>
                    <a:lnTo>
                      <a:pt x="26" y="0"/>
                    </a:lnTo>
                    <a:lnTo>
                      <a:pt x="0" y="0"/>
                    </a:lnTo>
                    <a:lnTo>
                      <a:pt x="0" y="24"/>
                    </a:lnTo>
                    <a:lnTo>
                      <a:pt x="26" y="24"/>
                    </a:lnTo>
                    <a:lnTo>
                      <a:pt x="26"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51"/>
              <p:cNvSpPr>
                <a:spLocks/>
              </p:cNvSpPr>
              <p:nvPr/>
            </p:nvSpPr>
            <p:spPr bwMode="auto">
              <a:xfrm>
                <a:off x="2485" y="1811"/>
                <a:ext cx="79" cy="89"/>
              </a:xfrm>
              <a:custGeom>
                <a:avLst/>
                <a:gdLst>
                  <a:gd name="T0" fmla="*/ 89 w 89"/>
                  <a:gd name="T1" fmla="*/ 33 h 101"/>
                  <a:gd name="T2" fmla="*/ 89 w 89"/>
                  <a:gd name="T3" fmla="*/ 33 h 101"/>
                  <a:gd name="T4" fmla="*/ 55 w 89"/>
                  <a:gd name="T5" fmla="*/ 0 h 101"/>
                  <a:gd name="T6" fmla="*/ 25 w 89"/>
                  <a:gd name="T7" fmla="*/ 17 h 101"/>
                  <a:gd name="T8" fmla="*/ 25 w 89"/>
                  <a:gd name="T9" fmla="*/ 17 h 101"/>
                  <a:gd name="T10" fmla="*/ 25 w 89"/>
                  <a:gd name="T11" fmla="*/ 2 h 101"/>
                  <a:gd name="T12" fmla="*/ 0 w 89"/>
                  <a:gd name="T13" fmla="*/ 2 h 101"/>
                  <a:gd name="T14" fmla="*/ 0 w 89"/>
                  <a:gd name="T15" fmla="*/ 101 h 101"/>
                  <a:gd name="T16" fmla="*/ 26 w 89"/>
                  <a:gd name="T17" fmla="*/ 101 h 101"/>
                  <a:gd name="T18" fmla="*/ 26 w 89"/>
                  <a:gd name="T19" fmla="*/ 44 h 101"/>
                  <a:gd name="T20" fmla="*/ 46 w 89"/>
                  <a:gd name="T21" fmla="*/ 22 h 101"/>
                  <a:gd name="T22" fmla="*/ 63 w 89"/>
                  <a:gd name="T23" fmla="*/ 41 h 101"/>
                  <a:gd name="T24" fmla="*/ 63 w 89"/>
                  <a:gd name="T25" fmla="*/ 101 h 101"/>
                  <a:gd name="T26" fmla="*/ 89 w 89"/>
                  <a:gd name="T27" fmla="*/ 101 h 101"/>
                  <a:gd name="T28" fmla="*/ 89 w 89"/>
                  <a:gd name="T29" fmla="*/ 3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01">
                    <a:moveTo>
                      <a:pt x="89" y="33"/>
                    </a:moveTo>
                    <a:lnTo>
                      <a:pt x="89" y="33"/>
                    </a:lnTo>
                    <a:cubicBezTo>
                      <a:pt x="89" y="11"/>
                      <a:pt x="74" y="0"/>
                      <a:pt x="55" y="0"/>
                    </a:cubicBezTo>
                    <a:cubicBezTo>
                      <a:pt x="36" y="0"/>
                      <a:pt x="29" y="11"/>
                      <a:pt x="25" y="17"/>
                    </a:cubicBezTo>
                    <a:lnTo>
                      <a:pt x="25" y="17"/>
                    </a:lnTo>
                    <a:lnTo>
                      <a:pt x="25" y="2"/>
                    </a:lnTo>
                    <a:lnTo>
                      <a:pt x="0" y="2"/>
                    </a:lnTo>
                    <a:lnTo>
                      <a:pt x="0" y="101"/>
                    </a:lnTo>
                    <a:lnTo>
                      <a:pt x="26" y="101"/>
                    </a:lnTo>
                    <a:lnTo>
                      <a:pt x="26" y="44"/>
                    </a:lnTo>
                    <a:cubicBezTo>
                      <a:pt x="26" y="29"/>
                      <a:pt x="35" y="22"/>
                      <a:pt x="46" y="22"/>
                    </a:cubicBezTo>
                    <a:cubicBezTo>
                      <a:pt x="63" y="22"/>
                      <a:pt x="63" y="34"/>
                      <a:pt x="63" y="41"/>
                    </a:cubicBezTo>
                    <a:lnTo>
                      <a:pt x="63" y="101"/>
                    </a:lnTo>
                    <a:lnTo>
                      <a:pt x="89" y="101"/>
                    </a:lnTo>
                    <a:lnTo>
                      <a:pt x="89" y="33"/>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52"/>
              <p:cNvSpPr>
                <a:spLocks noEditPoints="1"/>
              </p:cNvSpPr>
              <p:nvPr/>
            </p:nvSpPr>
            <p:spPr bwMode="auto">
              <a:xfrm>
                <a:off x="2582" y="1811"/>
                <a:ext cx="85" cy="125"/>
              </a:xfrm>
              <a:custGeom>
                <a:avLst/>
                <a:gdLst>
                  <a:gd name="T0" fmla="*/ 71 w 96"/>
                  <a:gd name="T1" fmla="*/ 2 h 142"/>
                  <a:gd name="T2" fmla="*/ 71 w 96"/>
                  <a:gd name="T3" fmla="*/ 2 h 142"/>
                  <a:gd name="T4" fmla="*/ 71 w 96"/>
                  <a:gd name="T5" fmla="*/ 17 h 142"/>
                  <a:gd name="T6" fmla="*/ 71 w 96"/>
                  <a:gd name="T7" fmla="*/ 17 h 142"/>
                  <a:gd name="T8" fmla="*/ 41 w 96"/>
                  <a:gd name="T9" fmla="*/ 0 h 142"/>
                  <a:gd name="T10" fmla="*/ 0 w 96"/>
                  <a:gd name="T11" fmla="*/ 51 h 142"/>
                  <a:gd name="T12" fmla="*/ 43 w 96"/>
                  <a:gd name="T13" fmla="*/ 102 h 142"/>
                  <a:gd name="T14" fmla="*/ 69 w 96"/>
                  <a:gd name="T15" fmla="*/ 87 h 142"/>
                  <a:gd name="T16" fmla="*/ 70 w 96"/>
                  <a:gd name="T17" fmla="*/ 87 h 142"/>
                  <a:gd name="T18" fmla="*/ 70 w 96"/>
                  <a:gd name="T19" fmla="*/ 99 h 142"/>
                  <a:gd name="T20" fmla="*/ 49 w 96"/>
                  <a:gd name="T21" fmla="*/ 122 h 142"/>
                  <a:gd name="T22" fmla="*/ 31 w 96"/>
                  <a:gd name="T23" fmla="*/ 112 h 142"/>
                  <a:gd name="T24" fmla="*/ 3 w 96"/>
                  <a:gd name="T25" fmla="*/ 112 h 142"/>
                  <a:gd name="T26" fmla="*/ 46 w 96"/>
                  <a:gd name="T27" fmla="*/ 142 h 142"/>
                  <a:gd name="T28" fmla="*/ 96 w 96"/>
                  <a:gd name="T29" fmla="*/ 96 h 142"/>
                  <a:gd name="T30" fmla="*/ 96 w 96"/>
                  <a:gd name="T31" fmla="*/ 2 h 142"/>
                  <a:gd name="T32" fmla="*/ 71 w 96"/>
                  <a:gd name="T33" fmla="*/ 2 h 142"/>
                  <a:gd name="T34" fmla="*/ 27 w 96"/>
                  <a:gd name="T35" fmla="*/ 52 h 142"/>
                  <a:gd name="T36" fmla="*/ 27 w 96"/>
                  <a:gd name="T37" fmla="*/ 52 h 142"/>
                  <a:gd name="T38" fmla="*/ 48 w 96"/>
                  <a:gd name="T39" fmla="*/ 22 h 142"/>
                  <a:gd name="T40" fmla="*/ 70 w 96"/>
                  <a:gd name="T41" fmla="*/ 51 h 142"/>
                  <a:gd name="T42" fmla="*/ 48 w 96"/>
                  <a:gd name="T43" fmla="*/ 80 h 142"/>
                  <a:gd name="T44" fmla="*/ 27 w 96"/>
                  <a:gd name="T45" fmla="*/ 5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42">
                    <a:moveTo>
                      <a:pt x="71" y="2"/>
                    </a:moveTo>
                    <a:lnTo>
                      <a:pt x="71" y="2"/>
                    </a:lnTo>
                    <a:lnTo>
                      <a:pt x="71" y="17"/>
                    </a:lnTo>
                    <a:lnTo>
                      <a:pt x="71" y="17"/>
                    </a:lnTo>
                    <a:cubicBezTo>
                      <a:pt x="67" y="10"/>
                      <a:pt x="60" y="0"/>
                      <a:pt x="41" y="0"/>
                    </a:cubicBezTo>
                    <a:cubicBezTo>
                      <a:pt x="20" y="0"/>
                      <a:pt x="0" y="16"/>
                      <a:pt x="0" y="51"/>
                    </a:cubicBezTo>
                    <a:cubicBezTo>
                      <a:pt x="0" y="85"/>
                      <a:pt x="19" y="102"/>
                      <a:pt x="43" y="102"/>
                    </a:cubicBezTo>
                    <a:cubicBezTo>
                      <a:pt x="59" y="102"/>
                      <a:pt x="65" y="94"/>
                      <a:pt x="69" y="87"/>
                    </a:cubicBezTo>
                    <a:lnTo>
                      <a:pt x="70" y="87"/>
                    </a:lnTo>
                    <a:lnTo>
                      <a:pt x="70" y="99"/>
                    </a:lnTo>
                    <a:cubicBezTo>
                      <a:pt x="70" y="115"/>
                      <a:pt x="63" y="122"/>
                      <a:pt x="49" y="122"/>
                    </a:cubicBezTo>
                    <a:cubicBezTo>
                      <a:pt x="34" y="122"/>
                      <a:pt x="32" y="117"/>
                      <a:pt x="31" y="112"/>
                    </a:cubicBezTo>
                    <a:lnTo>
                      <a:pt x="3" y="112"/>
                    </a:lnTo>
                    <a:cubicBezTo>
                      <a:pt x="4" y="133"/>
                      <a:pt x="25" y="142"/>
                      <a:pt x="46" y="142"/>
                    </a:cubicBezTo>
                    <a:cubicBezTo>
                      <a:pt x="95" y="142"/>
                      <a:pt x="96" y="113"/>
                      <a:pt x="96" y="96"/>
                    </a:cubicBezTo>
                    <a:lnTo>
                      <a:pt x="96" y="2"/>
                    </a:lnTo>
                    <a:lnTo>
                      <a:pt x="71" y="2"/>
                    </a:lnTo>
                    <a:close/>
                    <a:moveTo>
                      <a:pt x="27" y="52"/>
                    </a:moveTo>
                    <a:lnTo>
                      <a:pt x="27" y="52"/>
                    </a:lnTo>
                    <a:cubicBezTo>
                      <a:pt x="27" y="29"/>
                      <a:pt x="38" y="22"/>
                      <a:pt x="48" y="22"/>
                    </a:cubicBezTo>
                    <a:cubicBezTo>
                      <a:pt x="62" y="22"/>
                      <a:pt x="70" y="35"/>
                      <a:pt x="70" y="51"/>
                    </a:cubicBezTo>
                    <a:cubicBezTo>
                      <a:pt x="70" y="65"/>
                      <a:pt x="65" y="80"/>
                      <a:pt x="48" y="80"/>
                    </a:cubicBezTo>
                    <a:cubicBezTo>
                      <a:pt x="32" y="80"/>
                      <a:pt x="27" y="65"/>
                      <a:pt x="27" y="52"/>
                    </a:cubicBez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53"/>
              <p:cNvSpPr>
                <a:spLocks/>
              </p:cNvSpPr>
              <p:nvPr/>
            </p:nvSpPr>
            <p:spPr bwMode="auto">
              <a:xfrm>
                <a:off x="3267" y="1599"/>
                <a:ext cx="96" cy="123"/>
              </a:xfrm>
              <a:custGeom>
                <a:avLst/>
                <a:gdLst>
                  <a:gd name="T0" fmla="*/ 0 w 109"/>
                  <a:gd name="T1" fmla="*/ 96 h 140"/>
                  <a:gd name="T2" fmla="*/ 0 w 109"/>
                  <a:gd name="T3" fmla="*/ 96 h 140"/>
                  <a:gd name="T4" fmla="*/ 57 w 109"/>
                  <a:gd name="T5" fmla="*/ 140 h 140"/>
                  <a:gd name="T6" fmla="*/ 109 w 109"/>
                  <a:gd name="T7" fmla="*/ 96 h 140"/>
                  <a:gd name="T8" fmla="*/ 74 w 109"/>
                  <a:gd name="T9" fmla="*/ 61 h 140"/>
                  <a:gd name="T10" fmla="*/ 42 w 109"/>
                  <a:gd name="T11" fmla="*/ 53 h 140"/>
                  <a:gd name="T12" fmla="*/ 28 w 109"/>
                  <a:gd name="T13" fmla="*/ 39 h 140"/>
                  <a:gd name="T14" fmla="*/ 51 w 109"/>
                  <a:gd name="T15" fmla="*/ 23 h 140"/>
                  <a:gd name="T16" fmla="*/ 78 w 109"/>
                  <a:gd name="T17" fmla="*/ 43 h 140"/>
                  <a:gd name="T18" fmla="*/ 105 w 109"/>
                  <a:gd name="T19" fmla="*/ 43 h 140"/>
                  <a:gd name="T20" fmla="*/ 53 w 109"/>
                  <a:gd name="T21" fmla="*/ 0 h 140"/>
                  <a:gd name="T22" fmla="*/ 2 w 109"/>
                  <a:gd name="T23" fmla="*/ 41 h 140"/>
                  <a:gd name="T24" fmla="*/ 44 w 109"/>
                  <a:gd name="T25" fmla="*/ 80 h 140"/>
                  <a:gd name="T26" fmla="*/ 58 w 109"/>
                  <a:gd name="T27" fmla="*/ 83 h 140"/>
                  <a:gd name="T28" fmla="*/ 82 w 109"/>
                  <a:gd name="T29" fmla="*/ 100 h 140"/>
                  <a:gd name="T30" fmla="*/ 55 w 109"/>
                  <a:gd name="T31" fmla="*/ 117 h 140"/>
                  <a:gd name="T32" fmla="*/ 26 w 109"/>
                  <a:gd name="T33" fmla="*/ 96 h 140"/>
                  <a:gd name="T34" fmla="*/ 0 w 109"/>
                  <a:gd name="T35" fmla="*/ 9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 h="140">
                    <a:moveTo>
                      <a:pt x="0" y="96"/>
                    </a:moveTo>
                    <a:lnTo>
                      <a:pt x="0" y="96"/>
                    </a:lnTo>
                    <a:cubicBezTo>
                      <a:pt x="0" y="112"/>
                      <a:pt x="8" y="140"/>
                      <a:pt x="57" y="140"/>
                    </a:cubicBezTo>
                    <a:cubicBezTo>
                      <a:pt x="68" y="140"/>
                      <a:pt x="109" y="137"/>
                      <a:pt x="109" y="96"/>
                    </a:cubicBezTo>
                    <a:cubicBezTo>
                      <a:pt x="109" y="72"/>
                      <a:pt x="93" y="65"/>
                      <a:pt x="74" y="61"/>
                    </a:cubicBezTo>
                    <a:lnTo>
                      <a:pt x="42" y="53"/>
                    </a:lnTo>
                    <a:cubicBezTo>
                      <a:pt x="36" y="51"/>
                      <a:pt x="28" y="49"/>
                      <a:pt x="28" y="39"/>
                    </a:cubicBezTo>
                    <a:cubicBezTo>
                      <a:pt x="28" y="27"/>
                      <a:pt x="40" y="23"/>
                      <a:pt x="51" y="23"/>
                    </a:cubicBezTo>
                    <a:cubicBezTo>
                      <a:pt x="75" y="23"/>
                      <a:pt x="77" y="37"/>
                      <a:pt x="78" y="43"/>
                    </a:cubicBezTo>
                    <a:lnTo>
                      <a:pt x="105" y="43"/>
                    </a:lnTo>
                    <a:cubicBezTo>
                      <a:pt x="105" y="26"/>
                      <a:pt x="94" y="0"/>
                      <a:pt x="53" y="0"/>
                    </a:cubicBezTo>
                    <a:cubicBezTo>
                      <a:pt x="10" y="0"/>
                      <a:pt x="2" y="26"/>
                      <a:pt x="2" y="41"/>
                    </a:cubicBezTo>
                    <a:cubicBezTo>
                      <a:pt x="2" y="70"/>
                      <a:pt x="22" y="75"/>
                      <a:pt x="44" y="80"/>
                    </a:cubicBezTo>
                    <a:lnTo>
                      <a:pt x="58" y="83"/>
                    </a:lnTo>
                    <a:cubicBezTo>
                      <a:pt x="72" y="87"/>
                      <a:pt x="82" y="89"/>
                      <a:pt x="82" y="100"/>
                    </a:cubicBezTo>
                    <a:cubicBezTo>
                      <a:pt x="82" y="114"/>
                      <a:pt x="68" y="117"/>
                      <a:pt x="55" y="117"/>
                    </a:cubicBezTo>
                    <a:cubicBezTo>
                      <a:pt x="30" y="117"/>
                      <a:pt x="26" y="103"/>
                      <a:pt x="26" y="96"/>
                    </a:cubicBezTo>
                    <a:lnTo>
                      <a:pt x="0" y="96"/>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54"/>
              <p:cNvSpPr>
                <a:spLocks/>
              </p:cNvSpPr>
              <p:nvPr/>
            </p:nvSpPr>
            <p:spPr bwMode="auto">
              <a:xfrm>
                <a:off x="3381" y="1601"/>
                <a:ext cx="79" cy="119"/>
              </a:xfrm>
              <a:custGeom>
                <a:avLst/>
                <a:gdLst>
                  <a:gd name="T0" fmla="*/ 89 w 89"/>
                  <a:gd name="T1" fmla="*/ 65 h 134"/>
                  <a:gd name="T2" fmla="*/ 89 w 89"/>
                  <a:gd name="T3" fmla="*/ 65 h 134"/>
                  <a:gd name="T4" fmla="*/ 55 w 89"/>
                  <a:gd name="T5" fmla="*/ 32 h 134"/>
                  <a:gd name="T6" fmla="*/ 26 w 89"/>
                  <a:gd name="T7" fmla="*/ 48 h 134"/>
                  <a:gd name="T8" fmla="*/ 26 w 89"/>
                  <a:gd name="T9" fmla="*/ 48 h 134"/>
                  <a:gd name="T10" fmla="*/ 26 w 89"/>
                  <a:gd name="T11" fmla="*/ 0 h 134"/>
                  <a:gd name="T12" fmla="*/ 0 w 89"/>
                  <a:gd name="T13" fmla="*/ 0 h 134"/>
                  <a:gd name="T14" fmla="*/ 0 w 89"/>
                  <a:gd name="T15" fmla="*/ 134 h 134"/>
                  <a:gd name="T16" fmla="*/ 26 w 89"/>
                  <a:gd name="T17" fmla="*/ 134 h 134"/>
                  <a:gd name="T18" fmla="*/ 26 w 89"/>
                  <a:gd name="T19" fmla="*/ 77 h 134"/>
                  <a:gd name="T20" fmla="*/ 46 w 89"/>
                  <a:gd name="T21" fmla="*/ 54 h 134"/>
                  <a:gd name="T22" fmla="*/ 63 w 89"/>
                  <a:gd name="T23" fmla="*/ 74 h 134"/>
                  <a:gd name="T24" fmla="*/ 63 w 89"/>
                  <a:gd name="T25" fmla="*/ 134 h 134"/>
                  <a:gd name="T26" fmla="*/ 89 w 89"/>
                  <a:gd name="T27" fmla="*/ 134 h 134"/>
                  <a:gd name="T28" fmla="*/ 89 w 89"/>
                  <a:gd name="T29" fmla="*/ 6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34">
                    <a:moveTo>
                      <a:pt x="89" y="65"/>
                    </a:moveTo>
                    <a:lnTo>
                      <a:pt x="89" y="65"/>
                    </a:lnTo>
                    <a:cubicBezTo>
                      <a:pt x="89" y="43"/>
                      <a:pt x="74" y="32"/>
                      <a:pt x="55" y="32"/>
                    </a:cubicBezTo>
                    <a:cubicBezTo>
                      <a:pt x="41" y="32"/>
                      <a:pt x="30" y="39"/>
                      <a:pt x="26" y="48"/>
                    </a:cubicBezTo>
                    <a:lnTo>
                      <a:pt x="26" y="48"/>
                    </a:lnTo>
                    <a:lnTo>
                      <a:pt x="26" y="0"/>
                    </a:lnTo>
                    <a:lnTo>
                      <a:pt x="0" y="0"/>
                    </a:lnTo>
                    <a:lnTo>
                      <a:pt x="0" y="134"/>
                    </a:lnTo>
                    <a:lnTo>
                      <a:pt x="26" y="134"/>
                    </a:lnTo>
                    <a:lnTo>
                      <a:pt x="26" y="77"/>
                    </a:lnTo>
                    <a:cubicBezTo>
                      <a:pt x="26" y="62"/>
                      <a:pt x="35" y="54"/>
                      <a:pt x="46" y="54"/>
                    </a:cubicBezTo>
                    <a:cubicBezTo>
                      <a:pt x="63" y="54"/>
                      <a:pt x="63" y="66"/>
                      <a:pt x="63" y="74"/>
                    </a:cubicBezTo>
                    <a:lnTo>
                      <a:pt x="63" y="134"/>
                    </a:lnTo>
                    <a:lnTo>
                      <a:pt x="89" y="134"/>
                    </a:lnTo>
                    <a:lnTo>
                      <a:pt x="89" y="65"/>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55"/>
              <p:cNvSpPr>
                <a:spLocks noEditPoints="1"/>
              </p:cNvSpPr>
              <p:nvPr/>
            </p:nvSpPr>
            <p:spPr bwMode="auto">
              <a:xfrm>
                <a:off x="3476" y="1630"/>
                <a:ext cx="82" cy="92"/>
              </a:xfrm>
              <a:custGeom>
                <a:avLst/>
                <a:gdLst>
                  <a:gd name="T0" fmla="*/ 87 w 93"/>
                  <a:gd name="T1" fmla="*/ 29 h 104"/>
                  <a:gd name="T2" fmla="*/ 87 w 93"/>
                  <a:gd name="T3" fmla="*/ 29 h 104"/>
                  <a:gd name="T4" fmla="*/ 48 w 93"/>
                  <a:gd name="T5" fmla="*/ 0 h 104"/>
                  <a:gd name="T6" fmla="*/ 3 w 93"/>
                  <a:gd name="T7" fmla="*/ 35 h 104"/>
                  <a:gd name="T8" fmla="*/ 28 w 93"/>
                  <a:gd name="T9" fmla="*/ 35 h 104"/>
                  <a:gd name="T10" fmla="*/ 44 w 93"/>
                  <a:gd name="T11" fmla="*/ 21 h 104"/>
                  <a:gd name="T12" fmla="*/ 62 w 93"/>
                  <a:gd name="T13" fmla="*/ 32 h 104"/>
                  <a:gd name="T14" fmla="*/ 52 w 93"/>
                  <a:gd name="T15" fmla="*/ 40 h 104"/>
                  <a:gd name="T16" fmla="*/ 29 w 93"/>
                  <a:gd name="T17" fmla="*/ 44 h 104"/>
                  <a:gd name="T18" fmla="*/ 0 w 93"/>
                  <a:gd name="T19" fmla="*/ 75 h 104"/>
                  <a:gd name="T20" fmla="*/ 30 w 93"/>
                  <a:gd name="T21" fmla="*/ 104 h 104"/>
                  <a:gd name="T22" fmla="*/ 62 w 93"/>
                  <a:gd name="T23" fmla="*/ 90 h 104"/>
                  <a:gd name="T24" fmla="*/ 65 w 93"/>
                  <a:gd name="T25" fmla="*/ 102 h 104"/>
                  <a:gd name="T26" fmla="*/ 93 w 93"/>
                  <a:gd name="T27" fmla="*/ 102 h 104"/>
                  <a:gd name="T28" fmla="*/ 93 w 93"/>
                  <a:gd name="T29" fmla="*/ 98 h 104"/>
                  <a:gd name="T30" fmla="*/ 87 w 93"/>
                  <a:gd name="T31" fmla="*/ 82 h 104"/>
                  <a:gd name="T32" fmla="*/ 87 w 93"/>
                  <a:gd name="T33" fmla="*/ 29 h 104"/>
                  <a:gd name="T34" fmla="*/ 62 w 93"/>
                  <a:gd name="T35" fmla="*/ 66 h 104"/>
                  <a:gd name="T36" fmla="*/ 62 w 93"/>
                  <a:gd name="T37" fmla="*/ 66 h 104"/>
                  <a:gd name="T38" fmla="*/ 38 w 93"/>
                  <a:gd name="T39" fmla="*/ 86 h 104"/>
                  <a:gd name="T40" fmla="*/ 26 w 93"/>
                  <a:gd name="T41" fmla="*/ 74 h 104"/>
                  <a:gd name="T42" fmla="*/ 44 w 93"/>
                  <a:gd name="T43" fmla="*/ 59 h 104"/>
                  <a:gd name="T44" fmla="*/ 62 w 93"/>
                  <a:gd name="T45" fmla="*/ 53 h 104"/>
                  <a:gd name="T46" fmla="*/ 62 w 93"/>
                  <a:gd name="T47"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3" h="104">
                    <a:moveTo>
                      <a:pt x="87" y="29"/>
                    </a:moveTo>
                    <a:lnTo>
                      <a:pt x="87" y="29"/>
                    </a:lnTo>
                    <a:cubicBezTo>
                      <a:pt x="87" y="4"/>
                      <a:pt x="62" y="0"/>
                      <a:pt x="48" y="0"/>
                    </a:cubicBezTo>
                    <a:cubicBezTo>
                      <a:pt x="27" y="0"/>
                      <a:pt x="6" y="4"/>
                      <a:pt x="3" y="35"/>
                    </a:cubicBezTo>
                    <a:lnTo>
                      <a:pt x="28" y="35"/>
                    </a:lnTo>
                    <a:cubicBezTo>
                      <a:pt x="29" y="29"/>
                      <a:pt x="31" y="21"/>
                      <a:pt x="44" y="21"/>
                    </a:cubicBezTo>
                    <a:cubicBezTo>
                      <a:pt x="51" y="21"/>
                      <a:pt x="62" y="21"/>
                      <a:pt x="62" y="32"/>
                    </a:cubicBezTo>
                    <a:cubicBezTo>
                      <a:pt x="62" y="38"/>
                      <a:pt x="57" y="40"/>
                      <a:pt x="52" y="40"/>
                    </a:cubicBezTo>
                    <a:lnTo>
                      <a:pt x="29" y="44"/>
                    </a:lnTo>
                    <a:cubicBezTo>
                      <a:pt x="12" y="46"/>
                      <a:pt x="0" y="56"/>
                      <a:pt x="0" y="75"/>
                    </a:cubicBezTo>
                    <a:cubicBezTo>
                      <a:pt x="0" y="96"/>
                      <a:pt x="15" y="104"/>
                      <a:pt x="30" y="104"/>
                    </a:cubicBezTo>
                    <a:cubicBezTo>
                      <a:pt x="48" y="104"/>
                      <a:pt x="56" y="96"/>
                      <a:pt x="62" y="90"/>
                    </a:cubicBezTo>
                    <a:cubicBezTo>
                      <a:pt x="63" y="96"/>
                      <a:pt x="63" y="97"/>
                      <a:pt x="65" y="102"/>
                    </a:cubicBezTo>
                    <a:lnTo>
                      <a:pt x="93" y="102"/>
                    </a:lnTo>
                    <a:lnTo>
                      <a:pt x="93" y="98"/>
                    </a:lnTo>
                    <a:cubicBezTo>
                      <a:pt x="90" y="97"/>
                      <a:pt x="87" y="94"/>
                      <a:pt x="87" y="82"/>
                    </a:cubicBezTo>
                    <a:lnTo>
                      <a:pt x="87" y="29"/>
                    </a:lnTo>
                    <a:close/>
                    <a:moveTo>
                      <a:pt x="62" y="66"/>
                    </a:moveTo>
                    <a:lnTo>
                      <a:pt x="62" y="66"/>
                    </a:lnTo>
                    <a:cubicBezTo>
                      <a:pt x="62" y="78"/>
                      <a:pt x="50" y="86"/>
                      <a:pt x="38" y="86"/>
                    </a:cubicBezTo>
                    <a:cubicBezTo>
                      <a:pt x="33" y="86"/>
                      <a:pt x="26" y="83"/>
                      <a:pt x="26" y="74"/>
                    </a:cubicBezTo>
                    <a:cubicBezTo>
                      <a:pt x="26" y="63"/>
                      <a:pt x="34" y="61"/>
                      <a:pt x="44" y="59"/>
                    </a:cubicBezTo>
                    <a:cubicBezTo>
                      <a:pt x="55" y="57"/>
                      <a:pt x="59" y="56"/>
                      <a:pt x="62" y="53"/>
                    </a:cubicBezTo>
                    <a:lnTo>
                      <a:pt x="62" y="66"/>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56"/>
              <p:cNvSpPr>
                <a:spLocks noEditPoints="1"/>
              </p:cNvSpPr>
              <p:nvPr/>
            </p:nvSpPr>
            <p:spPr bwMode="auto">
              <a:xfrm>
                <a:off x="3573" y="1630"/>
                <a:ext cx="85" cy="123"/>
              </a:xfrm>
              <a:custGeom>
                <a:avLst/>
                <a:gdLst>
                  <a:gd name="T0" fmla="*/ 25 w 96"/>
                  <a:gd name="T1" fmla="*/ 54 h 140"/>
                  <a:gd name="T2" fmla="*/ 25 w 96"/>
                  <a:gd name="T3" fmla="*/ 54 h 140"/>
                  <a:gd name="T4" fmla="*/ 47 w 96"/>
                  <a:gd name="T5" fmla="*/ 23 h 140"/>
                  <a:gd name="T6" fmla="*/ 69 w 96"/>
                  <a:gd name="T7" fmla="*/ 53 h 140"/>
                  <a:gd name="T8" fmla="*/ 48 w 96"/>
                  <a:gd name="T9" fmla="*/ 83 h 140"/>
                  <a:gd name="T10" fmla="*/ 25 w 96"/>
                  <a:gd name="T11" fmla="*/ 54 h 140"/>
                  <a:gd name="T12" fmla="*/ 25 w 96"/>
                  <a:gd name="T13" fmla="*/ 3 h 140"/>
                  <a:gd name="T14" fmla="*/ 25 w 96"/>
                  <a:gd name="T15" fmla="*/ 3 h 140"/>
                  <a:gd name="T16" fmla="*/ 0 w 96"/>
                  <a:gd name="T17" fmla="*/ 3 h 140"/>
                  <a:gd name="T18" fmla="*/ 0 w 96"/>
                  <a:gd name="T19" fmla="*/ 140 h 140"/>
                  <a:gd name="T20" fmla="*/ 26 w 96"/>
                  <a:gd name="T21" fmla="*/ 140 h 140"/>
                  <a:gd name="T22" fmla="*/ 26 w 96"/>
                  <a:gd name="T23" fmla="*/ 89 h 140"/>
                  <a:gd name="T24" fmla="*/ 27 w 96"/>
                  <a:gd name="T25" fmla="*/ 89 h 140"/>
                  <a:gd name="T26" fmla="*/ 54 w 96"/>
                  <a:gd name="T27" fmla="*/ 104 h 140"/>
                  <a:gd name="T28" fmla="*/ 96 w 96"/>
                  <a:gd name="T29" fmla="*/ 51 h 140"/>
                  <a:gd name="T30" fmla="*/ 55 w 96"/>
                  <a:gd name="T31" fmla="*/ 0 h 140"/>
                  <a:gd name="T32" fmla="*/ 25 w 96"/>
                  <a:gd name="T33" fmla="*/ 17 h 140"/>
                  <a:gd name="T34" fmla="*/ 25 w 96"/>
                  <a:gd name="T35" fmla="*/ 17 h 140"/>
                  <a:gd name="T36" fmla="*/ 25 w 96"/>
                  <a:gd name="T37" fmla="*/ 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 h="140">
                    <a:moveTo>
                      <a:pt x="25" y="54"/>
                    </a:moveTo>
                    <a:lnTo>
                      <a:pt x="25" y="54"/>
                    </a:lnTo>
                    <a:cubicBezTo>
                      <a:pt x="25" y="39"/>
                      <a:pt x="29" y="23"/>
                      <a:pt x="47" y="23"/>
                    </a:cubicBezTo>
                    <a:cubicBezTo>
                      <a:pt x="64" y="23"/>
                      <a:pt x="69" y="37"/>
                      <a:pt x="69" y="53"/>
                    </a:cubicBezTo>
                    <a:cubicBezTo>
                      <a:pt x="69" y="65"/>
                      <a:pt x="65" y="83"/>
                      <a:pt x="48" y="83"/>
                    </a:cubicBezTo>
                    <a:cubicBezTo>
                      <a:pt x="31" y="83"/>
                      <a:pt x="25" y="69"/>
                      <a:pt x="25" y="54"/>
                    </a:cubicBezTo>
                    <a:close/>
                    <a:moveTo>
                      <a:pt x="25" y="3"/>
                    </a:moveTo>
                    <a:lnTo>
                      <a:pt x="25" y="3"/>
                    </a:lnTo>
                    <a:lnTo>
                      <a:pt x="0" y="3"/>
                    </a:lnTo>
                    <a:lnTo>
                      <a:pt x="0" y="140"/>
                    </a:lnTo>
                    <a:lnTo>
                      <a:pt x="26" y="140"/>
                    </a:lnTo>
                    <a:lnTo>
                      <a:pt x="26" y="89"/>
                    </a:lnTo>
                    <a:lnTo>
                      <a:pt x="27" y="89"/>
                    </a:lnTo>
                    <a:cubicBezTo>
                      <a:pt x="30" y="94"/>
                      <a:pt x="36" y="104"/>
                      <a:pt x="54" y="104"/>
                    </a:cubicBezTo>
                    <a:cubicBezTo>
                      <a:pt x="84" y="104"/>
                      <a:pt x="96" y="78"/>
                      <a:pt x="96" y="51"/>
                    </a:cubicBezTo>
                    <a:cubicBezTo>
                      <a:pt x="96" y="17"/>
                      <a:pt x="77" y="0"/>
                      <a:pt x="55" y="0"/>
                    </a:cubicBezTo>
                    <a:cubicBezTo>
                      <a:pt x="38" y="0"/>
                      <a:pt x="30" y="9"/>
                      <a:pt x="25" y="17"/>
                    </a:cubicBezTo>
                    <a:lnTo>
                      <a:pt x="25" y="17"/>
                    </a:lnTo>
                    <a:lnTo>
                      <a:pt x="25" y="3"/>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57"/>
              <p:cNvSpPr>
                <a:spLocks noEditPoints="1"/>
              </p:cNvSpPr>
              <p:nvPr/>
            </p:nvSpPr>
            <p:spPr bwMode="auto">
              <a:xfrm>
                <a:off x="3674" y="1601"/>
                <a:ext cx="24" cy="119"/>
              </a:xfrm>
              <a:custGeom>
                <a:avLst/>
                <a:gdLst>
                  <a:gd name="T0" fmla="*/ 0 w 27"/>
                  <a:gd name="T1" fmla="*/ 36 h 135"/>
                  <a:gd name="T2" fmla="*/ 0 w 27"/>
                  <a:gd name="T3" fmla="*/ 36 h 135"/>
                  <a:gd name="T4" fmla="*/ 0 w 27"/>
                  <a:gd name="T5" fmla="*/ 135 h 135"/>
                  <a:gd name="T6" fmla="*/ 27 w 27"/>
                  <a:gd name="T7" fmla="*/ 135 h 135"/>
                  <a:gd name="T8" fmla="*/ 27 w 27"/>
                  <a:gd name="T9" fmla="*/ 36 h 135"/>
                  <a:gd name="T10" fmla="*/ 0 w 27"/>
                  <a:gd name="T11" fmla="*/ 36 h 135"/>
                  <a:gd name="T12" fmla="*/ 27 w 27"/>
                  <a:gd name="T13" fmla="*/ 0 h 135"/>
                  <a:gd name="T14" fmla="*/ 27 w 27"/>
                  <a:gd name="T15" fmla="*/ 0 h 135"/>
                  <a:gd name="T16" fmla="*/ 0 w 27"/>
                  <a:gd name="T17" fmla="*/ 0 h 135"/>
                  <a:gd name="T18" fmla="*/ 0 w 27"/>
                  <a:gd name="T19" fmla="*/ 24 h 135"/>
                  <a:gd name="T20" fmla="*/ 27 w 27"/>
                  <a:gd name="T21" fmla="*/ 24 h 135"/>
                  <a:gd name="T22" fmla="*/ 27 w 27"/>
                  <a:gd name="T23"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35">
                    <a:moveTo>
                      <a:pt x="0" y="36"/>
                    </a:moveTo>
                    <a:lnTo>
                      <a:pt x="0" y="36"/>
                    </a:lnTo>
                    <a:lnTo>
                      <a:pt x="0" y="135"/>
                    </a:lnTo>
                    <a:lnTo>
                      <a:pt x="27" y="135"/>
                    </a:lnTo>
                    <a:lnTo>
                      <a:pt x="27" y="36"/>
                    </a:lnTo>
                    <a:lnTo>
                      <a:pt x="0" y="36"/>
                    </a:lnTo>
                    <a:close/>
                    <a:moveTo>
                      <a:pt x="27" y="0"/>
                    </a:moveTo>
                    <a:lnTo>
                      <a:pt x="27" y="0"/>
                    </a:lnTo>
                    <a:lnTo>
                      <a:pt x="0" y="0"/>
                    </a:lnTo>
                    <a:lnTo>
                      <a:pt x="0" y="24"/>
                    </a:lnTo>
                    <a:lnTo>
                      <a:pt x="27" y="24"/>
                    </a:lnTo>
                    <a:lnTo>
                      <a:pt x="27"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58"/>
              <p:cNvSpPr>
                <a:spLocks/>
              </p:cNvSpPr>
              <p:nvPr/>
            </p:nvSpPr>
            <p:spPr bwMode="auto">
              <a:xfrm>
                <a:off x="3720" y="1630"/>
                <a:ext cx="79" cy="90"/>
              </a:xfrm>
              <a:custGeom>
                <a:avLst/>
                <a:gdLst>
                  <a:gd name="T0" fmla="*/ 89 w 89"/>
                  <a:gd name="T1" fmla="*/ 33 h 102"/>
                  <a:gd name="T2" fmla="*/ 89 w 89"/>
                  <a:gd name="T3" fmla="*/ 33 h 102"/>
                  <a:gd name="T4" fmla="*/ 55 w 89"/>
                  <a:gd name="T5" fmla="*/ 0 h 102"/>
                  <a:gd name="T6" fmla="*/ 25 w 89"/>
                  <a:gd name="T7" fmla="*/ 17 h 102"/>
                  <a:gd name="T8" fmla="*/ 25 w 89"/>
                  <a:gd name="T9" fmla="*/ 17 h 102"/>
                  <a:gd name="T10" fmla="*/ 25 w 89"/>
                  <a:gd name="T11" fmla="*/ 3 h 102"/>
                  <a:gd name="T12" fmla="*/ 0 w 89"/>
                  <a:gd name="T13" fmla="*/ 3 h 102"/>
                  <a:gd name="T14" fmla="*/ 0 w 89"/>
                  <a:gd name="T15" fmla="*/ 102 h 102"/>
                  <a:gd name="T16" fmla="*/ 26 w 89"/>
                  <a:gd name="T17" fmla="*/ 102 h 102"/>
                  <a:gd name="T18" fmla="*/ 26 w 89"/>
                  <a:gd name="T19" fmla="*/ 45 h 102"/>
                  <a:gd name="T20" fmla="*/ 46 w 89"/>
                  <a:gd name="T21" fmla="*/ 22 h 102"/>
                  <a:gd name="T22" fmla="*/ 63 w 89"/>
                  <a:gd name="T23" fmla="*/ 42 h 102"/>
                  <a:gd name="T24" fmla="*/ 63 w 89"/>
                  <a:gd name="T25" fmla="*/ 102 h 102"/>
                  <a:gd name="T26" fmla="*/ 89 w 89"/>
                  <a:gd name="T27" fmla="*/ 102 h 102"/>
                  <a:gd name="T28" fmla="*/ 89 w 89"/>
                  <a:gd name="T29" fmla="*/ 3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02">
                    <a:moveTo>
                      <a:pt x="89" y="33"/>
                    </a:moveTo>
                    <a:lnTo>
                      <a:pt x="89" y="33"/>
                    </a:lnTo>
                    <a:cubicBezTo>
                      <a:pt x="89" y="11"/>
                      <a:pt x="74" y="0"/>
                      <a:pt x="55" y="0"/>
                    </a:cubicBezTo>
                    <a:cubicBezTo>
                      <a:pt x="36" y="0"/>
                      <a:pt x="28" y="11"/>
                      <a:pt x="25" y="17"/>
                    </a:cubicBezTo>
                    <a:lnTo>
                      <a:pt x="25" y="17"/>
                    </a:lnTo>
                    <a:lnTo>
                      <a:pt x="25" y="3"/>
                    </a:lnTo>
                    <a:lnTo>
                      <a:pt x="0" y="3"/>
                    </a:lnTo>
                    <a:lnTo>
                      <a:pt x="0" y="102"/>
                    </a:lnTo>
                    <a:lnTo>
                      <a:pt x="26" y="102"/>
                    </a:lnTo>
                    <a:lnTo>
                      <a:pt x="26" y="45"/>
                    </a:lnTo>
                    <a:cubicBezTo>
                      <a:pt x="26" y="30"/>
                      <a:pt x="35" y="22"/>
                      <a:pt x="46" y="22"/>
                    </a:cubicBezTo>
                    <a:cubicBezTo>
                      <a:pt x="63" y="22"/>
                      <a:pt x="63" y="34"/>
                      <a:pt x="63" y="42"/>
                    </a:cubicBezTo>
                    <a:lnTo>
                      <a:pt x="63" y="102"/>
                    </a:lnTo>
                    <a:lnTo>
                      <a:pt x="89" y="102"/>
                    </a:lnTo>
                    <a:lnTo>
                      <a:pt x="89" y="33"/>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59"/>
              <p:cNvSpPr>
                <a:spLocks noEditPoints="1"/>
              </p:cNvSpPr>
              <p:nvPr/>
            </p:nvSpPr>
            <p:spPr bwMode="auto">
              <a:xfrm>
                <a:off x="3817" y="1630"/>
                <a:ext cx="84" cy="125"/>
              </a:xfrm>
              <a:custGeom>
                <a:avLst/>
                <a:gdLst>
                  <a:gd name="T0" fmla="*/ 71 w 95"/>
                  <a:gd name="T1" fmla="*/ 3 h 142"/>
                  <a:gd name="T2" fmla="*/ 71 w 95"/>
                  <a:gd name="T3" fmla="*/ 3 h 142"/>
                  <a:gd name="T4" fmla="*/ 71 w 95"/>
                  <a:gd name="T5" fmla="*/ 17 h 142"/>
                  <a:gd name="T6" fmla="*/ 70 w 95"/>
                  <a:gd name="T7" fmla="*/ 17 h 142"/>
                  <a:gd name="T8" fmla="*/ 41 w 95"/>
                  <a:gd name="T9" fmla="*/ 0 h 142"/>
                  <a:gd name="T10" fmla="*/ 0 w 95"/>
                  <a:gd name="T11" fmla="*/ 51 h 142"/>
                  <a:gd name="T12" fmla="*/ 43 w 95"/>
                  <a:gd name="T13" fmla="*/ 102 h 142"/>
                  <a:gd name="T14" fmla="*/ 69 w 95"/>
                  <a:gd name="T15" fmla="*/ 87 h 142"/>
                  <a:gd name="T16" fmla="*/ 69 w 95"/>
                  <a:gd name="T17" fmla="*/ 88 h 142"/>
                  <a:gd name="T18" fmla="*/ 69 w 95"/>
                  <a:gd name="T19" fmla="*/ 100 h 142"/>
                  <a:gd name="T20" fmla="*/ 49 w 95"/>
                  <a:gd name="T21" fmla="*/ 122 h 142"/>
                  <a:gd name="T22" fmla="*/ 31 w 95"/>
                  <a:gd name="T23" fmla="*/ 112 h 142"/>
                  <a:gd name="T24" fmla="*/ 2 w 95"/>
                  <a:gd name="T25" fmla="*/ 112 h 142"/>
                  <a:gd name="T26" fmla="*/ 45 w 95"/>
                  <a:gd name="T27" fmla="*/ 142 h 142"/>
                  <a:gd name="T28" fmla="*/ 95 w 95"/>
                  <a:gd name="T29" fmla="*/ 96 h 142"/>
                  <a:gd name="T30" fmla="*/ 95 w 95"/>
                  <a:gd name="T31" fmla="*/ 3 h 142"/>
                  <a:gd name="T32" fmla="*/ 71 w 95"/>
                  <a:gd name="T33" fmla="*/ 3 h 142"/>
                  <a:gd name="T34" fmla="*/ 27 w 95"/>
                  <a:gd name="T35" fmla="*/ 53 h 142"/>
                  <a:gd name="T36" fmla="*/ 27 w 95"/>
                  <a:gd name="T37" fmla="*/ 53 h 142"/>
                  <a:gd name="T38" fmla="*/ 47 w 95"/>
                  <a:gd name="T39" fmla="*/ 23 h 142"/>
                  <a:gd name="T40" fmla="*/ 70 w 95"/>
                  <a:gd name="T41" fmla="*/ 52 h 142"/>
                  <a:gd name="T42" fmla="*/ 47 w 95"/>
                  <a:gd name="T43" fmla="*/ 80 h 142"/>
                  <a:gd name="T44" fmla="*/ 27 w 95"/>
                  <a:gd name="T45" fmla="*/ 5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142">
                    <a:moveTo>
                      <a:pt x="71" y="3"/>
                    </a:moveTo>
                    <a:lnTo>
                      <a:pt x="71" y="3"/>
                    </a:lnTo>
                    <a:lnTo>
                      <a:pt x="71" y="17"/>
                    </a:lnTo>
                    <a:lnTo>
                      <a:pt x="70" y="17"/>
                    </a:lnTo>
                    <a:cubicBezTo>
                      <a:pt x="67" y="11"/>
                      <a:pt x="60" y="0"/>
                      <a:pt x="41" y="0"/>
                    </a:cubicBezTo>
                    <a:cubicBezTo>
                      <a:pt x="19" y="0"/>
                      <a:pt x="0" y="17"/>
                      <a:pt x="0" y="51"/>
                    </a:cubicBezTo>
                    <a:cubicBezTo>
                      <a:pt x="0" y="86"/>
                      <a:pt x="19" y="102"/>
                      <a:pt x="43" y="102"/>
                    </a:cubicBezTo>
                    <a:cubicBezTo>
                      <a:pt x="58" y="102"/>
                      <a:pt x="65" y="95"/>
                      <a:pt x="69" y="87"/>
                    </a:cubicBezTo>
                    <a:lnTo>
                      <a:pt x="69" y="88"/>
                    </a:lnTo>
                    <a:lnTo>
                      <a:pt x="69" y="100"/>
                    </a:lnTo>
                    <a:cubicBezTo>
                      <a:pt x="69" y="116"/>
                      <a:pt x="63" y="122"/>
                      <a:pt x="49" y="122"/>
                    </a:cubicBezTo>
                    <a:cubicBezTo>
                      <a:pt x="34" y="122"/>
                      <a:pt x="32" y="117"/>
                      <a:pt x="31" y="112"/>
                    </a:cubicBezTo>
                    <a:lnTo>
                      <a:pt x="2" y="112"/>
                    </a:lnTo>
                    <a:cubicBezTo>
                      <a:pt x="3" y="133"/>
                      <a:pt x="25" y="142"/>
                      <a:pt x="45" y="142"/>
                    </a:cubicBezTo>
                    <a:cubicBezTo>
                      <a:pt x="94" y="142"/>
                      <a:pt x="95" y="114"/>
                      <a:pt x="95" y="96"/>
                    </a:cubicBezTo>
                    <a:lnTo>
                      <a:pt x="95" y="3"/>
                    </a:lnTo>
                    <a:lnTo>
                      <a:pt x="71" y="3"/>
                    </a:lnTo>
                    <a:close/>
                    <a:moveTo>
                      <a:pt x="27" y="53"/>
                    </a:moveTo>
                    <a:lnTo>
                      <a:pt x="27" y="53"/>
                    </a:lnTo>
                    <a:cubicBezTo>
                      <a:pt x="27" y="30"/>
                      <a:pt x="38" y="23"/>
                      <a:pt x="47" y="23"/>
                    </a:cubicBezTo>
                    <a:cubicBezTo>
                      <a:pt x="62" y="23"/>
                      <a:pt x="70" y="36"/>
                      <a:pt x="70" y="52"/>
                    </a:cubicBezTo>
                    <a:cubicBezTo>
                      <a:pt x="70" y="65"/>
                      <a:pt x="65" y="80"/>
                      <a:pt x="47" y="80"/>
                    </a:cubicBezTo>
                    <a:cubicBezTo>
                      <a:pt x="32" y="80"/>
                      <a:pt x="27" y="65"/>
                      <a:pt x="27" y="53"/>
                    </a:cubicBez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60"/>
              <p:cNvSpPr>
                <a:spLocks noEditPoints="1"/>
              </p:cNvSpPr>
              <p:nvPr/>
            </p:nvSpPr>
            <p:spPr bwMode="auto">
              <a:xfrm>
                <a:off x="3966" y="1601"/>
                <a:ext cx="106" cy="121"/>
              </a:xfrm>
              <a:custGeom>
                <a:avLst/>
                <a:gdLst>
                  <a:gd name="T0" fmla="*/ 62 w 120"/>
                  <a:gd name="T1" fmla="*/ 31 h 137"/>
                  <a:gd name="T2" fmla="*/ 62 w 120"/>
                  <a:gd name="T3" fmla="*/ 31 h 137"/>
                  <a:gd name="T4" fmla="*/ 49 w 120"/>
                  <a:gd name="T5" fmla="*/ 47 h 137"/>
                  <a:gd name="T6" fmla="*/ 40 w 120"/>
                  <a:gd name="T7" fmla="*/ 31 h 137"/>
                  <a:gd name="T8" fmla="*/ 51 w 120"/>
                  <a:gd name="T9" fmla="*/ 20 h 137"/>
                  <a:gd name="T10" fmla="*/ 62 w 120"/>
                  <a:gd name="T11" fmla="*/ 31 h 137"/>
                  <a:gd name="T12" fmla="*/ 96 w 120"/>
                  <a:gd name="T13" fmla="*/ 104 h 137"/>
                  <a:gd name="T14" fmla="*/ 96 w 120"/>
                  <a:gd name="T15" fmla="*/ 104 h 137"/>
                  <a:gd name="T16" fmla="*/ 111 w 120"/>
                  <a:gd name="T17" fmla="*/ 64 h 137"/>
                  <a:gd name="T18" fmla="*/ 88 w 120"/>
                  <a:gd name="T19" fmla="*/ 64 h 137"/>
                  <a:gd name="T20" fmla="*/ 81 w 120"/>
                  <a:gd name="T21" fmla="*/ 86 h 137"/>
                  <a:gd name="T22" fmla="*/ 62 w 120"/>
                  <a:gd name="T23" fmla="*/ 63 h 137"/>
                  <a:gd name="T24" fmla="*/ 84 w 120"/>
                  <a:gd name="T25" fmla="*/ 31 h 137"/>
                  <a:gd name="T26" fmla="*/ 51 w 120"/>
                  <a:gd name="T27" fmla="*/ 0 h 137"/>
                  <a:gd name="T28" fmla="*/ 16 w 120"/>
                  <a:gd name="T29" fmla="*/ 31 h 137"/>
                  <a:gd name="T30" fmla="*/ 28 w 120"/>
                  <a:gd name="T31" fmla="*/ 59 h 137"/>
                  <a:gd name="T32" fmla="*/ 25 w 120"/>
                  <a:gd name="T33" fmla="*/ 60 h 137"/>
                  <a:gd name="T34" fmla="*/ 0 w 120"/>
                  <a:gd name="T35" fmla="*/ 99 h 137"/>
                  <a:gd name="T36" fmla="*/ 41 w 120"/>
                  <a:gd name="T37" fmla="*/ 137 h 137"/>
                  <a:gd name="T38" fmla="*/ 79 w 120"/>
                  <a:gd name="T39" fmla="*/ 122 h 137"/>
                  <a:gd name="T40" fmla="*/ 89 w 120"/>
                  <a:gd name="T41" fmla="*/ 134 h 137"/>
                  <a:gd name="T42" fmla="*/ 120 w 120"/>
                  <a:gd name="T43" fmla="*/ 134 h 137"/>
                  <a:gd name="T44" fmla="*/ 96 w 120"/>
                  <a:gd name="T45" fmla="*/ 104 h 137"/>
                  <a:gd name="T46" fmla="*/ 66 w 120"/>
                  <a:gd name="T47" fmla="*/ 106 h 137"/>
                  <a:gd name="T48" fmla="*/ 66 w 120"/>
                  <a:gd name="T49" fmla="*/ 106 h 137"/>
                  <a:gd name="T50" fmla="*/ 45 w 120"/>
                  <a:gd name="T51" fmla="*/ 115 h 137"/>
                  <a:gd name="T52" fmla="*/ 26 w 120"/>
                  <a:gd name="T53" fmla="*/ 98 h 137"/>
                  <a:gd name="T54" fmla="*/ 41 w 120"/>
                  <a:gd name="T55" fmla="*/ 75 h 137"/>
                  <a:gd name="T56" fmla="*/ 66 w 120"/>
                  <a:gd name="T57" fmla="*/ 10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137">
                    <a:moveTo>
                      <a:pt x="62" y="31"/>
                    </a:moveTo>
                    <a:lnTo>
                      <a:pt x="62" y="31"/>
                    </a:lnTo>
                    <a:cubicBezTo>
                      <a:pt x="62" y="38"/>
                      <a:pt x="57" y="43"/>
                      <a:pt x="49" y="47"/>
                    </a:cubicBezTo>
                    <a:cubicBezTo>
                      <a:pt x="43" y="40"/>
                      <a:pt x="40" y="35"/>
                      <a:pt x="40" y="31"/>
                    </a:cubicBezTo>
                    <a:cubicBezTo>
                      <a:pt x="40" y="24"/>
                      <a:pt x="45" y="20"/>
                      <a:pt x="51" y="20"/>
                    </a:cubicBezTo>
                    <a:cubicBezTo>
                      <a:pt x="57" y="20"/>
                      <a:pt x="62" y="23"/>
                      <a:pt x="62" y="31"/>
                    </a:cubicBezTo>
                    <a:close/>
                    <a:moveTo>
                      <a:pt x="96" y="104"/>
                    </a:moveTo>
                    <a:lnTo>
                      <a:pt x="96" y="104"/>
                    </a:lnTo>
                    <a:cubicBezTo>
                      <a:pt x="105" y="93"/>
                      <a:pt x="109" y="82"/>
                      <a:pt x="111" y="64"/>
                    </a:cubicBezTo>
                    <a:lnTo>
                      <a:pt x="88" y="64"/>
                    </a:lnTo>
                    <a:cubicBezTo>
                      <a:pt x="87" y="75"/>
                      <a:pt x="84" y="81"/>
                      <a:pt x="81" y="86"/>
                    </a:cubicBezTo>
                    <a:lnTo>
                      <a:pt x="62" y="63"/>
                    </a:lnTo>
                    <a:cubicBezTo>
                      <a:pt x="67" y="60"/>
                      <a:pt x="84" y="50"/>
                      <a:pt x="84" y="31"/>
                    </a:cubicBezTo>
                    <a:cubicBezTo>
                      <a:pt x="84" y="10"/>
                      <a:pt x="66" y="0"/>
                      <a:pt x="51" y="0"/>
                    </a:cubicBezTo>
                    <a:cubicBezTo>
                      <a:pt x="31" y="0"/>
                      <a:pt x="16" y="13"/>
                      <a:pt x="16" y="31"/>
                    </a:cubicBezTo>
                    <a:cubicBezTo>
                      <a:pt x="16" y="42"/>
                      <a:pt x="22" y="52"/>
                      <a:pt x="28" y="59"/>
                    </a:cubicBezTo>
                    <a:lnTo>
                      <a:pt x="25" y="60"/>
                    </a:lnTo>
                    <a:cubicBezTo>
                      <a:pt x="3" y="74"/>
                      <a:pt x="0" y="86"/>
                      <a:pt x="0" y="99"/>
                    </a:cubicBezTo>
                    <a:cubicBezTo>
                      <a:pt x="0" y="119"/>
                      <a:pt x="16" y="137"/>
                      <a:pt x="41" y="137"/>
                    </a:cubicBezTo>
                    <a:cubicBezTo>
                      <a:pt x="61" y="137"/>
                      <a:pt x="72" y="130"/>
                      <a:pt x="79" y="122"/>
                    </a:cubicBezTo>
                    <a:lnTo>
                      <a:pt x="89" y="134"/>
                    </a:lnTo>
                    <a:lnTo>
                      <a:pt x="120" y="134"/>
                    </a:lnTo>
                    <a:lnTo>
                      <a:pt x="96" y="104"/>
                    </a:lnTo>
                    <a:close/>
                    <a:moveTo>
                      <a:pt x="66" y="106"/>
                    </a:moveTo>
                    <a:lnTo>
                      <a:pt x="66" y="106"/>
                    </a:lnTo>
                    <a:cubicBezTo>
                      <a:pt x="62" y="110"/>
                      <a:pt x="54" y="115"/>
                      <a:pt x="45" y="115"/>
                    </a:cubicBezTo>
                    <a:cubicBezTo>
                      <a:pt x="30" y="115"/>
                      <a:pt x="26" y="103"/>
                      <a:pt x="26" y="98"/>
                    </a:cubicBezTo>
                    <a:cubicBezTo>
                      <a:pt x="26" y="87"/>
                      <a:pt x="30" y="83"/>
                      <a:pt x="41" y="75"/>
                    </a:cubicBezTo>
                    <a:lnTo>
                      <a:pt x="66" y="106"/>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461"/>
              <p:cNvSpPr>
                <a:spLocks/>
              </p:cNvSpPr>
              <p:nvPr/>
            </p:nvSpPr>
            <p:spPr bwMode="auto">
              <a:xfrm>
                <a:off x="4134" y="1601"/>
                <a:ext cx="84" cy="119"/>
              </a:xfrm>
              <a:custGeom>
                <a:avLst/>
                <a:gdLst>
                  <a:gd name="T0" fmla="*/ 28 w 95"/>
                  <a:gd name="T1" fmla="*/ 77 h 134"/>
                  <a:gd name="T2" fmla="*/ 28 w 95"/>
                  <a:gd name="T3" fmla="*/ 77 h 134"/>
                  <a:gd name="T4" fmla="*/ 87 w 95"/>
                  <a:gd name="T5" fmla="*/ 77 h 134"/>
                  <a:gd name="T6" fmla="*/ 87 w 95"/>
                  <a:gd name="T7" fmla="*/ 54 h 134"/>
                  <a:gd name="T8" fmla="*/ 28 w 95"/>
                  <a:gd name="T9" fmla="*/ 54 h 134"/>
                  <a:gd name="T10" fmla="*/ 28 w 95"/>
                  <a:gd name="T11" fmla="*/ 24 h 134"/>
                  <a:gd name="T12" fmla="*/ 95 w 95"/>
                  <a:gd name="T13" fmla="*/ 24 h 134"/>
                  <a:gd name="T14" fmla="*/ 95 w 95"/>
                  <a:gd name="T15" fmla="*/ 0 h 134"/>
                  <a:gd name="T16" fmla="*/ 0 w 95"/>
                  <a:gd name="T17" fmla="*/ 0 h 134"/>
                  <a:gd name="T18" fmla="*/ 0 w 95"/>
                  <a:gd name="T19" fmla="*/ 134 h 134"/>
                  <a:gd name="T20" fmla="*/ 28 w 95"/>
                  <a:gd name="T21" fmla="*/ 134 h 134"/>
                  <a:gd name="T22" fmla="*/ 28 w 95"/>
                  <a:gd name="T23" fmla="*/ 7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134">
                    <a:moveTo>
                      <a:pt x="28" y="77"/>
                    </a:moveTo>
                    <a:lnTo>
                      <a:pt x="28" y="77"/>
                    </a:lnTo>
                    <a:lnTo>
                      <a:pt x="87" y="77"/>
                    </a:lnTo>
                    <a:lnTo>
                      <a:pt x="87" y="54"/>
                    </a:lnTo>
                    <a:lnTo>
                      <a:pt x="28" y="54"/>
                    </a:lnTo>
                    <a:lnTo>
                      <a:pt x="28" y="24"/>
                    </a:lnTo>
                    <a:lnTo>
                      <a:pt x="95" y="24"/>
                    </a:lnTo>
                    <a:lnTo>
                      <a:pt x="95" y="0"/>
                    </a:lnTo>
                    <a:lnTo>
                      <a:pt x="0" y="0"/>
                    </a:lnTo>
                    <a:lnTo>
                      <a:pt x="0" y="134"/>
                    </a:lnTo>
                    <a:lnTo>
                      <a:pt x="28" y="134"/>
                    </a:lnTo>
                    <a:lnTo>
                      <a:pt x="28" y="77"/>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62"/>
              <p:cNvSpPr>
                <a:spLocks noEditPoints="1"/>
              </p:cNvSpPr>
              <p:nvPr/>
            </p:nvSpPr>
            <p:spPr bwMode="auto">
              <a:xfrm>
                <a:off x="4228" y="1630"/>
                <a:ext cx="89" cy="92"/>
              </a:xfrm>
              <a:custGeom>
                <a:avLst/>
                <a:gdLst>
                  <a:gd name="T0" fmla="*/ 101 w 101"/>
                  <a:gd name="T1" fmla="*/ 52 h 104"/>
                  <a:gd name="T2" fmla="*/ 101 w 101"/>
                  <a:gd name="T3" fmla="*/ 52 h 104"/>
                  <a:gd name="T4" fmla="*/ 50 w 101"/>
                  <a:gd name="T5" fmla="*/ 0 h 104"/>
                  <a:gd name="T6" fmla="*/ 0 w 101"/>
                  <a:gd name="T7" fmla="*/ 52 h 104"/>
                  <a:gd name="T8" fmla="*/ 50 w 101"/>
                  <a:gd name="T9" fmla="*/ 104 h 104"/>
                  <a:gd name="T10" fmla="*/ 101 w 101"/>
                  <a:gd name="T11" fmla="*/ 52 h 104"/>
                  <a:gd name="T12" fmla="*/ 74 w 101"/>
                  <a:gd name="T13" fmla="*/ 52 h 104"/>
                  <a:gd name="T14" fmla="*/ 74 w 101"/>
                  <a:gd name="T15" fmla="*/ 52 h 104"/>
                  <a:gd name="T16" fmla="*/ 50 w 101"/>
                  <a:gd name="T17" fmla="*/ 82 h 104"/>
                  <a:gd name="T18" fmla="*/ 26 w 101"/>
                  <a:gd name="T19" fmla="*/ 52 h 104"/>
                  <a:gd name="T20" fmla="*/ 50 w 101"/>
                  <a:gd name="T21" fmla="*/ 22 h 104"/>
                  <a:gd name="T22" fmla="*/ 74 w 101"/>
                  <a:gd name="T23"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4">
                    <a:moveTo>
                      <a:pt x="101" y="52"/>
                    </a:moveTo>
                    <a:lnTo>
                      <a:pt x="101" y="52"/>
                    </a:lnTo>
                    <a:cubicBezTo>
                      <a:pt x="101" y="16"/>
                      <a:pt x="77" y="0"/>
                      <a:pt x="50" y="0"/>
                    </a:cubicBezTo>
                    <a:cubicBezTo>
                      <a:pt x="24" y="0"/>
                      <a:pt x="0" y="16"/>
                      <a:pt x="0" y="52"/>
                    </a:cubicBezTo>
                    <a:cubicBezTo>
                      <a:pt x="0" y="88"/>
                      <a:pt x="24" y="104"/>
                      <a:pt x="50" y="104"/>
                    </a:cubicBezTo>
                    <a:cubicBezTo>
                      <a:pt x="77" y="104"/>
                      <a:pt x="101" y="88"/>
                      <a:pt x="101" y="52"/>
                    </a:cubicBezTo>
                    <a:close/>
                    <a:moveTo>
                      <a:pt x="74" y="52"/>
                    </a:moveTo>
                    <a:lnTo>
                      <a:pt x="74" y="52"/>
                    </a:lnTo>
                    <a:cubicBezTo>
                      <a:pt x="74" y="65"/>
                      <a:pt x="70" y="82"/>
                      <a:pt x="50" y="82"/>
                    </a:cubicBezTo>
                    <a:cubicBezTo>
                      <a:pt x="30" y="82"/>
                      <a:pt x="26" y="65"/>
                      <a:pt x="26" y="52"/>
                    </a:cubicBezTo>
                    <a:cubicBezTo>
                      <a:pt x="26" y="40"/>
                      <a:pt x="30" y="22"/>
                      <a:pt x="50" y="22"/>
                    </a:cubicBezTo>
                    <a:cubicBezTo>
                      <a:pt x="70" y="22"/>
                      <a:pt x="74" y="40"/>
                      <a:pt x="74" y="52"/>
                    </a:cubicBez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463"/>
              <p:cNvSpPr>
                <a:spLocks/>
              </p:cNvSpPr>
              <p:nvPr/>
            </p:nvSpPr>
            <p:spPr bwMode="auto">
              <a:xfrm>
                <a:off x="4329" y="1630"/>
                <a:ext cx="80" cy="92"/>
              </a:xfrm>
              <a:custGeom>
                <a:avLst/>
                <a:gdLst>
                  <a:gd name="T0" fmla="*/ 64 w 91"/>
                  <a:gd name="T1" fmla="*/ 66 h 104"/>
                  <a:gd name="T2" fmla="*/ 64 w 91"/>
                  <a:gd name="T3" fmla="*/ 66 h 104"/>
                  <a:gd name="T4" fmla="*/ 47 w 91"/>
                  <a:gd name="T5" fmla="*/ 83 h 104"/>
                  <a:gd name="T6" fmla="*/ 26 w 91"/>
                  <a:gd name="T7" fmla="*/ 51 h 104"/>
                  <a:gd name="T8" fmla="*/ 47 w 91"/>
                  <a:gd name="T9" fmla="*/ 22 h 104"/>
                  <a:gd name="T10" fmla="*/ 64 w 91"/>
                  <a:gd name="T11" fmla="*/ 38 h 104"/>
                  <a:gd name="T12" fmla="*/ 91 w 91"/>
                  <a:gd name="T13" fmla="*/ 38 h 104"/>
                  <a:gd name="T14" fmla="*/ 47 w 91"/>
                  <a:gd name="T15" fmla="*/ 0 h 104"/>
                  <a:gd name="T16" fmla="*/ 0 w 91"/>
                  <a:gd name="T17" fmla="*/ 55 h 104"/>
                  <a:gd name="T18" fmla="*/ 45 w 91"/>
                  <a:gd name="T19" fmla="*/ 104 h 104"/>
                  <a:gd name="T20" fmla="*/ 91 w 91"/>
                  <a:gd name="T21" fmla="*/ 66 h 104"/>
                  <a:gd name="T22" fmla="*/ 64 w 91"/>
                  <a:gd name="T23"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104">
                    <a:moveTo>
                      <a:pt x="64" y="66"/>
                    </a:moveTo>
                    <a:lnTo>
                      <a:pt x="64" y="66"/>
                    </a:lnTo>
                    <a:cubicBezTo>
                      <a:pt x="64" y="70"/>
                      <a:pt x="60" y="83"/>
                      <a:pt x="47" y="83"/>
                    </a:cubicBezTo>
                    <a:cubicBezTo>
                      <a:pt x="27" y="83"/>
                      <a:pt x="26" y="61"/>
                      <a:pt x="26" y="51"/>
                    </a:cubicBezTo>
                    <a:cubicBezTo>
                      <a:pt x="26" y="38"/>
                      <a:pt x="31" y="22"/>
                      <a:pt x="47" y="22"/>
                    </a:cubicBezTo>
                    <a:cubicBezTo>
                      <a:pt x="59" y="21"/>
                      <a:pt x="63" y="32"/>
                      <a:pt x="64" y="38"/>
                    </a:cubicBezTo>
                    <a:lnTo>
                      <a:pt x="91" y="38"/>
                    </a:lnTo>
                    <a:cubicBezTo>
                      <a:pt x="88" y="7"/>
                      <a:pt x="63" y="0"/>
                      <a:pt x="47" y="0"/>
                    </a:cubicBezTo>
                    <a:cubicBezTo>
                      <a:pt x="14" y="0"/>
                      <a:pt x="0" y="23"/>
                      <a:pt x="0" y="55"/>
                    </a:cubicBezTo>
                    <a:cubicBezTo>
                      <a:pt x="0" y="76"/>
                      <a:pt x="8" y="104"/>
                      <a:pt x="45" y="104"/>
                    </a:cubicBezTo>
                    <a:cubicBezTo>
                      <a:pt x="82" y="104"/>
                      <a:pt x="90" y="76"/>
                      <a:pt x="91" y="66"/>
                    </a:cubicBezTo>
                    <a:lnTo>
                      <a:pt x="64" y="66"/>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464"/>
              <p:cNvSpPr>
                <a:spLocks/>
              </p:cNvSpPr>
              <p:nvPr/>
            </p:nvSpPr>
            <p:spPr bwMode="auto">
              <a:xfrm>
                <a:off x="4425" y="1632"/>
                <a:ext cx="79" cy="90"/>
              </a:xfrm>
              <a:custGeom>
                <a:avLst/>
                <a:gdLst>
                  <a:gd name="T0" fmla="*/ 89 w 89"/>
                  <a:gd name="T1" fmla="*/ 0 h 101"/>
                  <a:gd name="T2" fmla="*/ 89 w 89"/>
                  <a:gd name="T3" fmla="*/ 0 h 101"/>
                  <a:gd name="T4" fmla="*/ 63 w 89"/>
                  <a:gd name="T5" fmla="*/ 0 h 101"/>
                  <a:gd name="T6" fmla="*/ 63 w 89"/>
                  <a:gd name="T7" fmla="*/ 57 h 101"/>
                  <a:gd name="T8" fmla="*/ 43 w 89"/>
                  <a:gd name="T9" fmla="*/ 79 h 101"/>
                  <a:gd name="T10" fmla="*/ 26 w 89"/>
                  <a:gd name="T11" fmla="*/ 61 h 101"/>
                  <a:gd name="T12" fmla="*/ 26 w 89"/>
                  <a:gd name="T13" fmla="*/ 0 h 101"/>
                  <a:gd name="T14" fmla="*/ 0 w 89"/>
                  <a:gd name="T15" fmla="*/ 0 h 101"/>
                  <a:gd name="T16" fmla="*/ 0 w 89"/>
                  <a:gd name="T17" fmla="*/ 65 h 101"/>
                  <a:gd name="T18" fmla="*/ 34 w 89"/>
                  <a:gd name="T19" fmla="*/ 101 h 101"/>
                  <a:gd name="T20" fmla="*/ 64 w 89"/>
                  <a:gd name="T21" fmla="*/ 85 h 101"/>
                  <a:gd name="T22" fmla="*/ 65 w 89"/>
                  <a:gd name="T23" fmla="*/ 85 h 101"/>
                  <a:gd name="T24" fmla="*/ 65 w 89"/>
                  <a:gd name="T25" fmla="*/ 99 h 101"/>
                  <a:gd name="T26" fmla="*/ 89 w 89"/>
                  <a:gd name="T27" fmla="*/ 99 h 101"/>
                  <a:gd name="T28" fmla="*/ 89 w 89"/>
                  <a:gd name="T29"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01">
                    <a:moveTo>
                      <a:pt x="89" y="0"/>
                    </a:moveTo>
                    <a:lnTo>
                      <a:pt x="89" y="0"/>
                    </a:lnTo>
                    <a:lnTo>
                      <a:pt x="63" y="0"/>
                    </a:lnTo>
                    <a:lnTo>
                      <a:pt x="63" y="57"/>
                    </a:lnTo>
                    <a:cubicBezTo>
                      <a:pt x="63" y="74"/>
                      <a:pt x="52" y="79"/>
                      <a:pt x="43" y="79"/>
                    </a:cubicBezTo>
                    <a:cubicBezTo>
                      <a:pt x="35" y="79"/>
                      <a:pt x="26" y="76"/>
                      <a:pt x="26" y="61"/>
                    </a:cubicBezTo>
                    <a:lnTo>
                      <a:pt x="26" y="0"/>
                    </a:lnTo>
                    <a:lnTo>
                      <a:pt x="0" y="0"/>
                    </a:lnTo>
                    <a:lnTo>
                      <a:pt x="0" y="65"/>
                    </a:lnTo>
                    <a:cubicBezTo>
                      <a:pt x="0" y="90"/>
                      <a:pt x="15" y="101"/>
                      <a:pt x="34" y="101"/>
                    </a:cubicBezTo>
                    <a:cubicBezTo>
                      <a:pt x="48" y="101"/>
                      <a:pt x="58" y="95"/>
                      <a:pt x="64" y="85"/>
                    </a:cubicBezTo>
                    <a:lnTo>
                      <a:pt x="65" y="85"/>
                    </a:lnTo>
                    <a:lnTo>
                      <a:pt x="65" y="99"/>
                    </a:lnTo>
                    <a:lnTo>
                      <a:pt x="89" y="99"/>
                    </a:lnTo>
                    <a:lnTo>
                      <a:pt x="89"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465"/>
              <p:cNvSpPr>
                <a:spLocks/>
              </p:cNvSpPr>
              <p:nvPr/>
            </p:nvSpPr>
            <p:spPr bwMode="auto">
              <a:xfrm>
                <a:off x="4521" y="1630"/>
                <a:ext cx="80" cy="92"/>
              </a:xfrm>
              <a:custGeom>
                <a:avLst/>
                <a:gdLst>
                  <a:gd name="T0" fmla="*/ 88 w 91"/>
                  <a:gd name="T1" fmla="*/ 33 h 104"/>
                  <a:gd name="T2" fmla="*/ 88 w 91"/>
                  <a:gd name="T3" fmla="*/ 33 h 104"/>
                  <a:gd name="T4" fmla="*/ 43 w 91"/>
                  <a:gd name="T5" fmla="*/ 0 h 104"/>
                  <a:gd name="T6" fmla="*/ 3 w 91"/>
                  <a:gd name="T7" fmla="*/ 33 h 104"/>
                  <a:gd name="T8" fmla="*/ 65 w 91"/>
                  <a:gd name="T9" fmla="*/ 74 h 104"/>
                  <a:gd name="T10" fmla="*/ 48 w 91"/>
                  <a:gd name="T11" fmla="*/ 85 h 104"/>
                  <a:gd name="T12" fmla="*/ 27 w 91"/>
                  <a:gd name="T13" fmla="*/ 70 h 104"/>
                  <a:gd name="T14" fmla="*/ 0 w 91"/>
                  <a:gd name="T15" fmla="*/ 70 h 104"/>
                  <a:gd name="T16" fmla="*/ 47 w 91"/>
                  <a:gd name="T17" fmla="*/ 104 h 104"/>
                  <a:gd name="T18" fmla="*/ 91 w 91"/>
                  <a:gd name="T19" fmla="*/ 70 h 104"/>
                  <a:gd name="T20" fmla="*/ 29 w 91"/>
                  <a:gd name="T21" fmla="*/ 29 h 104"/>
                  <a:gd name="T22" fmla="*/ 45 w 91"/>
                  <a:gd name="T23" fmla="*/ 20 h 104"/>
                  <a:gd name="T24" fmla="*/ 62 w 91"/>
                  <a:gd name="T25" fmla="*/ 33 h 104"/>
                  <a:gd name="T26" fmla="*/ 88 w 91"/>
                  <a:gd name="T27" fmla="*/ 3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104">
                    <a:moveTo>
                      <a:pt x="88" y="33"/>
                    </a:moveTo>
                    <a:lnTo>
                      <a:pt x="88" y="33"/>
                    </a:lnTo>
                    <a:cubicBezTo>
                      <a:pt x="86" y="5"/>
                      <a:pt x="63" y="0"/>
                      <a:pt x="43" y="0"/>
                    </a:cubicBezTo>
                    <a:cubicBezTo>
                      <a:pt x="12" y="0"/>
                      <a:pt x="3" y="19"/>
                      <a:pt x="3" y="33"/>
                    </a:cubicBezTo>
                    <a:cubicBezTo>
                      <a:pt x="3" y="70"/>
                      <a:pt x="65" y="58"/>
                      <a:pt x="65" y="74"/>
                    </a:cubicBezTo>
                    <a:cubicBezTo>
                      <a:pt x="65" y="78"/>
                      <a:pt x="62" y="85"/>
                      <a:pt x="48" y="85"/>
                    </a:cubicBezTo>
                    <a:cubicBezTo>
                      <a:pt x="32" y="85"/>
                      <a:pt x="27" y="78"/>
                      <a:pt x="27" y="70"/>
                    </a:cubicBezTo>
                    <a:lnTo>
                      <a:pt x="0" y="70"/>
                    </a:lnTo>
                    <a:cubicBezTo>
                      <a:pt x="1" y="96"/>
                      <a:pt x="25" y="104"/>
                      <a:pt x="47" y="104"/>
                    </a:cubicBezTo>
                    <a:cubicBezTo>
                      <a:pt x="63" y="104"/>
                      <a:pt x="91" y="99"/>
                      <a:pt x="91" y="70"/>
                    </a:cubicBezTo>
                    <a:cubicBezTo>
                      <a:pt x="91" y="34"/>
                      <a:pt x="29" y="45"/>
                      <a:pt x="29" y="29"/>
                    </a:cubicBezTo>
                    <a:cubicBezTo>
                      <a:pt x="29" y="25"/>
                      <a:pt x="31" y="20"/>
                      <a:pt x="45" y="20"/>
                    </a:cubicBezTo>
                    <a:cubicBezTo>
                      <a:pt x="59" y="20"/>
                      <a:pt x="61" y="27"/>
                      <a:pt x="62" y="33"/>
                    </a:cubicBezTo>
                    <a:lnTo>
                      <a:pt x="88" y="33"/>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466"/>
              <p:cNvSpPr>
                <a:spLocks noEditPoints="1"/>
              </p:cNvSpPr>
              <p:nvPr/>
            </p:nvSpPr>
            <p:spPr bwMode="auto">
              <a:xfrm>
                <a:off x="4619" y="1601"/>
                <a:ext cx="23" cy="119"/>
              </a:xfrm>
              <a:custGeom>
                <a:avLst/>
                <a:gdLst>
                  <a:gd name="T0" fmla="*/ 0 w 26"/>
                  <a:gd name="T1" fmla="*/ 36 h 135"/>
                  <a:gd name="T2" fmla="*/ 0 w 26"/>
                  <a:gd name="T3" fmla="*/ 36 h 135"/>
                  <a:gd name="T4" fmla="*/ 0 w 26"/>
                  <a:gd name="T5" fmla="*/ 135 h 135"/>
                  <a:gd name="T6" fmla="*/ 26 w 26"/>
                  <a:gd name="T7" fmla="*/ 135 h 135"/>
                  <a:gd name="T8" fmla="*/ 26 w 26"/>
                  <a:gd name="T9" fmla="*/ 36 h 135"/>
                  <a:gd name="T10" fmla="*/ 0 w 26"/>
                  <a:gd name="T11" fmla="*/ 36 h 135"/>
                  <a:gd name="T12" fmla="*/ 26 w 26"/>
                  <a:gd name="T13" fmla="*/ 0 h 135"/>
                  <a:gd name="T14" fmla="*/ 26 w 26"/>
                  <a:gd name="T15" fmla="*/ 0 h 135"/>
                  <a:gd name="T16" fmla="*/ 0 w 26"/>
                  <a:gd name="T17" fmla="*/ 0 h 135"/>
                  <a:gd name="T18" fmla="*/ 0 w 26"/>
                  <a:gd name="T19" fmla="*/ 24 h 135"/>
                  <a:gd name="T20" fmla="*/ 26 w 26"/>
                  <a:gd name="T21" fmla="*/ 24 h 135"/>
                  <a:gd name="T22" fmla="*/ 26 w 26"/>
                  <a:gd name="T23"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35">
                    <a:moveTo>
                      <a:pt x="0" y="36"/>
                    </a:moveTo>
                    <a:lnTo>
                      <a:pt x="0" y="36"/>
                    </a:lnTo>
                    <a:lnTo>
                      <a:pt x="0" y="135"/>
                    </a:lnTo>
                    <a:lnTo>
                      <a:pt x="26" y="135"/>
                    </a:lnTo>
                    <a:lnTo>
                      <a:pt x="26" y="36"/>
                    </a:lnTo>
                    <a:lnTo>
                      <a:pt x="0" y="36"/>
                    </a:lnTo>
                    <a:close/>
                    <a:moveTo>
                      <a:pt x="26" y="0"/>
                    </a:moveTo>
                    <a:lnTo>
                      <a:pt x="26" y="0"/>
                    </a:lnTo>
                    <a:lnTo>
                      <a:pt x="0" y="0"/>
                    </a:lnTo>
                    <a:lnTo>
                      <a:pt x="0" y="24"/>
                    </a:lnTo>
                    <a:lnTo>
                      <a:pt x="26" y="24"/>
                    </a:lnTo>
                    <a:lnTo>
                      <a:pt x="26" y="0"/>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467"/>
              <p:cNvSpPr>
                <a:spLocks/>
              </p:cNvSpPr>
              <p:nvPr/>
            </p:nvSpPr>
            <p:spPr bwMode="auto">
              <a:xfrm>
                <a:off x="4664" y="1630"/>
                <a:ext cx="78" cy="90"/>
              </a:xfrm>
              <a:custGeom>
                <a:avLst/>
                <a:gdLst>
                  <a:gd name="T0" fmla="*/ 89 w 89"/>
                  <a:gd name="T1" fmla="*/ 33 h 102"/>
                  <a:gd name="T2" fmla="*/ 89 w 89"/>
                  <a:gd name="T3" fmla="*/ 33 h 102"/>
                  <a:gd name="T4" fmla="*/ 55 w 89"/>
                  <a:gd name="T5" fmla="*/ 0 h 102"/>
                  <a:gd name="T6" fmla="*/ 25 w 89"/>
                  <a:gd name="T7" fmla="*/ 17 h 102"/>
                  <a:gd name="T8" fmla="*/ 25 w 89"/>
                  <a:gd name="T9" fmla="*/ 17 h 102"/>
                  <a:gd name="T10" fmla="*/ 25 w 89"/>
                  <a:gd name="T11" fmla="*/ 3 h 102"/>
                  <a:gd name="T12" fmla="*/ 0 w 89"/>
                  <a:gd name="T13" fmla="*/ 3 h 102"/>
                  <a:gd name="T14" fmla="*/ 0 w 89"/>
                  <a:gd name="T15" fmla="*/ 102 h 102"/>
                  <a:gd name="T16" fmla="*/ 26 w 89"/>
                  <a:gd name="T17" fmla="*/ 102 h 102"/>
                  <a:gd name="T18" fmla="*/ 26 w 89"/>
                  <a:gd name="T19" fmla="*/ 45 h 102"/>
                  <a:gd name="T20" fmla="*/ 46 w 89"/>
                  <a:gd name="T21" fmla="*/ 22 h 102"/>
                  <a:gd name="T22" fmla="*/ 63 w 89"/>
                  <a:gd name="T23" fmla="*/ 42 h 102"/>
                  <a:gd name="T24" fmla="*/ 63 w 89"/>
                  <a:gd name="T25" fmla="*/ 102 h 102"/>
                  <a:gd name="T26" fmla="*/ 89 w 89"/>
                  <a:gd name="T27" fmla="*/ 102 h 102"/>
                  <a:gd name="T28" fmla="*/ 89 w 89"/>
                  <a:gd name="T29" fmla="*/ 3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02">
                    <a:moveTo>
                      <a:pt x="89" y="33"/>
                    </a:moveTo>
                    <a:lnTo>
                      <a:pt x="89" y="33"/>
                    </a:lnTo>
                    <a:cubicBezTo>
                      <a:pt x="89" y="11"/>
                      <a:pt x="74" y="0"/>
                      <a:pt x="55" y="0"/>
                    </a:cubicBezTo>
                    <a:cubicBezTo>
                      <a:pt x="36" y="0"/>
                      <a:pt x="29" y="11"/>
                      <a:pt x="25" y="17"/>
                    </a:cubicBezTo>
                    <a:lnTo>
                      <a:pt x="25" y="17"/>
                    </a:lnTo>
                    <a:lnTo>
                      <a:pt x="25" y="3"/>
                    </a:lnTo>
                    <a:lnTo>
                      <a:pt x="0" y="3"/>
                    </a:lnTo>
                    <a:lnTo>
                      <a:pt x="0" y="102"/>
                    </a:lnTo>
                    <a:lnTo>
                      <a:pt x="26" y="102"/>
                    </a:lnTo>
                    <a:lnTo>
                      <a:pt x="26" y="45"/>
                    </a:lnTo>
                    <a:cubicBezTo>
                      <a:pt x="26" y="30"/>
                      <a:pt x="35" y="22"/>
                      <a:pt x="46" y="22"/>
                    </a:cubicBezTo>
                    <a:cubicBezTo>
                      <a:pt x="63" y="22"/>
                      <a:pt x="63" y="34"/>
                      <a:pt x="63" y="42"/>
                    </a:cubicBezTo>
                    <a:lnTo>
                      <a:pt x="63" y="102"/>
                    </a:lnTo>
                    <a:lnTo>
                      <a:pt x="89" y="102"/>
                    </a:lnTo>
                    <a:lnTo>
                      <a:pt x="89" y="33"/>
                    </a:ln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468"/>
              <p:cNvSpPr>
                <a:spLocks noEditPoints="1"/>
              </p:cNvSpPr>
              <p:nvPr/>
            </p:nvSpPr>
            <p:spPr bwMode="auto">
              <a:xfrm>
                <a:off x="4760" y="1630"/>
                <a:ext cx="85" cy="125"/>
              </a:xfrm>
              <a:custGeom>
                <a:avLst/>
                <a:gdLst>
                  <a:gd name="T0" fmla="*/ 71 w 96"/>
                  <a:gd name="T1" fmla="*/ 3 h 142"/>
                  <a:gd name="T2" fmla="*/ 71 w 96"/>
                  <a:gd name="T3" fmla="*/ 3 h 142"/>
                  <a:gd name="T4" fmla="*/ 71 w 96"/>
                  <a:gd name="T5" fmla="*/ 17 h 142"/>
                  <a:gd name="T6" fmla="*/ 70 w 96"/>
                  <a:gd name="T7" fmla="*/ 17 h 142"/>
                  <a:gd name="T8" fmla="*/ 41 w 96"/>
                  <a:gd name="T9" fmla="*/ 0 h 142"/>
                  <a:gd name="T10" fmla="*/ 0 w 96"/>
                  <a:gd name="T11" fmla="*/ 51 h 142"/>
                  <a:gd name="T12" fmla="*/ 43 w 96"/>
                  <a:gd name="T13" fmla="*/ 102 h 142"/>
                  <a:gd name="T14" fmla="*/ 69 w 96"/>
                  <a:gd name="T15" fmla="*/ 87 h 142"/>
                  <a:gd name="T16" fmla="*/ 70 w 96"/>
                  <a:gd name="T17" fmla="*/ 88 h 142"/>
                  <a:gd name="T18" fmla="*/ 70 w 96"/>
                  <a:gd name="T19" fmla="*/ 100 h 142"/>
                  <a:gd name="T20" fmla="*/ 49 w 96"/>
                  <a:gd name="T21" fmla="*/ 122 h 142"/>
                  <a:gd name="T22" fmla="*/ 31 w 96"/>
                  <a:gd name="T23" fmla="*/ 112 h 142"/>
                  <a:gd name="T24" fmla="*/ 3 w 96"/>
                  <a:gd name="T25" fmla="*/ 112 h 142"/>
                  <a:gd name="T26" fmla="*/ 46 w 96"/>
                  <a:gd name="T27" fmla="*/ 142 h 142"/>
                  <a:gd name="T28" fmla="*/ 96 w 96"/>
                  <a:gd name="T29" fmla="*/ 96 h 142"/>
                  <a:gd name="T30" fmla="*/ 96 w 96"/>
                  <a:gd name="T31" fmla="*/ 3 h 142"/>
                  <a:gd name="T32" fmla="*/ 71 w 96"/>
                  <a:gd name="T33" fmla="*/ 3 h 142"/>
                  <a:gd name="T34" fmla="*/ 27 w 96"/>
                  <a:gd name="T35" fmla="*/ 53 h 142"/>
                  <a:gd name="T36" fmla="*/ 27 w 96"/>
                  <a:gd name="T37" fmla="*/ 53 h 142"/>
                  <a:gd name="T38" fmla="*/ 48 w 96"/>
                  <a:gd name="T39" fmla="*/ 23 h 142"/>
                  <a:gd name="T40" fmla="*/ 70 w 96"/>
                  <a:gd name="T41" fmla="*/ 52 h 142"/>
                  <a:gd name="T42" fmla="*/ 48 w 96"/>
                  <a:gd name="T43" fmla="*/ 80 h 142"/>
                  <a:gd name="T44" fmla="*/ 27 w 96"/>
                  <a:gd name="T45" fmla="*/ 5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42">
                    <a:moveTo>
                      <a:pt x="71" y="3"/>
                    </a:moveTo>
                    <a:lnTo>
                      <a:pt x="71" y="3"/>
                    </a:lnTo>
                    <a:lnTo>
                      <a:pt x="71" y="17"/>
                    </a:lnTo>
                    <a:lnTo>
                      <a:pt x="70" y="17"/>
                    </a:lnTo>
                    <a:cubicBezTo>
                      <a:pt x="67" y="11"/>
                      <a:pt x="60" y="0"/>
                      <a:pt x="41" y="0"/>
                    </a:cubicBezTo>
                    <a:cubicBezTo>
                      <a:pt x="20" y="0"/>
                      <a:pt x="0" y="17"/>
                      <a:pt x="0" y="51"/>
                    </a:cubicBezTo>
                    <a:cubicBezTo>
                      <a:pt x="0" y="86"/>
                      <a:pt x="19" y="102"/>
                      <a:pt x="43" y="102"/>
                    </a:cubicBezTo>
                    <a:cubicBezTo>
                      <a:pt x="59" y="102"/>
                      <a:pt x="65" y="95"/>
                      <a:pt x="69" y="87"/>
                    </a:cubicBezTo>
                    <a:lnTo>
                      <a:pt x="70" y="88"/>
                    </a:lnTo>
                    <a:lnTo>
                      <a:pt x="70" y="100"/>
                    </a:lnTo>
                    <a:cubicBezTo>
                      <a:pt x="70" y="116"/>
                      <a:pt x="63" y="122"/>
                      <a:pt x="49" y="122"/>
                    </a:cubicBezTo>
                    <a:cubicBezTo>
                      <a:pt x="34" y="122"/>
                      <a:pt x="32" y="117"/>
                      <a:pt x="31" y="112"/>
                    </a:cubicBezTo>
                    <a:lnTo>
                      <a:pt x="3" y="112"/>
                    </a:lnTo>
                    <a:cubicBezTo>
                      <a:pt x="4" y="133"/>
                      <a:pt x="25" y="142"/>
                      <a:pt x="46" y="142"/>
                    </a:cubicBezTo>
                    <a:cubicBezTo>
                      <a:pt x="94" y="142"/>
                      <a:pt x="96" y="114"/>
                      <a:pt x="96" y="96"/>
                    </a:cubicBezTo>
                    <a:lnTo>
                      <a:pt x="96" y="3"/>
                    </a:lnTo>
                    <a:lnTo>
                      <a:pt x="71" y="3"/>
                    </a:lnTo>
                    <a:close/>
                    <a:moveTo>
                      <a:pt x="27" y="53"/>
                    </a:moveTo>
                    <a:lnTo>
                      <a:pt x="27" y="53"/>
                    </a:lnTo>
                    <a:cubicBezTo>
                      <a:pt x="27" y="30"/>
                      <a:pt x="38" y="23"/>
                      <a:pt x="48" y="23"/>
                    </a:cubicBezTo>
                    <a:cubicBezTo>
                      <a:pt x="62" y="23"/>
                      <a:pt x="70" y="36"/>
                      <a:pt x="70" y="52"/>
                    </a:cubicBezTo>
                    <a:cubicBezTo>
                      <a:pt x="70" y="65"/>
                      <a:pt x="65" y="80"/>
                      <a:pt x="48" y="80"/>
                    </a:cubicBezTo>
                    <a:cubicBezTo>
                      <a:pt x="32" y="80"/>
                      <a:pt x="27" y="65"/>
                      <a:pt x="27" y="53"/>
                    </a:cubicBezTo>
                    <a:close/>
                  </a:path>
                </a:pathLst>
              </a:custGeom>
              <a:solidFill>
                <a:srgbClr val="FEFE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469"/>
              <p:cNvSpPr>
                <a:spLocks noEditPoints="1"/>
              </p:cNvSpPr>
              <p:nvPr/>
            </p:nvSpPr>
            <p:spPr bwMode="auto">
              <a:xfrm>
                <a:off x="751" y="1224"/>
                <a:ext cx="65" cy="71"/>
              </a:xfrm>
              <a:custGeom>
                <a:avLst/>
                <a:gdLst>
                  <a:gd name="T0" fmla="*/ 64 w 74"/>
                  <a:gd name="T1" fmla="*/ 40 h 80"/>
                  <a:gd name="T2" fmla="*/ 64 w 74"/>
                  <a:gd name="T3" fmla="*/ 40 h 80"/>
                  <a:gd name="T4" fmla="*/ 37 w 74"/>
                  <a:gd name="T5" fmla="*/ 71 h 80"/>
                  <a:gd name="T6" fmla="*/ 11 w 74"/>
                  <a:gd name="T7" fmla="*/ 40 h 80"/>
                  <a:gd name="T8" fmla="*/ 37 w 74"/>
                  <a:gd name="T9" fmla="*/ 9 h 80"/>
                  <a:gd name="T10" fmla="*/ 64 w 74"/>
                  <a:gd name="T11" fmla="*/ 40 h 80"/>
                  <a:gd name="T12" fmla="*/ 74 w 74"/>
                  <a:gd name="T13" fmla="*/ 40 h 80"/>
                  <a:gd name="T14" fmla="*/ 74 w 74"/>
                  <a:gd name="T15" fmla="*/ 40 h 80"/>
                  <a:gd name="T16" fmla="*/ 37 w 74"/>
                  <a:gd name="T17" fmla="*/ 0 h 80"/>
                  <a:gd name="T18" fmla="*/ 0 w 74"/>
                  <a:gd name="T19" fmla="*/ 40 h 80"/>
                  <a:gd name="T20" fmla="*/ 37 w 74"/>
                  <a:gd name="T21" fmla="*/ 80 h 80"/>
                  <a:gd name="T22" fmla="*/ 74 w 74"/>
                  <a:gd name="T23"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80">
                    <a:moveTo>
                      <a:pt x="64" y="40"/>
                    </a:moveTo>
                    <a:lnTo>
                      <a:pt x="64" y="40"/>
                    </a:lnTo>
                    <a:cubicBezTo>
                      <a:pt x="64" y="58"/>
                      <a:pt x="54" y="71"/>
                      <a:pt x="37" y="71"/>
                    </a:cubicBezTo>
                    <a:cubicBezTo>
                      <a:pt x="21" y="71"/>
                      <a:pt x="11" y="58"/>
                      <a:pt x="11" y="40"/>
                    </a:cubicBezTo>
                    <a:cubicBezTo>
                      <a:pt x="11" y="22"/>
                      <a:pt x="21" y="9"/>
                      <a:pt x="37" y="9"/>
                    </a:cubicBezTo>
                    <a:cubicBezTo>
                      <a:pt x="54" y="9"/>
                      <a:pt x="64" y="22"/>
                      <a:pt x="64" y="40"/>
                    </a:cubicBezTo>
                    <a:close/>
                    <a:moveTo>
                      <a:pt x="74" y="40"/>
                    </a:moveTo>
                    <a:lnTo>
                      <a:pt x="74" y="40"/>
                    </a:lnTo>
                    <a:cubicBezTo>
                      <a:pt x="74" y="24"/>
                      <a:pt x="66" y="0"/>
                      <a:pt x="37" y="0"/>
                    </a:cubicBezTo>
                    <a:cubicBezTo>
                      <a:pt x="9" y="0"/>
                      <a:pt x="0" y="24"/>
                      <a:pt x="0" y="40"/>
                    </a:cubicBezTo>
                    <a:cubicBezTo>
                      <a:pt x="0" y="57"/>
                      <a:pt x="9" y="80"/>
                      <a:pt x="37" y="80"/>
                    </a:cubicBezTo>
                    <a:cubicBezTo>
                      <a:pt x="66" y="80"/>
                      <a:pt x="74" y="57"/>
                      <a:pt x="74" y="4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470"/>
              <p:cNvSpPr>
                <a:spLocks noEditPoints="1"/>
              </p:cNvSpPr>
              <p:nvPr/>
            </p:nvSpPr>
            <p:spPr bwMode="auto">
              <a:xfrm>
                <a:off x="826" y="1226"/>
                <a:ext cx="43" cy="69"/>
              </a:xfrm>
              <a:custGeom>
                <a:avLst/>
                <a:gdLst>
                  <a:gd name="T0" fmla="*/ 9 w 49"/>
                  <a:gd name="T1" fmla="*/ 76 h 78"/>
                  <a:gd name="T2" fmla="*/ 9 w 49"/>
                  <a:gd name="T3" fmla="*/ 76 h 78"/>
                  <a:gd name="T4" fmla="*/ 9 w 49"/>
                  <a:gd name="T5" fmla="*/ 70 h 78"/>
                  <a:gd name="T6" fmla="*/ 9 w 49"/>
                  <a:gd name="T7" fmla="*/ 70 h 78"/>
                  <a:gd name="T8" fmla="*/ 24 w 49"/>
                  <a:gd name="T9" fmla="*/ 78 h 78"/>
                  <a:gd name="T10" fmla="*/ 49 w 49"/>
                  <a:gd name="T11" fmla="*/ 47 h 78"/>
                  <a:gd name="T12" fmla="*/ 26 w 49"/>
                  <a:gd name="T13" fmla="*/ 19 h 78"/>
                  <a:gd name="T14" fmla="*/ 10 w 49"/>
                  <a:gd name="T15" fmla="*/ 28 h 78"/>
                  <a:gd name="T16" fmla="*/ 9 w 49"/>
                  <a:gd name="T17" fmla="*/ 28 h 78"/>
                  <a:gd name="T18" fmla="*/ 9 w 49"/>
                  <a:gd name="T19" fmla="*/ 0 h 78"/>
                  <a:gd name="T20" fmla="*/ 0 w 49"/>
                  <a:gd name="T21" fmla="*/ 0 h 78"/>
                  <a:gd name="T22" fmla="*/ 0 w 49"/>
                  <a:gd name="T23" fmla="*/ 76 h 78"/>
                  <a:gd name="T24" fmla="*/ 9 w 49"/>
                  <a:gd name="T25" fmla="*/ 76 h 78"/>
                  <a:gd name="T26" fmla="*/ 39 w 49"/>
                  <a:gd name="T27" fmla="*/ 49 h 78"/>
                  <a:gd name="T28" fmla="*/ 39 w 49"/>
                  <a:gd name="T29" fmla="*/ 49 h 78"/>
                  <a:gd name="T30" fmla="*/ 24 w 49"/>
                  <a:gd name="T31" fmla="*/ 70 h 78"/>
                  <a:gd name="T32" fmla="*/ 9 w 49"/>
                  <a:gd name="T33" fmla="*/ 51 h 78"/>
                  <a:gd name="T34" fmla="*/ 24 w 49"/>
                  <a:gd name="T35" fmla="*/ 28 h 78"/>
                  <a:gd name="T36" fmla="*/ 39 w 49"/>
                  <a:gd name="T37"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9" y="76"/>
                    </a:moveTo>
                    <a:lnTo>
                      <a:pt x="9" y="76"/>
                    </a:lnTo>
                    <a:lnTo>
                      <a:pt x="9" y="70"/>
                    </a:lnTo>
                    <a:lnTo>
                      <a:pt x="9" y="70"/>
                    </a:lnTo>
                    <a:cubicBezTo>
                      <a:pt x="11" y="73"/>
                      <a:pt x="15" y="78"/>
                      <a:pt x="24" y="78"/>
                    </a:cubicBezTo>
                    <a:cubicBezTo>
                      <a:pt x="43" y="78"/>
                      <a:pt x="49" y="60"/>
                      <a:pt x="49" y="47"/>
                    </a:cubicBezTo>
                    <a:cubicBezTo>
                      <a:pt x="49" y="31"/>
                      <a:pt x="40" y="19"/>
                      <a:pt x="26" y="19"/>
                    </a:cubicBezTo>
                    <a:cubicBezTo>
                      <a:pt x="19" y="19"/>
                      <a:pt x="14" y="22"/>
                      <a:pt x="10" y="28"/>
                    </a:cubicBezTo>
                    <a:lnTo>
                      <a:pt x="9" y="28"/>
                    </a:lnTo>
                    <a:lnTo>
                      <a:pt x="9" y="0"/>
                    </a:lnTo>
                    <a:lnTo>
                      <a:pt x="0" y="0"/>
                    </a:lnTo>
                    <a:lnTo>
                      <a:pt x="0" y="76"/>
                    </a:lnTo>
                    <a:lnTo>
                      <a:pt x="9" y="76"/>
                    </a:lnTo>
                    <a:close/>
                    <a:moveTo>
                      <a:pt x="39" y="49"/>
                    </a:moveTo>
                    <a:lnTo>
                      <a:pt x="39" y="49"/>
                    </a:lnTo>
                    <a:cubicBezTo>
                      <a:pt x="39" y="61"/>
                      <a:pt x="34" y="70"/>
                      <a:pt x="24" y="70"/>
                    </a:cubicBezTo>
                    <a:cubicBezTo>
                      <a:pt x="18" y="70"/>
                      <a:pt x="9" y="66"/>
                      <a:pt x="9" y="51"/>
                    </a:cubicBezTo>
                    <a:cubicBezTo>
                      <a:pt x="9" y="42"/>
                      <a:pt x="10" y="28"/>
                      <a:pt x="24" y="28"/>
                    </a:cubicBezTo>
                    <a:cubicBezTo>
                      <a:pt x="38" y="28"/>
                      <a:pt x="39" y="41"/>
                      <a:pt x="39" y="4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471"/>
              <p:cNvSpPr>
                <a:spLocks noEditPoints="1"/>
              </p:cNvSpPr>
              <p:nvPr/>
            </p:nvSpPr>
            <p:spPr bwMode="auto">
              <a:xfrm>
                <a:off x="872" y="1226"/>
                <a:ext cx="16" cy="87"/>
              </a:xfrm>
              <a:custGeom>
                <a:avLst/>
                <a:gdLst>
                  <a:gd name="T0" fmla="*/ 18 w 18"/>
                  <a:gd name="T1" fmla="*/ 21 h 99"/>
                  <a:gd name="T2" fmla="*/ 18 w 18"/>
                  <a:gd name="T3" fmla="*/ 21 h 99"/>
                  <a:gd name="T4" fmla="*/ 8 w 18"/>
                  <a:gd name="T5" fmla="*/ 21 h 99"/>
                  <a:gd name="T6" fmla="*/ 8 w 18"/>
                  <a:gd name="T7" fmla="*/ 84 h 99"/>
                  <a:gd name="T8" fmla="*/ 1 w 18"/>
                  <a:gd name="T9" fmla="*/ 90 h 99"/>
                  <a:gd name="T10" fmla="*/ 0 w 18"/>
                  <a:gd name="T11" fmla="*/ 90 h 99"/>
                  <a:gd name="T12" fmla="*/ 0 w 18"/>
                  <a:gd name="T13" fmla="*/ 98 h 99"/>
                  <a:gd name="T14" fmla="*/ 3 w 18"/>
                  <a:gd name="T15" fmla="*/ 99 h 99"/>
                  <a:gd name="T16" fmla="*/ 18 w 18"/>
                  <a:gd name="T17" fmla="*/ 85 h 99"/>
                  <a:gd name="T18" fmla="*/ 18 w 18"/>
                  <a:gd name="T19" fmla="*/ 21 h 99"/>
                  <a:gd name="T20" fmla="*/ 18 w 18"/>
                  <a:gd name="T21" fmla="*/ 0 h 99"/>
                  <a:gd name="T22" fmla="*/ 18 w 18"/>
                  <a:gd name="T23" fmla="*/ 0 h 99"/>
                  <a:gd name="T24" fmla="*/ 8 w 18"/>
                  <a:gd name="T25" fmla="*/ 0 h 99"/>
                  <a:gd name="T26" fmla="*/ 8 w 18"/>
                  <a:gd name="T27" fmla="*/ 11 h 99"/>
                  <a:gd name="T28" fmla="*/ 18 w 18"/>
                  <a:gd name="T29" fmla="*/ 11 h 99"/>
                  <a:gd name="T30" fmla="*/ 18 w 18"/>
                  <a:gd name="T3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99">
                    <a:moveTo>
                      <a:pt x="18" y="21"/>
                    </a:moveTo>
                    <a:lnTo>
                      <a:pt x="18" y="21"/>
                    </a:lnTo>
                    <a:lnTo>
                      <a:pt x="8" y="21"/>
                    </a:lnTo>
                    <a:lnTo>
                      <a:pt x="8" y="84"/>
                    </a:lnTo>
                    <a:cubicBezTo>
                      <a:pt x="8" y="90"/>
                      <a:pt x="7" y="90"/>
                      <a:pt x="1" y="90"/>
                    </a:cubicBezTo>
                    <a:lnTo>
                      <a:pt x="0" y="90"/>
                    </a:lnTo>
                    <a:lnTo>
                      <a:pt x="0" y="98"/>
                    </a:lnTo>
                    <a:cubicBezTo>
                      <a:pt x="1" y="99"/>
                      <a:pt x="2" y="99"/>
                      <a:pt x="3" y="99"/>
                    </a:cubicBezTo>
                    <a:cubicBezTo>
                      <a:pt x="17" y="99"/>
                      <a:pt x="18" y="89"/>
                      <a:pt x="18" y="85"/>
                    </a:cubicBezTo>
                    <a:lnTo>
                      <a:pt x="18" y="21"/>
                    </a:lnTo>
                    <a:close/>
                    <a:moveTo>
                      <a:pt x="18" y="0"/>
                    </a:moveTo>
                    <a:lnTo>
                      <a:pt x="18" y="0"/>
                    </a:lnTo>
                    <a:lnTo>
                      <a:pt x="8" y="0"/>
                    </a:lnTo>
                    <a:lnTo>
                      <a:pt x="8" y="11"/>
                    </a:lnTo>
                    <a:lnTo>
                      <a:pt x="18" y="11"/>
                    </a:lnTo>
                    <a:lnTo>
                      <a:pt x="1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472"/>
              <p:cNvSpPr>
                <a:spLocks noEditPoints="1"/>
              </p:cNvSpPr>
              <p:nvPr/>
            </p:nvSpPr>
            <p:spPr bwMode="auto">
              <a:xfrm>
                <a:off x="897" y="1243"/>
                <a:ext cx="45" cy="52"/>
              </a:xfrm>
              <a:custGeom>
                <a:avLst/>
                <a:gdLst>
                  <a:gd name="T0" fmla="*/ 41 w 51"/>
                  <a:gd name="T1" fmla="*/ 40 h 59"/>
                  <a:gd name="T2" fmla="*/ 41 w 51"/>
                  <a:gd name="T3" fmla="*/ 40 h 59"/>
                  <a:gd name="T4" fmla="*/ 26 w 51"/>
                  <a:gd name="T5" fmla="*/ 51 h 59"/>
                  <a:gd name="T6" fmla="*/ 10 w 51"/>
                  <a:gd name="T7" fmla="*/ 33 h 59"/>
                  <a:gd name="T8" fmla="*/ 51 w 51"/>
                  <a:gd name="T9" fmla="*/ 33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9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1"/>
                      <a:pt x="26" y="51"/>
                    </a:cubicBezTo>
                    <a:cubicBezTo>
                      <a:pt x="16" y="51"/>
                      <a:pt x="10" y="44"/>
                      <a:pt x="10" y="33"/>
                    </a:cubicBezTo>
                    <a:lnTo>
                      <a:pt x="51" y="33"/>
                    </a:lnTo>
                    <a:cubicBezTo>
                      <a:pt x="51" y="13"/>
                      <a:pt x="43" y="0"/>
                      <a:pt x="27" y="0"/>
                    </a:cubicBezTo>
                    <a:cubicBezTo>
                      <a:pt x="8" y="0"/>
                      <a:pt x="0" y="14"/>
                      <a:pt x="0" y="31"/>
                    </a:cubicBezTo>
                    <a:cubicBezTo>
                      <a:pt x="0" y="47"/>
                      <a:pt x="9" y="59"/>
                      <a:pt x="25" y="59"/>
                    </a:cubicBezTo>
                    <a:cubicBezTo>
                      <a:pt x="34" y="59"/>
                      <a:pt x="37" y="57"/>
                      <a:pt x="40" y="55"/>
                    </a:cubicBezTo>
                    <a:cubicBezTo>
                      <a:pt x="47" y="51"/>
                      <a:pt x="50" y="43"/>
                      <a:pt x="50" y="40"/>
                    </a:cubicBezTo>
                    <a:lnTo>
                      <a:pt x="41" y="40"/>
                    </a:lnTo>
                    <a:close/>
                    <a:moveTo>
                      <a:pt x="10" y="25"/>
                    </a:moveTo>
                    <a:lnTo>
                      <a:pt x="10" y="25"/>
                    </a:lnTo>
                    <a:cubicBezTo>
                      <a:pt x="10" y="17"/>
                      <a:pt x="17" y="9"/>
                      <a:pt x="26"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473"/>
              <p:cNvSpPr>
                <a:spLocks/>
              </p:cNvSpPr>
              <p:nvPr/>
            </p:nvSpPr>
            <p:spPr bwMode="auto">
              <a:xfrm>
                <a:off x="949" y="1243"/>
                <a:ext cx="42" cy="52"/>
              </a:xfrm>
              <a:custGeom>
                <a:avLst/>
                <a:gdLst>
                  <a:gd name="T0" fmla="*/ 48 w 48"/>
                  <a:gd name="T1" fmla="*/ 21 h 59"/>
                  <a:gd name="T2" fmla="*/ 48 w 48"/>
                  <a:gd name="T3" fmla="*/ 21 h 59"/>
                  <a:gd name="T4" fmla="*/ 27 w 48"/>
                  <a:gd name="T5" fmla="*/ 0 h 59"/>
                  <a:gd name="T6" fmla="*/ 0 w 48"/>
                  <a:gd name="T7" fmla="*/ 31 h 59"/>
                  <a:gd name="T8" fmla="*/ 25 w 48"/>
                  <a:gd name="T9" fmla="*/ 59 h 59"/>
                  <a:gd name="T10" fmla="*/ 48 w 48"/>
                  <a:gd name="T11" fmla="*/ 38 h 59"/>
                  <a:gd name="T12" fmla="*/ 39 w 48"/>
                  <a:gd name="T13" fmla="*/ 38 h 59"/>
                  <a:gd name="T14" fmla="*/ 26 w 48"/>
                  <a:gd name="T15" fmla="*/ 51 h 59"/>
                  <a:gd name="T16" fmla="*/ 10 w 48"/>
                  <a:gd name="T17" fmla="*/ 30 h 59"/>
                  <a:gd name="T18" fmla="*/ 26 w 48"/>
                  <a:gd name="T19" fmla="*/ 9 h 59"/>
                  <a:gd name="T20" fmla="*/ 39 w 48"/>
                  <a:gd name="T21" fmla="*/ 21 h 59"/>
                  <a:gd name="T22" fmla="*/ 48 w 48"/>
                  <a:gd name="T23"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9">
                    <a:moveTo>
                      <a:pt x="48" y="21"/>
                    </a:moveTo>
                    <a:lnTo>
                      <a:pt x="48" y="21"/>
                    </a:lnTo>
                    <a:cubicBezTo>
                      <a:pt x="47" y="11"/>
                      <a:pt x="42" y="0"/>
                      <a:pt x="27" y="0"/>
                    </a:cubicBezTo>
                    <a:cubicBezTo>
                      <a:pt x="9" y="0"/>
                      <a:pt x="0" y="14"/>
                      <a:pt x="0" y="31"/>
                    </a:cubicBezTo>
                    <a:cubicBezTo>
                      <a:pt x="0" y="47"/>
                      <a:pt x="10" y="59"/>
                      <a:pt x="25" y="59"/>
                    </a:cubicBezTo>
                    <a:cubicBezTo>
                      <a:pt x="41" y="59"/>
                      <a:pt x="47" y="47"/>
                      <a:pt x="48" y="38"/>
                    </a:cubicBezTo>
                    <a:lnTo>
                      <a:pt x="39" y="38"/>
                    </a:lnTo>
                    <a:cubicBezTo>
                      <a:pt x="37" y="46"/>
                      <a:pt x="32" y="51"/>
                      <a:pt x="26" y="51"/>
                    </a:cubicBezTo>
                    <a:cubicBezTo>
                      <a:pt x="13" y="51"/>
                      <a:pt x="10" y="39"/>
                      <a:pt x="10" y="30"/>
                    </a:cubicBezTo>
                    <a:cubicBezTo>
                      <a:pt x="10" y="20"/>
                      <a:pt x="14" y="9"/>
                      <a:pt x="26" y="9"/>
                    </a:cubicBezTo>
                    <a:cubicBezTo>
                      <a:pt x="33" y="9"/>
                      <a:pt x="38" y="13"/>
                      <a:pt x="39" y="21"/>
                    </a:cubicBezTo>
                    <a:lnTo>
                      <a:pt x="48" y="2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474"/>
              <p:cNvSpPr>
                <a:spLocks/>
              </p:cNvSpPr>
              <p:nvPr/>
            </p:nvSpPr>
            <p:spPr bwMode="auto">
              <a:xfrm>
                <a:off x="994" y="1230"/>
                <a:ext cx="23" cy="64"/>
              </a:xfrm>
              <a:custGeom>
                <a:avLst/>
                <a:gdLst>
                  <a:gd name="T0" fmla="*/ 26 w 26"/>
                  <a:gd name="T1" fmla="*/ 24 h 72"/>
                  <a:gd name="T2" fmla="*/ 26 w 26"/>
                  <a:gd name="T3" fmla="*/ 24 h 72"/>
                  <a:gd name="T4" fmla="*/ 26 w 26"/>
                  <a:gd name="T5" fmla="*/ 16 h 72"/>
                  <a:gd name="T6" fmla="*/ 17 w 26"/>
                  <a:gd name="T7" fmla="*/ 16 h 72"/>
                  <a:gd name="T8" fmla="*/ 17 w 26"/>
                  <a:gd name="T9" fmla="*/ 0 h 72"/>
                  <a:gd name="T10" fmla="*/ 8 w 26"/>
                  <a:gd name="T11" fmla="*/ 0 h 72"/>
                  <a:gd name="T12" fmla="*/ 8 w 26"/>
                  <a:gd name="T13" fmla="*/ 16 h 72"/>
                  <a:gd name="T14" fmla="*/ 0 w 26"/>
                  <a:gd name="T15" fmla="*/ 16 h 72"/>
                  <a:gd name="T16" fmla="*/ 0 w 26"/>
                  <a:gd name="T17" fmla="*/ 24 h 72"/>
                  <a:gd name="T18" fmla="*/ 8 w 26"/>
                  <a:gd name="T19" fmla="*/ 24 h 72"/>
                  <a:gd name="T20" fmla="*/ 8 w 26"/>
                  <a:gd name="T21" fmla="*/ 60 h 72"/>
                  <a:gd name="T22" fmla="*/ 19 w 26"/>
                  <a:gd name="T23" fmla="*/ 72 h 72"/>
                  <a:gd name="T24" fmla="*/ 26 w 26"/>
                  <a:gd name="T25" fmla="*/ 71 h 72"/>
                  <a:gd name="T26" fmla="*/ 26 w 26"/>
                  <a:gd name="T27" fmla="*/ 64 h 72"/>
                  <a:gd name="T28" fmla="*/ 23 w 26"/>
                  <a:gd name="T29" fmla="*/ 64 h 72"/>
                  <a:gd name="T30" fmla="*/ 17 w 26"/>
                  <a:gd name="T31" fmla="*/ 60 h 72"/>
                  <a:gd name="T32" fmla="*/ 17 w 26"/>
                  <a:gd name="T33" fmla="*/ 24 h 72"/>
                  <a:gd name="T34" fmla="*/ 26 w 26"/>
                  <a:gd name="T3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4"/>
                    </a:moveTo>
                    <a:lnTo>
                      <a:pt x="26" y="24"/>
                    </a:lnTo>
                    <a:lnTo>
                      <a:pt x="26" y="16"/>
                    </a:lnTo>
                    <a:lnTo>
                      <a:pt x="17" y="16"/>
                    </a:lnTo>
                    <a:lnTo>
                      <a:pt x="17" y="0"/>
                    </a:lnTo>
                    <a:lnTo>
                      <a:pt x="8" y="0"/>
                    </a:lnTo>
                    <a:lnTo>
                      <a:pt x="8" y="16"/>
                    </a:lnTo>
                    <a:lnTo>
                      <a:pt x="0" y="16"/>
                    </a:lnTo>
                    <a:lnTo>
                      <a:pt x="0" y="24"/>
                    </a:lnTo>
                    <a:lnTo>
                      <a:pt x="8" y="24"/>
                    </a:lnTo>
                    <a:lnTo>
                      <a:pt x="8" y="60"/>
                    </a:lnTo>
                    <a:cubicBezTo>
                      <a:pt x="8" y="67"/>
                      <a:pt x="10" y="72"/>
                      <a:pt x="19" y="72"/>
                    </a:cubicBezTo>
                    <a:cubicBezTo>
                      <a:pt x="20" y="72"/>
                      <a:pt x="22" y="72"/>
                      <a:pt x="26" y="71"/>
                    </a:cubicBezTo>
                    <a:lnTo>
                      <a:pt x="26" y="64"/>
                    </a:lnTo>
                    <a:lnTo>
                      <a:pt x="23" y="64"/>
                    </a:lnTo>
                    <a:cubicBezTo>
                      <a:pt x="21" y="64"/>
                      <a:pt x="17" y="64"/>
                      <a:pt x="17" y="60"/>
                    </a:cubicBezTo>
                    <a:lnTo>
                      <a:pt x="17" y="24"/>
                    </a:lnTo>
                    <a:lnTo>
                      <a:pt x="26"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475"/>
              <p:cNvSpPr>
                <a:spLocks noEditPoints="1"/>
              </p:cNvSpPr>
              <p:nvPr/>
            </p:nvSpPr>
            <p:spPr bwMode="auto">
              <a:xfrm>
                <a:off x="1025" y="1226"/>
                <a:ext cx="9" cy="67"/>
              </a:xfrm>
              <a:custGeom>
                <a:avLst/>
                <a:gdLst>
                  <a:gd name="T0" fmla="*/ 10 w 10"/>
                  <a:gd name="T1" fmla="*/ 21 h 76"/>
                  <a:gd name="T2" fmla="*/ 10 w 10"/>
                  <a:gd name="T3" fmla="*/ 21 h 76"/>
                  <a:gd name="T4" fmla="*/ 0 w 10"/>
                  <a:gd name="T5" fmla="*/ 21 h 76"/>
                  <a:gd name="T6" fmla="*/ 0 w 10"/>
                  <a:gd name="T7" fmla="*/ 76 h 76"/>
                  <a:gd name="T8" fmla="*/ 10 w 10"/>
                  <a:gd name="T9" fmla="*/ 76 h 76"/>
                  <a:gd name="T10" fmla="*/ 10 w 10"/>
                  <a:gd name="T11" fmla="*/ 21 h 76"/>
                  <a:gd name="T12" fmla="*/ 10 w 10"/>
                  <a:gd name="T13" fmla="*/ 11 h 76"/>
                  <a:gd name="T14" fmla="*/ 10 w 10"/>
                  <a:gd name="T15" fmla="*/ 11 h 76"/>
                  <a:gd name="T16" fmla="*/ 10 w 10"/>
                  <a:gd name="T17" fmla="*/ 0 h 76"/>
                  <a:gd name="T18" fmla="*/ 0 w 10"/>
                  <a:gd name="T19" fmla="*/ 0 h 76"/>
                  <a:gd name="T20" fmla="*/ 0 w 10"/>
                  <a:gd name="T21" fmla="*/ 11 h 76"/>
                  <a:gd name="T22" fmla="*/ 10 w 10"/>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1"/>
                    </a:moveTo>
                    <a:lnTo>
                      <a:pt x="10" y="21"/>
                    </a:lnTo>
                    <a:lnTo>
                      <a:pt x="0" y="21"/>
                    </a:lnTo>
                    <a:lnTo>
                      <a:pt x="0" y="76"/>
                    </a:lnTo>
                    <a:lnTo>
                      <a:pt x="10" y="76"/>
                    </a:lnTo>
                    <a:lnTo>
                      <a:pt x="10" y="21"/>
                    </a:lnTo>
                    <a:close/>
                    <a:moveTo>
                      <a:pt x="10" y="11"/>
                    </a:moveTo>
                    <a:lnTo>
                      <a:pt x="10" y="11"/>
                    </a:lnTo>
                    <a:lnTo>
                      <a:pt x="10" y="0"/>
                    </a:lnTo>
                    <a:lnTo>
                      <a:pt x="0" y="0"/>
                    </a:lnTo>
                    <a:lnTo>
                      <a:pt x="0" y="11"/>
                    </a:lnTo>
                    <a:lnTo>
                      <a:pt x="10"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476"/>
              <p:cNvSpPr>
                <a:spLocks/>
              </p:cNvSpPr>
              <p:nvPr/>
            </p:nvSpPr>
            <p:spPr bwMode="auto">
              <a:xfrm>
                <a:off x="1041" y="1245"/>
                <a:ext cx="45" cy="48"/>
              </a:xfrm>
              <a:custGeom>
                <a:avLst/>
                <a:gdLst>
                  <a:gd name="T0" fmla="*/ 25 w 51"/>
                  <a:gd name="T1" fmla="*/ 45 h 55"/>
                  <a:gd name="T2" fmla="*/ 25 w 51"/>
                  <a:gd name="T3" fmla="*/ 45 h 55"/>
                  <a:gd name="T4" fmla="*/ 25 w 51"/>
                  <a:gd name="T5" fmla="*/ 45 h 55"/>
                  <a:gd name="T6" fmla="*/ 11 w 51"/>
                  <a:gd name="T7" fmla="*/ 0 h 55"/>
                  <a:gd name="T8" fmla="*/ 0 w 51"/>
                  <a:gd name="T9" fmla="*/ 0 h 55"/>
                  <a:gd name="T10" fmla="*/ 20 w 51"/>
                  <a:gd name="T11" fmla="*/ 55 h 55"/>
                  <a:gd name="T12" fmla="*/ 30 w 51"/>
                  <a:gd name="T13" fmla="*/ 55 h 55"/>
                  <a:gd name="T14" fmla="*/ 51 w 51"/>
                  <a:gd name="T15" fmla="*/ 0 h 55"/>
                  <a:gd name="T16" fmla="*/ 41 w 51"/>
                  <a:gd name="T17" fmla="*/ 0 h 55"/>
                  <a:gd name="T18" fmla="*/ 25 w 51"/>
                  <a:gd name="T19" fmla="*/ 4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5">
                    <a:moveTo>
                      <a:pt x="25" y="45"/>
                    </a:moveTo>
                    <a:lnTo>
                      <a:pt x="25" y="45"/>
                    </a:lnTo>
                    <a:lnTo>
                      <a:pt x="25" y="45"/>
                    </a:lnTo>
                    <a:lnTo>
                      <a:pt x="11" y="0"/>
                    </a:lnTo>
                    <a:lnTo>
                      <a:pt x="0" y="0"/>
                    </a:lnTo>
                    <a:lnTo>
                      <a:pt x="20" y="55"/>
                    </a:lnTo>
                    <a:lnTo>
                      <a:pt x="30" y="55"/>
                    </a:lnTo>
                    <a:lnTo>
                      <a:pt x="51" y="0"/>
                    </a:lnTo>
                    <a:lnTo>
                      <a:pt x="41" y="0"/>
                    </a:lnTo>
                    <a:lnTo>
                      <a:pt x="25" y="4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477"/>
              <p:cNvSpPr>
                <a:spLocks noEditPoints="1"/>
              </p:cNvSpPr>
              <p:nvPr/>
            </p:nvSpPr>
            <p:spPr bwMode="auto">
              <a:xfrm>
                <a:off x="1091" y="1243"/>
                <a:ext cx="45" cy="52"/>
              </a:xfrm>
              <a:custGeom>
                <a:avLst/>
                <a:gdLst>
                  <a:gd name="T0" fmla="*/ 41 w 51"/>
                  <a:gd name="T1" fmla="*/ 40 h 59"/>
                  <a:gd name="T2" fmla="*/ 41 w 51"/>
                  <a:gd name="T3" fmla="*/ 40 h 59"/>
                  <a:gd name="T4" fmla="*/ 27 w 51"/>
                  <a:gd name="T5" fmla="*/ 51 h 59"/>
                  <a:gd name="T6" fmla="*/ 10 w 51"/>
                  <a:gd name="T7" fmla="*/ 33 h 59"/>
                  <a:gd name="T8" fmla="*/ 51 w 51"/>
                  <a:gd name="T9" fmla="*/ 33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9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1" y="44"/>
                      <a:pt x="35" y="51"/>
                      <a:pt x="27" y="51"/>
                    </a:cubicBezTo>
                    <a:cubicBezTo>
                      <a:pt x="16" y="51"/>
                      <a:pt x="10" y="44"/>
                      <a:pt x="10" y="33"/>
                    </a:cubicBezTo>
                    <a:lnTo>
                      <a:pt x="51" y="33"/>
                    </a:lnTo>
                    <a:cubicBezTo>
                      <a:pt x="51" y="13"/>
                      <a:pt x="43" y="0"/>
                      <a:pt x="27" y="0"/>
                    </a:cubicBezTo>
                    <a:cubicBezTo>
                      <a:pt x="9" y="0"/>
                      <a:pt x="0" y="14"/>
                      <a:pt x="0" y="31"/>
                    </a:cubicBezTo>
                    <a:cubicBezTo>
                      <a:pt x="0" y="47"/>
                      <a:pt x="10" y="59"/>
                      <a:pt x="25" y="59"/>
                    </a:cubicBezTo>
                    <a:cubicBezTo>
                      <a:pt x="34" y="59"/>
                      <a:pt x="38" y="57"/>
                      <a:pt x="40" y="55"/>
                    </a:cubicBezTo>
                    <a:cubicBezTo>
                      <a:pt x="47" y="51"/>
                      <a:pt x="50" y="43"/>
                      <a:pt x="50" y="40"/>
                    </a:cubicBezTo>
                    <a:lnTo>
                      <a:pt x="41" y="40"/>
                    </a:lnTo>
                    <a:close/>
                    <a:moveTo>
                      <a:pt x="10" y="25"/>
                    </a:moveTo>
                    <a:lnTo>
                      <a:pt x="10" y="25"/>
                    </a:lnTo>
                    <a:cubicBezTo>
                      <a:pt x="10" y="17"/>
                      <a:pt x="17" y="9"/>
                      <a:pt x="26" y="9"/>
                    </a:cubicBezTo>
                    <a:cubicBezTo>
                      <a:pt x="37" y="9"/>
                      <a:pt x="41"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478"/>
              <p:cNvSpPr>
                <a:spLocks noEditPoints="1"/>
              </p:cNvSpPr>
              <p:nvPr/>
            </p:nvSpPr>
            <p:spPr bwMode="auto">
              <a:xfrm>
                <a:off x="751" y="1337"/>
                <a:ext cx="65" cy="71"/>
              </a:xfrm>
              <a:custGeom>
                <a:avLst/>
                <a:gdLst>
                  <a:gd name="T0" fmla="*/ 64 w 74"/>
                  <a:gd name="T1" fmla="*/ 40 h 80"/>
                  <a:gd name="T2" fmla="*/ 64 w 74"/>
                  <a:gd name="T3" fmla="*/ 40 h 80"/>
                  <a:gd name="T4" fmla="*/ 37 w 74"/>
                  <a:gd name="T5" fmla="*/ 71 h 80"/>
                  <a:gd name="T6" fmla="*/ 11 w 74"/>
                  <a:gd name="T7" fmla="*/ 40 h 80"/>
                  <a:gd name="T8" fmla="*/ 37 w 74"/>
                  <a:gd name="T9" fmla="*/ 9 h 80"/>
                  <a:gd name="T10" fmla="*/ 64 w 74"/>
                  <a:gd name="T11" fmla="*/ 40 h 80"/>
                  <a:gd name="T12" fmla="*/ 74 w 74"/>
                  <a:gd name="T13" fmla="*/ 40 h 80"/>
                  <a:gd name="T14" fmla="*/ 74 w 74"/>
                  <a:gd name="T15" fmla="*/ 40 h 80"/>
                  <a:gd name="T16" fmla="*/ 37 w 74"/>
                  <a:gd name="T17" fmla="*/ 0 h 80"/>
                  <a:gd name="T18" fmla="*/ 0 w 74"/>
                  <a:gd name="T19" fmla="*/ 40 h 80"/>
                  <a:gd name="T20" fmla="*/ 37 w 74"/>
                  <a:gd name="T21" fmla="*/ 80 h 80"/>
                  <a:gd name="T22" fmla="*/ 74 w 74"/>
                  <a:gd name="T23"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80">
                    <a:moveTo>
                      <a:pt x="64" y="40"/>
                    </a:moveTo>
                    <a:lnTo>
                      <a:pt x="64" y="40"/>
                    </a:lnTo>
                    <a:cubicBezTo>
                      <a:pt x="64" y="58"/>
                      <a:pt x="54" y="71"/>
                      <a:pt x="37" y="71"/>
                    </a:cubicBezTo>
                    <a:cubicBezTo>
                      <a:pt x="21" y="71"/>
                      <a:pt x="11" y="58"/>
                      <a:pt x="11" y="40"/>
                    </a:cubicBezTo>
                    <a:cubicBezTo>
                      <a:pt x="11" y="22"/>
                      <a:pt x="21" y="9"/>
                      <a:pt x="37" y="9"/>
                    </a:cubicBezTo>
                    <a:cubicBezTo>
                      <a:pt x="54" y="9"/>
                      <a:pt x="64" y="22"/>
                      <a:pt x="64" y="40"/>
                    </a:cubicBezTo>
                    <a:close/>
                    <a:moveTo>
                      <a:pt x="74" y="40"/>
                    </a:moveTo>
                    <a:lnTo>
                      <a:pt x="74" y="40"/>
                    </a:lnTo>
                    <a:cubicBezTo>
                      <a:pt x="74" y="24"/>
                      <a:pt x="66" y="0"/>
                      <a:pt x="37" y="0"/>
                    </a:cubicBezTo>
                    <a:cubicBezTo>
                      <a:pt x="9" y="0"/>
                      <a:pt x="0" y="24"/>
                      <a:pt x="0" y="40"/>
                    </a:cubicBezTo>
                    <a:cubicBezTo>
                      <a:pt x="0" y="57"/>
                      <a:pt x="9" y="80"/>
                      <a:pt x="37" y="80"/>
                    </a:cubicBezTo>
                    <a:cubicBezTo>
                      <a:pt x="66" y="80"/>
                      <a:pt x="74" y="57"/>
                      <a:pt x="74" y="4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479"/>
              <p:cNvSpPr>
                <a:spLocks noEditPoints="1"/>
              </p:cNvSpPr>
              <p:nvPr/>
            </p:nvSpPr>
            <p:spPr bwMode="auto">
              <a:xfrm>
                <a:off x="826" y="1339"/>
                <a:ext cx="43" cy="69"/>
              </a:xfrm>
              <a:custGeom>
                <a:avLst/>
                <a:gdLst>
                  <a:gd name="T0" fmla="*/ 9 w 49"/>
                  <a:gd name="T1" fmla="*/ 76 h 78"/>
                  <a:gd name="T2" fmla="*/ 9 w 49"/>
                  <a:gd name="T3" fmla="*/ 76 h 78"/>
                  <a:gd name="T4" fmla="*/ 9 w 49"/>
                  <a:gd name="T5" fmla="*/ 70 h 78"/>
                  <a:gd name="T6" fmla="*/ 9 w 49"/>
                  <a:gd name="T7" fmla="*/ 70 h 78"/>
                  <a:gd name="T8" fmla="*/ 24 w 49"/>
                  <a:gd name="T9" fmla="*/ 78 h 78"/>
                  <a:gd name="T10" fmla="*/ 49 w 49"/>
                  <a:gd name="T11" fmla="*/ 47 h 78"/>
                  <a:gd name="T12" fmla="*/ 26 w 49"/>
                  <a:gd name="T13" fmla="*/ 19 h 78"/>
                  <a:gd name="T14" fmla="*/ 10 w 49"/>
                  <a:gd name="T15" fmla="*/ 28 h 78"/>
                  <a:gd name="T16" fmla="*/ 9 w 49"/>
                  <a:gd name="T17" fmla="*/ 28 h 78"/>
                  <a:gd name="T18" fmla="*/ 9 w 49"/>
                  <a:gd name="T19" fmla="*/ 0 h 78"/>
                  <a:gd name="T20" fmla="*/ 0 w 49"/>
                  <a:gd name="T21" fmla="*/ 0 h 78"/>
                  <a:gd name="T22" fmla="*/ 0 w 49"/>
                  <a:gd name="T23" fmla="*/ 76 h 78"/>
                  <a:gd name="T24" fmla="*/ 9 w 49"/>
                  <a:gd name="T25" fmla="*/ 76 h 78"/>
                  <a:gd name="T26" fmla="*/ 39 w 49"/>
                  <a:gd name="T27" fmla="*/ 49 h 78"/>
                  <a:gd name="T28" fmla="*/ 39 w 49"/>
                  <a:gd name="T29" fmla="*/ 49 h 78"/>
                  <a:gd name="T30" fmla="*/ 24 w 49"/>
                  <a:gd name="T31" fmla="*/ 70 h 78"/>
                  <a:gd name="T32" fmla="*/ 9 w 49"/>
                  <a:gd name="T33" fmla="*/ 51 h 78"/>
                  <a:gd name="T34" fmla="*/ 24 w 49"/>
                  <a:gd name="T35" fmla="*/ 28 h 78"/>
                  <a:gd name="T36" fmla="*/ 39 w 49"/>
                  <a:gd name="T37"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9" y="76"/>
                    </a:moveTo>
                    <a:lnTo>
                      <a:pt x="9" y="76"/>
                    </a:lnTo>
                    <a:lnTo>
                      <a:pt x="9" y="70"/>
                    </a:lnTo>
                    <a:lnTo>
                      <a:pt x="9" y="70"/>
                    </a:lnTo>
                    <a:cubicBezTo>
                      <a:pt x="11" y="73"/>
                      <a:pt x="15" y="78"/>
                      <a:pt x="24" y="78"/>
                    </a:cubicBezTo>
                    <a:cubicBezTo>
                      <a:pt x="43" y="78"/>
                      <a:pt x="49" y="60"/>
                      <a:pt x="49" y="47"/>
                    </a:cubicBezTo>
                    <a:cubicBezTo>
                      <a:pt x="49" y="31"/>
                      <a:pt x="40" y="19"/>
                      <a:pt x="26" y="19"/>
                    </a:cubicBezTo>
                    <a:cubicBezTo>
                      <a:pt x="19" y="19"/>
                      <a:pt x="14" y="22"/>
                      <a:pt x="10" y="28"/>
                    </a:cubicBezTo>
                    <a:lnTo>
                      <a:pt x="9" y="28"/>
                    </a:lnTo>
                    <a:lnTo>
                      <a:pt x="9" y="0"/>
                    </a:lnTo>
                    <a:lnTo>
                      <a:pt x="0" y="0"/>
                    </a:lnTo>
                    <a:lnTo>
                      <a:pt x="0" y="76"/>
                    </a:lnTo>
                    <a:lnTo>
                      <a:pt x="9" y="76"/>
                    </a:lnTo>
                    <a:close/>
                    <a:moveTo>
                      <a:pt x="39" y="49"/>
                    </a:moveTo>
                    <a:lnTo>
                      <a:pt x="39" y="49"/>
                    </a:lnTo>
                    <a:cubicBezTo>
                      <a:pt x="39" y="61"/>
                      <a:pt x="34" y="70"/>
                      <a:pt x="24" y="70"/>
                    </a:cubicBezTo>
                    <a:cubicBezTo>
                      <a:pt x="18" y="70"/>
                      <a:pt x="9" y="66"/>
                      <a:pt x="9" y="51"/>
                    </a:cubicBezTo>
                    <a:cubicBezTo>
                      <a:pt x="9" y="42"/>
                      <a:pt x="10" y="28"/>
                      <a:pt x="24" y="28"/>
                    </a:cubicBezTo>
                    <a:cubicBezTo>
                      <a:pt x="38" y="28"/>
                      <a:pt x="39" y="41"/>
                      <a:pt x="39" y="4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480"/>
              <p:cNvSpPr>
                <a:spLocks/>
              </p:cNvSpPr>
              <p:nvPr/>
            </p:nvSpPr>
            <p:spPr bwMode="auto">
              <a:xfrm>
                <a:off x="876" y="1356"/>
                <a:ext cx="40" cy="52"/>
              </a:xfrm>
              <a:custGeom>
                <a:avLst/>
                <a:gdLst>
                  <a:gd name="T0" fmla="*/ 44 w 45"/>
                  <a:gd name="T1" fmla="*/ 18 h 59"/>
                  <a:gd name="T2" fmla="*/ 44 w 45"/>
                  <a:gd name="T3" fmla="*/ 18 h 59"/>
                  <a:gd name="T4" fmla="*/ 22 w 45"/>
                  <a:gd name="T5" fmla="*/ 0 h 59"/>
                  <a:gd name="T6" fmla="*/ 1 w 45"/>
                  <a:gd name="T7" fmla="*/ 18 h 59"/>
                  <a:gd name="T8" fmla="*/ 14 w 45"/>
                  <a:gd name="T9" fmla="*/ 32 h 59"/>
                  <a:gd name="T10" fmla="*/ 25 w 45"/>
                  <a:gd name="T11" fmla="*/ 34 h 59"/>
                  <a:gd name="T12" fmla="*/ 36 w 45"/>
                  <a:gd name="T13" fmla="*/ 42 h 59"/>
                  <a:gd name="T14" fmla="*/ 23 w 45"/>
                  <a:gd name="T15" fmla="*/ 51 h 59"/>
                  <a:gd name="T16" fmla="*/ 9 w 45"/>
                  <a:gd name="T17" fmla="*/ 40 h 59"/>
                  <a:gd name="T18" fmla="*/ 0 w 45"/>
                  <a:gd name="T19" fmla="*/ 40 h 59"/>
                  <a:gd name="T20" fmla="*/ 23 w 45"/>
                  <a:gd name="T21" fmla="*/ 59 h 59"/>
                  <a:gd name="T22" fmla="*/ 45 w 45"/>
                  <a:gd name="T23" fmla="*/ 41 h 59"/>
                  <a:gd name="T24" fmla="*/ 30 w 45"/>
                  <a:gd name="T25" fmla="*/ 26 h 59"/>
                  <a:gd name="T26" fmla="*/ 21 w 45"/>
                  <a:gd name="T27" fmla="*/ 24 h 59"/>
                  <a:gd name="T28" fmla="*/ 10 w 45"/>
                  <a:gd name="T29" fmla="*/ 16 h 59"/>
                  <a:gd name="T30" fmla="*/ 21 w 45"/>
                  <a:gd name="T31" fmla="*/ 8 h 59"/>
                  <a:gd name="T32" fmla="*/ 35 w 45"/>
                  <a:gd name="T33" fmla="*/ 18 h 59"/>
                  <a:gd name="T34" fmla="*/ 44 w 45"/>
                  <a:gd name="T3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9">
                    <a:moveTo>
                      <a:pt x="44" y="18"/>
                    </a:moveTo>
                    <a:lnTo>
                      <a:pt x="44" y="18"/>
                    </a:lnTo>
                    <a:cubicBezTo>
                      <a:pt x="44" y="15"/>
                      <a:pt x="42" y="0"/>
                      <a:pt x="22" y="0"/>
                    </a:cubicBezTo>
                    <a:cubicBezTo>
                      <a:pt x="12" y="0"/>
                      <a:pt x="1" y="6"/>
                      <a:pt x="1" y="18"/>
                    </a:cubicBezTo>
                    <a:cubicBezTo>
                      <a:pt x="1" y="26"/>
                      <a:pt x="7" y="30"/>
                      <a:pt x="14" y="32"/>
                    </a:cubicBezTo>
                    <a:lnTo>
                      <a:pt x="25" y="34"/>
                    </a:lnTo>
                    <a:cubicBezTo>
                      <a:pt x="33" y="36"/>
                      <a:pt x="36" y="38"/>
                      <a:pt x="36" y="42"/>
                    </a:cubicBezTo>
                    <a:cubicBezTo>
                      <a:pt x="36" y="48"/>
                      <a:pt x="30" y="51"/>
                      <a:pt x="23" y="51"/>
                    </a:cubicBezTo>
                    <a:cubicBezTo>
                      <a:pt x="10" y="51"/>
                      <a:pt x="9" y="44"/>
                      <a:pt x="9" y="40"/>
                    </a:cubicBezTo>
                    <a:lnTo>
                      <a:pt x="0" y="40"/>
                    </a:lnTo>
                    <a:cubicBezTo>
                      <a:pt x="0" y="46"/>
                      <a:pt x="2" y="59"/>
                      <a:pt x="23" y="59"/>
                    </a:cubicBezTo>
                    <a:cubicBezTo>
                      <a:pt x="36" y="59"/>
                      <a:pt x="45" y="52"/>
                      <a:pt x="45" y="41"/>
                    </a:cubicBezTo>
                    <a:cubicBezTo>
                      <a:pt x="45" y="33"/>
                      <a:pt x="41" y="29"/>
                      <a:pt x="30" y="26"/>
                    </a:cubicBezTo>
                    <a:lnTo>
                      <a:pt x="21" y="24"/>
                    </a:lnTo>
                    <a:cubicBezTo>
                      <a:pt x="13" y="22"/>
                      <a:pt x="10" y="21"/>
                      <a:pt x="10" y="16"/>
                    </a:cubicBezTo>
                    <a:cubicBezTo>
                      <a:pt x="10" y="9"/>
                      <a:pt x="19" y="8"/>
                      <a:pt x="21" y="8"/>
                    </a:cubicBezTo>
                    <a:cubicBezTo>
                      <a:pt x="33" y="8"/>
                      <a:pt x="35" y="14"/>
                      <a:pt x="35" y="18"/>
                    </a:cubicBezTo>
                    <a:lnTo>
                      <a:pt x="44" y="1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481"/>
              <p:cNvSpPr>
                <a:spLocks noEditPoints="1"/>
              </p:cNvSpPr>
              <p:nvPr/>
            </p:nvSpPr>
            <p:spPr bwMode="auto">
              <a:xfrm>
                <a:off x="924" y="1356"/>
                <a:ext cx="44"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6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9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1"/>
                      <a:pt x="26" y="51"/>
                    </a:cubicBezTo>
                    <a:cubicBezTo>
                      <a:pt x="15" y="51"/>
                      <a:pt x="10" y="44"/>
                      <a:pt x="10" y="33"/>
                    </a:cubicBezTo>
                    <a:lnTo>
                      <a:pt x="50" y="33"/>
                    </a:lnTo>
                    <a:cubicBezTo>
                      <a:pt x="50" y="13"/>
                      <a:pt x="42" y="0"/>
                      <a:pt x="26" y="0"/>
                    </a:cubicBezTo>
                    <a:cubicBezTo>
                      <a:pt x="8" y="0"/>
                      <a:pt x="0" y="14"/>
                      <a:pt x="0" y="31"/>
                    </a:cubicBezTo>
                    <a:cubicBezTo>
                      <a:pt x="0" y="47"/>
                      <a:pt x="9" y="59"/>
                      <a:pt x="25" y="59"/>
                    </a:cubicBezTo>
                    <a:cubicBezTo>
                      <a:pt x="34" y="59"/>
                      <a:pt x="37" y="57"/>
                      <a:pt x="40" y="55"/>
                    </a:cubicBezTo>
                    <a:cubicBezTo>
                      <a:pt x="47" y="51"/>
                      <a:pt x="49" y="43"/>
                      <a:pt x="50" y="40"/>
                    </a:cubicBezTo>
                    <a:lnTo>
                      <a:pt x="40"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482"/>
              <p:cNvSpPr>
                <a:spLocks/>
              </p:cNvSpPr>
              <p:nvPr/>
            </p:nvSpPr>
            <p:spPr bwMode="auto">
              <a:xfrm>
                <a:off x="979" y="1356"/>
                <a:ext cx="24" cy="50"/>
              </a:xfrm>
              <a:custGeom>
                <a:avLst/>
                <a:gdLst>
                  <a:gd name="T0" fmla="*/ 9 w 27"/>
                  <a:gd name="T1" fmla="*/ 25 h 57"/>
                  <a:gd name="T2" fmla="*/ 9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4" y="10"/>
                    </a:cubicBezTo>
                    <a:lnTo>
                      <a:pt x="27" y="10"/>
                    </a:lnTo>
                    <a:lnTo>
                      <a:pt x="27" y="1"/>
                    </a:lnTo>
                    <a:cubicBezTo>
                      <a:pt x="26" y="0"/>
                      <a:pt x="26" y="0"/>
                      <a:pt x="25" y="0"/>
                    </a:cubicBezTo>
                    <a:cubicBezTo>
                      <a:pt x="18" y="0"/>
                      <a:pt x="13" y="5"/>
                      <a:pt x="9" y="11"/>
                    </a:cubicBezTo>
                    <a:lnTo>
                      <a:pt x="9" y="11"/>
                    </a:lnTo>
                    <a:lnTo>
                      <a:pt x="9" y="2"/>
                    </a:lnTo>
                    <a:lnTo>
                      <a:pt x="0" y="2"/>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483"/>
              <p:cNvSpPr>
                <a:spLocks/>
              </p:cNvSpPr>
              <p:nvPr/>
            </p:nvSpPr>
            <p:spPr bwMode="auto">
              <a:xfrm>
                <a:off x="1004" y="1358"/>
                <a:ext cx="46" cy="48"/>
              </a:xfrm>
              <a:custGeom>
                <a:avLst/>
                <a:gdLst>
                  <a:gd name="T0" fmla="*/ 26 w 52"/>
                  <a:gd name="T1" fmla="*/ 45 h 55"/>
                  <a:gd name="T2" fmla="*/ 26 w 52"/>
                  <a:gd name="T3" fmla="*/ 45 h 55"/>
                  <a:gd name="T4" fmla="*/ 26 w 52"/>
                  <a:gd name="T5" fmla="*/ 45 h 55"/>
                  <a:gd name="T6" fmla="*/ 11 w 52"/>
                  <a:gd name="T7" fmla="*/ 0 h 55"/>
                  <a:gd name="T8" fmla="*/ 0 w 52"/>
                  <a:gd name="T9" fmla="*/ 0 h 55"/>
                  <a:gd name="T10" fmla="*/ 21 w 52"/>
                  <a:gd name="T11" fmla="*/ 55 h 55"/>
                  <a:gd name="T12" fmla="*/ 30 w 52"/>
                  <a:gd name="T13" fmla="*/ 55 h 55"/>
                  <a:gd name="T14" fmla="*/ 52 w 52"/>
                  <a:gd name="T15" fmla="*/ 0 h 55"/>
                  <a:gd name="T16" fmla="*/ 41 w 52"/>
                  <a:gd name="T17" fmla="*/ 0 h 55"/>
                  <a:gd name="T18" fmla="*/ 26 w 52"/>
                  <a:gd name="T19" fmla="*/ 4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5">
                    <a:moveTo>
                      <a:pt x="26" y="45"/>
                    </a:moveTo>
                    <a:lnTo>
                      <a:pt x="26" y="45"/>
                    </a:lnTo>
                    <a:lnTo>
                      <a:pt x="26" y="45"/>
                    </a:lnTo>
                    <a:lnTo>
                      <a:pt x="11" y="0"/>
                    </a:lnTo>
                    <a:lnTo>
                      <a:pt x="0" y="0"/>
                    </a:lnTo>
                    <a:lnTo>
                      <a:pt x="21" y="55"/>
                    </a:lnTo>
                    <a:lnTo>
                      <a:pt x="30" y="55"/>
                    </a:lnTo>
                    <a:lnTo>
                      <a:pt x="52" y="0"/>
                    </a:lnTo>
                    <a:lnTo>
                      <a:pt x="41" y="0"/>
                    </a:lnTo>
                    <a:lnTo>
                      <a:pt x="26" y="4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484"/>
              <p:cNvSpPr>
                <a:spLocks noEditPoints="1"/>
              </p:cNvSpPr>
              <p:nvPr/>
            </p:nvSpPr>
            <p:spPr bwMode="auto">
              <a:xfrm>
                <a:off x="1055" y="1356"/>
                <a:ext cx="44"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7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9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1"/>
                      <a:pt x="26" y="51"/>
                    </a:cubicBezTo>
                    <a:cubicBezTo>
                      <a:pt x="15" y="51"/>
                      <a:pt x="10" y="44"/>
                      <a:pt x="10" y="33"/>
                    </a:cubicBezTo>
                    <a:lnTo>
                      <a:pt x="50" y="33"/>
                    </a:lnTo>
                    <a:cubicBezTo>
                      <a:pt x="50" y="13"/>
                      <a:pt x="43" y="0"/>
                      <a:pt x="27" y="0"/>
                    </a:cubicBezTo>
                    <a:cubicBezTo>
                      <a:pt x="8" y="0"/>
                      <a:pt x="0" y="14"/>
                      <a:pt x="0" y="31"/>
                    </a:cubicBezTo>
                    <a:cubicBezTo>
                      <a:pt x="0" y="47"/>
                      <a:pt x="9" y="59"/>
                      <a:pt x="25" y="59"/>
                    </a:cubicBezTo>
                    <a:cubicBezTo>
                      <a:pt x="34" y="59"/>
                      <a:pt x="37" y="57"/>
                      <a:pt x="40" y="55"/>
                    </a:cubicBezTo>
                    <a:cubicBezTo>
                      <a:pt x="47" y="51"/>
                      <a:pt x="49" y="43"/>
                      <a:pt x="50" y="40"/>
                    </a:cubicBezTo>
                    <a:lnTo>
                      <a:pt x="40"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485"/>
              <p:cNvSpPr>
                <a:spLocks/>
              </p:cNvSpPr>
              <p:nvPr/>
            </p:nvSpPr>
            <p:spPr bwMode="auto">
              <a:xfrm>
                <a:off x="1110" y="1356"/>
                <a:ext cx="24" cy="50"/>
              </a:xfrm>
              <a:custGeom>
                <a:avLst/>
                <a:gdLst>
                  <a:gd name="T0" fmla="*/ 10 w 27"/>
                  <a:gd name="T1" fmla="*/ 25 h 57"/>
                  <a:gd name="T2" fmla="*/ 10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1"/>
                    </a:lnTo>
                    <a:cubicBezTo>
                      <a:pt x="27" y="0"/>
                      <a:pt x="26" y="0"/>
                      <a:pt x="25" y="0"/>
                    </a:cubicBezTo>
                    <a:cubicBezTo>
                      <a:pt x="18" y="0"/>
                      <a:pt x="13" y="5"/>
                      <a:pt x="9" y="11"/>
                    </a:cubicBezTo>
                    <a:lnTo>
                      <a:pt x="9" y="11"/>
                    </a:lnTo>
                    <a:lnTo>
                      <a:pt x="9" y="2"/>
                    </a:lnTo>
                    <a:lnTo>
                      <a:pt x="0" y="2"/>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486"/>
              <p:cNvSpPr>
                <a:spLocks noEditPoints="1"/>
              </p:cNvSpPr>
              <p:nvPr/>
            </p:nvSpPr>
            <p:spPr bwMode="auto">
              <a:xfrm>
                <a:off x="1259" y="1226"/>
                <a:ext cx="50" cy="67"/>
              </a:xfrm>
              <a:custGeom>
                <a:avLst/>
                <a:gdLst>
                  <a:gd name="T0" fmla="*/ 11 w 57"/>
                  <a:gd name="T1" fmla="*/ 9 h 76"/>
                  <a:gd name="T2" fmla="*/ 11 w 57"/>
                  <a:gd name="T3" fmla="*/ 9 h 76"/>
                  <a:gd name="T4" fmla="*/ 32 w 57"/>
                  <a:gd name="T5" fmla="*/ 9 h 76"/>
                  <a:gd name="T6" fmla="*/ 47 w 57"/>
                  <a:gd name="T7" fmla="*/ 22 h 76"/>
                  <a:gd name="T8" fmla="*/ 31 w 57"/>
                  <a:gd name="T9" fmla="*/ 35 h 76"/>
                  <a:gd name="T10" fmla="*/ 11 w 57"/>
                  <a:gd name="T11" fmla="*/ 35 h 76"/>
                  <a:gd name="T12" fmla="*/ 11 w 57"/>
                  <a:gd name="T13" fmla="*/ 9 h 76"/>
                  <a:gd name="T14" fmla="*/ 11 w 57"/>
                  <a:gd name="T15" fmla="*/ 44 h 76"/>
                  <a:gd name="T16" fmla="*/ 11 w 57"/>
                  <a:gd name="T17" fmla="*/ 44 h 76"/>
                  <a:gd name="T18" fmla="*/ 35 w 57"/>
                  <a:gd name="T19" fmla="*/ 44 h 76"/>
                  <a:gd name="T20" fmla="*/ 57 w 57"/>
                  <a:gd name="T21" fmla="*/ 22 h 76"/>
                  <a:gd name="T22" fmla="*/ 35 w 57"/>
                  <a:gd name="T23" fmla="*/ 0 h 76"/>
                  <a:gd name="T24" fmla="*/ 0 w 57"/>
                  <a:gd name="T25" fmla="*/ 0 h 76"/>
                  <a:gd name="T26" fmla="*/ 0 w 57"/>
                  <a:gd name="T27" fmla="*/ 76 h 76"/>
                  <a:gd name="T28" fmla="*/ 11 w 57"/>
                  <a:gd name="T29" fmla="*/ 76 h 76"/>
                  <a:gd name="T30" fmla="*/ 11 w 57"/>
                  <a:gd name="T31" fmla="*/ 4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76">
                    <a:moveTo>
                      <a:pt x="11" y="9"/>
                    </a:moveTo>
                    <a:lnTo>
                      <a:pt x="11" y="9"/>
                    </a:lnTo>
                    <a:lnTo>
                      <a:pt x="32" y="9"/>
                    </a:lnTo>
                    <a:cubicBezTo>
                      <a:pt x="40" y="9"/>
                      <a:pt x="47" y="12"/>
                      <a:pt x="47" y="22"/>
                    </a:cubicBezTo>
                    <a:cubicBezTo>
                      <a:pt x="47" y="32"/>
                      <a:pt x="40" y="35"/>
                      <a:pt x="31" y="35"/>
                    </a:cubicBezTo>
                    <a:lnTo>
                      <a:pt x="11" y="35"/>
                    </a:lnTo>
                    <a:lnTo>
                      <a:pt x="11" y="9"/>
                    </a:lnTo>
                    <a:close/>
                    <a:moveTo>
                      <a:pt x="11" y="44"/>
                    </a:moveTo>
                    <a:lnTo>
                      <a:pt x="11" y="44"/>
                    </a:lnTo>
                    <a:lnTo>
                      <a:pt x="35" y="44"/>
                    </a:lnTo>
                    <a:cubicBezTo>
                      <a:pt x="51" y="44"/>
                      <a:pt x="57" y="32"/>
                      <a:pt x="57" y="22"/>
                    </a:cubicBezTo>
                    <a:cubicBezTo>
                      <a:pt x="57" y="9"/>
                      <a:pt x="49" y="0"/>
                      <a:pt x="35" y="0"/>
                    </a:cubicBezTo>
                    <a:lnTo>
                      <a:pt x="0" y="0"/>
                    </a:lnTo>
                    <a:lnTo>
                      <a:pt x="0" y="76"/>
                    </a:lnTo>
                    <a:lnTo>
                      <a:pt x="11" y="76"/>
                    </a:lnTo>
                    <a:lnTo>
                      <a:pt x="11" y="4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487"/>
              <p:cNvSpPr>
                <a:spLocks/>
              </p:cNvSpPr>
              <p:nvPr/>
            </p:nvSpPr>
            <p:spPr bwMode="auto">
              <a:xfrm>
                <a:off x="1321" y="1243"/>
                <a:ext cx="24" cy="50"/>
              </a:xfrm>
              <a:custGeom>
                <a:avLst/>
                <a:gdLst>
                  <a:gd name="T0" fmla="*/ 9 w 27"/>
                  <a:gd name="T1" fmla="*/ 25 h 57"/>
                  <a:gd name="T2" fmla="*/ 9 w 27"/>
                  <a:gd name="T3" fmla="*/ 25 h 57"/>
                  <a:gd name="T4" fmla="*/ 23 w 27"/>
                  <a:gd name="T5" fmla="*/ 10 h 57"/>
                  <a:gd name="T6" fmla="*/ 27 w 27"/>
                  <a:gd name="T7" fmla="*/ 10 h 57"/>
                  <a:gd name="T8" fmla="*/ 27 w 27"/>
                  <a:gd name="T9" fmla="*/ 1 h 57"/>
                  <a:gd name="T10" fmla="*/ 24 w 27"/>
                  <a:gd name="T11" fmla="*/ 0 h 57"/>
                  <a:gd name="T12" fmla="*/ 9 w 27"/>
                  <a:gd name="T13" fmla="*/ 11 h 57"/>
                  <a:gd name="T14" fmla="*/ 8 w 27"/>
                  <a:gd name="T15" fmla="*/ 11 h 57"/>
                  <a:gd name="T16" fmla="*/ 8 w 27"/>
                  <a:gd name="T17" fmla="*/ 2 h 57"/>
                  <a:gd name="T18" fmla="*/ 0 w 27"/>
                  <a:gd name="T19" fmla="*/ 2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3" y="10"/>
                    </a:cubicBezTo>
                    <a:lnTo>
                      <a:pt x="27" y="10"/>
                    </a:lnTo>
                    <a:lnTo>
                      <a:pt x="27" y="1"/>
                    </a:lnTo>
                    <a:cubicBezTo>
                      <a:pt x="26" y="0"/>
                      <a:pt x="25" y="0"/>
                      <a:pt x="24" y="0"/>
                    </a:cubicBezTo>
                    <a:cubicBezTo>
                      <a:pt x="17" y="0"/>
                      <a:pt x="12" y="5"/>
                      <a:pt x="9" y="11"/>
                    </a:cubicBezTo>
                    <a:lnTo>
                      <a:pt x="8" y="11"/>
                    </a:lnTo>
                    <a:lnTo>
                      <a:pt x="8" y="2"/>
                    </a:lnTo>
                    <a:lnTo>
                      <a:pt x="0" y="2"/>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488"/>
              <p:cNvSpPr>
                <a:spLocks noEditPoints="1"/>
              </p:cNvSpPr>
              <p:nvPr/>
            </p:nvSpPr>
            <p:spPr bwMode="auto">
              <a:xfrm>
                <a:off x="1349" y="1243"/>
                <a:ext cx="45" cy="52"/>
              </a:xfrm>
              <a:custGeom>
                <a:avLst/>
                <a:gdLst>
                  <a:gd name="T0" fmla="*/ 0 w 51"/>
                  <a:gd name="T1" fmla="*/ 30 h 59"/>
                  <a:gd name="T2" fmla="*/ 0 w 51"/>
                  <a:gd name="T3" fmla="*/ 30 h 59"/>
                  <a:gd name="T4" fmla="*/ 26 w 51"/>
                  <a:gd name="T5" fmla="*/ 59 h 59"/>
                  <a:gd name="T6" fmla="*/ 51 w 51"/>
                  <a:gd name="T7" fmla="*/ 30 h 59"/>
                  <a:gd name="T8" fmla="*/ 26 w 51"/>
                  <a:gd name="T9" fmla="*/ 0 h 59"/>
                  <a:gd name="T10" fmla="*/ 0 w 51"/>
                  <a:gd name="T11" fmla="*/ 30 h 59"/>
                  <a:gd name="T12" fmla="*/ 9 w 51"/>
                  <a:gd name="T13" fmla="*/ 30 h 59"/>
                  <a:gd name="T14" fmla="*/ 9 w 51"/>
                  <a:gd name="T15" fmla="*/ 30 h 59"/>
                  <a:gd name="T16" fmla="*/ 26 w 51"/>
                  <a:gd name="T17" fmla="*/ 8 h 59"/>
                  <a:gd name="T18" fmla="*/ 42 w 51"/>
                  <a:gd name="T19" fmla="*/ 30 h 59"/>
                  <a:gd name="T20" fmla="*/ 26 w 51"/>
                  <a:gd name="T21" fmla="*/ 51 h 59"/>
                  <a:gd name="T22" fmla="*/ 9 w 51"/>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9">
                    <a:moveTo>
                      <a:pt x="0" y="30"/>
                    </a:moveTo>
                    <a:lnTo>
                      <a:pt x="0" y="30"/>
                    </a:lnTo>
                    <a:cubicBezTo>
                      <a:pt x="0" y="44"/>
                      <a:pt x="8" y="59"/>
                      <a:pt x="26" y="59"/>
                    </a:cubicBezTo>
                    <a:cubicBezTo>
                      <a:pt x="43" y="59"/>
                      <a:pt x="51" y="44"/>
                      <a:pt x="51" y="30"/>
                    </a:cubicBezTo>
                    <a:cubicBezTo>
                      <a:pt x="51" y="15"/>
                      <a:pt x="43" y="0"/>
                      <a:pt x="26" y="0"/>
                    </a:cubicBezTo>
                    <a:cubicBezTo>
                      <a:pt x="8" y="0"/>
                      <a:pt x="0" y="15"/>
                      <a:pt x="0" y="30"/>
                    </a:cubicBezTo>
                    <a:close/>
                    <a:moveTo>
                      <a:pt x="9" y="30"/>
                    </a:moveTo>
                    <a:lnTo>
                      <a:pt x="9" y="30"/>
                    </a:lnTo>
                    <a:cubicBezTo>
                      <a:pt x="9" y="22"/>
                      <a:pt x="12" y="8"/>
                      <a:pt x="26" y="8"/>
                    </a:cubicBezTo>
                    <a:cubicBezTo>
                      <a:pt x="39" y="8"/>
                      <a:pt x="42" y="22"/>
                      <a:pt x="42" y="30"/>
                    </a:cubicBezTo>
                    <a:cubicBezTo>
                      <a:pt x="42" y="37"/>
                      <a:pt x="39" y="51"/>
                      <a:pt x="26" y="51"/>
                    </a:cubicBezTo>
                    <a:cubicBezTo>
                      <a:pt x="12" y="51"/>
                      <a:pt x="9" y="37"/>
                      <a:pt x="9"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489"/>
              <p:cNvSpPr>
                <a:spLocks/>
              </p:cNvSpPr>
              <p:nvPr/>
            </p:nvSpPr>
            <p:spPr bwMode="auto">
              <a:xfrm>
                <a:off x="1401" y="1243"/>
                <a:ext cx="41" cy="52"/>
              </a:xfrm>
              <a:custGeom>
                <a:avLst/>
                <a:gdLst>
                  <a:gd name="T0" fmla="*/ 47 w 47"/>
                  <a:gd name="T1" fmla="*/ 21 h 59"/>
                  <a:gd name="T2" fmla="*/ 47 w 47"/>
                  <a:gd name="T3" fmla="*/ 21 h 59"/>
                  <a:gd name="T4" fmla="*/ 26 w 47"/>
                  <a:gd name="T5" fmla="*/ 0 h 59"/>
                  <a:gd name="T6" fmla="*/ 0 w 47"/>
                  <a:gd name="T7" fmla="*/ 31 h 59"/>
                  <a:gd name="T8" fmla="*/ 24 w 47"/>
                  <a:gd name="T9" fmla="*/ 59 h 59"/>
                  <a:gd name="T10" fmla="*/ 47 w 47"/>
                  <a:gd name="T11" fmla="*/ 38 h 59"/>
                  <a:gd name="T12" fmla="*/ 38 w 47"/>
                  <a:gd name="T13" fmla="*/ 38 h 59"/>
                  <a:gd name="T14" fmla="*/ 25 w 47"/>
                  <a:gd name="T15" fmla="*/ 51 h 59"/>
                  <a:gd name="T16" fmla="*/ 9 w 47"/>
                  <a:gd name="T17" fmla="*/ 30 h 59"/>
                  <a:gd name="T18" fmla="*/ 25 w 47"/>
                  <a:gd name="T19" fmla="*/ 9 h 59"/>
                  <a:gd name="T20" fmla="*/ 38 w 47"/>
                  <a:gd name="T21" fmla="*/ 21 h 59"/>
                  <a:gd name="T22" fmla="*/ 47 w 47"/>
                  <a:gd name="T23"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9">
                    <a:moveTo>
                      <a:pt x="47" y="21"/>
                    </a:moveTo>
                    <a:lnTo>
                      <a:pt x="47" y="21"/>
                    </a:lnTo>
                    <a:cubicBezTo>
                      <a:pt x="46" y="11"/>
                      <a:pt x="41" y="0"/>
                      <a:pt x="26" y="0"/>
                    </a:cubicBezTo>
                    <a:cubicBezTo>
                      <a:pt x="8" y="0"/>
                      <a:pt x="0" y="14"/>
                      <a:pt x="0" y="31"/>
                    </a:cubicBezTo>
                    <a:cubicBezTo>
                      <a:pt x="0" y="47"/>
                      <a:pt x="9" y="59"/>
                      <a:pt x="24" y="59"/>
                    </a:cubicBezTo>
                    <a:cubicBezTo>
                      <a:pt x="41" y="59"/>
                      <a:pt x="46" y="47"/>
                      <a:pt x="47" y="38"/>
                    </a:cubicBezTo>
                    <a:lnTo>
                      <a:pt x="38" y="38"/>
                    </a:lnTo>
                    <a:cubicBezTo>
                      <a:pt x="36" y="46"/>
                      <a:pt x="31" y="51"/>
                      <a:pt x="25" y="51"/>
                    </a:cubicBezTo>
                    <a:cubicBezTo>
                      <a:pt x="12" y="51"/>
                      <a:pt x="9" y="39"/>
                      <a:pt x="9" y="30"/>
                    </a:cubicBezTo>
                    <a:cubicBezTo>
                      <a:pt x="9" y="20"/>
                      <a:pt x="13" y="9"/>
                      <a:pt x="25" y="9"/>
                    </a:cubicBezTo>
                    <a:cubicBezTo>
                      <a:pt x="33" y="9"/>
                      <a:pt x="37" y="13"/>
                      <a:pt x="38" y="21"/>
                    </a:cubicBezTo>
                    <a:lnTo>
                      <a:pt x="47" y="2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490"/>
              <p:cNvSpPr>
                <a:spLocks noEditPoints="1"/>
              </p:cNvSpPr>
              <p:nvPr/>
            </p:nvSpPr>
            <p:spPr bwMode="auto">
              <a:xfrm>
                <a:off x="1448" y="1243"/>
                <a:ext cx="45"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7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9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1"/>
                      <a:pt x="26" y="51"/>
                    </a:cubicBezTo>
                    <a:cubicBezTo>
                      <a:pt x="15" y="51"/>
                      <a:pt x="10" y="44"/>
                      <a:pt x="10" y="33"/>
                    </a:cubicBezTo>
                    <a:lnTo>
                      <a:pt x="50" y="33"/>
                    </a:lnTo>
                    <a:cubicBezTo>
                      <a:pt x="50" y="13"/>
                      <a:pt x="43" y="0"/>
                      <a:pt x="27" y="0"/>
                    </a:cubicBezTo>
                    <a:cubicBezTo>
                      <a:pt x="8" y="0"/>
                      <a:pt x="0" y="14"/>
                      <a:pt x="0" y="31"/>
                    </a:cubicBezTo>
                    <a:cubicBezTo>
                      <a:pt x="0" y="47"/>
                      <a:pt x="9" y="59"/>
                      <a:pt x="25" y="59"/>
                    </a:cubicBezTo>
                    <a:cubicBezTo>
                      <a:pt x="34" y="59"/>
                      <a:pt x="37" y="57"/>
                      <a:pt x="40" y="55"/>
                    </a:cubicBezTo>
                    <a:cubicBezTo>
                      <a:pt x="47" y="51"/>
                      <a:pt x="49" y="43"/>
                      <a:pt x="50" y="40"/>
                    </a:cubicBezTo>
                    <a:lnTo>
                      <a:pt x="40"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491"/>
              <p:cNvSpPr>
                <a:spLocks/>
              </p:cNvSpPr>
              <p:nvPr/>
            </p:nvSpPr>
            <p:spPr bwMode="auto">
              <a:xfrm>
                <a:off x="1500" y="1243"/>
                <a:ext cx="40" cy="52"/>
              </a:xfrm>
              <a:custGeom>
                <a:avLst/>
                <a:gdLst>
                  <a:gd name="T0" fmla="*/ 44 w 46"/>
                  <a:gd name="T1" fmla="*/ 18 h 59"/>
                  <a:gd name="T2" fmla="*/ 44 w 46"/>
                  <a:gd name="T3" fmla="*/ 18 h 59"/>
                  <a:gd name="T4" fmla="*/ 23 w 46"/>
                  <a:gd name="T5" fmla="*/ 0 h 59"/>
                  <a:gd name="T6" fmla="*/ 2 w 46"/>
                  <a:gd name="T7" fmla="*/ 18 h 59"/>
                  <a:gd name="T8" fmla="*/ 15 w 46"/>
                  <a:gd name="T9" fmla="*/ 32 h 59"/>
                  <a:gd name="T10" fmla="*/ 26 w 46"/>
                  <a:gd name="T11" fmla="*/ 34 h 59"/>
                  <a:gd name="T12" fmla="*/ 37 w 46"/>
                  <a:gd name="T13" fmla="*/ 42 h 59"/>
                  <a:gd name="T14" fmla="*/ 24 w 46"/>
                  <a:gd name="T15" fmla="*/ 51 h 59"/>
                  <a:gd name="T16" fmla="*/ 9 w 46"/>
                  <a:gd name="T17" fmla="*/ 40 h 59"/>
                  <a:gd name="T18" fmla="*/ 0 w 46"/>
                  <a:gd name="T19" fmla="*/ 40 h 59"/>
                  <a:gd name="T20" fmla="*/ 24 w 46"/>
                  <a:gd name="T21" fmla="*/ 59 h 59"/>
                  <a:gd name="T22" fmla="*/ 46 w 46"/>
                  <a:gd name="T23" fmla="*/ 41 h 59"/>
                  <a:gd name="T24" fmla="*/ 31 w 46"/>
                  <a:gd name="T25" fmla="*/ 26 h 59"/>
                  <a:gd name="T26" fmla="*/ 21 w 46"/>
                  <a:gd name="T27" fmla="*/ 24 h 59"/>
                  <a:gd name="T28" fmla="*/ 11 w 46"/>
                  <a:gd name="T29" fmla="*/ 16 h 59"/>
                  <a:gd name="T30" fmla="*/ 22 w 46"/>
                  <a:gd name="T31" fmla="*/ 8 h 59"/>
                  <a:gd name="T32" fmla="*/ 35 w 46"/>
                  <a:gd name="T33" fmla="*/ 18 h 59"/>
                  <a:gd name="T34" fmla="*/ 44 w 46"/>
                  <a:gd name="T3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8"/>
                    </a:moveTo>
                    <a:lnTo>
                      <a:pt x="44" y="18"/>
                    </a:lnTo>
                    <a:cubicBezTo>
                      <a:pt x="44" y="15"/>
                      <a:pt x="43" y="0"/>
                      <a:pt x="23" y="0"/>
                    </a:cubicBezTo>
                    <a:cubicBezTo>
                      <a:pt x="12" y="0"/>
                      <a:pt x="2" y="6"/>
                      <a:pt x="2" y="18"/>
                    </a:cubicBezTo>
                    <a:cubicBezTo>
                      <a:pt x="2" y="26"/>
                      <a:pt x="7" y="30"/>
                      <a:pt x="15" y="32"/>
                    </a:cubicBezTo>
                    <a:lnTo>
                      <a:pt x="26" y="34"/>
                    </a:lnTo>
                    <a:cubicBezTo>
                      <a:pt x="34" y="36"/>
                      <a:pt x="37" y="38"/>
                      <a:pt x="37" y="42"/>
                    </a:cubicBezTo>
                    <a:cubicBezTo>
                      <a:pt x="37" y="48"/>
                      <a:pt x="31" y="51"/>
                      <a:pt x="24" y="51"/>
                    </a:cubicBezTo>
                    <a:cubicBezTo>
                      <a:pt x="11" y="51"/>
                      <a:pt x="10" y="44"/>
                      <a:pt x="9" y="40"/>
                    </a:cubicBezTo>
                    <a:lnTo>
                      <a:pt x="0" y="40"/>
                    </a:lnTo>
                    <a:cubicBezTo>
                      <a:pt x="1" y="46"/>
                      <a:pt x="2" y="59"/>
                      <a:pt x="24" y="59"/>
                    </a:cubicBezTo>
                    <a:cubicBezTo>
                      <a:pt x="37" y="59"/>
                      <a:pt x="46" y="52"/>
                      <a:pt x="46" y="41"/>
                    </a:cubicBezTo>
                    <a:cubicBezTo>
                      <a:pt x="46" y="33"/>
                      <a:pt x="42" y="29"/>
                      <a:pt x="31" y="26"/>
                    </a:cubicBezTo>
                    <a:lnTo>
                      <a:pt x="21" y="24"/>
                    </a:lnTo>
                    <a:cubicBezTo>
                      <a:pt x="14" y="22"/>
                      <a:pt x="11" y="21"/>
                      <a:pt x="11" y="16"/>
                    </a:cubicBezTo>
                    <a:cubicBezTo>
                      <a:pt x="11" y="9"/>
                      <a:pt x="19" y="8"/>
                      <a:pt x="22" y="8"/>
                    </a:cubicBezTo>
                    <a:cubicBezTo>
                      <a:pt x="34" y="8"/>
                      <a:pt x="35" y="14"/>
                      <a:pt x="35" y="18"/>
                    </a:cubicBezTo>
                    <a:lnTo>
                      <a:pt x="44" y="1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492"/>
              <p:cNvSpPr>
                <a:spLocks/>
              </p:cNvSpPr>
              <p:nvPr/>
            </p:nvSpPr>
            <p:spPr bwMode="auto">
              <a:xfrm>
                <a:off x="1547" y="1243"/>
                <a:ext cx="41" cy="52"/>
              </a:xfrm>
              <a:custGeom>
                <a:avLst/>
                <a:gdLst>
                  <a:gd name="T0" fmla="*/ 44 w 46"/>
                  <a:gd name="T1" fmla="*/ 18 h 59"/>
                  <a:gd name="T2" fmla="*/ 44 w 46"/>
                  <a:gd name="T3" fmla="*/ 18 h 59"/>
                  <a:gd name="T4" fmla="*/ 23 w 46"/>
                  <a:gd name="T5" fmla="*/ 0 h 59"/>
                  <a:gd name="T6" fmla="*/ 2 w 46"/>
                  <a:gd name="T7" fmla="*/ 18 h 59"/>
                  <a:gd name="T8" fmla="*/ 14 w 46"/>
                  <a:gd name="T9" fmla="*/ 32 h 59"/>
                  <a:gd name="T10" fmla="*/ 25 w 46"/>
                  <a:gd name="T11" fmla="*/ 34 h 59"/>
                  <a:gd name="T12" fmla="*/ 36 w 46"/>
                  <a:gd name="T13" fmla="*/ 42 h 59"/>
                  <a:gd name="T14" fmla="*/ 23 w 46"/>
                  <a:gd name="T15" fmla="*/ 51 h 59"/>
                  <a:gd name="T16" fmla="*/ 9 w 46"/>
                  <a:gd name="T17" fmla="*/ 40 h 59"/>
                  <a:gd name="T18" fmla="*/ 0 w 46"/>
                  <a:gd name="T19" fmla="*/ 40 h 59"/>
                  <a:gd name="T20" fmla="*/ 24 w 46"/>
                  <a:gd name="T21" fmla="*/ 59 h 59"/>
                  <a:gd name="T22" fmla="*/ 46 w 46"/>
                  <a:gd name="T23" fmla="*/ 41 h 59"/>
                  <a:gd name="T24" fmla="*/ 30 w 46"/>
                  <a:gd name="T25" fmla="*/ 26 h 59"/>
                  <a:gd name="T26" fmla="*/ 21 w 46"/>
                  <a:gd name="T27" fmla="*/ 24 h 59"/>
                  <a:gd name="T28" fmla="*/ 11 w 46"/>
                  <a:gd name="T29" fmla="*/ 16 h 59"/>
                  <a:gd name="T30" fmla="*/ 22 w 46"/>
                  <a:gd name="T31" fmla="*/ 8 h 59"/>
                  <a:gd name="T32" fmla="*/ 35 w 46"/>
                  <a:gd name="T33" fmla="*/ 18 h 59"/>
                  <a:gd name="T34" fmla="*/ 44 w 46"/>
                  <a:gd name="T3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8"/>
                    </a:moveTo>
                    <a:lnTo>
                      <a:pt x="44" y="18"/>
                    </a:lnTo>
                    <a:cubicBezTo>
                      <a:pt x="44" y="15"/>
                      <a:pt x="42" y="0"/>
                      <a:pt x="23" y="0"/>
                    </a:cubicBezTo>
                    <a:cubicBezTo>
                      <a:pt x="12" y="0"/>
                      <a:pt x="2" y="6"/>
                      <a:pt x="2" y="18"/>
                    </a:cubicBezTo>
                    <a:cubicBezTo>
                      <a:pt x="2" y="26"/>
                      <a:pt x="7" y="30"/>
                      <a:pt x="14" y="32"/>
                    </a:cubicBezTo>
                    <a:lnTo>
                      <a:pt x="25" y="34"/>
                    </a:lnTo>
                    <a:cubicBezTo>
                      <a:pt x="33" y="36"/>
                      <a:pt x="36" y="38"/>
                      <a:pt x="36" y="42"/>
                    </a:cubicBezTo>
                    <a:cubicBezTo>
                      <a:pt x="36" y="48"/>
                      <a:pt x="30" y="51"/>
                      <a:pt x="23" y="51"/>
                    </a:cubicBezTo>
                    <a:cubicBezTo>
                      <a:pt x="10" y="51"/>
                      <a:pt x="9" y="44"/>
                      <a:pt x="9" y="40"/>
                    </a:cubicBezTo>
                    <a:lnTo>
                      <a:pt x="0" y="40"/>
                    </a:lnTo>
                    <a:cubicBezTo>
                      <a:pt x="0" y="46"/>
                      <a:pt x="2" y="59"/>
                      <a:pt x="24" y="59"/>
                    </a:cubicBezTo>
                    <a:cubicBezTo>
                      <a:pt x="36" y="59"/>
                      <a:pt x="46" y="52"/>
                      <a:pt x="46" y="41"/>
                    </a:cubicBezTo>
                    <a:cubicBezTo>
                      <a:pt x="46" y="33"/>
                      <a:pt x="41" y="29"/>
                      <a:pt x="30" y="26"/>
                    </a:cubicBezTo>
                    <a:lnTo>
                      <a:pt x="21" y="24"/>
                    </a:lnTo>
                    <a:cubicBezTo>
                      <a:pt x="13" y="22"/>
                      <a:pt x="11" y="21"/>
                      <a:pt x="11" y="16"/>
                    </a:cubicBezTo>
                    <a:cubicBezTo>
                      <a:pt x="11" y="9"/>
                      <a:pt x="19" y="8"/>
                      <a:pt x="22" y="8"/>
                    </a:cubicBezTo>
                    <a:cubicBezTo>
                      <a:pt x="33" y="8"/>
                      <a:pt x="35" y="14"/>
                      <a:pt x="35" y="18"/>
                    </a:cubicBezTo>
                    <a:lnTo>
                      <a:pt x="44" y="1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493"/>
              <p:cNvSpPr>
                <a:spLocks/>
              </p:cNvSpPr>
              <p:nvPr/>
            </p:nvSpPr>
            <p:spPr bwMode="auto">
              <a:xfrm>
                <a:off x="1255" y="1337"/>
                <a:ext cx="60" cy="71"/>
              </a:xfrm>
              <a:custGeom>
                <a:avLst/>
                <a:gdLst>
                  <a:gd name="T0" fmla="*/ 67 w 68"/>
                  <a:gd name="T1" fmla="*/ 25 h 80"/>
                  <a:gd name="T2" fmla="*/ 67 w 68"/>
                  <a:gd name="T3" fmla="*/ 25 h 80"/>
                  <a:gd name="T4" fmla="*/ 36 w 68"/>
                  <a:gd name="T5" fmla="*/ 0 h 80"/>
                  <a:gd name="T6" fmla="*/ 0 w 68"/>
                  <a:gd name="T7" fmla="*/ 40 h 80"/>
                  <a:gd name="T8" fmla="*/ 34 w 68"/>
                  <a:gd name="T9" fmla="*/ 80 h 80"/>
                  <a:gd name="T10" fmla="*/ 68 w 68"/>
                  <a:gd name="T11" fmla="*/ 50 h 80"/>
                  <a:gd name="T12" fmla="*/ 58 w 68"/>
                  <a:gd name="T13" fmla="*/ 50 h 80"/>
                  <a:gd name="T14" fmla="*/ 36 w 68"/>
                  <a:gd name="T15" fmla="*/ 71 h 80"/>
                  <a:gd name="T16" fmla="*/ 11 w 68"/>
                  <a:gd name="T17" fmla="*/ 40 h 80"/>
                  <a:gd name="T18" fmla="*/ 36 w 68"/>
                  <a:gd name="T19" fmla="*/ 9 h 80"/>
                  <a:gd name="T20" fmla="*/ 57 w 68"/>
                  <a:gd name="T21" fmla="*/ 25 h 80"/>
                  <a:gd name="T22" fmla="*/ 67 w 68"/>
                  <a:gd name="T23" fmla="*/ 2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80">
                    <a:moveTo>
                      <a:pt x="67" y="25"/>
                    </a:moveTo>
                    <a:lnTo>
                      <a:pt x="67" y="25"/>
                    </a:lnTo>
                    <a:cubicBezTo>
                      <a:pt x="65" y="12"/>
                      <a:pt x="55" y="0"/>
                      <a:pt x="36" y="0"/>
                    </a:cubicBezTo>
                    <a:cubicBezTo>
                      <a:pt x="13" y="0"/>
                      <a:pt x="0" y="16"/>
                      <a:pt x="0" y="40"/>
                    </a:cubicBezTo>
                    <a:cubicBezTo>
                      <a:pt x="0" y="69"/>
                      <a:pt x="17" y="80"/>
                      <a:pt x="34" y="80"/>
                    </a:cubicBezTo>
                    <a:cubicBezTo>
                      <a:pt x="40" y="80"/>
                      <a:pt x="63" y="79"/>
                      <a:pt x="68" y="50"/>
                    </a:cubicBezTo>
                    <a:lnTo>
                      <a:pt x="58" y="50"/>
                    </a:lnTo>
                    <a:cubicBezTo>
                      <a:pt x="54" y="68"/>
                      <a:pt x="43" y="71"/>
                      <a:pt x="36" y="71"/>
                    </a:cubicBezTo>
                    <a:cubicBezTo>
                      <a:pt x="17" y="71"/>
                      <a:pt x="11" y="58"/>
                      <a:pt x="11" y="40"/>
                    </a:cubicBezTo>
                    <a:cubicBezTo>
                      <a:pt x="11" y="20"/>
                      <a:pt x="22" y="9"/>
                      <a:pt x="36" y="9"/>
                    </a:cubicBezTo>
                    <a:cubicBezTo>
                      <a:pt x="43" y="9"/>
                      <a:pt x="54" y="12"/>
                      <a:pt x="57" y="25"/>
                    </a:cubicBezTo>
                    <a:lnTo>
                      <a:pt x="67"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494"/>
              <p:cNvSpPr>
                <a:spLocks noEditPoints="1"/>
              </p:cNvSpPr>
              <p:nvPr/>
            </p:nvSpPr>
            <p:spPr bwMode="auto">
              <a:xfrm>
                <a:off x="1322" y="1356"/>
                <a:ext cx="46" cy="52"/>
              </a:xfrm>
              <a:custGeom>
                <a:avLst/>
                <a:gdLst>
                  <a:gd name="T0" fmla="*/ 0 w 52"/>
                  <a:gd name="T1" fmla="*/ 30 h 59"/>
                  <a:gd name="T2" fmla="*/ 0 w 52"/>
                  <a:gd name="T3" fmla="*/ 30 h 59"/>
                  <a:gd name="T4" fmla="*/ 26 w 52"/>
                  <a:gd name="T5" fmla="*/ 59 h 59"/>
                  <a:gd name="T6" fmla="*/ 52 w 52"/>
                  <a:gd name="T7" fmla="*/ 30 h 59"/>
                  <a:gd name="T8" fmla="*/ 26 w 52"/>
                  <a:gd name="T9" fmla="*/ 0 h 59"/>
                  <a:gd name="T10" fmla="*/ 0 w 52"/>
                  <a:gd name="T11" fmla="*/ 30 h 59"/>
                  <a:gd name="T12" fmla="*/ 10 w 52"/>
                  <a:gd name="T13" fmla="*/ 30 h 59"/>
                  <a:gd name="T14" fmla="*/ 10 w 52"/>
                  <a:gd name="T15" fmla="*/ 30 h 59"/>
                  <a:gd name="T16" fmla="*/ 26 w 52"/>
                  <a:gd name="T17" fmla="*/ 8 h 59"/>
                  <a:gd name="T18" fmla="*/ 42 w 52"/>
                  <a:gd name="T19" fmla="*/ 30 h 59"/>
                  <a:gd name="T20" fmla="*/ 26 w 52"/>
                  <a:gd name="T21" fmla="*/ 51 h 59"/>
                  <a:gd name="T22" fmla="*/ 10 w 52"/>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9">
                    <a:moveTo>
                      <a:pt x="0" y="30"/>
                    </a:moveTo>
                    <a:lnTo>
                      <a:pt x="0" y="30"/>
                    </a:lnTo>
                    <a:cubicBezTo>
                      <a:pt x="0" y="44"/>
                      <a:pt x="8" y="59"/>
                      <a:pt x="26" y="59"/>
                    </a:cubicBezTo>
                    <a:cubicBezTo>
                      <a:pt x="44" y="59"/>
                      <a:pt x="52" y="44"/>
                      <a:pt x="52" y="30"/>
                    </a:cubicBezTo>
                    <a:cubicBezTo>
                      <a:pt x="52" y="15"/>
                      <a:pt x="44" y="0"/>
                      <a:pt x="26" y="0"/>
                    </a:cubicBezTo>
                    <a:cubicBezTo>
                      <a:pt x="8" y="0"/>
                      <a:pt x="0" y="15"/>
                      <a:pt x="0" y="30"/>
                    </a:cubicBezTo>
                    <a:close/>
                    <a:moveTo>
                      <a:pt x="10" y="30"/>
                    </a:moveTo>
                    <a:lnTo>
                      <a:pt x="10" y="30"/>
                    </a:lnTo>
                    <a:cubicBezTo>
                      <a:pt x="10" y="22"/>
                      <a:pt x="13" y="8"/>
                      <a:pt x="26" y="8"/>
                    </a:cubicBezTo>
                    <a:cubicBezTo>
                      <a:pt x="39" y="8"/>
                      <a:pt x="42" y="22"/>
                      <a:pt x="42" y="30"/>
                    </a:cubicBezTo>
                    <a:cubicBezTo>
                      <a:pt x="42" y="37"/>
                      <a:pt x="39" y="51"/>
                      <a:pt x="26" y="51"/>
                    </a:cubicBezTo>
                    <a:cubicBezTo>
                      <a:pt x="13" y="51"/>
                      <a:pt x="10" y="37"/>
                      <a:pt x="10"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495"/>
              <p:cNvSpPr>
                <a:spLocks/>
              </p:cNvSpPr>
              <p:nvPr/>
            </p:nvSpPr>
            <p:spPr bwMode="auto">
              <a:xfrm>
                <a:off x="1378" y="1358"/>
                <a:ext cx="40" cy="50"/>
              </a:xfrm>
              <a:custGeom>
                <a:avLst/>
                <a:gdLst>
                  <a:gd name="T0" fmla="*/ 45 w 45"/>
                  <a:gd name="T1" fmla="*/ 55 h 57"/>
                  <a:gd name="T2" fmla="*/ 45 w 45"/>
                  <a:gd name="T3" fmla="*/ 55 h 57"/>
                  <a:gd name="T4" fmla="*/ 45 w 45"/>
                  <a:gd name="T5" fmla="*/ 0 h 57"/>
                  <a:gd name="T6" fmla="*/ 35 w 45"/>
                  <a:gd name="T7" fmla="*/ 0 h 57"/>
                  <a:gd name="T8" fmla="*/ 35 w 45"/>
                  <a:gd name="T9" fmla="*/ 30 h 57"/>
                  <a:gd name="T10" fmla="*/ 20 w 45"/>
                  <a:gd name="T11" fmla="*/ 49 h 57"/>
                  <a:gd name="T12" fmla="*/ 9 w 45"/>
                  <a:gd name="T13" fmla="*/ 37 h 57"/>
                  <a:gd name="T14" fmla="*/ 9 w 45"/>
                  <a:gd name="T15" fmla="*/ 0 h 57"/>
                  <a:gd name="T16" fmla="*/ 0 w 45"/>
                  <a:gd name="T17" fmla="*/ 0 h 57"/>
                  <a:gd name="T18" fmla="*/ 0 w 45"/>
                  <a:gd name="T19" fmla="*/ 40 h 57"/>
                  <a:gd name="T20" fmla="*/ 18 w 45"/>
                  <a:gd name="T21" fmla="*/ 57 h 57"/>
                  <a:gd name="T22" fmla="*/ 36 w 45"/>
                  <a:gd name="T23" fmla="*/ 47 h 57"/>
                  <a:gd name="T24" fmla="*/ 36 w 45"/>
                  <a:gd name="T25" fmla="*/ 47 h 57"/>
                  <a:gd name="T26" fmla="*/ 36 w 45"/>
                  <a:gd name="T27" fmla="*/ 55 h 57"/>
                  <a:gd name="T28" fmla="*/ 45 w 45"/>
                  <a:gd name="T29"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55"/>
                    </a:moveTo>
                    <a:lnTo>
                      <a:pt x="45" y="55"/>
                    </a:lnTo>
                    <a:lnTo>
                      <a:pt x="45" y="0"/>
                    </a:lnTo>
                    <a:lnTo>
                      <a:pt x="35" y="0"/>
                    </a:lnTo>
                    <a:lnTo>
                      <a:pt x="35" y="30"/>
                    </a:lnTo>
                    <a:cubicBezTo>
                      <a:pt x="35" y="39"/>
                      <a:pt x="32" y="49"/>
                      <a:pt x="20" y="49"/>
                    </a:cubicBezTo>
                    <a:cubicBezTo>
                      <a:pt x="14" y="49"/>
                      <a:pt x="9" y="46"/>
                      <a:pt x="9" y="37"/>
                    </a:cubicBezTo>
                    <a:lnTo>
                      <a:pt x="9" y="0"/>
                    </a:lnTo>
                    <a:lnTo>
                      <a:pt x="0" y="0"/>
                    </a:lnTo>
                    <a:lnTo>
                      <a:pt x="0" y="40"/>
                    </a:lnTo>
                    <a:cubicBezTo>
                      <a:pt x="0" y="53"/>
                      <a:pt x="10" y="57"/>
                      <a:pt x="18" y="57"/>
                    </a:cubicBezTo>
                    <a:cubicBezTo>
                      <a:pt x="27" y="57"/>
                      <a:pt x="32" y="54"/>
                      <a:pt x="36" y="47"/>
                    </a:cubicBezTo>
                    <a:lnTo>
                      <a:pt x="36" y="47"/>
                    </a:lnTo>
                    <a:lnTo>
                      <a:pt x="36" y="55"/>
                    </a:lnTo>
                    <a:lnTo>
                      <a:pt x="45" y="5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496"/>
              <p:cNvSpPr>
                <a:spLocks/>
              </p:cNvSpPr>
              <p:nvPr/>
            </p:nvSpPr>
            <p:spPr bwMode="auto">
              <a:xfrm>
                <a:off x="1430" y="1356"/>
                <a:ext cx="40" cy="50"/>
              </a:xfrm>
              <a:custGeom>
                <a:avLst/>
                <a:gdLst>
                  <a:gd name="T0" fmla="*/ 45 w 45"/>
                  <a:gd name="T1" fmla="*/ 20 h 57"/>
                  <a:gd name="T2" fmla="*/ 45 w 45"/>
                  <a:gd name="T3" fmla="*/ 20 h 57"/>
                  <a:gd name="T4" fmla="*/ 26 w 45"/>
                  <a:gd name="T5" fmla="*/ 0 h 57"/>
                  <a:gd name="T6" fmla="*/ 9 w 45"/>
                  <a:gd name="T7" fmla="*/ 10 h 57"/>
                  <a:gd name="T8" fmla="*/ 9 w 45"/>
                  <a:gd name="T9" fmla="*/ 10 h 57"/>
                  <a:gd name="T10" fmla="*/ 9 w 45"/>
                  <a:gd name="T11" fmla="*/ 2 h 57"/>
                  <a:gd name="T12" fmla="*/ 0 w 45"/>
                  <a:gd name="T13" fmla="*/ 2 h 57"/>
                  <a:gd name="T14" fmla="*/ 0 w 45"/>
                  <a:gd name="T15" fmla="*/ 57 h 57"/>
                  <a:gd name="T16" fmla="*/ 9 w 45"/>
                  <a:gd name="T17" fmla="*/ 57 h 57"/>
                  <a:gd name="T18" fmla="*/ 9 w 45"/>
                  <a:gd name="T19" fmla="*/ 27 h 57"/>
                  <a:gd name="T20" fmla="*/ 24 w 45"/>
                  <a:gd name="T21" fmla="*/ 9 h 57"/>
                  <a:gd name="T22" fmla="*/ 36 w 45"/>
                  <a:gd name="T23" fmla="*/ 23 h 57"/>
                  <a:gd name="T24" fmla="*/ 36 w 45"/>
                  <a:gd name="T25" fmla="*/ 57 h 57"/>
                  <a:gd name="T26" fmla="*/ 45 w 45"/>
                  <a:gd name="T27" fmla="*/ 57 h 57"/>
                  <a:gd name="T28" fmla="*/ 45 w 45"/>
                  <a:gd name="T29" fmla="*/ 2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20"/>
                    </a:moveTo>
                    <a:lnTo>
                      <a:pt x="45" y="20"/>
                    </a:lnTo>
                    <a:cubicBezTo>
                      <a:pt x="45" y="4"/>
                      <a:pt x="34" y="0"/>
                      <a:pt x="26" y="0"/>
                    </a:cubicBezTo>
                    <a:cubicBezTo>
                      <a:pt x="16" y="0"/>
                      <a:pt x="11" y="7"/>
                      <a:pt x="9" y="10"/>
                    </a:cubicBezTo>
                    <a:lnTo>
                      <a:pt x="9" y="10"/>
                    </a:lnTo>
                    <a:lnTo>
                      <a:pt x="9" y="2"/>
                    </a:lnTo>
                    <a:lnTo>
                      <a:pt x="0" y="2"/>
                    </a:lnTo>
                    <a:lnTo>
                      <a:pt x="0" y="57"/>
                    </a:lnTo>
                    <a:lnTo>
                      <a:pt x="9" y="57"/>
                    </a:lnTo>
                    <a:lnTo>
                      <a:pt x="9" y="27"/>
                    </a:lnTo>
                    <a:cubicBezTo>
                      <a:pt x="9" y="12"/>
                      <a:pt x="19" y="9"/>
                      <a:pt x="24" y="9"/>
                    </a:cubicBezTo>
                    <a:cubicBezTo>
                      <a:pt x="33" y="9"/>
                      <a:pt x="36" y="14"/>
                      <a:pt x="36" y="23"/>
                    </a:cubicBezTo>
                    <a:lnTo>
                      <a:pt x="36" y="57"/>
                    </a:lnTo>
                    <a:lnTo>
                      <a:pt x="45" y="57"/>
                    </a:lnTo>
                    <a:lnTo>
                      <a:pt x="45"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497"/>
              <p:cNvSpPr>
                <a:spLocks/>
              </p:cNvSpPr>
              <p:nvPr/>
            </p:nvSpPr>
            <p:spPr bwMode="auto">
              <a:xfrm>
                <a:off x="1479" y="1356"/>
                <a:ext cx="41" cy="52"/>
              </a:xfrm>
              <a:custGeom>
                <a:avLst/>
                <a:gdLst>
                  <a:gd name="T0" fmla="*/ 44 w 46"/>
                  <a:gd name="T1" fmla="*/ 18 h 59"/>
                  <a:gd name="T2" fmla="*/ 44 w 46"/>
                  <a:gd name="T3" fmla="*/ 18 h 59"/>
                  <a:gd name="T4" fmla="*/ 23 w 46"/>
                  <a:gd name="T5" fmla="*/ 0 h 59"/>
                  <a:gd name="T6" fmla="*/ 2 w 46"/>
                  <a:gd name="T7" fmla="*/ 18 h 59"/>
                  <a:gd name="T8" fmla="*/ 14 w 46"/>
                  <a:gd name="T9" fmla="*/ 32 h 59"/>
                  <a:gd name="T10" fmla="*/ 25 w 46"/>
                  <a:gd name="T11" fmla="*/ 34 h 59"/>
                  <a:gd name="T12" fmla="*/ 36 w 46"/>
                  <a:gd name="T13" fmla="*/ 42 h 59"/>
                  <a:gd name="T14" fmla="*/ 23 w 46"/>
                  <a:gd name="T15" fmla="*/ 51 h 59"/>
                  <a:gd name="T16" fmla="*/ 9 w 46"/>
                  <a:gd name="T17" fmla="*/ 40 h 59"/>
                  <a:gd name="T18" fmla="*/ 0 w 46"/>
                  <a:gd name="T19" fmla="*/ 40 h 59"/>
                  <a:gd name="T20" fmla="*/ 24 w 46"/>
                  <a:gd name="T21" fmla="*/ 59 h 59"/>
                  <a:gd name="T22" fmla="*/ 46 w 46"/>
                  <a:gd name="T23" fmla="*/ 41 h 59"/>
                  <a:gd name="T24" fmla="*/ 30 w 46"/>
                  <a:gd name="T25" fmla="*/ 26 h 59"/>
                  <a:gd name="T26" fmla="*/ 21 w 46"/>
                  <a:gd name="T27" fmla="*/ 24 h 59"/>
                  <a:gd name="T28" fmla="*/ 11 w 46"/>
                  <a:gd name="T29" fmla="*/ 16 h 59"/>
                  <a:gd name="T30" fmla="*/ 22 w 46"/>
                  <a:gd name="T31" fmla="*/ 8 h 59"/>
                  <a:gd name="T32" fmla="*/ 35 w 46"/>
                  <a:gd name="T33" fmla="*/ 18 h 59"/>
                  <a:gd name="T34" fmla="*/ 44 w 46"/>
                  <a:gd name="T3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8"/>
                    </a:moveTo>
                    <a:lnTo>
                      <a:pt x="44" y="18"/>
                    </a:lnTo>
                    <a:cubicBezTo>
                      <a:pt x="44" y="15"/>
                      <a:pt x="42" y="0"/>
                      <a:pt x="23" y="0"/>
                    </a:cubicBezTo>
                    <a:cubicBezTo>
                      <a:pt x="12" y="0"/>
                      <a:pt x="2" y="6"/>
                      <a:pt x="2" y="18"/>
                    </a:cubicBezTo>
                    <a:cubicBezTo>
                      <a:pt x="2" y="26"/>
                      <a:pt x="7" y="30"/>
                      <a:pt x="14" y="32"/>
                    </a:cubicBezTo>
                    <a:lnTo>
                      <a:pt x="25" y="34"/>
                    </a:lnTo>
                    <a:cubicBezTo>
                      <a:pt x="33" y="36"/>
                      <a:pt x="36" y="38"/>
                      <a:pt x="36" y="42"/>
                    </a:cubicBezTo>
                    <a:cubicBezTo>
                      <a:pt x="36" y="48"/>
                      <a:pt x="30" y="51"/>
                      <a:pt x="23" y="51"/>
                    </a:cubicBezTo>
                    <a:cubicBezTo>
                      <a:pt x="10" y="51"/>
                      <a:pt x="9" y="44"/>
                      <a:pt x="9" y="40"/>
                    </a:cubicBezTo>
                    <a:lnTo>
                      <a:pt x="0" y="40"/>
                    </a:lnTo>
                    <a:cubicBezTo>
                      <a:pt x="0" y="46"/>
                      <a:pt x="2" y="59"/>
                      <a:pt x="24" y="59"/>
                    </a:cubicBezTo>
                    <a:cubicBezTo>
                      <a:pt x="36" y="59"/>
                      <a:pt x="46" y="52"/>
                      <a:pt x="46" y="41"/>
                    </a:cubicBezTo>
                    <a:cubicBezTo>
                      <a:pt x="46" y="33"/>
                      <a:pt x="41" y="29"/>
                      <a:pt x="30" y="26"/>
                    </a:cubicBezTo>
                    <a:lnTo>
                      <a:pt x="21" y="24"/>
                    </a:lnTo>
                    <a:cubicBezTo>
                      <a:pt x="13" y="22"/>
                      <a:pt x="11" y="21"/>
                      <a:pt x="11" y="16"/>
                    </a:cubicBezTo>
                    <a:cubicBezTo>
                      <a:pt x="11" y="9"/>
                      <a:pt x="19" y="8"/>
                      <a:pt x="22" y="8"/>
                    </a:cubicBezTo>
                    <a:cubicBezTo>
                      <a:pt x="33" y="8"/>
                      <a:pt x="35" y="14"/>
                      <a:pt x="35" y="18"/>
                    </a:cubicBezTo>
                    <a:lnTo>
                      <a:pt x="44" y="1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498"/>
              <p:cNvSpPr>
                <a:spLocks noEditPoints="1"/>
              </p:cNvSpPr>
              <p:nvPr/>
            </p:nvSpPr>
            <p:spPr bwMode="auto">
              <a:xfrm>
                <a:off x="1527" y="1356"/>
                <a:ext cx="44"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6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9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1"/>
                      <a:pt x="26" y="51"/>
                    </a:cubicBezTo>
                    <a:cubicBezTo>
                      <a:pt x="15" y="51"/>
                      <a:pt x="10" y="44"/>
                      <a:pt x="10" y="33"/>
                    </a:cubicBezTo>
                    <a:lnTo>
                      <a:pt x="50" y="33"/>
                    </a:lnTo>
                    <a:cubicBezTo>
                      <a:pt x="50" y="13"/>
                      <a:pt x="43" y="0"/>
                      <a:pt x="26" y="0"/>
                    </a:cubicBezTo>
                    <a:cubicBezTo>
                      <a:pt x="8" y="0"/>
                      <a:pt x="0" y="14"/>
                      <a:pt x="0" y="31"/>
                    </a:cubicBezTo>
                    <a:cubicBezTo>
                      <a:pt x="0" y="47"/>
                      <a:pt x="9" y="59"/>
                      <a:pt x="25" y="59"/>
                    </a:cubicBezTo>
                    <a:cubicBezTo>
                      <a:pt x="34" y="59"/>
                      <a:pt x="37" y="57"/>
                      <a:pt x="40" y="55"/>
                    </a:cubicBezTo>
                    <a:cubicBezTo>
                      <a:pt x="47" y="51"/>
                      <a:pt x="49" y="43"/>
                      <a:pt x="50" y="40"/>
                    </a:cubicBezTo>
                    <a:lnTo>
                      <a:pt x="40"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499"/>
              <p:cNvSpPr>
                <a:spLocks/>
              </p:cNvSpPr>
              <p:nvPr/>
            </p:nvSpPr>
            <p:spPr bwMode="auto">
              <a:xfrm>
                <a:off x="1582" y="1339"/>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00"/>
              <p:cNvSpPr>
                <a:spLocks noEditPoints="1"/>
              </p:cNvSpPr>
              <p:nvPr/>
            </p:nvSpPr>
            <p:spPr bwMode="auto">
              <a:xfrm>
                <a:off x="1600" y="1356"/>
                <a:ext cx="45" cy="52"/>
              </a:xfrm>
              <a:custGeom>
                <a:avLst/>
                <a:gdLst>
                  <a:gd name="T0" fmla="*/ 0 w 52"/>
                  <a:gd name="T1" fmla="*/ 30 h 59"/>
                  <a:gd name="T2" fmla="*/ 0 w 52"/>
                  <a:gd name="T3" fmla="*/ 30 h 59"/>
                  <a:gd name="T4" fmla="*/ 26 w 52"/>
                  <a:gd name="T5" fmla="*/ 59 h 59"/>
                  <a:gd name="T6" fmla="*/ 52 w 52"/>
                  <a:gd name="T7" fmla="*/ 30 h 59"/>
                  <a:gd name="T8" fmla="*/ 26 w 52"/>
                  <a:gd name="T9" fmla="*/ 0 h 59"/>
                  <a:gd name="T10" fmla="*/ 0 w 52"/>
                  <a:gd name="T11" fmla="*/ 30 h 59"/>
                  <a:gd name="T12" fmla="*/ 10 w 52"/>
                  <a:gd name="T13" fmla="*/ 30 h 59"/>
                  <a:gd name="T14" fmla="*/ 10 w 52"/>
                  <a:gd name="T15" fmla="*/ 30 h 59"/>
                  <a:gd name="T16" fmla="*/ 26 w 52"/>
                  <a:gd name="T17" fmla="*/ 8 h 59"/>
                  <a:gd name="T18" fmla="*/ 42 w 52"/>
                  <a:gd name="T19" fmla="*/ 30 h 59"/>
                  <a:gd name="T20" fmla="*/ 26 w 52"/>
                  <a:gd name="T21" fmla="*/ 51 h 59"/>
                  <a:gd name="T22" fmla="*/ 10 w 52"/>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9">
                    <a:moveTo>
                      <a:pt x="0" y="30"/>
                    </a:moveTo>
                    <a:lnTo>
                      <a:pt x="0" y="30"/>
                    </a:lnTo>
                    <a:cubicBezTo>
                      <a:pt x="0" y="44"/>
                      <a:pt x="8" y="59"/>
                      <a:pt x="26" y="59"/>
                    </a:cubicBezTo>
                    <a:cubicBezTo>
                      <a:pt x="44" y="59"/>
                      <a:pt x="52" y="44"/>
                      <a:pt x="52" y="30"/>
                    </a:cubicBezTo>
                    <a:cubicBezTo>
                      <a:pt x="52" y="15"/>
                      <a:pt x="44" y="0"/>
                      <a:pt x="26" y="0"/>
                    </a:cubicBezTo>
                    <a:cubicBezTo>
                      <a:pt x="8" y="0"/>
                      <a:pt x="0" y="15"/>
                      <a:pt x="0" y="30"/>
                    </a:cubicBezTo>
                    <a:close/>
                    <a:moveTo>
                      <a:pt x="10" y="30"/>
                    </a:moveTo>
                    <a:lnTo>
                      <a:pt x="10" y="30"/>
                    </a:lnTo>
                    <a:cubicBezTo>
                      <a:pt x="10" y="22"/>
                      <a:pt x="13" y="8"/>
                      <a:pt x="26" y="8"/>
                    </a:cubicBezTo>
                    <a:cubicBezTo>
                      <a:pt x="39" y="8"/>
                      <a:pt x="42" y="22"/>
                      <a:pt x="42" y="30"/>
                    </a:cubicBezTo>
                    <a:cubicBezTo>
                      <a:pt x="42" y="37"/>
                      <a:pt x="39" y="51"/>
                      <a:pt x="26" y="51"/>
                    </a:cubicBezTo>
                    <a:cubicBezTo>
                      <a:pt x="13" y="51"/>
                      <a:pt x="10" y="37"/>
                      <a:pt x="10"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01"/>
              <p:cNvSpPr>
                <a:spLocks/>
              </p:cNvSpPr>
              <p:nvPr/>
            </p:nvSpPr>
            <p:spPr bwMode="auto">
              <a:xfrm>
                <a:off x="1656" y="1356"/>
                <a:ext cx="24" cy="50"/>
              </a:xfrm>
              <a:custGeom>
                <a:avLst/>
                <a:gdLst>
                  <a:gd name="T0" fmla="*/ 9 w 27"/>
                  <a:gd name="T1" fmla="*/ 25 h 57"/>
                  <a:gd name="T2" fmla="*/ 9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4" y="10"/>
                    </a:cubicBezTo>
                    <a:lnTo>
                      <a:pt x="27" y="10"/>
                    </a:lnTo>
                    <a:lnTo>
                      <a:pt x="27" y="1"/>
                    </a:lnTo>
                    <a:cubicBezTo>
                      <a:pt x="26" y="0"/>
                      <a:pt x="26" y="0"/>
                      <a:pt x="25" y="0"/>
                    </a:cubicBezTo>
                    <a:cubicBezTo>
                      <a:pt x="18" y="0"/>
                      <a:pt x="13" y="5"/>
                      <a:pt x="9" y="11"/>
                    </a:cubicBezTo>
                    <a:lnTo>
                      <a:pt x="9" y="11"/>
                    </a:lnTo>
                    <a:lnTo>
                      <a:pt x="9" y="2"/>
                    </a:lnTo>
                    <a:lnTo>
                      <a:pt x="0" y="2"/>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502"/>
              <p:cNvSpPr>
                <a:spLocks/>
              </p:cNvSpPr>
              <p:nvPr/>
            </p:nvSpPr>
            <p:spPr bwMode="auto">
              <a:xfrm>
                <a:off x="1799" y="1226"/>
                <a:ext cx="47" cy="67"/>
              </a:xfrm>
              <a:custGeom>
                <a:avLst/>
                <a:gdLst>
                  <a:gd name="T0" fmla="*/ 11 w 53"/>
                  <a:gd name="T1" fmla="*/ 42 h 76"/>
                  <a:gd name="T2" fmla="*/ 11 w 53"/>
                  <a:gd name="T3" fmla="*/ 42 h 76"/>
                  <a:gd name="T4" fmla="*/ 48 w 53"/>
                  <a:gd name="T5" fmla="*/ 42 h 76"/>
                  <a:gd name="T6" fmla="*/ 48 w 53"/>
                  <a:gd name="T7" fmla="*/ 33 h 76"/>
                  <a:gd name="T8" fmla="*/ 11 w 53"/>
                  <a:gd name="T9" fmla="*/ 33 h 76"/>
                  <a:gd name="T10" fmla="*/ 11 w 53"/>
                  <a:gd name="T11" fmla="*/ 9 h 76"/>
                  <a:gd name="T12" fmla="*/ 53 w 53"/>
                  <a:gd name="T13" fmla="*/ 9 h 76"/>
                  <a:gd name="T14" fmla="*/ 53 w 53"/>
                  <a:gd name="T15" fmla="*/ 0 h 76"/>
                  <a:gd name="T16" fmla="*/ 0 w 53"/>
                  <a:gd name="T17" fmla="*/ 0 h 76"/>
                  <a:gd name="T18" fmla="*/ 0 w 53"/>
                  <a:gd name="T19" fmla="*/ 76 h 76"/>
                  <a:gd name="T20" fmla="*/ 11 w 53"/>
                  <a:gd name="T21" fmla="*/ 76 h 76"/>
                  <a:gd name="T22" fmla="*/ 11 w 53"/>
                  <a:gd name="T23" fmla="*/ 4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76">
                    <a:moveTo>
                      <a:pt x="11" y="42"/>
                    </a:moveTo>
                    <a:lnTo>
                      <a:pt x="11" y="42"/>
                    </a:lnTo>
                    <a:lnTo>
                      <a:pt x="48" y="42"/>
                    </a:lnTo>
                    <a:lnTo>
                      <a:pt x="48" y="33"/>
                    </a:lnTo>
                    <a:lnTo>
                      <a:pt x="11" y="33"/>
                    </a:lnTo>
                    <a:lnTo>
                      <a:pt x="11" y="9"/>
                    </a:lnTo>
                    <a:lnTo>
                      <a:pt x="53" y="9"/>
                    </a:lnTo>
                    <a:lnTo>
                      <a:pt x="53" y="0"/>
                    </a:lnTo>
                    <a:lnTo>
                      <a:pt x="0" y="0"/>
                    </a:lnTo>
                    <a:lnTo>
                      <a:pt x="0" y="76"/>
                    </a:lnTo>
                    <a:lnTo>
                      <a:pt x="11" y="76"/>
                    </a:lnTo>
                    <a:lnTo>
                      <a:pt x="11" y="4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503"/>
              <p:cNvSpPr>
                <a:spLocks noEditPoints="1"/>
              </p:cNvSpPr>
              <p:nvPr/>
            </p:nvSpPr>
            <p:spPr bwMode="auto">
              <a:xfrm>
                <a:off x="1852" y="1243"/>
                <a:ext cx="47" cy="52"/>
              </a:xfrm>
              <a:custGeom>
                <a:avLst/>
                <a:gdLst>
                  <a:gd name="T0" fmla="*/ 12 w 53"/>
                  <a:gd name="T1" fmla="*/ 19 h 59"/>
                  <a:gd name="T2" fmla="*/ 12 w 53"/>
                  <a:gd name="T3" fmla="*/ 19 h 59"/>
                  <a:gd name="T4" fmla="*/ 24 w 53"/>
                  <a:gd name="T5" fmla="*/ 8 h 59"/>
                  <a:gd name="T6" fmla="*/ 37 w 53"/>
                  <a:gd name="T7" fmla="*/ 17 h 59"/>
                  <a:gd name="T8" fmla="*/ 33 w 53"/>
                  <a:gd name="T9" fmla="*/ 24 h 59"/>
                  <a:gd name="T10" fmla="*/ 17 w 53"/>
                  <a:gd name="T11" fmla="*/ 26 h 59"/>
                  <a:gd name="T12" fmla="*/ 0 w 53"/>
                  <a:gd name="T13" fmla="*/ 43 h 59"/>
                  <a:gd name="T14" fmla="*/ 18 w 53"/>
                  <a:gd name="T15" fmla="*/ 59 h 59"/>
                  <a:gd name="T16" fmla="*/ 38 w 53"/>
                  <a:gd name="T17" fmla="*/ 50 h 59"/>
                  <a:gd name="T18" fmla="*/ 48 w 53"/>
                  <a:gd name="T19" fmla="*/ 58 h 59"/>
                  <a:gd name="T20" fmla="*/ 53 w 53"/>
                  <a:gd name="T21" fmla="*/ 57 h 59"/>
                  <a:gd name="T22" fmla="*/ 53 w 53"/>
                  <a:gd name="T23" fmla="*/ 51 h 59"/>
                  <a:gd name="T24" fmla="*/ 50 w 53"/>
                  <a:gd name="T25" fmla="*/ 51 h 59"/>
                  <a:gd name="T26" fmla="*/ 46 w 53"/>
                  <a:gd name="T27" fmla="*/ 48 h 59"/>
                  <a:gd name="T28" fmla="*/ 46 w 53"/>
                  <a:gd name="T29" fmla="*/ 16 h 59"/>
                  <a:gd name="T30" fmla="*/ 26 w 53"/>
                  <a:gd name="T31" fmla="*/ 0 h 59"/>
                  <a:gd name="T32" fmla="*/ 3 w 53"/>
                  <a:gd name="T33" fmla="*/ 19 h 59"/>
                  <a:gd name="T34" fmla="*/ 12 w 53"/>
                  <a:gd name="T35" fmla="*/ 19 h 59"/>
                  <a:gd name="T36" fmla="*/ 37 w 53"/>
                  <a:gd name="T37" fmla="*/ 38 h 59"/>
                  <a:gd name="T38" fmla="*/ 37 w 53"/>
                  <a:gd name="T39" fmla="*/ 38 h 59"/>
                  <a:gd name="T40" fmla="*/ 20 w 53"/>
                  <a:gd name="T41" fmla="*/ 51 h 59"/>
                  <a:gd name="T42" fmla="*/ 10 w 53"/>
                  <a:gd name="T43" fmla="*/ 42 h 59"/>
                  <a:gd name="T44" fmla="*/ 22 w 53"/>
                  <a:gd name="T45" fmla="*/ 33 h 59"/>
                  <a:gd name="T46" fmla="*/ 37 w 53"/>
                  <a:gd name="T47" fmla="*/ 29 h 59"/>
                  <a:gd name="T48" fmla="*/ 37 w 53"/>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9">
                    <a:moveTo>
                      <a:pt x="12" y="19"/>
                    </a:moveTo>
                    <a:lnTo>
                      <a:pt x="12" y="19"/>
                    </a:lnTo>
                    <a:cubicBezTo>
                      <a:pt x="12" y="15"/>
                      <a:pt x="14" y="8"/>
                      <a:pt x="24" y="8"/>
                    </a:cubicBezTo>
                    <a:cubicBezTo>
                      <a:pt x="33" y="8"/>
                      <a:pt x="37" y="11"/>
                      <a:pt x="37" y="17"/>
                    </a:cubicBezTo>
                    <a:cubicBezTo>
                      <a:pt x="37" y="23"/>
                      <a:pt x="35" y="23"/>
                      <a:pt x="33" y="24"/>
                    </a:cubicBezTo>
                    <a:lnTo>
                      <a:pt x="17" y="26"/>
                    </a:lnTo>
                    <a:cubicBezTo>
                      <a:pt x="2" y="28"/>
                      <a:pt x="0" y="38"/>
                      <a:pt x="0" y="43"/>
                    </a:cubicBezTo>
                    <a:cubicBezTo>
                      <a:pt x="0" y="53"/>
                      <a:pt x="7" y="59"/>
                      <a:pt x="18" y="59"/>
                    </a:cubicBezTo>
                    <a:cubicBezTo>
                      <a:pt x="28" y="59"/>
                      <a:pt x="34" y="54"/>
                      <a:pt x="38" y="50"/>
                    </a:cubicBezTo>
                    <a:cubicBezTo>
                      <a:pt x="38" y="54"/>
                      <a:pt x="39" y="58"/>
                      <a:pt x="48" y="58"/>
                    </a:cubicBezTo>
                    <a:cubicBezTo>
                      <a:pt x="50" y="58"/>
                      <a:pt x="51" y="58"/>
                      <a:pt x="53" y="57"/>
                    </a:cubicBezTo>
                    <a:lnTo>
                      <a:pt x="53" y="51"/>
                    </a:lnTo>
                    <a:cubicBezTo>
                      <a:pt x="52" y="51"/>
                      <a:pt x="50" y="51"/>
                      <a:pt x="50" y="51"/>
                    </a:cubicBezTo>
                    <a:cubicBezTo>
                      <a:pt x="48" y="51"/>
                      <a:pt x="46" y="50"/>
                      <a:pt x="46" y="48"/>
                    </a:cubicBezTo>
                    <a:lnTo>
                      <a:pt x="46" y="16"/>
                    </a:lnTo>
                    <a:cubicBezTo>
                      <a:pt x="46" y="2"/>
                      <a:pt x="30" y="0"/>
                      <a:pt x="26" y="0"/>
                    </a:cubicBezTo>
                    <a:cubicBezTo>
                      <a:pt x="12" y="0"/>
                      <a:pt x="3" y="6"/>
                      <a:pt x="3" y="19"/>
                    </a:cubicBezTo>
                    <a:lnTo>
                      <a:pt x="12" y="19"/>
                    </a:lnTo>
                    <a:close/>
                    <a:moveTo>
                      <a:pt x="37" y="38"/>
                    </a:moveTo>
                    <a:lnTo>
                      <a:pt x="37" y="38"/>
                    </a:lnTo>
                    <a:cubicBezTo>
                      <a:pt x="37" y="46"/>
                      <a:pt x="29" y="51"/>
                      <a:pt x="20" y="51"/>
                    </a:cubicBezTo>
                    <a:cubicBezTo>
                      <a:pt x="13" y="51"/>
                      <a:pt x="10" y="48"/>
                      <a:pt x="10" y="42"/>
                    </a:cubicBezTo>
                    <a:cubicBezTo>
                      <a:pt x="10" y="35"/>
                      <a:pt x="17" y="33"/>
                      <a:pt x="22" y="33"/>
                    </a:cubicBezTo>
                    <a:cubicBezTo>
                      <a:pt x="33" y="31"/>
                      <a:pt x="36"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504"/>
              <p:cNvSpPr>
                <a:spLocks/>
              </p:cNvSpPr>
              <p:nvPr/>
            </p:nvSpPr>
            <p:spPr bwMode="auto">
              <a:xfrm>
                <a:off x="1904" y="1243"/>
                <a:ext cx="42" cy="52"/>
              </a:xfrm>
              <a:custGeom>
                <a:avLst/>
                <a:gdLst>
                  <a:gd name="T0" fmla="*/ 47 w 47"/>
                  <a:gd name="T1" fmla="*/ 21 h 59"/>
                  <a:gd name="T2" fmla="*/ 47 w 47"/>
                  <a:gd name="T3" fmla="*/ 21 h 59"/>
                  <a:gd name="T4" fmla="*/ 27 w 47"/>
                  <a:gd name="T5" fmla="*/ 0 h 59"/>
                  <a:gd name="T6" fmla="*/ 0 w 47"/>
                  <a:gd name="T7" fmla="*/ 31 h 59"/>
                  <a:gd name="T8" fmla="*/ 25 w 47"/>
                  <a:gd name="T9" fmla="*/ 59 h 59"/>
                  <a:gd name="T10" fmla="*/ 47 w 47"/>
                  <a:gd name="T11" fmla="*/ 38 h 59"/>
                  <a:gd name="T12" fmla="*/ 38 w 47"/>
                  <a:gd name="T13" fmla="*/ 38 h 59"/>
                  <a:gd name="T14" fmla="*/ 25 w 47"/>
                  <a:gd name="T15" fmla="*/ 51 h 59"/>
                  <a:gd name="T16" fmla="*/ 10 w 47"/>
                  <a:gd name="T17" fmla="*/ 30 h 59"/>
                  <a:gd name="T18" fmla="*/ 25 w 47"/>
                  <a:gd name="T19" fmla="*/ 9 h 59"/>
                  <a:gd name="T20" fmla="*/ 38 w 47"/>
                  <a:gd name="T21" fmla="*/ 21 h 59"/>
                  <a:gd name="T22" fmla="*/ 47 w 47"/>
                  <a:gd name="T23"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9">
                    <a:moveTo>
                      <a:pt x="47" y="21"/>
                    </a:moveTo>
                    <a:lnTo>
                      <a:pt x="47" y="21"/>
                    </a:lnTo>
                    <a:cubicBezTo>
                      <a:pt x="47" y="11"/>
                      <a:pt x="41" y="0"/>
                      <a:pt x="27" y="0"/>
                    </a:cubicBezTo>
                    <a:cubicBezTo>
                      <a:pt x="8" y="0"/>
                      <a:pt x="0" y="14"/>
                      <a:pt x="0" y="31"/>
                    </a:cubicBezTo>
                    <a:cubicBezTo>
                      <a:pt x="0" y="47"/>
                      <a:pt x="9" y="59"/>
                      <a:pt x="25" y="59"/>
                    </a:cubicBezTo>
                    <a:cubicBezTo>
                      <a:pt x="41" y="59"/>
                      <a:pt x="46" y="47"/>
                      <a:pt x="47" y="38"/>
                    </a:cubicBezTo>
                    <a:lnTo>
                      <a:pt x="38" y="38"/>
                    </a:lnTo>
                    <a:cubicBezTo>
                      <a:pt x="37" y="46"/>
                      <a:pt x="31" y="51"/>
                      <a:pt x="25" y="51"/>
                    </a:cubicBezTo>
                    <a:cubicBezTo>
                      <a:pt x="12" y="51"/>
                      <a:pt x="10" y="39"/>
                      <a:pt x="10" y="30"/>
                    </a:cubicBezTo>
                    <a:cubicBezTo>
                      <a:pt x="10" y="20"/>
                      <a:pt x="14" y="9"/>
                      <a:pt x="25" y="9"/>
                    </a:cubicBezTo>
                    <a:cubicBezTo>
                      <a:pt x="33" y="9"/>
                      <a:pt x="37" y="13"/>
                      <a:pt x="38" y="21"/>
                    </a:cubicBezTo>
                    <a:lnTo>
                      <a:pt x="47" y="2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505"/>
              <p:cNvSpPr>
                <a:spLocks/>
              </p:cNvSpPr>
              <p:nvPr/>
            </p:nvSpPr>
            <p:spPr bwMode="auto">
              <a:xfrm>
                <a:off x="1950" y="1230"/>
                <a:ext cx="22" cy="64"/>
              </a:xfrm>
              <a:custGeom>
                <a:avLst/>
                <a:gdLst>
                  <a:gd name="T0" fmla="*/ 25 w 25"/>
                  <a:gd name="T1" fmla="*/ 24 h 72"/>
                  <a:gd name="T2" fmla="*/ 25 w 25"/>
                  <a:gd name="T3" fmla="*/ 24 h 72"/>
                  <a:gd name="T4" fmla="*/ 25 w 25"/>
                  <a:gd name="T5" fmla="*/ 16 h 72"/>
                  <a:gd name="T6" fmla="*/ 16 w 25"/>
                  <a:gd name="T7" fmla="*/ 16 h 72"/>
                  <a:gd name="T8" fmla="*/ 16 w 25"/>
                  <a:gd name="T9" fmla="*/ 0 h 72"/>
                  <a:gd name="T10" fmla="*/ 7 w 25"/>
                  <a:gd name="T11" fmla="*/ 0 h 72"/>
                  <a:gd name="T12" fmla="*/ 7 w 25"/>
                  <a:gd name="T13" fmla="*/ 16 h 72"/>
                  <a:gd name="T14" fmla="*/ 0 w 25"/>
                  <a:gd name="T15" fmla="*/ 16 h 72"/>
                  <a:gd name="T16" fmla="*/ 0 w 25"/>
                  <a:gd name="T17" fmla="*/ 24 h 72"/>
                  <a:gd name="T18" fmla="*/ 7 w 25"/>
                  <a:gd name="T19" fmla="*/ 24 h 72"/>
                  <a:gd name="T20" fmla="*/ 7 w 25"/>
                  <a:gd name="T21" fmla="*/ 60 h 72"/>
                  <a:gd name="T22" fmla="*/ 18 w 25"/>
                  <a:gd name="T23" fmla="*/ 72 h 72"/>
                  <a:gd name="T24" fmla="*/ 25 w 25"/>
                  <a:gd name="T25" fmla="*/ 71 h 72"/>
                  <a:gd name="T26" fmla="*/ 25 w 25"/>
                  <a:gd name="T27" fmla="*/ 64 h 72"/>
                  <a:gd name="T28" fmla="*/ 22 w 25"/>
                  <a:gd name="T29" fmla="*/ 64 h 72"/>
                  <a:gd name="T30" fmla="*/ 16 w 25"/>
                  <a:gd name="T31" fmla="*/ 60 h 72"/>
                  <a:gd name="T32" fmla="*/ 16 w 25"/>
                  <a:gd name="T33" fmla="*/ 24 h 72"/>
                  <a:gd name="T34" fmla="*/ 25 w 25"/>
                  <a:gd name="T3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72">
                    <a:moveTo>
                      <a:pt x="25" y="24"/>
                    </a:moveTo>
                    <a:lnTo>
                      <a:pt x="25" y="24"/>
                    </a:lnTo>
                    <a:lnTo>
                      <a:pt x="25" y="16"/>
                    </a:lnTo>
                    <a:lnTo>
                      <a:pt x="16" y="16"/>
                    </a:lnTo>
                    <a:lnTo>
                      <a:pt x="16" y="0"/>
                    </a:lnTo>
                    <a:lnTo>
                      <a:pt x="7" y="0"/>
                    </a:lnTo>
                    <a:lnTo>
                      <a:pt x="7" y="16"/>
                    </a:lnTo>
                    <a:lnTo>
                      <a:pt x="0" y="16"/>
                    </a:lnTo>
                    <a:lnTo>
                      <a:pt x="0" y="24"/>
                    </a:lnTo>
                    <a:lnTo>
                      <a:pt x="7" y="24"/>
                    </a:lnTo>
                    <a:lnTo>
                      <a:pt x="7" y="60"/>
                    </a:lnTo>
                    <a:cubicBezTo>
                      <a:pt x="7" y="67"/>
                      <a:pt x="9" y="72"/>
                      <a:pt x="18" y="72"/>
                    </a:cubicBezTo>
                    <a:cubicBezTo>
                      <a:pt x="19" y="72"/>
                      <a:pt x="22" y="72"/>
                      <a:pt x="25" y="71"/>
                    </a:cubicBezTo>
                    <a:lnTo>
                      <a:pt x="25" y="64"/>
                    </a:lnTo>
                    <a:lnTo>
                      <a:pt x="22" y="64"/>
                    </a:lnTo>
                    <a:cubicBezTo>
                      <a:pt x="20" y="64"/>
                      <a:pt x="16" y="64"/>
                      <a:pt x="16" y="60"/>
                    </a:cubicBezTo>
                    <a:lnTo>
                      <a:pt x="16" y="24"/>
                    </a:lnTo>
                    <a:lnTo>
                      <a:pt x="2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506"/>
              <p:cNvSpPr>
                <a:spLocks/>
              </p:cNvSpPr>
              <p:nvPr/>
            </p:nvSpPr>
            <p:spPr bwMode="auto">
              <a:xfrm>
                <a:off x="1799" y="1339"/>
                <a:ext cx="47" cy="67"/>
              </a:xfrm>
              <a:custGeom>
                <a:avLst/>
                <a:gdLst>
                  <a:gd name="T0" fmla="*/ 11 w 53"/>
                  <a:gd name="T1" fmla="*/ 42 h 76"/>
                  <a:gd name="T2" fmla="*/ 11 w 53"/>
                  <a:gd name="T3" fmla="*/ 42 h 76"/>
                  <a:gd name="T4" fmla="*/ 48 w 53"/>
                  <a:gd name="T5" fmla="*/ 42 h 76"/>
                  <a:gd name="T6" fmla="*/ 48 w 53"/>
                  <a:gd name="T7" fmla="*/ 33 h 76"/>
                  <a:gd name="T8" fmla="*/ 11 w 53"/>
                  <a:gd name="T9" fmla="*/ 33 h 76"/>
                  <a:gd name="T10" fmla="*/ 11 w 53"/>
                  <a:gd name="T11" fmla="*/ 9 h 76"/>
                  <a:gd name="T12" fmla="*/ 53 w 53"/>
                  <a:gd name="T13" fmla="*/ 9 h 76"/>
                  <a:gd name="T14" fmla="*/ 53 w 53"/>
                  <a:gd name="T15" fmla="*/ 0 h 76"/>
                  <a:gd name="T16" fmla="*/ 0 w 53"/>
                  <a:gd name="T17" fmla="*/ 0 h 76"/>
                  <a:gd name="T18" fmla="*/ 0 w 53"/>
                  <a:gd name="T19" fmla="*/ 76 h 76"/>
                  <a:gd name="T20" fmla="*/ 11 w 53"/>
                  <a:gd name="T21" fmla="*/ 76 h 76"/>
                  <a:gd name="T22" fmla="*/ 11 w 53"/>
                  <a:gd name="T23" fmla="*/ 4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76">
                    <a:moveTo>
                      <a:pt x="11" y="42"/>
                    </a:moveTo>
                    <a:lnTo>
                      <a:pt x="11" y="42"/>
                    </a:lnTo>
                    <a:lnTo>
                      <a:pt x="48" y="42"/>
                    </a:lnTo>
                    <a:lnTo>
                      <a:pt x="48" y="33"/>
                    </a:lnTo>
                    <a:lnTo>
                      <a:pt x="11" y="33"/>
                    </a:lnTo>
                    <a:lnTo>
                      <a:pt x="11" y="9"/>
                    </a:lnTo>
                    <a:lnTo>
                      <a:pt x="53" y="9"/>
                    </a:lnTo>
                    <a:lnTo>
                      <a:pt x="53" y="0"/>
                    </a:lnTo>
                    <a:lnTo>
                      <a:pt x="0" y="0"/>
                    </a:lnTo>
                    <a:lnTo>
                      <a:pt x="0" y="76"/>
                    </a:lnTo>
                    <a:lnTo>
                      <a:pt x="11" y="76"/>
                    </a:lnTo>
                    <a:lnTo>
                      <a:pt x="11" y="4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507"/>
              <p:cNvSpPr>
                <a:spLocks noEditPoints="1"/>
              </p:cNvSpPr>
              <p:nvPr/>
            </p:nvSpPr>
            <p:spPr bwMode="auto">
              <a:xfrm>
                <a:off x="1856" y="1339"/>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1 h 76"/>
                  <a:gd name="T14" fmla="*/ 9 w 9"/>
                  <a:gd name="T15" fmla="*/ 11 h 76"/>
                  <a:gd name="T16" fmla="*/ 9 w 9"/>
                  <a:gd name="T17" fmla="*/ 0 h 76"/>
                  <a:gd name="T18" fmla="*/ 0 w 9"/>
                  <a:gd name="T19" fmla="*/ 0 h 76"/>
                  <a:gd name="T20" fmla="*/ 0 w 9"/>
                  <a:gd name="T21" fmla="*/ 11 h 76"/>
                  <a:gd name="T22" fmla="*/ 9 w 9"/>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1"/>
                    </a:moveTo>
                    <a:lnTo>
                      <a:pt x="9" y="11"/>
                    </a:lnTo>
                    <a:lnTo>
                      <a:pt x="9" y="0"/>
                    </a:lnTo>
                    <a:lnTo>
                      <a:pt x="0" y="0"/>
                    </a:lnTo>
                    <a:lnTo>
                      <a:pt x="0" y="11"/>
                    </a:lnTo>
                    <a:lnTo>
                      <a:pt x="9"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508"/>
              <p:cNvSpPr>
                <a:spLocks/>
              </p:cNvSpPr>
              <p:nvPr/>
            </p:nvSpPr>
            <p:spPr bwMode="auto">
              <a:xfrm>
                <a:off x="1876" y="1356"/>
                <a:ext cx="40" cy="50"/>
              </a:xfrm>
              <a:custGeom>
                <a:avLst/>
                <a:gdLst>
                  <a:gd name="T0" fmla="*/ 45 w 45"/>
                  <a:gd name="T1" fmla="*/ 20 h 57"/>
                  <a:gd name="T2" fmla="*/ 45 w 45"/>
                  <a:gd name="T3" fmla="*/ 20 h 57"/>
                  <a:gd name="T4" fmla="*/ 26 w 45"/>
                  <a:gd name="T5" fmla="*/ 0 h 57"/>
                  <a:gd name="T6" fmla="*/ 9 w 45"/>
                  <a:gd name="T7" fmla="*/ 10 h 57"/>
                  <a:gd name="T8" fmla="*/ 9 w 45"/>
                  <a:gd name="T9" fmla="*/ 10 h 57"/>
                  <a:gd name="T10" fmla="*/ 9 w 45"/>
                  <a:gd name="T11" fmla="*/ 2 h 57"/>
                  <a:gd name="T12" fmla="*/ 0 w 45"/>
                  <a:gd name="T13" fmla="*/ 2 h 57"/>
                  <a:gd name="T14" fmla="*/ 0 w 45"/>
                  <a:gd name="T15" fmla="*/ 57 h 57"/>
                  <a:gd name="T16" fmla="*/ 9 w 45"/>
                  <a:gd name="T17" fmla="*/ 57 h 57"/>
                  <a:gd name="T18" fmla="*/ 9 w 45"/>
                  <a:gd name="T19" fmla="*/ 27 h 57"/>
                  <a:gd name="T20" fmla="*/ 24 w 45"/>
                  <a:gd name="T21" fmla="*/ 9 h 57"/>
                  <a:gd name="T22" fmla="*/ 36 w 45"/>
                  <a:gd name="T23" fmla="*/ 23 h 57"/>
                  <a:gd name="T24" fmla="*/ 36 w 45"/>
                  <a:gd name="T25" fmla="*/ 57 h 57"/>
                  <a:gd name="T26" fmla="*/ 45 w 45"/>
                  <a:gd name="T27" fmla="*/ 57 h 57"/>
                  <a:gd name="T28" fmla="*/ 45 w 45"/>
                  <a:gd name="T29" fmla="*/ 2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20"/>
                    </a:moveTo>
                    <a:lnTo>
                      <a:pt x="45" y="20"/>
                    </a:lnTo>
                    <a:cubicBezTo>
                      <a:pt x="45" y="4"/>
                      <a:pt x="34" y="0"/>
                      <a:pt x="26" y="0"/>
                    </a:cubicBezTo>
                    <a:cubicBezTo>
                      <a:pt x="16" y="0"/>
                      <a:pt x="11" y="7"/>
                      <a:pt x="9" y="10"/>
                    </a:cubicBezTo>
                    <a:lnTo>
                      <a:pt x="9" y="10"/>
                    </a:lnTo>
                    <a:lnTo>
                      <a:pt x="9" y="2"/>
                    </a:lnTo>
                    <a:lnTo>
                      <a:pt x="0" y="2"/>
                    </a:lnTo>
                    <a:lnTo>
                      <a:pt x="0" y="57"/>
                    </a:lnTo>
                    <a:lnTo>
                      <a:pt x="9" y="57"/>
                    </a:lnTo>
                    <a:lnTo>
                      <a:pt x="9" y="27"/>
                    </a:lnTo>
                    <a:cubicBezTo>
                      <a:pt x="9" y="12"/>
                      <a:pt x="19" y="9"/>
                      <a:pt x="24" y="9"/>
                    </a:cubicBezTo>
                    <a:cubicBezTo>
                      <a:pt x="33" y="9"/>
                      <a:pt x="36" y="14"/>
                      <a:pt x="36" y="23"/>
                    </a:cubicBezTo>
                    <a:lnTo>
                      <a:pt x="36" y="57"/>
                    </a:lnTo>
                    <a:lnTo>
                      <a:pt x="45" y="57"/>
                    </a:lnTo>
                    <a:lnTo>
                      <a:pt x="45"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509"/>
              <p:cNvSpPr>
                <a:spLocks noEditPoints="1"/>
              </p:cNvSpPr>
              <p:nvPr/>
            </p:nvSpPr>
            <p:spPr bwMode="auto">
              <a:xfrm>
                <a:off x="1925" y="1339"/>
                <a:ext cx="44" cy="69"/>
              </a:xfrm>
              <a:custGeom>
                <a:avLst/>
                <a:gdLst>
                  <a:gd name="T0" fmla="*/ 49 w 49"/>
                  <a:gd name="T1" fmla="*/ 0 h 78"/>
                  <a:gd name="T2" fmla="*/ 49 w 49"/>
                  <a:gd name="T3" fmla="*/ 0 h 78"/>
                  <a:gd name="T4" fmla="*/ 40 w 49"/>
                  <a:gd name="T5" fmla="*/ 0 h 78"/>
                  <a:gd name="T6" fmla="*/ 40 w 49"/>
                  <a:gd name="T7" fmla="*/ 28 h 78"/>
                  <a:gd name="T8" fmla="*/ 40 w 49"/>
                  <a:gd name="T9" fmla="*/ 29 h 78"/>
                  <a:gd name="T10" fmla="*/ 23 w 49"/>
                  <a:gd name="T11" fmla="*/ 19 h 78"/>
                  <a:gd name="T12" fmla="*/ 0 w 49"/>
                  <a:gd name="T13" fmla="*/ 47 h 78"/>
                  <a:gd name="T14" fmla="*/ 25 w 49"/>
                  <a:gd name="T15" fmla="*/ 78 h 78"/>
                  <a:gd name="T16" fmla="*/ 40 w 49"/>
                  <a:gd name="T17" fmla="*/ 69 h 78"/>
                  <a:gd name="T18" fmla="*/ 41 w 49"/>
                  <a:gd name="T19" fmla="*/ 69 h 78"/>
                  <a:gd name="T20" fmla="*/ 41 w 49"/>
                  <a:gd name="T21" fmla="*/ 76 h 78"/>
                  <a:gd name="T22" fmla="*/ 49 w 49"/>
                  <a:gd name="T23" fmla="*/ 76 h 78"/>
                  <a:gd name="T24" fmla="*/ 49 w 49"/>
                  <a:gd name="T25" fmla="*/ 0 h 78"/>
                  <a:gd name="T26" fmla="*/ 10 w 49"/>
                  <a:gd name="T27" fmla="*/ 49 h 78"/>
                  <a:gd name="T28" fmla="*/ 10 w 49"/>
                  <a:gd name="T29" fmla="*/ 49 h 78"/>
                  <a:gd name="T30" fmla="*/ 25 w 49"/>
                  <a:gd name="T31" fmla="*/ 28 h 78"/>
                  <a:gd name="T32" fmla="*/ 40 w 49"/>
                  <a:gd name="T33" fmla="*/ 51 h 78"/>
                  <a:gd name="T34" fmla="*/ 25 w 49"/>
                  <a:gd name="T35" fmla="*/ 70 h 78"/>
                  <a:gd name="T36" fmla="*/ 10 w 49"/>
                  <a:gd name="T37"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49" y="0"/>
                    </a:moveTo>
                    <a:lnTo>
                      <a:pt x="49" y="0"/>
                    </a:lnTo>
                    <a:lnTo>
                      <a:pt x="40" y="0"/>
                    </a:lnTo>
                    <a:lnTo>
                      <a:pt x="40" y="28"/>
                    </a:lnTo>
                    <a:lnTo>
                      <a:pt x="40" y="29"/>
                    </a:lnTo>
                    <a:cubicBezTo>
                      <a:pt x="38" y="26"/>
                      <a:pt x="33" y="19"/>
                      <a:pt x="23" y="19"/>
                    </a:cubicBezTo>
                    <a:cubicBezTo>
                      <a:pt x="9" y="19"/>
                      <a:pt x="0" y="31"/>
                      <a:pt x="0" y="47"/>
                    </a:cubicBezTo>
                    <a:cubicBezTo>
                      <a:pt x="0" y="60"/>
                      <a:pt x="6" y="78"/>
                      <a:pt x="25" y="78"/>
                    </a:cubicBezTo>
                    <a:cubicBezTo>
                      <a:pt x="30" y="78"/>
                      <a:pt x="36" y="76"/>
                      <a:pt x="40" y="69"/>
                    </a:cubicBezTo>
                    <a:lnTo>
                      <a:pt x="41" y="69"/>
                    </a:lnTo>
                    <a:lnTo>
                      <a:pt x="41" y="76"/>
                    </a:lnTo>
                    <a:lnTo>
                      <a:pt x="49" y="76"/>
                    </a:lnTo>
                    <a:lnTo>
                      <a:pt x="49" y="0"/>
                    </a:lnTo>
                    <a:close/>
                    <a:moveTo>
                      <a:pt x="10" y="49"/>
                    </a:moveTo>
                    <a:lnTo>
                      <a:pt x="10" y="49"/>
                    </a:lnTo>
                    <a:cubicBezTo>
                      <a:pt x="10" y="41"/>
                      <a:pt x="11" y="28"/>
                      <a:pt x="25" y="28"/>
                    </a:cubicBezTo>
                    <a:cubicBezTo>
                      <a:pt x="38" y="28"/>
                      <a:pt x="40" y="42"/>
                      <a:pt x="40" y="51"/>
                    </a:cubicBezTo>
                    <a:cubicBezTo>
                      <a:pt x="40" y="66"/>
                      <a:pt x="31" y="70"/>
                      <a:pt x="25" y="70"/>
                    </a:cubicBezTo>
                    <a:cubicBezTo>
                      <a:pt x="15" y="70"/>
                      <a:pt x="10" y="61"/>
                      <a:pt x="10" y="4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510"/>
              <p:cNvSpPr>
                <a:spLocks noEditPoints="1"/>
              </p:cNvSpPr>
              <p:nvPr/>
            </p:nvSpPr>
            <p:spPr bwMode="auto">
              <a:xfrm>
                <a:off x="1978" y="1356"/>
                <a:ext cx="45"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7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9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1"/>
                      <a:pt x="26" y="51"/>
                    </a:cubicBezTo>
                    <a:cubicBezTo>
                      <a:pt x="15" y="51"/>
                      <a:pt x="10" y="44"/>
                      <a:pt x="10" y="33"/>
                    </a:cubicBezTo>
                    <a:lnTo>
                      <a:pt x="50" y="33"/>
                    </a:lnTo>
                    <a:cubicBezTo>
                      <a:pt x="50" y="13"/>
                      <a:pt x="43" y="0"/>
                      <a:pt x="27" y="0"/>
                    </a:cubicBezTo>
                    <a:cubicBezTo>
                      <a:pt x="8" y="0"/>
                      <a:pt x="0" y="14"/>
                      <a:pt x="0" y="31"/>
                    </a:cubicBezTo>
                    <a:cubicBezTo>
                      <a:pt x="0" y="47"/>
                      <a:pt x="9" y="59"/>
                      <a:pt x="25" y="59"/>
                    </a:cubicBezTo>
                    <a:cubicBezTo>
                      <a:pt x="34" y="59"/>
                      <a:pt x="37" y="57"/>
                      <a:pt x="40" y="55"/>
                    </a:cubicBezTo>
                    <a:cubicBezTo>
                      <a:pt x="47" y="51"/>
                      <a:pt x="49" y="43"/>
                      <a:pt x="50" y="40"/>
                    </a:cubicBezTo>
                    <a:lnTo>
                      <a:pt x="40"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511"/>
              <p:cNvSpPr>
                <a:spLocks/>
              </p:cNvSpPr>
              <p:nvPr/>
            </p:nvSpPr>
            <p:spPr bwMode="auto">
              <a:xfrm>
                <a:off x="2034" y="1356"/>
                <a:ext cx="24" cy="50"/>
              </a:xfrm>
              <a:custGeom>
                <a:avLst/>
                <a:gdLst>
                  <a:gd name="T0" fmla="*/ 10 w 27"/>
                  <a:gd name="T1" fmla="*/ 25 h 57"/>
                  <a:gd name="T2" fmla="*/ 10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1"/>
                    </a:lnTo>
                    <a:cubicBezTo>
                      <a:pt x="27" y="0"/>
                      <a:pt x="26" y="0"/>
                      <a:pt x="25" y="0"/>
                    </a:cubicBezTo>
                    <a:cubicBezTo>
                      <a:pt x="18" y="0"/>
                      <a:pt x="13" y="5"/>
                      <a:pt x="9" y="11"/>
                    </a:cubicBezTo>
                    <a:lnTo>
                      <a:pt x="9" y="11"/>
                    </a:lnTo>
                    <a:lnTo>
                      <a:pt x="9" y="2"/>
                    </a:lnTo>
                    <a:lnTo>
                      <a:pt x="0" y="2"/>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512"/>
              <p:cNvSpPr>
                <a:spLocks/>
              </p:cNvSpPr>
              <p:nvPr/>
            </p:nvSpPr>
            <p:spPr bwMode="auto">
              <a:xfrm>
                <a:off x="2178" y="1000"/>
                <a:ext cx="9" cy="67"/>
              </a:xfrm>
              <a:custGeom>
                <a:avLst/>
                <a:gdLst>
                  <a:gd name="T0" fmla="*/ 10 w 10"/>
                  <a:gd name="T1" fmla="*/ 0 h 76"/>
                  <a:gd name="T2" fmla="*/ 10 w 10"/>
                  <a:gd name="T3" fmla="*/ 0 h 76"/>
                  <a:gd name="T4" fmla="*/ 0 w 10"/>
                  <a:gd name="T5" fmla="*/ 0 h 76"/>
                  <a:gd name="T6" fmla="*/ 0 w 10"/>
                  <a:gd name="T7" fmla="*/ 76 h 76"/>
                  <a:gd name="T8" fmla="*/ 10 w 10"/>
                  <a:gd name="T9" fmla="*/ 76 h 76"/>
                  <a:gd name="T10" fmla="*/ 10 w 10"/>
                  <a:gd name="T11" fmla="*/ 0 h 76"/>
                </a:gdLst>
                <a:ahLst/>
                <a:cxnLst>
                  <a:cxn ang="0">
                    <a:pos x="T0" y="T1"/>
                  </a:cxn>
                  <a:cxn ang="0">
                    <a:pos x="T2" y="T3"/>
                  </a:cxn>
                  <a:cxn ang="0">
                    <a:pos x="T4" y="T5"/>
                  </a:cxn>
                  <a:cxn ang="0">
                    <a:pos x="T6" y="T7"/>
                  </a:cxn>
                  <a:cxn ang="0">
                    <a:pos x="T8" y="T9"/>
                  </a:cxn>
                  <a:cxn ang="0">
                    <a:pos x="T10" y="T11"/>
                  </a:cxn>
                </a:cxnLst>
                <a:rect l="0" t="0" r="r" b="b"/>
                <a:pathLst>
                  <a:path w="10" h="76">
                    <a:moveTo>
                      <a:pt x="10" y="0"/>
                    </a:moveTo>
                    <a:lnTo>
                      <a:pt x="10" y="0"/>
                    </a:lnTo>
                    <a:lnTo>
                      <a:pt x="0" y="0"/>
                    </a:lnTo>
                    <a:lnTo>
                      <a:pt x="0" y="76"/>
                    </a:lnTo>
                    <a:lnTo>
                      <a:pt x="10" y="76"/>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513"/>
              <p:cNvSpPr>
                <a:spLocks noEditPoints="1"/>
              </p:cNvSpPr>
              <p:nvPr/>
            </p:nvSpPr>
            <p:spPr bwMode="auto">
              <a:xfrm>
                <a:off x="2199" y="1000"/>
                <a:ext cx="44" cy="69"/>
              </a:xfrm>
              <a:custGeom>
                <a:avLst/>
                <a:gdLst>
                  <a:gd name="T0" fmla="*/ 49 w 49"/>
                  <a:gd name="T1" fmla="*/ 0 h 78"/>
                  <a:gd name="T2" fmla="*/ 49 w 49"/>
                  <a:gd name="T3" fmla="*/ 0 h 78"/>
                  <a:gd name="T4" fmla="*/ 40 w 49"/>
                  <a:gd name="T5" fmla="*/ 0 h 78"/>
                  <a:gd name="T6" fmla="*/ 40 w 49"/>
                  <a:gd name="T7" fmla="*/ 28 h 78"/>
                  <a:gd name="T8" fmla="*/ 39 w 49"/>
                  <a:gd name="T9" fmla="*/ 29 h 78"/>
                  <a:gd name="T10" fmla="*/ 23 w 49"/>
                  <a:gd name="T11" fmla="*/ 19 h 78"/>
                  <a:gd name="T12" fmla="*/ 0 w 49"/>
                  <a:gd name="T13" fmla="*/ 47 h 78"/>
                  <a:gd name="T14" fmla="*/ 24 w 49"/>
                  <a:gd name="T15" fmla="*/ 78 h 78"/>
                  <a:gd name="T16" fmla="*/ 40 w 49"/>
                  <a:gd name="T17" fmla="*/ 69 h 78"/>
                  <a:gd name="T18" fmla="*/ 40 w 49"/>
                  <a:gd name="T19" fmla="*/ 69 h 78"/>
                  <a:gd name="T20" fmla="*/ 40 w 49"/>
                  <a:gd name="T21" fmla="*/ 76 h 78"/>
                  <a:gd name="T22" fmla="*/ 49 w 49"/>
                  <a:gd name="T23" fmla="*/ 76 h 78"/>
                  <a:gd name="T24" fmla="*/ 49 w 49"/>
                  <a:gd name="T25" fmla="*/ 0 h 78"/>
                  <a:gd name="T26" fmla="*/ 9 w 49"/>
                  <a:gd name="T27" fmla="*/ 49 h 78"/>
                  <a:gd name="T28" fmla="*/ 9 w 49"/>
                  <a:gd name="T29" fmla="*/ 49 h 78"/>
                  <a:gd name="T30" fmla="*/ 25 w 49"/>
                  <a:gd name="T31" fmla="*/ 28 h 78"/>
                  <a:gd name="T32" fmla="*/ 40 w 49"/>
                  <a:gd name="T33" fmla="*/ 51 h 78"/>
                  <a:gd name="T34" fmla="*/ 24 w 49"/>
                  <a:gd name="T35" fmla="*/ 70 h 78"/>
                  <a:gd name="T36" fmla="*/ 9 w 49"/>
                  <a:gd name="T37"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49" y="0"/>
                    </a:moveTo>
                    <a:lnTo>
                      <a:pt x="49" y="0"/>
                    </a:lnTo>
                    <a:lnTo>
                      <a:pt x="40" y="0"/>
                    </a:lnTo>
                    <a:lnTo>
                      <a:pt x="40" y="28"/>
                    </a:lnTo>
                    <a:lnTo>
                      <a:pt x="39" y="29"/>
                    </a:lnTo>
                    <a:cubicBezTo>
                      <a:pt x="37" y="26"/>
                      <a:pt x="33" y="19"/>
                      <a:pt x="23" y="19"/>
                    </a:cubicBezTo>
                    <a:cubicBezTo>
                      <a:pt x="8" y="19"/>
                      <a:pt x="0" y="31"/>
                      <a:pt x="0" y="47"/>
                    </a:cubicBezTo>
                    <a:cubicBezTo>
                      <a:pt x="0" y="60"/>
                      <a:pt x="5" y="78"/>
                      <a:pt x="24" y="78"/>
                    </a:cubicBezTo>
                    <a:cubicBezTo>
                      <a:pt x="30" y="78"/>
                      <a:pt x="36" y="76"/>
                      <a:pt x="40" y="69"/>
                    </a:cubicBezTo>
                    <a:lnTo>
                      <a:pt x="40" y="69"/>
                    </a:lnTo>
                    <a:lnTo>
                      <a:pt x="40" y="76"/>
                    </a:lnTo>
                    <a:lnTo>
                      <a:pt x="49" y="76"/>
                    </a:lnTo>
                    <a:lnTo>
                      <a:pt x="49" y="0"/>
                    </a:lnTo>
                    <a:close/>
                    <a:moveTo>
                      <a:pt x="9" y="49"/>
                    </a:moveTo>
                    <a:lnTo>
                      <a:pt x="9" y="49"/>
                    </a:lnTo>
                    <a:cubicBezTo>
                      <a:pt x="9" y="41"/>
                      <a:pt x="10" y="28"/>
                      <a:pt x="25" y="28"/>
                    </a:cubicBezTo>
                    <a:cubicBezTo>
                      <a:pt x="38" y="28"/>
                      <a:pt x="40" y="42"/>
                      <a:pt x="40" y="51"/>
                    </a:cubicBezTo>
                    <a:cubicBezTo>
                      <a:pt x="40" y="66"/>
                      <a:pt x="30" y="70"/>
                      <a:pt x="24" y="70"/>
                    </a:cubicBezTo>
                    <a:cubicBezTo>
                      <a:pt x="14" y="70"/>
                      <a:pt x="9" y="61"/>
                      <a:pt x="9" y="4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514"/>
              <p:cNvSpPr>
                <a:spLocks noEditPoints="1"/>
              </p:cNvSpPr>
              <p:nvPr/>
            </p:nvSpPr>
            <p:spPr bwMode="auto">
              <a:xfrm>
                <a:off x="2252" y="1017"/>
                <a:ext cx="44"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6 w 50"/>
                  <a:gd name="T11" fmla="*/ 0 h 59"/>
                  <a:gd name="T12" fmla="*/ 0 w 50"/>
                  <a:gd name="T13" fmla="*/ 31 h 59"/>
                  <a:gd name="T14" fmla="*/ 24 w 50"/>
                  <a:gd name="T15" fmla="*/ 59 h 59"/>
                  <a:gd name="T16" fmla="*/ 39 w 50"/>
                  <a:gd name="T17" fmla="*/ 55 h 59"/>
                  <a:gd name="T18" fmla="*/ 49 w 50"/>
                  <a:gd name="T19" fmla="*/ 40 h 59"/>
                  <a:gd name="T20" fmla="*/ 40 w 50"/>
                  <a:gd name="T21" fmla="*/ 40 h 59"/>
                  <a:gd name="T22" fmla="*/ 10 w 50"/>
                  <a:gd name="T23" fmla="*/ 25 h 59"/>
                  <a:gd name="T24" fmla="*/ 10 w 50"/>
                  <a:gd name="T25" fmla="*/ 25 h 59"/>
                  <a:gd name="T26" fmla="*/ 25 w 50"/>
                  <a:gd name="T27" fmla="*/ 9 h 59"/>
                  <a:gd name="T28" fmla="*/ 40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4" y="51"/>
                      <a:pt x="26" y="51"/>
                    </a:cubicBezTo>
                    <a:cubicBezTo>
                      <a:pt x="15" y="51"/>
                      <a:pt x="10" y="44"/>
                      <a:pt x="10" y="33"/>
                    </a:cubicBezTo>
                    <a:lnTo>
                      <a:pt x="50" y="33"/>
                    </a:lnTo>
                    <a:cubicBezTo>
                      <a:pt x="50" y="13"/>
                      <a:pt x="42" y="0"/>
                      <a:pt x="26" y="0"/>
                    </a:cubicBezTo>
                    <a:cubicBezTo>
                      <a:pt x="8" y="0"/>
                      <a:pt x="0" y="14"/>
                      <a:pt x="0" y="31"/>
                    </a:cubicBezTo>
                    <a:cubicBezTo>
                      <a:pt x="0" y="47"/>
                      <a:pt x="9" y="59"/>
                      <a:pt x="24" y="59"/>
                    </a:cubicBezTo>
                    <a:cubicBezTo>
                      <a:pt x="33" y="59"/>
                      <a:pt x="37" y="57"/>
                      <a:pt x="39" y="55"/>
                    </a:cubicBezTo>
                    <a:cubicBezTo>
                      <a:pt x="46" y="51"/>
                      <a:pt x="49" y="43"/>
                      <a:pt x="49" y="40"/>
                    </a:cubicBezTo>
                    <a:lnTo>
                      <a:pt x="40" y="40"/>
                    </a:lnTo>
                    <a:close/>
                    <a:moveTo>
                      <a:pt x="10" y="25"/>
                    </a:moveTo>
                    <a:lnTo>
                      <a:pt x="10" y="25"/>
                    </a:lnTo>
                    <a:cubicBezTo>
                      <a:pt x="10" y="17"/>
                      <a:pt x="16" y="9"/>
                      <a:pt x="25" y="9"/>
                    </a:cubicBezTo>
                    <a:cubicBezTo>
                      <a:pt x="36" y="9"/>
                      <a:pt x="40" y="17"/>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515"/>
              <p:cNvSpPr>
                <a:spLocks/>
              </p:cNvSpPr>
              <p:nvPr/>
            </p:nvSpPr>
            <p:spPr bwMode="auto">
              <a:xfrm>
                <a:off x="2307" y="1017"/>
                <a:ext cx="40" cy="50"/>
              </a:xfrm>
              <a:custGeom>
                <a:avLst/>
                <a:gdLst>
                  <a:gd name="T0" fmla="*/ 45 w 45"/>
                  <a:gd name="T1" fmla="*/ 20 h 57"/>
                  <a:gd name="T2" fmla="*/ 45 w 45"/>
                  <a:gd name="T3" fmla="*/ 20 h 57"/>
                  <a:gd name="T4" fmla="*/ 25 w 45"/>
                  <a:gd name="T5" fmla="*/ 0 h 57"/>
                  <a:gd name="T6" fmla="*/ 9 w 45"/>
                  <a:gd name="T7" fmla="*/ 10 h 57"/>
                  <a:gd name="T8" fmla="*/ 8 w 45"/>
                  <a:gd name="T9" fmla="*/ 10 h 57"/>
                  <a:gd name="T10" fmla="*/ 8 w 45"/>
                  <a:gd name="T11" fmla="*/ 2 h 57"/>
                  <a:gd name="T12" fmla="*/ 0 w 45"/>
                  <a:gd name="T13" fmla="*/ 2 h 57"/>
                  <a:gd name="T14" fmla="*/ 0 w 45"/>
                  <a:gd name="T15" fmla="*/ 57 h 57"/>
                  <a:gd name="T16" fmla="*/ 9 w 45"/>
                  <a:gd name="T17" fmla="*/ 57 h 57"/>
                  <a:gd name="T18" fmla="*/ 9 w 45"/>
                  <a:gd name="T19" fmla="*/ 27 h 57"/>
                  <a:gd name="T20" fmla="*/ 24 w 45"/>
                  <a:gd name="T21" fmla="*/ 9 h 57"/>
                  <a:gd name="T22" fmla="*/ 35 w 45"/>
                  <a:gd name="T23" fmla="*/ 23 h 57"/>
                  <a:gd name="T24" fmla="*/ 35 w 45"/>
                  <a:gd name="T25" fmla="*/ 57 h 57"/>
                  <a:gd name="T26" fmla="*/ 45 w 45"/>
                  <a:gd name="T27" fmla="*/ 57 h 57"/>
                  <a:gd name="T28" fmla="*/ 45 w 45"/>
                  <a:gd name="T29" fmla="*/ 2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20"/>
                    </a:moveTo>
                    <a:lnTo>
                      <a:pt x="45" y="20"/>
                    </a:lnTo>
                    <a:cubicBezTo>
                      <a:pt x="45" y="4"/>
                      <a:pt x="34" y="0"/>
                      <a:pt x="25" y="0"/>
                    </a:cubicBezTo>
                    <a:cubicBezTo>
                      <a:pt x="16" y="0"/>
                      <a:pt x="11" y="7"/>
                      <a:pt x="9" y="10"/>
                    </a:cubicBezTo>
                    <a:lnTo>
                      <a:pt x="8" y="10"/>
                    </a:lnTo>
                    <a:lnTo>
                      <a:pt x="8" y="2"/>
                    </a:lnTo>
                    <a:lnTo>
                      <a:pt x="0" y="2"/>
                    </a:lnTo>
                    <a:lnTo>
                      <a:pt x="0" y="57"/>
                    </a:lnTo>
                    <a:lnTo>
                      <a:pt x="9" y="57"/>
                    </a:lnTo>
                    <a:lnTo>
                      <a:pt x="9" y="27"/>
                    </a:lnTo>
                    <a:cubicBezTo>
                      <a:pt x="9" y="12"/>
                      <a:pt x="18" y="9"/>
                      <a:pt x="24" y="9"/>
                    </a:cubicBezTo>
                    <a:cubicBezTo>
                      <a:pt x="33" y="9"/>
                      <a:pt x="35" y="14"/>
                      <a:pt x="35" y="23"/>
                    </a:cubicBezTo>
                    <a:lnTo>
                      <a:pt x="35" y="57"/>
                    </a:lnTo>
                    <a:lnTo>
                      <a:pt x="45" y="57"/>
                    </a:lnTo>
                    <a:lnTo>
                      <a:pt x="45"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516"/>
              <p:cNvSpPr>
                <a:spLocks/>
              </p:cNvSpPr>
              <p:nvPr/>
            </p:nvSpPr>
            <p:spPr bwMode="auto">
              <a:xfrm>
                <a:off x="2354" y="1005"/>
                <a:ext cx="23" cy="63"/>
              </a:xfrm>
              <a:custGeom>
                <a:avLst/>
                <a:gdLst>
                  <a:gd name="T0" fmla="*/ 26 w 26"/>
                  <a:gd name="T1" fmla="*/ 23 h 71"/>
                  <a:gd name="T2" fmla="*/ 26 w 26"/>
                  <a:gd name="T3" fmla="*/ 23 h 71"/>
                  <a:gd name="T4" fmla="*/ 26 w 26"/>
                  <a:gd name="T5" fmla="*/ 15 h 71"/>
                  <a:gd name="T6" fmla="*/ 17 w 26"/>
                  <a:gd name="T7" fmla="*/ 15 h 71"/>
                  <a:gd name="T8" fmla="*/ 17 w 26"/>
                  <a:gd name="T9" fmla="*/ 0 h 71"/>
                  <a:gd name="T10" fmla="*/ 8 w 26"/>
                  <a:gd name="T11" fmla="*/ 0 h 71"/>
                  <a:gd name="T12" fmla="*/ 8 w 26"/>
                  <a:gd name="T13" fmla="*/ 15 h 71"/>
                  <a:gd name="T14" fmla="*/ 0 w 26"/>
                  <a:gd name="T15" fmla="*/ 15 h 71"/>
                  <a:gd name="T16" fmla="*/ 0 w 26"/>
                  <a:gd name="T17" fmla="*/ 23 h 71"/>
                  <a:gd name="T18" fmla="*/ 8 w 26"/>
                  <a:gd name="T19" fmla="*/ 23 h 71"/>
                  <a:gd name="T20" fmla="*/ 8 w 26"/>
                  <a:gd name="T21" fmla="*/ 59 h 71"/>
                  <a:gd name="T22" fmla="*/ 19 w 26"/>
                  <a:gd name="T23" fmla="*/ 71 h 71"/>
                  <a:gd name="T24" fmla="*/ 26 w 26"/>
                  <a:gd name="T25" fmla="*/ 70 h 71"/>
                  <a:gd name="T26" fmla="*/ 26 w 26"/>
                  <a:gd name="T27" fmla="*/ 63 h 71"/>
                  <a:gd name="T28" fmla="*/ 23 w 26"/>
                  <a:gd name="T29" fmla="*/ 63 h 71"/>
                  <a:gd name="T30" fmla="*/ 17 w 26"/>
                  <a:gd name="T31" fmla="*/ 59 h 71"/>
                  <a:gd name="T32" fmla="*/ 17 w 26"/>
                  <a:gd name="T33" fmla="*/ 23 h 71"/>
                  <a:gd name="T34" fmla="*/ 26 w 26"/>
                  <a:gd name="T3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1">
                    <a:moveTo>
                      <a:pt x="26" y="23"/>
                    </a:moveTo>
                    <a:lnTo>
                      <a:pt x="26" y="23"/>
                    </a:lnTo>
                    <a:lnTo>
                      <a:pt x="26" y="15"/>
                    </a:lnTo>
                    <a:lnTo>
                      <a:pt x="17" y="15"/>
                    </a:lnTo>
                    <a:lnTo>
                      <a:pt x="17" y="0"/>
                    </a:lnTo>
                    <a:lnTo>
                      <a:pt x="8" y="0"/>
                    </a:lnTo>
                    <a:lnTo>
                      <a:pt x="8" y="15"/>
                    </a:lnTo>
                    <a:lnTo>
                      <a:pt x="0" y="15"/>
                    </a:lnTo>
                    <a:lnTo>
                      <a:pt x="0" y="23"/>
                    </a:lnTo>
                    <a:lnTo>
                      <a:pt x="8" y="23"/>
                    </a:lnTo>
                    <a:lnTo>
                      <a:pt x="8" y="59"/>
                    </a:lnTo>
                    <a:cubicBezTo>
                      <a:pt x="8" y="66"/>
                      <a:pt x="10" y="71"/>
                      <a:pt x="19" y="71"/>
                    </a:cubicBezTo>
                    <a:cubicBezTo>
                      <a:pt x="20" y="71"/>
                      <a:pt x="23" y="71"/>
                      <a:pt x="26" y="70"/>
                    </a:cubicBezTo>
                    <a:lnTo>
                      <a:pt x="26" y="63"/>
                    </a:lnTo>
                    <a:lnTo>
                      <a:pt x="23" y="63"/>
                    </a:lnTo>
                    <a:cubicBezTo>
                      <a:pt x="21" y="63"/>
                      <a:pt x="17" y="63"/>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517"/>
              <p:cNvSpPr>
                <a:spLocks noEditPoints="1"/>
              </p:cNvSpPr>
              <p:nvPr/>
            </p:nvSpPr>
            <p:spPr bwMode="auto">
              <a:xfrm>
                <a:off x="2386" y="1000"/>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1 h 76"/>
                  <a:gd name="T14" fmla="*/ 9 w 9"/>
                  <a:gd name="T15" fmla="*/ 11 h 76"/>
                  <a:gd name="T16" fmla="*/ 9 w 9"/>
                  <a:gd name="T17" fmla="*/ 0 h 76"/>
                  <a:gd name="T18" fmla="*/ 0 w 9"/>
                  <a:gd name="T19" fmla="*/ 0 h 76"/>
                  <a:gd name="T20" fmla="*/ 0 w 9"/>
                  <a:gd name="T21" fmla="*/ 11 h 76"/>
                  <a:gd name="T22" fmla="*/ 9 w 9"/>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1"/>
                    </a:moveTo>
                    <a:lnTo>
                      <a:pt x="9" y="11"/>
                    </a:lnTo>
                    <a:lnTo>
                      <a:pt x="9" y="0"/>
                    </a:lnTo>
                    <a:lnTo>
                      <a:pt x="0" y="0"/>
                    </a:lnTo>
                    <a:lnTo>
                      <a:pt x="0" y="11"/>
                    </a:lnTo>
                    <a:lnTo>
                      <a:pt x="9"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518"/>
              <p:cNvSpPr>
                <a:spLocks/>
              </p:cNvSpPr>
              <p:nvPr/>
            </p:nvSpPr>
            <p:spPr bwMode="auto">
              <a:xfrm>
                <a:off x="2402" y="999"/>
                <a:ext cx="23" cy="68"/>
              </a:xfrm>
              <a:custGeom>
                <a:avLst/>
                <a:gdLst>
                  <a:gd name="T0" fmla="*/ 26 w 26"/>
                  <a:gd name="T1" fmla="*/ 30 h 77"/>
                  <a:gd name="T2" fmla="*/ 26 w 26"/>
                  <a:gd name="T3" fmla="*/ 30 h 77"/>
                  <a:gd name="T4" fmla="*/ 26 w 26"/>
                  <a:gd name="T5" fmla="*/ 22 h 77"/>
                  <a:gd name="T6" fmla="*/ 17 w 26"/>
                  <a:gd name="T7" fmla="*/ 22 h 77"/>
                  <a:gd name="T8" fmla="*/ 17 w 26"/>
                  <a:gd name="T9" fmla="*/ 15 h 77"/>
                  <a:gd name="T10" fmla="*/ 22 w 26"/>
                  <a:gd name="T11" fmla="*/ 9 h 77"/>
                  <a:gd name="T12" fmla="*/ 26 w 26"/>
                  <a:gd name="T13" fmla="*/ 9 h 77"/>
                  <a:gd name="T14" fmla="*/ 26 w 26"/>
                  <a:gd name="T15" fmla="*/ 0 h 77"/>
                  <a:gd name="T16" fmla="*/ 22 w 26"/>
                  <a:gd name="T17" fmla="*/ 0 h 77"/>
                  <a:gd name="T18" fmla="*/ 7 w 26"/>
                  <a:gd name="T19" fmla="*/ 12 h 77"/>
                  <a:gd name="T20" fmla="*/ 7 w 26"/>
                  <a:gd name="T21" fmla="*/ 22 h 77"/>
                  <a:gd name="T22" fmla="*/ 0 w 26"/>
                  <a:gd name="T23" fmla="*/ 22 h 77"/>
                  <a:gd name="T24" fmla="*/ 0 w 26"/>
                  <a:gd name="T25" fmla="*/ 30 h 77"/>
                  <a:gd name="T26" fmla="*/ 7 w 26"/>
                  <a:gd name="T27" fmla="*/ 30 h 77"/>
                  <a:gd name="T28" fmla="*/ 7 w 26"/>
                  <a:gd name="T29" fmla="*/ 77 h 77"/>
                  <a:gd name="T30" fmla="*/ 17 w 26"/>
                  <a:gd name="T31" fmla="*/ 77 h 77"/>
                  <a:gd name="T32" fmla="*/ 17 w 26"/>
                  <a:gd name="T33" fmla="*/ 30 h 77"/>
                  <a:gd name="T34" fmla="*/ 26 w 26"/>
                  <a:gd name="T35"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7">
                    <a:moveTo>
                      <a:pt x="26" y="30"/>
                    </a:moveTo>
                    <a:lnTo>
                      <a:pt x="26" y="30"/>
                    </a:lnTo>
                    <a:lnTo>
                      <a:pt x="26" y="22"/>
                    </a:lnTo>
                    <a:lnTo>
                      <a:pt x="17" y="22"/>
                    </a:lnTo>
                    <a:lnTo>
                      <a:pt x="17" y="15"/>
                    </a:lnTo>
                    <a:cubicBezTo>
                      <a:pt x="17" y="11"/>
                      <a:pt x="18" y="9"/>
                      <a:pt x="22" y="9"/>
                    </a:cubicBezTo>
                    <a:cubicBezTo>
                      <a:pt x="23" y="9"/>
                      <a:pt x="25" y="9"/>
                      <a:pt x="26" y="9"/>
                    </a:cubicBezTo>
                    <a:lnTo>
                      <a:pt x="26" y="0"/>
                    </a:lnTo>
                    <a:cubicBezTo>
                      <a:pt x="25" y="0"/>
                      <a:pt x="23" y="0"/>
                      <a:pt x="22" y="0"/>
                    </a:cubicBezTo>
                    <a:cubicBezTo>
                      <a:pt x="13" y="0"/>
                      <a:pt x="7" y="4"/>
                      <a:pt x="7" y="12"/>
                    </a:cubicBezTo>
                    <a:lnTo>
                      <a:pt x="7" y="22"/>
                    </a:lnTo>
                    <a:lnTo>
                      <a:pt x="0" y="22"/>
                    </a:lnTo>
                    <a:lnTo>
                      <a:pt x="0" y="30"/>
                    </a:lnTo>
                    <a:lnTo>
                      <a:pt x="7" y="30"/>
                    </a:lnTo>
                    <a:lnTo>
                      <a:pt x="7" y="77"/>
                    </a:lnTo>
                    <a:lnTo>
                      <a:pt x="17" y="77"/>
                    </a:lnTo>
                    <a:lnTo>
                      <a:pt x="17" y="30"/>
                    </a:lnTo>
                    <a:lnTo>
                      <a:pt x="26" y="3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519"/>
              <p:cNvSpPr>
                <a:spLocks noEditPoints="1"/>
              </p:cNvSpPr>
              <p:nvPr/>
            </p:nvSpPr>
            <p:spPr bwMode="auto">
              <a:xfrm>
                <a:off x="2432" y="1000"/>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1 h 76"/>
                  <a:gd name="T14" fmla="*/ 9 w 9"/>
                  <a:gd name="T15" fmla="*/ 11 h 76"/>
                  <a:gd name="T16" fmla="*/ 9 w 9"/>
                  <a:gd name="T17" fmla="*/ 0 h 76"/>
                  <a:gd name="T18" fmla="*/ 0 w 9"/>
                  <a:gd name="T19" fmla="*/ 0 h 76"/>
                  <a:gd name="T20" fmla="*/ 0 w 9"/>
                  <a:gd name="T21" fmla="*/ 11 h 76"/>
                  <a:gd name="T22" fmla="*/ 9 w 9"/>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1"/>
                    </a:moveTo>
                    <a:lnTo>
                      <a:pt x="9" y="11"/>
                    </a:lnTo>
                    <a:lnTo>
                      <a:pt x="9" y="0"/>
                    </a:lnTo>
                    <a:lnTo>
                      <a:pt x="0" y="0"/>
                    </a:lnTo>
                    <a:lnTo>
                      <a:pt x="0" y="11"/>
                    </a:lnTo>
                    <a:lnTo>
                      <a:pt x="9"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520"/>
              <p:cNvSpPr>
                <a:spLocks noEditPoints="1"/>
              </p:cNvSpPr>
              <p:nvPr/>
            </p:nvSpPr>
            <p:spPr bwMode="auto">
              <a:xfrm>
                <a:off x="2451" y="1017"/>
                <a:ext cx="44"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6 w 50"/>
                  <a:gd name="T11" fmla="*/ 0 h 59"/>
                  <a:gd name="T12" fmla="*/ 0 w 50"/>
                  <a:gd name="T13" fmla="*/ 31 h 59"/>
                  <a:gd name="T14" fmla="*/ 25 w 50"/>
                  <a:gd name="T15" fmla="*/ 59 h 59"/>
                  <a:gd name="T16" fmla="*/ 40 w 50"/>
                  <a:gd name="T17" fmla="*/ 55 h 59"/>
                  <a:gd name="T18" fmla="*/ 50 w 50"/>
                  <a:gd name="T19" fmla="*/ 40 h 59"/>
                  <a:gd name="T20" fmla="*/ 40 w 50"/>
                  <a:gd name="T21" fmla="*/ 40 h 59"/>
                  <a:gd name="T22" fmla="*/ 10 w 50"/>
                  <a:gd name="T23" fmla="*/ 25 h 59"/>
                  <a:gd name="T24" fmla="*/ 10 w 50"/>
                  <a:gd name="T25" fmla="*/ 25 h 59"/>
                  <a:gd name="T26" fmla="*/ 25 w 50"/>
                  <a:gd name="T27" fmla="*/ 9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1"/>
                      <a:pt x="26" y="51"/>
                    </a:cubicBezTo>
                    <a:cubicBezTo>
                      <a:pt x="15" y="51"/>
                      <a:pt x="10" y="44"/>
                      <a:pt x="10" y="33"/>
                    </a:cubicBezTo>
                    <a:lnTo>
                      <a:pt x="50" y="33"/>
                    </a:lnTo>
                    <a:cubicBezTo>
                      <a:pt x="50" y="13"/>
                      <a:pt x="43" y="0"/>
                      <a:pt x="26" y="0"/>
                    </a:cubicBezTo>
                    <a:cubicBezTo>
                      <a:pt x="8" y="0"/>
                      <a:pt x="0" y="14"/>
                      <a:pt x="0" y="31"/>
                    </a:cubicBezTo>
                    <a:cubicBezTo>
                      <a:pt x="0" y="47"/>
                      <a:pt x="9" y="59"/>
                      <a:pt x="25" y="59"/>
                    </a:cubicBezTo>
                    <a:cubicBezTo>
                      <a:pt x="34" y="59"/>
                      <a:pt x="37" y="57"/>
                      <a:pt x="40" y="55"/>
                    </a:cubicBezTo>
                    <a:cubicBezTo>
                      <a:pt x="47" y="51"/>
                      <a:pt x="49" y="43"/>
                      <a:pt x="50" y="40"/>
                    </a:cubicBezTo>
                    <a:lnTo>
                      <a:pt x="40"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521"/>
              <p:cNvSpPr>
                <a:spLocks/>
              </p:cNvSpPr>
              <p:nvPr/>
            </p:nvSpPr>
            <p:spPr bwMode="auto">
              <a:xfrm>
                <a:off x="2507" y="1017"/>
                <a:ext cx="24" cy="50"/>
              </a:xfrm>
              <a:custGeom>
                <a:avLst/>
                <a:gdLst>
                  <a:gd name="T0" fmla="*/ 9 w 27"/>
                  <a:gd name="T1" fmla="*/ 25 h 57"/>
                  <a:gd name="T2" fmla="*/ 9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4" y="10"/>
                    </a:cubicBezTo>
                    <a:lnTo>
                      <a:pt x="27" y="10"/>
                    </a:lnTo>
                    <a:lnTo>
                      <a:pt x="27" y="1"/>
                    </a:lnTo>
                    <a:cubicBezTo>
                      <a:pt x="26" y="0"/>
                      <a:pt x="26" y="0"/>
                      <a:pt x="25" y="0"/>
                    </a:cubicBezTo>
                    <a:cubicBezTo>
                      <a:pt x="18" y="0"/>
                      <a:pt x="13" y="5"/>
                      <a:pt x="9" y="11"/>
                    </a:cubicBezTo>
                    <a:lnTo>
                      <a:pt x="9" y="11"/>
                    </a:lnTo>
                    <a:lnTo>
                      <a:pt x="9" y="2"/>
                    </a:lnTo>
                    <a:lnTo>
                      <a:pt x="0" y="2"/>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522"/>
              <p:cNvSpPr>
                <a:spLocks noEditPoints="1"/>
              </p:cNvSpPr>
              <p:nvPr/>
            </p:nvSpPr>
            <p:spPr bwMode="auto">
              <a:xfrm>
                <a:off x="2561" y="1017"/>
                <a:ext cx="45" cy="52"/>
              </a:xfrm>
              <a:custGeom>
                <a:avLst/>
                <a:gdLst>
                  <a:gd name="T0" fmla="*/ 0 w 51"/>
                  <a:gd name="T1" fmla="*/ 30 h 59"/>
                  <a:gd name="T2" fmla="*/ 0 w 51"/>
                  <a:gd name="T3" fmla="*/ 30 h 59"/>
                  <a:gd name="T4" fmla="*/ 26 w 51"/>
                  <a:gd name="T5" fmla="*/ 59 h 59"/>
                  <a:gd name="T6" fmla="*/ 51 w 51"/>
                  <a:gd name="T7" fmla="*/ 30 h 59"/>
                  <a:gd name="T8" fmla="*/ 26 w 51"/>
                  <a:gd name="T9" fmla="*/ 0 h 59"/>
                  <a:gd name="T10" fmla="*/ 0 w 51"/>
                  <a:gd name="T11" fmla="*/ 30 h 59"/>
                  <a:gd name="T12" fmla="*/ 9 w 51"/>
                  <a:gd name="T13" fmla="*/ 30 h 59"/>
                  <a:gd name="T14" fmla="*/ 9 w 51"/>
                  <a:gd name="T15" fmla="*/ 30 h 59"/>
                  <a:gd name="T16" fmla="*/ 26 w 51"/>
                  <a:gd name="T17" fmla="*/ 8 h 59"/>
                  <a:gd name="T18" fmla="*/ 42 w 51"/>
                  <a:gd name="T19" fmla="*/ 30 h 59"/>
                  <a:gd name="T20" fmla="*/ 26 w 51"/>
                  <a:gd name="T21" fmla="*/ 51 h 59"/>
                  <a:gd name="T22" fmla="*/ 9 w 51"/>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9">
                    <a:moveTo>
                      <a:pt x="0" y="30"/>
                    </a:moveTo>
                    <a:lnTo>
                      <a:pt x="0" y="30"/>
                    </a:lnTo>
                    <a:cubicBezTo>
                      <a:pt x="0" y="44"/>
                      <a:pt x="8" y="59"/>
                      <a:pt x="26" y="59"/>
                    </a:cubicBezTo>
                    <a:cubicBezTo>
                      <a:pt x="43" y="59"/>
                      <a:pt x="51" y="44"/>
                      <a:pt x="51" y="30"/>
                    </a:cubicBezTo>
                    <a:cubicBezTo>
                      <a:pt x="51" y="15"/>
                      <a:pt x="43" y="0"/>
                      <a:pt x="26" y="0"/>
                    </a:cubicBezTo>
                    <a:cubicBezTo>
                      <a:pt x="8" y="0"/>
                      <a:pt x="0" y="15"/>
                      <a:pt x="0" y="30"/>
                    </a:cubicBezTo>
                    <a:close/>
                    <a:moveTo>
                      <a:pt x="9" y="30"/>
                    </a:moveTo>
                    <a:lnTo>
                      <a:pt x="9" y="30"/>
                    </a:lnTo>
                    <a:cubicBezTo>
                      <a:pt x="9" y="22"/>
                      <a:pt x="12" y="8"/>
                      <a:pt x="26" y="8"/>
                    </a:cubicBezTo>
                    <a:cubicBezTo>
                      <a:pt x="39" y="8"/>
                      <a:pt x="42" y="22"/>
                      <a:pt x="42" y="30"/>
                    </a:cubicBezTo>
                    <a:cubicBezTo>
                      <a:pt x="42" y="37"/>
                      <a:pt x="39" y="51"/>
                      <a:pt x="26" y="51"/>
                    </a:cubicBezTo>
                    <a:cubicBezTo>
                      <a:pt x="12" y="51"/>
                      <a:pt x="9" y="37"/>
                      <a:pt x="9"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523"/>
              <p:cNvSpPr>
                <a:spLocks/>
              </p:cNvSpPr>
              <p:nvPr/>
            </p:nvSpPr>
            <p:spPr bwMode="auto">
              <a:xfrm>
                <a:off x="2611" y="999"/>
                <a:ext cx="23" cy="68"/>
              </a:xfrm>
              <a:custGeom>
                <a:avLst/>
                <a:gdLst>
                  <a:gd name="T0" fmla="*/ 26 w 26"/>
                  <a:gd name="T1" fmla="*/ 30 h 77"/>
                  <a:gd name="T2" fmla="*/ 26 w 26"/>
                  <a:gd name="T3" fmla="*/ 30 h 77"/>
                  <a:gd name="T4" fmla="*/ 26 w 26"/>
                  <a:gd name="T5" fmla="*/ 22 h 77"/>
                  <a:gd name="T6" fmla="*/ 17 w 26"/>
                  <a:gd name="T7" fmla="*/ 22 h 77"/>
                  <a:gd name="T8" fmla="*/ 17 w 26"/>
                  <a:gd name="T9" fmla="*/ 15 h 77"/>
                  <a:gd name="T10" fmla="*/ 22 w 26"/>
                  <a:gd name="T11" fmla="*/ 9 h 77"/>
                  <a:gd name="T12" fmla="*/ 26 w 26"/>
                  <a:gd name="T13" fmla="*/ 9 h 77"/>
                  <a:gd name="T14" fmla="*/ 26 w 26"/>
                  <a:gd name="T15" fmla="*/ 0 h 77"/>
                  <a:gd name="T16" fmla="*/ 22 w 26"/>
                  <a:gd name="T17" fmla="*/ 0 h 77"/>
                  <a:gd name="T18" fmla="*/ 8 w 26"/>
                  <a:gd name="T19" fmla="*/ 12 h 77"/>
                  <a:gd name="T20" fmla="*/ 8 w 26"/>
                  <a:gd name="T21" fmla="*/ 22 h 77"/>
                  <a:gd name="T22" fmla="*/ 0 w 26"/>
                  <a:gd name="T23" fmla="*/ 22 h 77"/>
                  <a:gd name="T24" fmla="*/ 0 w 26"/>
                  <a:gd name="T25" fmla="*/ 30 h 77"/>
                  <a:gd name="T26" fmla="*/ 8 w 26"/>
                  <a:gd name="T27" fmla="*/ 30 h 77"/>
                  <a:gd name="T28" fmla="*/ 8 w 26"/>
                  <a:gd name="T29" fmla="*/ 77 h 77"/>
                  <a:gd name="T30" fmla="*/ 17 w 26"/>
                  <a:gd name="T31" fmla="*/ 77 h 77"/>
                  <a:gd name="T32" fmla="*/ 17 w 26"/>
                  <a:gd name="T33" fmla="*/ 30 h 77"/>
                  <a:gd name="T34" fmla="*/ 26 w 26"/>
                  <a:gd name="T35"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7">
                    <a:moveTo>
                      <a:pt x="26" y="30"/>
                    </a:moveTo>
                    <a:lnTo>
                      <a:pt x="26" y="30"/>
                    </a:lnTo>
                    <a:lnTo>
                      <a:pt x="26" y="22"/>
                    </a:lnTo>
                    <a:lnTo>
                      <a:pt x="17" y="22"/>
                    </a:lnTo>
                    <a:lnTo>
                      <a:pt x="17" y="15"/>
                    </a:lnTo>
                    <a:cubicBezTo>
                      <a:pt x="17" y="11"/>
                      <a:pt x="18" y="9"/>
                      <a:pt x="22" y="9"/>
                    </a:cubicBezTo>
                    <a:cubicBezTo>
                      <a:pt x="24" y="9"/>
                      <a:pt x="25" y="9"/>
                      <a:pt x="26" y="9"/>
                    </a:cubicBezTo>
                    <a:lnTo>
                      <a:pt x="26" y="0"/>
                    </a:lnTo>
                    <a:cubicBezTo>
                      <a:pt x="25" y="0"/>
                      <a:pt x="23" y="0"/>
                      <a:pt x="22" y="0"/>
                    </a:cubicBezTo>
                    <a:cubicBezTo>
                      <a:pt x="13" y="0"/>
                      <a:pt x="8" y="4"/>
                      <a:pt x="8" y="12"/>
                    </a:cubicBezTo>
                    <a:lnTo>
                      <a:pt x="8" y="22"/>
                    </a:lnTo>
                    <a:lnTo>
                      <a:pt x="0" y="22"/>
                    </a:lnTo>
                    <a:lnTo>
                      <a:pt x="0" y="30"/>
                    </a:lnTo>
                    <a:lnTo>
                      <a:pt x="8" y="30"/>
                    </a:lnTo>
                    <a:lnTo>
                      <a:pt x="8" y="77"/>
                    </a:lnTo>
                    <a:lnTo>
                      <a:pt x="17" y="77"/>
                    </a:lnTo>
                    <a:lnTo>
                      <a:pt x="17" y="30"/>
                    </a:lnTo>
                    <a:lnTo>
                      <a:pt x="26" y="3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524"/>
              <p:cNvSpPr>
                <a:spLocks noEditPoints="1"/>
              </p:cNvSpPr>
              <p:nvPr/>
            </p:nvSpPr>
            <p:spPr bwMode="auto">
              <a:xfrm>
                <a:off x="2171" y="1113"/>
                <a:ext cx="60" cy="67"/>
              </a:xfrm>
              <a:custGeom>
                <a:avLst/>
                <a:gdLst>
                  <a:gd name="T0" fmla="*/ 49 w 68"/>
                  <a:gd name="T1" fmla="*/ 54 h 76"/>
                  <a:gd name="T2" fmla="*/ 49 w 68"/>
                  <a:gd name="T3" fmla="*/ 54 h 76"/>
                  <a:gd name="T4" fmla="*/ 56 w 68"/>
                  <a:gd name="T5" fmla="*/ 76 h 76"/>
                  <a:gd name="T6" fmla="*/ 68 w 68"/>
                  <a:gd name="T7" fmla="*/ 76 h 76"/>
                  <a:gd name="T8" fmla="*/ 40 w 68"/>
                  <a:gd name="T9" fmla="*/ 0 h 76"/>
                  <a:gd name="T10" fmla="*/ 29 w 68"/>
                  <a:gd name="T11" fmla="*/ 0 h 76"/>
                  <a:gd name="T12" fmla="*/ 0 w 68"/>
                  <a:gd name="T13" fmla="*/ 76 h 76"/>
                  <a:gd name="T14" fmla="*/ 10 w 68"/>
                  <a:gd name="T15" fmla="*/ 76 h 76"/>
                  <a:gd name="T16" fmla="*/ 18 w 68"/>
                  <a:gd name="T17" fmla="*/ 54 h 76"/>
                  <a:gd name="T18" fmla="*/ 49 w 68"/>
                  <a:gd name="T19" fmla="*/ 54 h 76"/>
                  <a:gd name="T20" fmla="*/ 22 w 68"/>
                  <a:gd name="T21" fmla="*/ 45 h 76"/>
                  <a:gd name="T22" fmla="*/ 22 w 68"/>
                  <a:gd name="T23" fmla="*/ 45 h 76"/>
                  <a:gd name="T24" fmla="*/ 34 w 68"/>
                  <a:gd name="T25" fmla="*/ 12 h 76"/>
                  <a:gd name="T26" fmla="*/ 34 w 68"/>
                  <a:gd name="T27" fmla="*/ 12 h 76"/>
                  <a:gd name="T28" fmla="*/ 45 w 68"/>
                  <a:gd name="T29" fmla="*/ 45 h 76"/>
                  <a:gd name="T30" fmla="*/ 22 w 68"/>
                  <a:gd name="T31" fmla="*/ 4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 h="76">
                    <a:moveTo>
                      <a:pt x="49" y="54"/>
                    </a:moveTo>
                    <a:lnTo>
                      <a:pt x="49" y="54"/>
                    </a:lnTo>
                    <a:lnTo>
                      <a:pt x="56" y="76"/>
                    </a:lnTo>
                    <a:lnTo>
                      <a:pt x="68" y="76"/>
                    </a:lnTo>
                    <a:lnTo>
                      <a:pt x="40" y="0"/>
                    </a:lnTo>
                    <a:lnTo>
                      <a:pt x="29" y="0"/>
                    </a:lnTo>
                    <a:lnTo>
                      <a:pt x="0" y="76"/>
                    </a:lnTo>
                    <a:lnTo>
                      <a:pt x="10" y="76"/>
                    </a:lnTo>
                    <a:lnTo>
                      <a:pt x="18" y="54"/>
                    </a:lnTo>
                    <a:lnTo>
                      <a:pt x="49" y="54"/>
                    </a:lnTo>
                    <a:close/>
                    <a:moveTo>
                      <a:pt x="22" y="45"/>
                    </a:moveTo>
                    <a:lnTo>
                      <a:pt x="22" y="45"/>
                    </a:lnTo>
                    <a:lnTo>
                      <a:pt x="34" y="12"/>
                    </a:lnTo>
                    <a:lnTo>
                      <a:pt x="34" y="12"/>
                    </a:lnTo>
                    <a:lnTo>
                      <a:pt x="45" y="45"/>
                    </a:lnTo>
                    <a:lnTo>
                      <a:pt x="22" y="4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525"/>
              <p:cNvSpPr>
                <a:spLocks/>
              </p:cNvSpPr>
              <p:nvPr/>
            </p:nvSpPr>
            <p:spPr bwMode="auto">
              <a:xfrm>
                <a:off x="2239" y="1113"/>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526"/>
              <p:cNvSpPr>
                <a:spLocks/>
              </p:cNvSpPr>
              <p:nvPr/>
            </p:nvSpPr>
            <p:spPr bwMode="auto">
              <a:xfrm>
                <a:off x="2255" y="1118"/>
                <a:ext cx="22" cy="63"/>
              </a:xfrm>
              <a:custGeom>
                <a:avLst/>
                <a:gdLst>
                  <a:gd name="T0" fmla="*/ 25 w 25"/>
                  <a:gd name="T1" fmla="*/ 23 h 71"/>
                  <a:gd name="T2" fmla="*/ 25 w 25"/>
                  <a:gd name="T3" fmla="*/ 23 h 71"/>
                  <a:gd name="T4" fmla="*/ 25 w 25"/>
                  <a:gd name="T5" fmla="*/ 15 h 71"/>
                  <a:gd name="T6" fmla="*/ 17 w 25"/>
                  <a:gd name="T7" fmla="*/ 15 h 71"/>
                  <a:gd name="T8" fmla="*/ 17 w 25"/>
                  <a:gd name="T9" fmla="*/ 0 h 71"/>
                  <a:gd name="T10" fmla="*/ 7 w 25"/>
                  <a:gd name="T11" fmla="*/ 0 h 71"/>
                  <a:gd name="T12" fmla="*/ 7 w 25"/>
                  <a:gd name="T13" fmla="*/ 15 h 71"/>
                  <a:gd name="T14" fmla="*/ 0 w 25"/>
                  <a:gd name="T15" fmla="*/ 15 h 71"/>
                  <a:gd name="T16" fmla="*/ 0 w 25"/>
                  <a:gd name="T17" fmla="*/ 23 h 71"/>
                  <a:gd name="T18" fmla="*/ 7 w 25"/>
                  <a:gd name="T19" fmla="*/ 23 h 71"/>
                  <a:gd name="T20" fmla="*/ 7 w 25"/>
                  <a:gd name="T21" fmla="*/ 59 h 71"/>
                  <a:gd name="T22" fmla="*/ 18 w 25"/>
                  <a:gd name="T23" fmla="*/ 71 h 71"/>
                  <a:gd name="T24" fmla="*/ 25 w 25"/>
                  <a:gd name="T25" fmla="*/ 70 h 71"/>
                  <a:gd name="T26" fmla="*/ 25 w 25"/>
                  <a:gd name="T27" fmla="*/ 63 h 71"/>
                  <a:gd name="T28" fmla="*/ 22 w 25"/>
                  <a:gd name="T29" fmla="*/ 63 h 71"/>
                  <a:gd name="T30" fmla="*/ 17 w 25"/>
                  <a:gd name="T31" fmla="*/ 59 h 71"/>
                  <a:gd name="T32" fmla="*/ 17 w 25"/>
                  <a:gd name="T33" fmla="*/ 23 h 71"/>
                  <a:gd name="T34" fmla="*/ 25 w 25"/>
                  <a:gd name="T3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71">
                    <a:moveTo>
                      <a:pt x="25" y="23"/>
                    </a:moveTo>
                    <a:lnTo>
                      <a:pt x="25" y="23"/>
                    </a:lnTo>
                    <a:lnTo>
                      <a:pt x="25" y="15"/>
                    </a:lnTo>
                    <a:lnTo>
                      <a:pt x="17" y="15"/>
                    </a:lnTo>
                    <a:lnTo>
                      <a:pt x="17" y="0"/>
                    </a:lnTo>
                    <a:lnTo>
                      <a:pt x="7" y="0"/>
                    </a:lnTo>
                    <a:lnTo>
                      <a:pt x="7" y="15"/>
                    </a:lnTo>
                    <a:lnTo>
                      <a:pt x="0" y="15"/>
                    </a:lnTo>
                    <a:lnTo>
                      <a:pt x="0" y="23"/>
                    </a:lnTo>
                    <a:lnTo>
                      <a:pt x="7" y="23"/>
                    </a:lnTo>
                    <a:lnTo>
                      <a:pt x="7" y="59"/>
                    </a:lnTo>
                    <a:cubicBezTo>
                      <a:pt x="7" y="66"/>
                      <a:pt x="9" y="71"/>
                      <a:pt x="18" y="71"/>
                    </a:cubicBezTo>
                    <a:cubicBezTo>
                      <a:pt x="19" y="71"/>
                      <a:pt x="22" y="71"/>
                      <a:pt x="25" y="70"/>
                    </a:cubicBezTo>
                    <a:lnTo>
                      <a:pt x="25" y="63"/>
                    </a:lnTo>
                    <a:lnTo>
                      <a:pt x="22" y="63"/>
                    </a:lnTo>
                    <a:cubicBezTo>
                      <a:pt x="20" y="63"/>
                      <a:pt x="17" y="63"/>
                      <a:pt x="17" y="59"/>
                    </a:cubicBezTo>
                    <a:lnTo>
                      <a:pt x="17" y="23"/>
                    </a:lnTo>
                    <a:lnTo>
                      <a:pt x="25"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527"/>
              <p:cNvSpPr>
                <a:spLocks noEditPoints="1"/>
              </p:cNvSpPr>
              <p:nvPr/>
            </p:nvSpPr>
            <p:spPr bwMode="auto">
              <a:xfrm>
                <a:off x="2283" y="1130"/>
                <a:ext cx="45" cy="52"/>
              </a:xfrm>
              <a:custGeom>
                <a:avLst/>
                <a:gdLst>
                  <a:gd name="T0" fmla="*/ 41 w 51"/>
                  <a:gd name="T1" fmla="*/ 40 h 59"/>
                  <a:gd name="T2" fmla="*/ 41 w 51"/>
                  <a:gd name="T3" fmla="*/ 40 h 59"/>
                  <a:gd name="T4" fmla="*/ 26 w 51"/>
                  <a:gd name="T5" fmla="*/ 51 h 59"/>
                  <a:gd name="T6" fmla="*/ 10 w 51"/>
                  <a:gd name="T7" fmla="*/ 33 h 59"/>
                  <a:gd name="T8" fmla="*/ 51 w 51"/>
                  <a:gd name="T9" fmla="*/ 33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5 w 51"/>
                  <a:gd name="T27" fmla="*/ 9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1"/>
                      <a:pt x="26" y="51"/>
                    </a:cubicBezTo>
                    <a:cubicBezTo>
                      <a:pt x="15" y="51"/>
                      <a:pt x="10" y="44"/>
                      <a:pt x="10" y="33"/>
                    </a:cubicBezTo>
                    <a:lnTo>
                      <a:pt x="51" y="33"/>
                    </a:lnTo>
                    <a:cubicBezTo>
                      <a:pt x="51" y="13"/>
                      <a:pt x="43" y="0"/>
                      <a:pt x="27" y="0"/>
                    </a:cubicBezTo>
                    <a:cubicBezTo>
                      <a:pt x="8" y="0"/>
                      <a:pt x="0" y="14"/>
                      <a:pt x="0" y="31"/>
                    </a:cubicBezTo>
                    <a:cubicBezTo>
                      <a:pt x="0" y="47"/>
                      <a:pt x="9" y="59"/>
                      <a:pt x="25" y="59"/>
                    </a:cubicBezTo>
                    <a:cubicBezTo>
                      <a:pt x="34" y="59"/>
                      <a:pt x="37" y="57"/>
                      <a:pt x="40" y="55"/>
                    </a:cubicBezTo>
                    <a:cubicBezTo>
                      <a:pt x="47" y="51"/>
                      <a:pt x="50" y="43"/>
                      <a:pt x="50" y="40"/>
                    </a:cubicBezTo>
                    <a:lnTo>
                      <a:pt x="41"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528"/>
              <p:cNvSpPr>
                <a:spLocks/>
              </p:cNvSpPr>
              <p:nvPr/>
            </p:nvSpPr>
            <p:spPr bwMode="auto">
              <a:xfrm>
                <a:off x="2339" y="1130"/>
                <a:ext cx="24" cy="50"/>
              </a:xfrm>
              <a:custGeom>
                <a:avLst/>
                <a:gdLst>
                  <a:gd name="T0" fmla="*/ 10 w 27"/>
                  <a:gd name="T1" fmla="*/ 25 h 57"/>
                  <a:gd name="T2" fmla="*/ 10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1"/>
                    </a:lnTo>
                    <a:cubicBezTo>
                      <a:pt x="27" y="0"/>
                      <a:pt x="26" y="0"/>
                      <a:pt x="25" y="0"/>
                    </a:cubicBezTo>
                    <a:cubicBezTo>
                      <a:pt x="18" y="0"/>
                      <a:pt x="13" y="5"/>
                      <a:pt x="9" y="11"/>
                    </a:cubicBezTo>
                    <a:lnTo>
                      <a:pt x="9" y="11"/>
                    </a:lnTo>
                    <a:lnTo>
                      <a:pt x="9" y="2"/>
                    </a:lnTo>
                    <a:lnTo>
                      <a:pt x="0" y="2"/>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529"/>
              <p:cNvSpPr>
                <a:spLocks/>
              </p:cNvSpPr>
              <p:nvPr/>
            </p:nvSpPr>
            <p:spPr bwMode="auto">
              <a:xfrm>
                <a:off x="2370" y="1130"/>
                <a:ext cx="40" cy="50"/>
              </a:xfrm>
              <a:custGeom>
                <a:avLst/>
                <a:gdLst>
                  <a:gd name="T0" fmla="*/ 45 w 45"/>
                  <a:gd name="T1" fmla="*/ 20 h 57"/>
                  <a:gd name="T2" fmla="*/ 45 w 45"/>
                  <a:gd name="T3" fmla="*/ 20 h 57"/>
                  <a:gd name="T4" fmla="*/ 25 w 45"/>
                  <a:gd name="T5" fmla="*/ 0 h 57"/>
                  <a:gd name="T6" fmla="*/ 9 w 45"/>
                  <a:gd name="T7" fmla="*/ 10 h 57"/>
                  <a:gd name="T8" fmla="*/ 8 w 45"/>
                  <a:gd name="T9" fmla="*/ 10 h 57"/>
                  <a:gd name="T10" fmla="*/ 8 w 45"/>
                  <a:gd name="T11" fmla="*/ 2 h 57"/>
                  <a:gd name="T12" fmla="*/ 0 w 45"/>
                  <a:gd name="T13" fmla="*/ 2 h 57"/>
                  <a:gd name="T14" fmla="*/ 0 w 45"/>
                  <a:gd name="T15" fmla="*/ 57 h 57"/>
                  <a:gd name="T16" fmla="*/ 9 w 45"/>
                  <a:gd name="T17" fmla="*/ 57 h 57"/>
                  <a:gd name="T18" fmla="*/ 9 w 45"/>
                  <a:gd name="T19" fmla="*/ 27 h 57"/>
                  <a:gd name="T20" fmla="*/ 24 w 45"/>
                  <a:gd name="T21" fmla="*/ 9 h 57"/>
                  <a:gd name="T22" fmla="*/ 35 w 45"/>
                  <a:gd name="T23" fmla="*/ 23 h 57"/>
                  <a:gd name="T24" fmla="*/ 35 w 45"/>
                  <a:gd name="T25" fmla="*/ 57 h 57"/>
                  <a:gd name="T26" fmla="*/ 45 w 45"/>
                  <a:gd name="T27" fmla="*/ 57 h 57"/>
                  <a:gd name="T28" fmla="*/ 45 w 45"/>
                  <a:gd name="T29" fmla="*/ 2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20"/>
                    </a:moveTo>
                    <a:lnTo>
                      <a:pt x="45" y="20"/>
                    </a:lnTo>
                    <a:cubicBezTo>
                      <a:pt x="45" y="4"/>
                      <a:pt x="34" y="0"/>
                      <a:pt x="25" y="0"/>
                    </a:cubicBezTo>
                    <a:cubicBezTo>
                      <a:pt x="16" y="0"/>
                      <a:pt x="11" y="7"/>
                      <a:pt x="9" y="10"/>
                    </a:cubicBezTo>
                    <a:lnTo>
                      <a:pt x="8" y="10"/>
                    </a:lnTo>
                    <a:lnTo>
                      <a:pt x="8" y="2"/>
                    </a:lnTo>
                    <a:lnTo>
                      <a:pt x="0" y="2"/>
                    </a:lnTo>
                    <a:lnTo>
                      <a:pt x="0" y="57"/>
                    </a:lnTo>
                    <a:lnTo>
                      <a:pt x="9" y="57"/>
                    </a:lnTo>
                    <a:lnTo>
                      <a:pt x="9" y="27"/>
                    </a:lnTo>
                    <a:cubicBezTo>
                      <a:pt x="9" y="12"/>
                      <a:pt x="18" y="9"/>
                      <a:pt x="24" y="9"/>
                    </a:cubicBezTo>
                    <a:cubicBezTo>
                      <a:pt x="33" y="9"/>
                      <a:pt x="35" y="14"/>
                      <a:pt x="35" y="23"/>
                    </a:cubicBezTo>
                    <a:lnTo>
                      <a:pt x="35" y="57"/>
                    </a:lnTo>
                    <a:lnTo>
                      <a:pt x="45" y="57"/>
                    </a:lnTo>
                    <a:lnTo>
                      <a:pt x="45"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530"/>
              <p:cNvSpPr>
                <a:spLocks noEditPoints="1"/>
              </p:cNvSpPr>
              <p:nvPr/>
            </p:nvSpPr>
            <p:spPr bwMode="auto">
              <a:xfrm>
                <a:off x="2419" y="1130"/>
                <a:ext cx="46" cy="52"/>
              </a:xfrm>
              <a:custGeom>
                <a:avLst/>
                <a:gdLst>
                  <a:gd name="T0" fmla="*/ 11 w 52"/>
                  <a:gd name="T1" fmla="*/ 19 h 59"/>
                  <a:gd name="T2" fmla="*/ 11 w 52"/>
                  <a:gd name="T3" fmla="*/ 19 h 59"/>
                  <a:gd name="T4" fmla="*/ 24 w 52"/>
                  <a:gd name="T5" fmla="*/ 8 h 59"/>
                  <a:gd name="T6" fmla="*/ 37 w 52"/>
                  <a:gd name="T7" fmla="*/ 17 h 59"/>
                  <a:gd name="T8" fmla="*/ 32 w 52"/>
                  <a:gd name="T9" fmla="*/ 24 h 59"/>
                  <a:gd name="T10" fmla="*/ 17 w 52"/>
                  <a:gd name="T11" fmla="*/ 26 h 59"/>
                  <a:gd name="T12" fmla="*/ 0 w 52"/>
                  <a:gd name="T13" fmla="*/ 43 h 59"/>
                  <a:gd name="T14" fmla="*/ 17 w 52"/>
                  <a:gd name="T15" fmla="*/ 59 h 59"/>
                  <a:gd name="T16" fmla="*/ 37 w 52"/>
                  <a:gd name="T17" fmla="*/ 50 h 59"/>
                  <a:gd name="T18" fmla="*/ 47 w 52"/>
                  <a:gd name="T19" fmla="*/ 58 h 59"/>
                  <a:gd name="T20" fmla="*/ 52 w 52"/>
                  <a:gd name="T21" fmla="*/ 57 h 59"/>
                  <a:gd name="T22" fmla="*/ 52 w 52"/>
                  <a:gd name="T23" fmla="*/ 51 h 59"/>
                  <a:gd name="T24" fmla="*/ 49 w 52"/>
                  <a:gd name="T25" fmla="*/ 51 h 59"/>
                  <a:gd name="T26" fmla="*/ 46 w 52"/>
                  <a:gd name="T27" fmla="*/ 48 h 59"/>
                  <a:gd name="T28" fmla="*/ 46 w 52"/>
                  <a:gd name="T29" fmla="*/ 16 h 59"/>
                  <a:gd name="T30" fmla="*/ 25 w 52"/>
                  <a:gd name="T31" fmla="*/ 0 h 59"/>
                  <a:gd name="T32" fmla="*/ 3 w 52"/>
                  <a:gd name="T33" fmla="*/ 19 h 59"/>
                  <a:gd name="T34" fmla="*/ 11 w 52"/>
                  <a:gd name="T35" fmla="*/ 19 h 59"/>
                  <a:gd name="T36" fmla="*/ 37 w 52"/>
                  <a:gd name="T37" fmla="*/ 38 h 59"/>
                  <a:gd name="T38" fmla="*/ 37 w 52"/>
                  <a:gd name="T39" fmla="*/ 38 h 59"/>
                  <a:gd name="T40" fmla="*/ 20 w 52"/>
                  <a:gd name="T41" fmla="*/ 51 h 59"/>
                  <a:gd name="T42" fmla="*/ 9 w 52"/>
                  <a:gd name="T43" fmla="*/ 42 h 59"/>
                  <a:gd name="T44" fmla="*/ 21 w 52"/>
                  <a:gd name="T45" fmla="*/ 33 h 59"/>
                  <a:gd name="T46" fmla="*/ 37 w 52"/>
                  <a:gd name="T47" fmla="*/ 29 h 59"/>
                  <a:gd name="T48" fmla="*/ 37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9"/>
                    </a:moveTo>
                    <a:lnTo>
                      <a:pt x="11" y="19"/>
                    </a:lnTo>
                    <a:cubicBezTo>
                      <a:pt x="12" y="15"/>
                      <a:pt x="13" y="8"/>
                      <a:pt x="24" y="8"/>
                    </a:cubicBezTo>
                    <a:cubicBezTo>
                      <a:pt x="33" y="8"/>
                      <a:pt x="37" y="11"/>
                      <a:pt x="37" y="17"/>
                    </a:cubicBezTo>
                    <a:cubicBezTo>
                      <a:pt x="37" y="23"/>
                      <a:pt x="34" y="23"/>
                      <a:pt x="32" y="24"/>
                    </a:cubicBezTo>
                    <a:lnTo>
                      <a:pt x="17" y="26"/>
                    </a:lnTo>
                    <a:cubicBezTo>
                      <a:pt x="1" y="28"/>
                      <a:pt x="0" y="38"/>
                      <a:pt x="0" y="43"/>
                    </a:cubicBezTo>
                    <a:cubicBezTo>
                      <a:pt x="0" y="53"/>
                      <a:pt x="7" y="59"/>
                      <a:pt x="17" y="59"/>
                    </a:cubicBezTo>
                    <a:cubicBezTo>
                      <a:pt x="28" y="59"/>
                      <a:pt x="34" y="54"/>
                      <a:pt x="37" y="50"/>
                    </a:cubicBezTo>
                    <a:cubicBezTo>
                      <a:pt x="38" y="54"/>
                      <a:pt x="39" y="58"/>
                      <a:pt x="47" y="58"/>
                    </a:cubicBezTo>
                    <a:cubicBezTo>
                      <a:pt x="49" y="58"/>
                      <a:pt x="51" y="58"/>
                      <a:pt x="52" y="57"/>
                    </a:cubicBezTo>
                    <a:lnTo>
                      <a:pt x="52" y="51"/>
                    </a:lnTo>
                    <a:cubicBezTo>
                      <a:pt x="51" y="51"/>
                      <a:pt x="50" y="51"/>
                      <a:pt x="49" y="51"/>
                    </a:cubicBezTo>
                    <a:cubicBezTo>
                      <a:pt x="47" y="51"/>
                      <a:pt x="46" y="50"/>
                      <a:pt x="46" y="48"/>
                    </a:cubicBezTo>
                    <a:lnTo>
                      <a:pt x="46" y="16"/>
                    </a:lnTo>
                    <a:cubicBezTo>
                      <a:pt x="46" y="2"/>
                      <a:pt x="30" y="0"/>
                      <a:pt x="25" y="0"/>
                    </a:cubicBezTo>
                    <a:cubicBezTo>
                      <a:pt x="12" y="0"/>
                      <a:pt x="3" y="6"/>
                      <a:pt x="3" y="19"/>
                    </a:cubicBezTo>
                    <a:lnTo>
                      <a:pt x="11" y="19"/>
                    </a:lnTo>
                    <a:close/>
                    <a:moveTo>
                      <a:pt x="37" y="38"/>
                    </a:moveTo>
                    <a:lnTo>
                      <a:pt x="37" y="38"/>
                    </a:lnTo>
                    <a:cubicBezTo>
                      <a:pt x="37" y="46"/>
                      <a:pt x="28" y="51"/>
                      <a:pt x="20" y="51"/>
                    </a:cubicBezTo>
                    <a:cubicBezTo>
                      <a:pt x="13" y="51"/>
                      <a:pt x="9" y="48"/>
                      <a:pt x="9" y="42"/>
                    </a:cubicBezTo>
                    <a:cubicBezTo>
                      <a:pt x="9" y="35"/>
                      <a:pt x="17" y="33"/>
                      <a:pt x="21" y="33"/>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531"/>
              <p:cNvSpPr>
                <a:spLocks/>
              </p:cNvSpPr>
              <p:nvPr/>
            </p:nvSpPr>
            <p:spPr bwMode="auto">
              <a:xfrm>
                <a:off x="2470" y="1118"/>
                <a:ext cx="23" cy="63"/>
              </a:xfrm>
              <a:custGeom>
                <a:avLst/>
                <a:gdLst>
                  <a:gd name="T0" fmla="*/ 26 w 26"/>
                  <a:gd name="T1" fmla="*/ 23 h 71"/>
                  <a:gd name="T2" fmla="*/ 26 w 26"/>
                  <a:gd name="T3" fmla="*/ 23 h 71"/>
                  <a:gd name="T4" fmla="*/ 26 w 26"/>
                  <a:gd name="T5" fmla="*/ 15 h 71"/>
                  <a:gd name="T6" fmla="*/ 17 w 26"/>
                  <a:gd name="T7" fmla="*/ 15 h 71"/>
                  <a:gd name="T8" fmla="*/ 17 w 26"/>
                  <a:gd name="T9" fmla="*/ 0 h 71"/>
                  <a:gd name="T10" fmla="*/ 7 w 26"/>
                  <a:gd name="T11" fmla="*/ 0 h 71"/>
                  <a:gd name="T12" fmla="*/ 7 w 26"/>
                  <a:gd name="T13" fmla="*/ 15 h 71"/>
                  <a:gd name="T14" fmla="*/ 0 w 26"/>
                  <a:gd name="T15" fmla="*/ 15 h 71"/>
                  <a:gd name="T16" fmla="*/ 0 w 26"/>
                  <a:gd name="T17" fmla="*/ 23 h 71"/>
                  <a:gd name="T18" fmla="*/ 7 w 26"/>
                  <a:gd name="T19" fmla="*/ 23 h 71"/>
                  <a:gd name="T20" fmla="*/ 7 w 26"/>
                  <a:gd name="T21" fmla="*/ 59 h 71"/>
                  <a:gd name="T22" fmla="*/ 19 w 26"/>
                  <a:gd name="T23" fmla="*/ 71 h 71"/>
                  <a:gd name="T24" fmla="*/ 26 w 26"/>
                  <a:gd name="T25" fmla="*/ 70 h 71"/>
                  <a:gd name="T26" fmla="*/ 26 w 26"/>
                  <a:gd name="T27" fmla="*/ 63 h 71"/>
                  <a:gd name="T28" fmla="*/ 22 w 26"/>
                  <a:gd name="T29" fmla="*/ 63 h 71"/>
                  <a:gd name="T30" fmla="*/ 17 w 26"/>
                  <a:gd name="T31" fmla="*/ 59 h 71"/>
                  <a:gd name="T32" fmla="*/ 17 w 26"/>
                  <a:gd name="T33" fmla="*/ 23 h 71"/>
                  <a:gd name="T34" fmla="*/ 26 w 26"/>
                  <a:gd name="T3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1">
                    <a:moveTo>
                      <a:pt x="26" y="23"/>
                    </a:moveTo>
                    <a:lnTo>
                      <a:pt x="26" y="23"/>
                    </a:lnTo>
                    <a:lnTo>
                      <a:pt x="26" y="15"/>
                    </a:lnTo>
                    <a:lnTo>
                      <a:pt x="17" y="15"/>
                    </a:lnTo>
                    <a:lnTo>
                      <a:pt x="17" y="0"/>
                    </a:lnTo>
                    <a:lnTo>
                      <a:pt x="7" y="0"/>
                    </a:lnTo>
                    <a:lnTo>
                      <a:pt x="7" y="15"/>
                    </a:lnTo>
                    <a:lnTo>
                      <a:pt x="0" y="15"/>
                    </a:lnTo>
                    <a:lnTo>
                      <a:pt x="0" y="23"/>
                    </a:lnTo>
                    <a:lnTo>
                      <a:pt x="7" y="23"/>
                    </a:lnTo>
                    <a:lnTo>
                      <a:pt x="7" y="59"/>
                    </a:lnTo>
                    <a:cubicBezTo>
                      <a:pt x="7" y="66"/>
                      <a:pt x="9" y="71"/>
                      <a:pt x="19" y="71"/>
                    </a:cubicBezTo>
                    <a:cubicBezTo>
                      <a:pt x="20" y="71"/>
                      <a:pt x="22" y="71"/>
                      <a:pt x="26" y="70"/>
                    </a:cubicBezTo>
                    <a:lnTo>
                      <a:pt x="26" y="63"/>
                    </a:lnTo>
                    <a:lnTo>
                      <a:pt x="22" y="63"/>
                    </a:lnTo>
                    <a:cubicBezTo>
                      <a:pt x="20" y="63"/>
                      <a:pt x="17" y="63"/>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532"/>
              <p:cNvSpPr>
                <a:spLocks noEditPoints="1"/>
              </p:cNvSpPr>
              <p:nvPr/>
            </p:nvSpPr>
            <p:spPr bwMode="auto">
              <a:xfrm>
                <a:off x="2500" y="1113"/>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1 h 76"/>
                  <a:gd name="T14" fmla="*/ 9 w 9"/>
                  <a:gd name="T15" fmla="*/ 11 h 76"/>
                  <a:gd name="T16" fmla="*/ 9 w 9"/>
                  <a:gd name="T17" fmla="*/ 0 h 76"/>
                  <a:gd name="T18" fmla="*/ 0 w 9"/>
                  <a:gd name="T19" fmla="*/ 0 h 76"/>
                  <a:gd name="T20" fmla="*/ 0 w 9"/>
                  <a:gd name="T21" fmla="*/ 11 h 76"/>
                  <a:gd name="T22" fmla="*/ 9 w 9"/>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1"/>
                    </a:moveTo>
                    <a:lnTo>
                      <a:pt x="9" y="11"/>
                    </a:lnTo>
                    <a:lnTo>
                      <a:pt x="9" y="0"/>
                    </a:lnTo>
                    <a:lnTo>
                      <a:pt x="0" y="0"/>
                    </a:lnTo>
                    <a:lnTo>
                      <a:pt x="0" y="11"/>
                    </a:lnTo>
                    <a:lnTo>
                      <a:pt x="9"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533"/>
              <p:cNvSpPr>
                <a:spLocks/>
              </p:cNvSpPr>
              <p:nvPr/>
            </p:nvSpPr>
            <p:spPr bwMode="auto">
              <a:xfrm>
                <a:off x="2516" y="1131"/>
                <a:ext cx="45" cy="49"/>
              </a:xfrm>
              <a:custGeom>
                <a:avLst/>
                <a:gdLst>
                  <a:gd name="T0" fmla="*/ 26 w 52"/>
                  <a:gd name="T1" fmla="*/ 45 h 55"/>
                  <a:gd name="T2" fmla="*/ 26 w 52"/>
                  <a:gd name="T3" fmla="*/ 45 h 55"/>
                  <a:gd name="T4" fmla="*/ 26 w 52"/>
                  <a:gd name="T5" fmla="*/ 45 h 55"/>
                  <a:gd name="T6" fmla="*/ 11 w 52"/>
                  <a:gd name="T7" fmla="*/ 0 h 55"/>
                  <a:gd name="T8" fmla="*/ 0 w 52"/>
                  <a:gd name="T9" fmla="*/ 0 h 55"/>
                  <a:gd name="T10" fmla="*/ 21 w 52"/>
                  <a:gd name="T11" fmla="*/ 55 h 55"/>
                  <a:gd name="T12" fmla="*/ 31 w 52"/>
                  <a:gd name="T13" fmla="*/ 55 h 55"/>
                  <a:gd name="T14" fmla="*/ 52 w 52"/>
                  <a:gd name="T15" fmla="*/ 0 h 55"/>
                  <a:gd name="T16" fmla="*/ 42 w 52"/>
                  <a:gd name="T17" fmla="*/ 0 h 55"/>
                  <a:gd name="T18" fmla="*/ 26 w 52"/>
                  <a:gd name="T19" fmla="*/ 4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5">
                    <a:moveTo>
                      <a:pt x="26" y="45"/>
                    </a:moveTo>
                    <a:lnTo>
                      <a:pt x="26" y="45"/>
                    </a:lnTo>
                    <a:lnTo>
                      <a:pt x="26" y="45"/>
                    </a:lnTo>
                    <a:lnTo>
                      <a:pt x="11" y="0"/>
                    </a:lnTo>
                    <a:lnTo>
                      <a:pt x="0" y="0"/>
                    </a:lnTo>
                    <a:lnTo>
                      <a:pt x="21" y="55"/>
                    </a:lnTo>
                    <a:lnTo>
                      <a:pt x="31" y="55"/>
                    </a:lnTo>
                    <a:lnTo>
                      <a:pt x="52" y="0"/>
                    </a:lnTo>
                    <a:lnTo>
                      <a:pt x="42" y="0"/>
                    </a:lnTo>
                    <a:lnTo>
                      <a:pt x="26" y="4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534"/>
              <p:cNvSpPr>
                <a:spLocks noEditPoints="1"/>
              </p:cNvSpPr>
              <p:nvPr/>
            </p:nvSpPr>
            <p:spPr bwMode="auto">
              <a:xfrm>
                <a:off x="2566" y="1130"/>
                <a:ext cx="45" cy="52"/>
              </a:xfrm>
              <a:custGeom>
                <a:avLst/>
                <a:gdLst>
                  <a:gd name="T0" fmla="*/ 41 w 51"/>
                  <a:gd name="T1" fmla="*/ 40 h 59"/>
                  <a:gd name="T2" fmla="*/ 41 w 51"/>
                  <a:gd name="T3" fmla="*/ 40 h 59"/>
                  <a:gd name="T4" fmla="*/ 26 w 51"/>
                  <a:gd name="T5" fmla="*/ 51 h 59"/>
                  <a:gd name="T6" fmla="*/ 10 w 51"/>
                  <a:gd name="T7" fmla="*/ 33 h 59"/>
                  <a:gd name="T8" fmla="*/ 51 w 51"/>
                  <a:gd name="T9" fmla="*/ 33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9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1"/>
                      <a:pt x="26" y="51"/>
                    </a:cubicBezTo>
                    <a:cubicBezTo>
                      <a:pt x="16" y="51"/>
                      <a:pt x="10" y="44"/>
                      <a:pt x="10" y="33"/>
                    </a:cubicBezTo>
                    <a:lnTo>
                      <a:pt x="51" y="33"/>
                    </a:lnTo>
                    <a:cubicBezTo>
                      <a:pt x="51" y="13"/>
                      <a:pt x="43" y="0"/>
                      <a:pt x="27" y="0"/>
                    </a:cubicBezTo>
                    <a:cubicBezTo>
                      <a:pt x="9" y="0"/>
                      <a:pt x="0" y="14"/>
                      <a:pt x="0" y="31"/>
                    </a:cubicBezTo>
                    <a:cubicBezTo>
                      <a:pt x="0" y="47"/>
                      <a:pt x="9" y="59"/>
                      <a:pt x="25" y="59"/>
                    </a:cubicBezTo>
                    <a:cubicBezTo>
                      <a:pt x="34" y="59"/>
                      <a:pt x="38" y="57"/>
                      <a:pt x="40" y="55"/>
                    </a:cubicBezTo>
                    <a:cubicBezTo>
                      <a:pt x="47" y="51"/>
                      <a:pt x="50" y="43"/>
                      <a:pt x="50" y="40"/>
                    </a:cubicBezTo>
                    <a:lnTo>
                      <a:pt x="41" y="40"/>
                    </a:lnTo>
                    <a:close/>
                    <a:moveTo>
                      <a:pt x="10" y="25"/>
                    </a:moveTo>
                    <a:lnTo>
                      <a:pt x="10" y="25"/>
                    </a:lnTo>
                    <a:cubicBezTo>
                      <a:pt x="10" y="17"/>
                      <a:pt x="17" y="9"/>
                      <a:pt x="26" y="9"/>
                    </a:cubicBezTo>
                    <a:cubicBezTo>
                      <a:pt x="37" y="9"/>
                      <a:pt x="41"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535"/>
              <p:cNvSpPr>
                <a:spLocks/>
              </p:cNvSpPr>
              <p:nvPr/>
            </p:nvSpPr>
            <p:spPr bwMode="auto">
              <a:xfrm>
                <a:off x="2618" y="1130"/>
                <a:ext cx="40" cy="52"/>
              </a:xfrm>
              <a:custGeom>
                <a:avLst/>
                <a:gdLst>
                  <a:gd name="T0" fmla="*/ 44 w 45"/>
                  <a:gd name="T1" fmla="*/ 18 h 59"/>
                  <a:gd name="T2" fmla="*/ 44 w 45"/>
                  <a:gd name="T3" fmla="*/ 18 h 59"/>
                  <a:gd name="T4" fmla="*/ 22 w 45"/>
                  <a:gd name="T5" fmla="*/ 0 h 59"/>
                  <a:gd name="T6" fmla="*/ 1 w 45"/>
                  <a:gd name="T7" fmla="*/ 18 h 59"/>
                  <a:gd name="T8" fmla="*/ 14 w 45"/>
                  <a:gd name="T9" fmla="*/ 32 h 59"/>
                  <a:gd name="T10" fmla="*/ 25 w 45"/>
                  <a:gd name="T11" fmla="*/ 34 h 59"/>
                  <a:gd name="T12" fmla="*/ 36 w 45"/>
                  <a:gd name="T13" fmla="*/ 42 h 59"/>
                  <a:gd name="T14" fmla="*/ 23 w 45"/>
                  <a:gd name="T15" fmla="*/ 51 h 59"/>
                  <a:gd name="T16" fmla="*/ 9 w 45"/>
                  <a:gd name="T17" fmla="*/ 40 h 59"/>
                  <a:gd name="T18" fmla="*/ 0 w 45"/>
                  <a:gd name="T19" fmla="*/ 40 h 59"/>
                  <a:gd name="T20" fmla="*/ 24 w 45"/>
                  <a:gd name="T21" fmla="*/ 59 h 59"/>
                  <a:gd name="T22" fmla="*/ 45 w 45"/>
                  <a:gd name="T23" fmla="*/ 41 h 59"/>
                  <a:gd name="T24" fmla="*/ 30 w 45"/>
                  <a:gd name="T25" fmla="*/ 26 h 59"/>
                  <a:gd name="T26" fmla="*/ 21 w 45"/>
                  <a:gd name="T27" fmla="*/ 24 h 59"/>
                  <a:gd name="T28" fmla="*/ 10 w 45"/>
                  <a:gd name="T29" fmla="*/ 16 h 59"/>
                  <a:gd name="T30" fmla="*/ 22 w 45"/>
                  <a:gd name="T31" fmla="*/ 8 h 59"/>
                  <a:gd name="T32" fmla="*/ 35 w 45"/>
                  <a:gd name="T33" fmla="*/ 18 h 59"/>
                  <a:gd name="T34" fmla="*/ 44 w 45"/>
                  <a:gd name="T3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9">
                    <a:moveTo>
                      <a:pt x="44" y="18"/>
                    </a:moveTo>
                    <a:lnTo>
                      <a:pt x="44" y="18"/>
                    </a:lnTo>
                    <a:cubicBezTo>
                      <a:pt x="44" y="15"/>
                      <a:pt x="42" y="0"/>
                      <a:pt x="22" y="0"/>
                    </a:cubicBezTo>
                    <a:cubicBezTo>
                      <a:pt x="12" y="0"/>
                      <a:pt x="1" y="6"/>
                      <a:pt x="1" y="18"/>
                    </a:cubicBezTo>
                    <a:cubicBezTo>
                      <a:pt x="1" y="26"/>
                      <a:pt x="7" y="30"/>
                      <a:pt x="14" y="32"/>
                    </a:cubicBezTo>
                    <a:lnTo>
                      <a:pt x="25" y="34"/>
                    </a:lnTo>
                    <a:cubicBezTo>
                      <a:pt x="33" y="36"/>
                      <a:pt x="36" y="38"/>
                      <a:pt x="36" y="42"/>
                    </a:cubicBezTo>
                    <a:cubicBezTo>
                      <a:pt x="36" y="48"/>
                      <a:pt x="30" y="51"/>
                      <a:pt x="23" y="51"/>
                    </a:cubicBezTo>
                    <a:cubicBezTo>
                      <a:pt x="10" y="51"/>
                      <a:pt x="9" y="44"/>
                      <a:pt x="9" y="40"/>
                    </a:cubicBezTo>
                    <a:lnTo>
                      <a:pt x="0" y="40"/>
                    </a:lnTo>
                    <a:cubicBezTo>
                      <a:pt x="0" y="46"/>
                      <a:pt x="2" y="59"/>
                      <a:pt x="24" y="59"/>
                    </a:cubicBezTo>
                    <a:cubicBezTo>
                      <a:pt x="36" y="59"/>
                      <a:pt x="45" y="52"/>
                      <a:pt x="45" y="41"/>
                    </a:cubicBezTo>
                    <a:cubicBezTo>
                      <a:pt x="45" y="33"/>
                      <a:pt x="41" y="29"/>
                      <a:pt x="30" y="26"/>
                    </a:cubicBezTo>
                    <a:lnTo>
                      <a:pt x="21" y="24"/>
                    </a:lnTo>
                    <a:cubicBezTo>
                      <a:pt x="13" y="22"/>
                      <a:pt x="10" y="21"/>
                      <a:pt x="10" y="16"/>
                    </a:cubicBezTo>
                    <a:cubicBezTo>
                      <a:pt x="10" y="9"/>
                      <a:pt x="19" y="8"/>
                      <a:pt x="22" y="8"/>
                    </a:cubicBezTo>
                    <a:cubicBezTo>
                      <a:pt x="33" y="8"/>
                      <a:pt x="35" y="14"/>
                      <a:pt x="35" y="18"/>
                    </a:cubicBezTo>
                    <a:lnTo>
                      <a:pt x="44" y="1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536"/>
              <p:cNvSpPr>
                <a:spLocks noEditPoints="1"/>
              </p:cNvSpPr>
              <p:nvPr/>
            </p:nvSpPr>
            <p:spPr bwMode="auto">
              <a:xfrm>
                <a:off x="2174" y="1226"/>
                <a:ext cx="56" cy="69"/>
              </a:xfrm>
              <a:custGeom>
                <a:avLst/>
                <a:gdLst>
                  <a:gd name="T0" fmla="*/ 40 w 64"/>
                  <a:gd name="T1" fmla="*/ 61 h 78"/>
                  <a:gd name="T2" fmla="*/ 40 w 64"/>
                  <a:gd name="T3" fmla="*/ 61 h 78"/>
                  <a:gd name="T4" fmla="*/ 23 w 64"/>
                  <a:gd name="T5" fmla="*/ 70 h 78"/>
                  <a:gd name="T6" fmla="*/ 9 w 64"/>
                  <a:gd name="T7" fmla="*/ 57 h 78"/>
                  <a:gd name="T8" fmla="*/ 22 w 64"/>
                  <a:gd name="T9" fmla="*/ 40 h 78"/>
                  <a:gd name="T10" fmla="*/ 40 w 64"/>
                  <a:gd name="T11" fmla="*/ 61 h 78"/>
                  <a:gd name="T12" fmla="*/ 26 w 64"/>
                  <a:gd name="T13" fmla="*/ 30 h 78"/>
                  <a:gd name="T14" fmla="*/ 26 w 64"/>
                  <a:gd name="T15" fmla="*/ 30 h 78"/>
                  <a:gd name="T16" fmla="*/ 18 w 64"/>
                  <a:gd name="T17" fmla="*/ 17 h 78"/>
                  <a:gd name="T18" fmla="*/ 27 w 64"/>
                  <a:gd name="T19" fmla="*/ 8 h 78"/>
                  <a:gd name="T20" fmla="*/ 35 w 64"/>
                  <a:gd name="T21" fmla="*/ 17 h 78"/>
                  <a:gd name="T22" fmla="*/ 26 w 64"/>
                  <a:gd name="T23" fmla="*/ 30 h 78"/>
                  <a:gd name="T24" fmla="*/ 50 w 64"/>
                  <a:gd name="T25" fmla="*/ 60 h 78"/>
                  <a:gd name="T26" fmla="*/ 50 w 64"/>
                  <a:gd name="T27" fmla="*/ 60 h 78"/>
                  <a:gd name="T28" fmla="*/ 56 w 64"/>
                  <a:gd name="T29" fmla="*/ 41 h 78"/>
                  <a:gd name="T30" fmla="*/ 48 w 64"/>
                  <a:gd name="T31" fmla="*/ 41 h 78"/>
                  <a:gd name="T32" fmla="*/ 44 w 64"/>
                  <a:gd name="T33" fmla="*/ 52 h 78"/>
                  <a:gd name="T34" fmla="*/ 31 w 64"/>
                  <a:gd name="T35" fmla="*/ 36 h 78"/>
                  <a:gd name="T36" fmla="*/ 44 w 64"/>
                  <a:gd name="T37" fmla="*/ 16 h 78"/>
                  <a:gd name="T38" fmla="*/ 27 w 64"/>
                  <a:gd name="T39" fmla="*/ 0 h 78"/>
                  <a:gd name="T40" fmla="*/ 9 w 64"/>
                  <a:gd name="T41" fmla="*/ 17 h 78"/>
                  <a:gd name="T42" fmla="*/ 17 w 64"/>
                  <a:gd name="T43" fmla="*/ 34 h 78"/>
                  <a:gd name="T44" fmla="*/ 0 w 64"/>
                  <a:gd name="T45" fmla="*/ 58 h 78"/>
                  <a:gd name="T46" fmla="*/ 22 w 64"/>
                  <a:gd name="T47" fmla="*/ 78 h 78"/>
                  <a:gd name="T48" fmla="*/ 45 w 64"/>
                  <a:gd name="T49" fmla="*/ 68 h 78"/>
                  <a:gd name="T50" fmla="*/ 52 w 64"/>
                  <a:gd name="T51" fmla="*/ 76 h 78"/>
                  <a:gd name="T52" fmla="*/ 64 w 64"/>
                  <a:gd name="T53" fmla="*/ 76 h 78"/>
                  <a:gd name="T54" fmla="*/ 50 w 64"/>
                  <a:gd name="T55" fmla="*/ 6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78">
                    <a:moveTo>
                      <a:pt x="40" y="61"/>
                    </a:moveTo>
                    <a:lnTo>
                      <a:pt x="40" y="61"/>
                    </a:lnTo>
                    <a:cubicBezTo>
                      <a:pt x="36" y="67"/>
                      <a:pt x="30" y="70"/>
                      <a:pt x="23" y="70"/>
                    </a:cubicBezTo>
                    <a:cubicBezTo>
                      <a:pt x="19" y="70"/>
                      <a:pt x="9" y="67"/>
                      <a:pt x="9" y="57"/>
                    </a:cubicBezTo>
                    <a:cubicBezTo>
                      <a:pt x="9" y="49"/>
                      <a:pt x="14" y="46"/>
                      <a:pt x="22" y="40"/>
                    </a:cubicBezTo>
                    <a:lnTo>
                      <a:pt x="40" y="61"/>
                    </a:lnTo>
                    <a:close/>
                    <a:moveTo>
                      <a:pt x="26" y="30"/>
                    </a:moveTo>
                    <a:lnTo>
                      <a:pt x="26" y="30"/>
                    </a:lnTo>
                    <a:cubicBezTo>
                      <a:pt x="23" y="27"/>
                      <a:pt x="18" y="22"/>
                      <a:pt x="18" y="17"/>
                    </a:cubicBezTo>
                    <a:cubicBezTo>
                      <a:pt x="18" y="14"/>
                      <a:pt x="19" y="8"/>
                      <a:pt x="27" y="8"/>
                    </a:cubicBezTo>
                    <a:cubicBezTo>
                      <a:pt x="30" y="8"/>
                      <a:pt x="35" y="10"/>
                      <a:pt x="35" y="17"/>
                    </a:cubicBezTo>
                    <a:cubicBezTo>
                      <a:pt x="35" y="23"/>
                      <a:pt x="30" y="27"/>
                      <a:pt x="26" y="30"/>
                    </a:cubicBezTo>
                    <a:close/>
                    <a:moveTo>
                      <a:pt x="50" y="60"/>
                    </a:moveTo>
                    <a:lnTo>
                      <a:pt x="50" y="60"/>
                    </a:lnTo>
                    <a:cubicBezTo>
                      <a:pt x="54" y="53"/>
                      <a:pt x="56" y="46"/>
                      <a:pt x="56" y="41"/>
                    </a:cubicBezTo>
                    <a:lnTo>
                      <a:pt x="48" y="41"/>
                    </a:lnTo>
                    <a:cubicBezTo>
                      <a:pt x="47" y="46"/>
                      <a:pt x="46" y="48"/>
                      <a:pt x="44" y="52"/>
                    </a:cubicBezTo>
                    <a:lnTo>
                      <a:pt x="31" y="36"/>
                    </a:lnTo>
                    <a:cubicBezTo>
                      <a:pt x="36" y="32"/>
                      <a:pt x="44" y="27"/>
                      <a:pt x="44" y="16"/>
                    </a:cubicBezTo>
                    <a:cubicBezTo>
                      <a:pt x="44" y="8"/>
                      <a:pt x="39" y="0"/>
                      <a:pt x="27" y="0"/>
                    </a:cubicBezTo>
                    <a:cubicBezTo>
                      <a:pt x="16" y="0"/>
                      <a:pt x="9" y="8"/>
                      <a:pt x="9" y="17"/>
                    </a:cubicBezTo>
                    <a:cubicBezTo>
                      <a:pt x="9" y="24"/>
                      <a:pt x="12" y="27"/>
                      <a:pt x="17" y="34"/>
                    </a:cubicBezTo>
                    <a:cubicBezTo>
                      <a:pt x="3" y="42"/>
                      <a:pt x="0" y="48"/>
                      <a:pt x="0" y="58"/>
                    </a:cubicBezTo>
                    <a:cubicBezTo>
                      <a:pt x="0" y="64"/>
                      <a:pt x="3" y="78"/>
                      <a:pt x="22" y="78"/>
                    </a:cubicBezTo>
                    <a:cubicBezTo>
                      <a:pt x="34" y="78"/>
                      <a:pt x="39" y="74"/>
                      <a:pt x="45" y="68"/>
                    </a:cubicBezTo>
                    <a:lnTo>
                      <a:pt x="52" y="76"/>
                    </a:lnTo>
                    <a:lnTo>
                      <a:pt x="64" y="76"/>
                    </a:lnTo>
                    <a:lnTo>
                      <a:pt x="50" y="6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537"/>
              <p:cNvSpPr>
                <a:spLocks/>
              </p:cNvSpPr>
              <p:nvPr/>
            </p:nvSpPr>
            <p:spPr bwMode="auto">
              <a:xfrm>
                <a:off x="2266" y="1226"/>
                <a:ext cx="43" cy="67"/>
              </a:xfrm>
              <a:custGeom>
                <a:avLst/>
                <a:gdLst>
                  <a:gd name="T0" fmla="*/ 11 w 49"/>
                  <a:gd name="T1" fmla="*/ 0 h 76"/>
                  <a:gd name="T2" fmla="*/ 11 w 49"/>
                  <a:gd name="T3" fmla="*/ 0 h 76"/>
                  <a:gd name="T4" fmla="*/ 0 w 49"/>
                  <a:gd name="T5" fmla="*/ 0 h 76"/>
                  <a:gd name="T6" fmla="*/ 0 w 49"/>
                  <a:gd name="T7" fmla="*/ 76 h 76"/>
                  <a:gd name="T8" fmla="*/ 49 w 49"/>
                  <a:gd name="T9" fmla="*/ 76 h 76"/>
                  <a:gd name="T10" fmla="*/ 49 w 49"/>
                  <a:gd name="T11" fmla="*/ 67 h 76"/>
                  <a:gd name="T12" fmla="*/ 11 w 49"/>
                  <a:gd name="T13" fmla="*/ 67 h 76"/>
                  <a:gd name="T14" fmla="*/ 11 w 49"/>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76">
                    <a:moveTo>
                      <a:pt x="11" y="0"/>
                    </a:moveTo>
                    <a:lnTo>
                      <a:pt x="11" y="0"/>
                    </a:lnTo>
                    <a:lnTo>
                      <a:pt x="0" y="0"/>
                    </a:lnTo>
                    <a:lnTo>
                      <a:pt x="0" y="76"/>
                    </a:lnTo>
                    <a:lnTo>
                      <a:pt x="49" y="76"/>
                    </a:lnTo>
                    <a:lnTo>
                      <a:pt x="49" y="67"/>
                    </a:lnTo>
                    <a:lnTo>
                      <a:pt x="11" y="67"/>
                    </a:lnTo>
                    <a:lnTo>
                      <a:pt x="1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538"/>
              <p:cNvSpPr>
                <a:spLocks noEditPoints="1"/>
              </p:cNvSpPr>
              <p:nvPr/>
            </p:nvSpPr>
            <p:spPr bwMode="auto">
              <a:xfrm>
                <a:off x="2318" y="1226"/>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1 h 76"/>
                  <a:gd name="T14" fmla="*/ 9 w 9"/>
                  <a:gd name="T15" fmla="*/ 11 h 76"/>
                  <a:gd name="T16" fmla="*/ 9 w 9"/>
                  <a:gd name="T17" fmla="*/ 0 h 76"/>
                  <a:gd name="T18" fmla="*/ 0 w 9"/>
                  <a:gd name="T19" fmla="*/ 0 h 76"/>
                  <a:gd name="T20" fmla="*/ 0 w 9"/>
                  <a:gd name="T21" fmla="*/ 11 h 76"/>
                  <a:gd name="T22" fmla="*/ 9 w 9"/>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1"/>
                    </a:moveTo>
                    <a:lnTo>
                      <a:pt x="9" y="11"/>
                    </a:lnTo>
                    <a:lnTo>
                      <a:pt x="9" y="0"/>
                    </a:lnTo>
                    <a:lnTo>
                      <a:pt x="0" y="0"/>
                    </a:lnTo>
                    <a:lnTo>
                      <a:pt x="0" y="11"/>
                    </a:lnTo>
                    <a:lnTo>
                      <a:pt x="9"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539"/>
              <p:cNvSpPr>
                <a:spLocks/>
              </p:cNvSpPr>
              <p:nvPr/>
            </p:nvSpPr>
            <p:spPr bwMode="auto">
              <a:xfrm>
                <a:off x="2338" y="1243"/>
                <a:ext cx="40" cy="50"/>
              </a:xfrm>
              <a:custGeom>
                <a:avLst/>
                <a:gdLst>
                  <a:gd name="T0" fmla="*/ 45 w 45"/>
                  <a:gd name="T1" fmla="*/ 20 h 57"/>
                  <a:gd name="T2" fmla="*/ 45 w 45"/>
                  <a:gd name="T3" fmla="*/ 20 h 57"/>
                  <a:gd name="T4" fmla="*/ 26 w 45"/>
                  <a:gd name="T5" fmla="*/ 0 h 57"/>
                  <a:gd name="T6" fmla="*/ 9 w 45"/>
                  <a:gd name="T7" fmla="*/ 10 h 57"/>
                  <a:gd name="T8" fmla="*/ 9 w 45"/>
                  <a:gd name="T9" fmla="*/ 10 h 57"/>
                  <a:gd name="T10" fmla="*/ 9 w 45"/>
                  <a:gd name="T11" fmla="*/ 2 h 57"/>
                  <a:gd name="T12" fmla="*/ 0 w 45"/>
                  <a:gd name="T13" fmla="*/ 2 h 57"/>
                  <a:gd name="T14" fmla="*/ 0 w 45"/>
                  <a:gd name="T15" fmla="*/ 57 h 57"/>
                  <a:gd name="T16" fmla="*/ 9 w 45"/>
                  <a:gd name="T17" fmla="*/ 57 h 57"/>
                  <a:gd name="T18" fmla="*/ 9 w 45"/>
                  <a:gd name="T19" fmla="*/ 27 h 57"/>
                  <a:gd name="T20" fmla="*/ 24 w 45"/>
                  <a:gd name="T21" fmla="*/ 9 h 57"/>
                  <a:gd name="T22" fmla="*/ 36 w 45"/>
                  <a:gd name="T23" fmla="*/ 23 h 57"/>
                  <a:gd name="T24" fmla="*/ 36 w 45"/>
                  <a:gd name="T25" fmla="*/ 57 h 57"/>
                  <a:gd name="T26" fmla="*/ 45 w 45"/>
                  <a:gd name="T27" fmla="*/ 57 h 57"/>
                  <a:gd name="T28" fmla="*/ 45 w 45"/>
                  <a:gd name="T29" fmla="*/ 2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20"/>
                    </a:moveTo>
                    <a:lnTo>
                      <a:pt x="45" y="20"/>
                    </a:lnTo>
                    <a:cubicBezTo>
                      <a:pt x="45" y="4"/>
                      <a:pt x="34" y="0"/>
                      <a:pt x="26" y="0"/>
                    </a:cubicBezTo>
                    <a:cubicBezTo>
                      <a:pt x="16" y="0"/>
                      <a:pt x="11" y="7"/>
                      <a:pt x="9" y="10"/>
                    </a:cubicBezTo>
                    <a:lnTo>
                      <a:pt x="9" y="10"/>
                    </a:lnTo>
                    <a:lnTo>
                      <a:pt x="9" y="2"/>
                    </a:lnTo>
                    <a:lnTo>
                      <a:pt x="0" y="2"/>
                    </a:lnTo>
                    <a:lnTo>
                      <a:pt x="0" y="57"/>
                    </a:lnTo>
                    <a:lnTo>
                      <a:pt x="9" y="57"/>
                    </a:lnTo>
                    <a:lnTo>
                      <a:pt x="9" y="27"/>
                    </a:lnTo>
                    <a:cubicBezTo>
                      <a:pt x="9" y="12"/>
                      <a:pt x="19" y="9"/>
                      <a:pt x="24" y="9"/>
                    </a:cubicBezTo>
                    <a:cubicBezTo>
                      <a:pt x="33" y="9"/>
                      <a:pt x="36" y="14"/>
                      <a:pt x="36" y="23"/>
                    </a:cubicBezTo>
                    <a:lnTo>
                      <a:pt x="36" y="57"/>
                    </a:lnTo>
                    <a:lnTo>
                      <a:pt x="45" y="57"/>
                    </a:lnTo>
                    <a:lnTo>
                      <a:pt x="45"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540"/>
              <p:cNvSpPr>
                <a:spLocks/>
              </p:cNvSpPr>
              <p:nvPr/>
            </p:nvSpPr>
            <p:spPr bwMode="auto">
              <a:xfrm>
                <a:off x="2391" y="1226"/>
                <a:ext cx="41" cy="67"/>
              </a:xfrm>
              <a:custGeom>
                <a:avLst/>
                <a:gdLst>
                  <a:gd name="T0" fmla="*/ 23 w 46"/>
                  <a:gd name="T1" fmla="*/ 42 h 76"/>
                  <a:gd name="T2" fmla="*/ 23 w 46"/>
                  <a:gd name="T3" fmla="*/ 42 h 76"/>
                  <a:gd name="T4" fmla="*/ 44 w 46"/>
                  <a:gd name="T5" fmla="*/ 21 h 76"/>
                  <a:gd name="T6" fmla="*/ 32 w 46"/>
                  <a:gd name="T7" fmla="*/ 21 h 76"/>
                  <a:gd name="T8" fmla="*/ 9 w 46"/>
                  <a:gd name="T9" fmla="*/ 44 h 76"/>
                  <a:gd name="T10" fmla="*/ 9 w 46"/>
                  <a:gd name="T11" fmla="*/ 0 h 76"/>
                  <a:gd name="T12" fmla="*/ 0 w 46"/>
                  <a:gd name="T13" fmla="*/ 0 h 76"/>
                  <a:gd name="T14" fmla="*/ 0 w 46"/>
                  <a:gd name="T15" fmla="*/ 76 h 76"/>
                  <a:gd name="T16" fmla="*/ 9 w 46"/>
                  <a:gd name="T17" fmla="*/ 76 h 76"/>
                  <a:gd name="T18" fmla="*/ 9 w 46"/>
                  <a:gd name="T19" fmla="*/ 55 h 76"/>
                  <a:gd name="T20" fmla="*/ 16 w 46"/>
                  <a:gd name="T21" fmla="*/ 48 h 76"/>
                  <a:gd name="T22" fmla="*/ 34 w 46"/>
                  <a:gd name="T23" fmla="*/ 76 h 76"/>
                  <a:gd name="T24" fmla="*/ 46 w 46"/>
                  <a:gd name="T25" fmla="*/ 76 h 76"/>
                  <a:gd name="T26" fmla="*/ 23 w 46"/>
                  <a:gd name="T27" fmla="*/ 4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76">
                    <a:moveTo>
                      <a:pt x="23" y="42"/>
                    </a:moveTo>
                    <a:lnTo>
                      <a:pt x="23" y="42"/>
                    </a:lnTo>
                    <a:lnTo>
                      <a:pt x="44" y="21"/>
                    </a:lnTo>
                    <a:lnTo>
                      <a:pt x="32" y="21"/>
                    </a:lnTo>
                    <a:lnTo>
                      <a:pt x="9" y="44"/>
                    </a:lnTo>
                    <a:lnTo>
                      <a:pt x="9" y="0"/>
                    </a:lnTo>
                    <a:lnTo>
                      <a:pt x="0" y="0"/>
                    </a:lnTo>
                    <a:lnTo>
                      <a:pt x="0" y="76"/>
                    </a:lnTo>
                    <a:lnTo>
                      <a:pt x="9" y="76"/>
                    </a:lnTo>
                    <a:lnTo>
                      <a:pt x="9" y="55"/>
                    </a:lnTo>
                    <a:lnTo>
                      <a:pt x="16" y="48"/>
                    </a:lnTo>
                    <a:lnTo>
                      <a:pt x="34" y="76"/>
                    </a:lnTo>
                    <a:lnTo>
                      <a:pt x="46" y="76"/>
                    </a:lnTo>
                    <a:lnTo>
                      <a:pt x="23" y="4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541"/>
              <p:cNvSpPr>
                <a:spLocks noEditPoints="1"/>
              </p:cNvSpPr>
              <p:nvPr/>
            </p:nvSpPr>
            <p:spPr bwMode="auto">
              <a:xfrm>
                <a:off x="2435" y="1243"/>
                <a:ext cx="45" cy="52"/>
              </a:xfrm>
              <a:custGeom>
                <a:avLst/>
                <a:gdLst>
                  <a:gd name="T0" fmla="*/ 40 w 51"/>
                  <a:gd name="T1" fmla="*/ 40 h 59"/>
                  <a:gd name="T2" fmla="*/ 40 w 51"/>
                  <a:gd name="T3" fmla="*/ 40 h 59"/>
                  <a:gd name="T4" fmla="*/ 26 w 51"/>
                  <a:gd name="T5" fmla="*/ 51 h 59"/>
                  <a:gd name="T6" fmla="*/ 10 w 51"/>
                  <a:gd name="T7" fmla="*/ 33 h 59"/>
                  <a:gd name="T8" fmla="*/ 51 w 51"/>
                  <a:gd name="T9" fmla="*/ 33 h 59"/>
                  <a:gd name="T10" fmla="*/ 27 w 51"/>
                  <a:gd name="T11" fmla="*/ 0 h 59"/>
                  <a:gd name="T12" fmla="*/ 0 w 51"/>
                  <a:gd name="T13" fmla="*/ 31 h 59"/>
                  <a:gd name="T14" fmla="*/ 25 w 51"/>
                  <a:gd name="T15" fmla="*/ 59 h 59"/>
                  <a:gd name="T16" fmla="*/ 40 w 51"/>
                  <a:gd name="T17" fmla="*/ 55 h 59"/>
                  <a:gd name="T18" fmla="*/ 50 w 51"/>
                  <a:gd name="T19" fmla="*/ 40 h 59"/>
                  <a:gd name="T20" fmla="*/ 40 w 51"/>
                  <a:gd name="T21" fmla="*/ 40 h 59"/>
                  <a:gd name="T22" fmla="*/ 10 w 51"/>
                  <a:gd name="T23" fmla="*/ 25 h 59"/>
                  <a:gd name="T24" fmla="*/ 10 w 51"/>
                  <a:gd name="T25" fmla="*/ 25 h 59"/>
                  <a:gd name="T26" fmla="*/ 25 w 51"/>
                  <a:gd name="T27" fmla="*/ 9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0" y="40"/>
                    </a:moveTo>
                    <a:lnTo>
                      <a:pt x="40" y="40"/>
                    </a:lnTo>
                    <a:cubicBezTo>
                      <a:pt x="40" y="44"/>
                      <a:pt x="35" y="51"/>
                      <a:pt x="26" y="51"/>
                    </a:cubicBezTo>
                    <a:cubicBezTo>
                      <a:pt x="15" y="51"/>
                      <a:pt x="10" y="44"/>
                      <a:pt x="10" y="33"/>
                    </a:cubicBezTo>
                    <a:lnTo>
                      <a:pt x="51" y="33"/>
                    </a:lnTo>
                    <a:cubicBezTo>
                      <a:pt x="51" y="13"/>
                      <a:pt x="43" y="0"/>
                      <a:pt x="27" y="0"/>
                    </a:cubicBezTo>
                    <a:cubicBezTo>
                      <a:pt x="8" y="0"/>
                      <a:pt x="0" y="14"/>
                      <a:pt x="0" y="31"/>
                    </a:cubicBezTo>
                    <a:cubicBezTo>
                      <a:pt x="0" y="47"/>
                      <a:pt x="9" y="59"/>
                      <a:pt x="25" y="59"/>
                    </a:cubicBezTo>
                    <a:cubicBezTo>
                      <a:pt x="34" y="59"/>
                      <a:pt x="37" y="57"/>
                      <a:pt x="40" y="55"/>
                    </a:cubicBezTo>
                    <a:cubicBezTo>
                      <a:pt x="47" y="51"/>
                      <a:pt x="49" y="43"/>
                      <a:pt x="50" y="40"/>
                    </a:cubicBezTo>
                    <a:lnTo>
                      <a:pt x="40"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542"/>
              <p:cNvSpPr>
                <a:spLocks/>
              </p:cNvSpPr>
              <p:nvPr/>
            </p:nvSpPr>
            <p:spPr bwMode="auto">
              <a:xfrm>
                <a:off x="2491" y="1243"/>
                <a:ext cx="24" cy="50"/>
              </a:xfrm>
              <a:custGeom>
                <a:avLst/>
                <a:gdLst>
                  <a:gd name="T0" fmla="*/ 10 w 27"/>
                  <a:gd name="T1" fmla="*/ 25 h 57"/>
                  <a:gd name="T2" fmla="*/ 10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1"/>
                    </a:lnTo>
                    <a:cubicBezTo>
                      <a:pt x="27" y="0"/>
                      <a:pt x="26" y="0"/>
                      <a:pt x="25" y="0"/>
                    </a:cubicBezTo>
                    <a:cubicBezTo>
                      <a:pt x="18" y="0"/>
                      <a:pt x="13" y="5"/>
                      <a:pt x="9" y="11"/>
                    </a:cubicBezTo>
                    <a:lnTo>
                      <a:pt x="9" y="11"/>
                    </a:lnTo>
                    <a:lnTo>
                      <a:pt x="9" y="2"/>
                    </a:lnTo>
                    <a:lnTo>
                      <a:pt x="0" y="2"/>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543"/>
              <p:cNvSpPr>
                <a:spLocks/>
              </p:cNvSpPr>
              <p:nvPr/>
            </p:nvSpPr>
            <p:spPr bwMode="auto">
              <a:xfrm>
                <a:off x="2543" y="1231"/>
                <a:ext cx="23" cy="63"/>
              </a:xfrm>
              <a:custGeom>
                <a:avLst/>
                <a:gdLst>
                  <a:gd name="T0" fmla="*/ 26 w 26"/>
                  <a:gd name="T1" fmla="*/ 23 h 71"/>
                  <a:gd name="T2" fmla="*/ 26 w 26"/>
                  <a:gd name="T3" fmla="*/ 23 h 71"/>
                  <a:gd name="T4" fmla="*/ 26 w 26"/>
                  <a:gd name="T5" fmla="*/ 15 h 71"/>
                  <a:gd name="T6" fmla="*/ 17 w 26"/>
                  <a:gd name="T7" fmla="*/ 15 h 71"/>
                  <a:gd name="T8" fmla="*/ 17 w 26"/>
                  <a:gd name="T9" fmla="*/ 0 h 71"/>
                  <a:gd name="T10" fmla="*/ 7 w 26"/>
                  <a:gd name="T11" fmla="*/ 0 h 71"/>
                  <a:gd name="T12" fmla="*/ 7 w 26"/>
                  <a:gd name="T13" fmla="*/ 15 h 71"/>
                  <a:gd name="T14" fmla="*/ 0 w 26"/>
                  <a:gd name="T15" fmla="*/ 15 h 71"/>
                  <a:gd name="T16" fmla="*/ 0 w 26"/>
                  <a:gd name="T17" fmla="*/ 23 h 71"/>
                  <a:gd name="T18" fmla="*/ 7 w 26"/>
                  <a:gd name="T19" fmla="*/ 23 h 71"/>
                  <a:gd name="T20" fmla="*/ 7 w 26"/>
                  <a:gd name="T21" fmla="*/ 59 h 71"/>
                  <a:gd name="T22" fmla="*/ 19 w 26"/>
                  <a:gd name="T23" fmla="*/ 71 h 71"/>
                  <a:gd name="T24" fmla="*/ 26 w 26"/>
                  <a:gd name="T25" fmla="*/ 70 h 71"/>
                  <a:gd name="T26" fmla="*/ 26 w 26"/>
                  <a:gd name="T27" fmla="*/ 63 h 71"/>
                  <a:gd name="T28" fmla="*/ 22 w 26"/>
                  <a:gd name="T29" fmla="*/ 63 h 71"/>
                  <a:gd name="T30" fmla="*/ 17 w 26"/>
                  <a:gd name="T31" fmla="*/ 59 h 71"/>
                  <a:gd name="T32" fmla="*/ 17 w 26"/>
                  <a:gd name="T33" fmla="*/ 23 h 71"/>
                  <a:gd name="T34" fmla="*/ 26 w 26"/>
                  <a:gd name="T3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1">
                    <a:moveTo>
                      <a:pt x="26" y="23"/>
                    </a:moveTo>
                    <a:lnTo>
                      <a:pt x="26" y="23"/>
                    </a:lnTo>
                    <a:lnTo>
                      <a:pt x="26" y="15"/>
                    </a:lnTo>
                    <a:lnTo>
                      <a:pt x="17" y="15"/>
                    </a:lnTo>
                    <a:lnTo>
                      <a:pt x="17" y="0"/>
                    </a:lnTo>
                    <a:lnTo>
                      <a:pt x="7" y="0"/>
                    </a:lnTo>
                    <a:lnTo>
                      <a:pt x="7" y="15"/>
                    </a:lnTo>
                    <a:lnTo>
                      <a:pt x="0" y="15"/>
                    </a:lnTo>
                    <a:lnTo>
                      <a:pt x="0" y="23"/>
                    </a:lnTo>
                    <a:lnTo>
                      <a:pt x="7" y="23"/>
                    </a:lnTo>
                    <a:lnTo>
                      <a:pt x="7" y="59"/>
                    </a:lnTo>
                    <a:cubicBezTo>
                      <a:pt x="7" y="66"/>
                      <a:pt x="9" y="71"/>
                      <a:pt x="19" y="71"/>
                    </a:cubicBezTo>
                    <a:cubicBezTo>
                      <a:pt x="20" y="71"/>
                      <a:pt x="22" y="71"/>
                      <a:pt x="26" y="70"/>
                    </a:cubicBezTo>
                    <a:lnTo>
                      <a:pt x="26" y="63"/>
                    </a:lnTo>
                    <a:lnTo>
                      <a:pt x="22" y="63"/>
                    </a:lnTo>
                    <a:cubicBezTo>
                      <a:pt x="20" y="63"/>
                      <a:pt x="17" y="63"/>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544"/>
              <p:cNvSpPr>
                <a:spLocks noEditPoints="1"/>
              </p:cNvSpPr>
              <p:nvPr/>
            </p:nvSpPr>
            <p:spPr bwMode="auto">
              <a:xfrm>
                <a:off x="2571" y="1243"/>
                <a:ext cx="45" cy="52"/>
              </a:xfrm>
              <a:custGeom>
                <a:avLst/>
                <a:gdLst>
                  <a:gd name="T0" fmla="*/ 0 w 51"/>
                  <a:gd name="T1" fmla="*/ 30 h 59"/>
                  <a:gd name="T2" fmla="*/ 0 w 51"/>
                  <a:gd name="T3" fmla="*/ 30 h 59"/>
                  <a:gd name="T4" fmla="*/ 25 w 51"/>
                  <a:gd name="T5" fmla="*/ 59 h 59"/>
                  <a:gd name="T6" fmla="*/ 51 w 51"/>
                  <a:gd name="T7" fmla="*/ 30 h 59"/>
                  <a:gd name="T8" fmla="*/ 25 w 51"/>
                  <a:gd name="T9" fmla="*/ 0 h 59"/>
                  <a:gd name="T10" fmla="*/ 0 w 51"/>
                  <a:gd name="T11" fmla="*/ 30 h 59"/>
                  <a:gd name="T12" fmla="*/ 9 w 51"/>
                  <a:gd name="T13" fmla="*/ 30 h 59"/>
                  <a:gd name="T14" fmla="*/ 9 w 51"/>
                  <a:gd name="T15" fmla="*/ 30 h 59"/>
                  <a:gd name="T16" fmla="*/ 25 w 51"/>
                  <a:gd name="T17" fmla="*/ 8 h 59"/>
                  <a:gd name="T18" fmla="*/ 42 w 51"/>
                  <a:gd name="T19" fmla="*/ 30 h 59"/>
                  <a:gd name="T20" fmla="*/ 25 w 51"/>
                  <a:gd name="T21" fmla="*/ 51 h 59"/>
                  <a:gd name="T22" fmla="*/ 9 w 51"/>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9">
                    <a:moveTo>
                      <a:pt x="0" y="30"/>
                    </a:moveTo>
                    <a:lnTo>
                      <a:pt x="0" y="30"/>
                    </a:lnTo>
                    <a:cubicBezTo>
                      <a:pt x="0" y="44"/>
                      <a:pt x="8" y="59"/>
                      <a:pt x="25" y="59"/>
                    </a:cubicBezTo>
                    <a:cubicBezTo>
                      <a:pt x="43" y="59"/>
                      <a:pt x="51" y="44"/>
                      <a:pt x="51" y="30"/>
                    </a:cubicBezTo>
                    <a:cubicBezTo>
                      <a:pt x="51" y="15"/>
                      <a:pt x="43" y="0"/>
                      <a:pt x="25" y="0"/>
                    </a:cubicBezTo>
                    <a:cubicBezTo>
                      <a:pt x="8" y="0"/>
                      <a:pt x="0" y="15"/>
                      <a:pt x="0" y="30"/>
                    </a:cubicBezTo>
                    <a:close/>
                    <a:moveTo>
                      <a:pt x="9" y="30"/>
                    </a:moveTo>
                    <a:lnTo>
                      <a:pt x="9" y="30"/>
                    </a:lnTo>
                    <a:cubicBezTo>
                      <a:pt x="9" y="22"/>
                      <a:pt x="12" y="8"/>
                      <a:pt x="25" y="8"/>
                    </a:cubicBezTo>
                    <a:cubicBezTo>
                      <a:pt x="39" y="8"/>
                      <a:pt x="42" y="22"/>
                      <a:pt x="42" y="30"/>
                    </a:cubicBezTo>
                    <a:cubicBezTo>
                      <a:pt x="42" y="37"/>
                      <a:pt x="39" y="51"/>
                      <a:pt x="25" y="51"/>
                    </a:cubicBezTo>
                    <a:cubicBezTo>
                      <a:pt x="12" y="51"/>
                      <a:pt x="9" y="37"/>
                      <a:pt x="9"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545"/>
              <p:cNvSpPr>
                <a:spLocks noEditPoints="1"/>
              </p:cNvSpPr>
              <p:nvPr/>
            </p:nvSpPr>
            <p:spPr bwMode="auto">
              <a:xfrm>
                <a:off x="2178" y="1339"/>
                <a:ext cx="56" cy="67"/>
              </a:xfrm>
              <a:custGeom>
                <a:avLst/>
                <a:gdLst>
                  <a:gd name="T0" fmla="*/ 10 w 63"/>
                  <a:gd name="T1" fmla="*/ 44 h 76"/>
                  <a:gd name="T2" fmla="*/ 10 w 63"/>
                  <a:gd name="T3" fmla="*/ 44 h 76"/>
                  <a:gd name="T4" fmla="*/ 35 w 63"/>
                  <a:gd name="T5" fmla="*/ 44 h 76"/>
                  <a:gd name="T6" fmla="*/ 48 w 63"/>
                  <a:gd name="T7" fmla="*/ 57 h 76"/>
                  <a:gd name="T8" fmla="*/ 50 w 63"/>
                  <a:gd name="T9" fmla="*/ 76 h 76"/>
                  <a:gd name="T10" fmla="*/ 63 w 63"/>
                  <a:gd name="T11" fmla="*/ 76 h 76"/>
                  <a:gd name="T12" fmla="*/ 63 w 63"/>
                  <a:gd name="T13" fmla="*/ 75 h 76"/>
                  <a:gd name="T14" fmla="*/ 59 w 63"/>
                  <a:gd name="T15" fmla="*/ 67 h 76"/>
                  <a:gd name="T16" fmla="*/ 58 w 63"/>
                  <a:gd name="T17" fmla="*/ 53 h 76"/>
                  <a:gd name="T18" fmla="*/ 49 w 63"/>
                  <a:gd name="T19" fmla="*/ 39 h 76"/>
                  <a:gd name="T20" fmla="*/ 60 w 63"/>
                  <a:gd name="T21" fmla="*/ 21 h 76"/>
                  <a:gd name="T22" fmla="*/ 35 w 63"/>
                  <a:gd name="T23" fmla="*/ 0 h 76"/>
                  <a:gd name="T24" fmla="*/ 0 w 63"/>
                  <a:gd name="T25" fmla="*/ 0 h 76"/>
                  <a:gd name="T26" fmla="*/ 0 w 63"/>
                  <a:gd name="T27" fmla="*/ 76 h 76"/>
                  <a:gd name="T28" fmla="*/ 10 w 63"/>
                  <a:gd name="T29" fmla="*/ 76 h 76"/>
                  <a:gd name="T30" fmla="*/ 10 w 63"/>
                  <a:gd name="T31" fmla="*/ 44 h 76"/>
                  <a:gd name="T32" fmla="*/ 10 w 63"/>
                  <a:gd name="T33" fmla="*/ 9 h 76"/>
                  <a:gd name="T34" fmla="*/ 10 w 63"/>
                  <a:gd name="T35" fmla="*/ 9 h 76"/>
                  <a:gd name="T36" fmla="*/ 36 w 63"/>
                  <a:gd name="T37" fmla="*/ 9 h 76"/>
                  <a:gd name="T38" fmla="*/ 49 w 63"/>
                  <a:gd name="T39" fmla="*/ 22 h 76"/>
                  <a:gd name="T40" fmla="*/ 34 w 63"/>
                  <a:gd name="T41" fmla="*/ 35 h 76"/>
                  <a:gd name="T42" fmla="*/ 10 w 63"/>
                  <a:gd name="T43" fmla="*/ 35 h 76"/>
                  <a:gd name="T44" fmla="*/ 10 w 63"/>
                  <a:gd name="T45"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76">
                    <a:moveTo>
                      <a:pt x="10" y="44"/>
                    </a:moveTo>
                    <a:lnTo>
                      <a:pt x="10" y="44"/>
                    </a:lnTo>
                    <a:lnTo>
                      <a:pt x="35" y="44"/>
                    </a:lnTo>
                    <a:cubicBezTo>
                      <a:pt x="47" y="44"/>
                      <a:pt x="48" y="51"/>
                      <a:pt x="48" y="57"/>
                    </a:cubicBezTo>
                    <a:cubicBezTo>
                      <a:pt x="48" y="60"/>
                      <a:pt x="49" y="72"/>
                      <a:pt x="50" y="76"/>
                    </a:cubicBezTo>
                    <a:lnTo>
                      <a:pt x="63" y="76"/>
                    </a:lnTo>
                    <a:lnTo>
                      <a:pt x="63" y="75"/>
                    </a:lnTo>
                    <a:cubicBezTo>
                      <a:pt x="60" y="73"/>
                      <a:pt x="59" y="71"/>
                      <a:pt x="59" y="67"/>
                    </a:cubicBezTo>
                    <a:lnTo>
                      <a:pt x="58" y="53"/>
                    </a:lnTo>
                    <a:cubicBezTo>
                      <a:pt x="58" y="43"/>
                      <a:pt x="54" y="41"/>
                      <a:pt x="49" y="39"/>
                    </a:cubicBezTo>
                    <a:cubicBezTo>
                      <a:pt x="54" y="36"/>
                      <a:pt x="60" y="32"/>
                      <a:pt x="60" y="21"/>
                    </a:cubicBezTo>
                    <a:cubicBezTo>
                      <a:pt x="60" y="5"/>
                      <a:pt x="47" y="0"/>
                      <a:pt x="35" y="0"/>
                    </a:cubicBezTo>
                    <a:lnTo>
                      <a:pt x="0" y="0"/>
                    </a:lnTo>
                    <a:lnTo>
                      <a:pt x="0" y="76"/>
                    </a:lnTo>
                    <a:lnTo>
                      <a:pt x="10" y="76"/>
                    </a:lnTo>
                    <a:lnTo>
                      <a:pt x="10" y="44"/>
                    </a:lnTo>
                    <a:close/>
                    <a:moveTo>
                      <a:pt x="10" y="9"/>
                    </a:moveTo>
                    <a:lnTo>
                      <a:pt x="10" y="9"/>
                    </a:lnTo>
                    <a:lnTo>
                      <a:pt x="36" y="9"/>
                    </a:lnTo>
                    <a:cubicBezTo>
                      <a:pt x="41" y="9"/>
                      <a:pt x="49" y="10"/>
                      <a:pt x="49" y="22"/>
                    </a:cubicBezTo>
                    <a:cubicBezTo>
                      <a:pt x="49" y="33"/>
                      <a:pt x="41" y="35"/>
                      <a:pt x="34" y="35"/>
                    </a:cubicBezTo>
                    <a:lnTo>
                      <a:pt x="10" y="35"/>
                    </a:lnTo>
                    <a:lnTo>
                      <a:pt x="10" y="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546"/>
              <p:cNvSpPr>
                <a:spLocks noEditPoints="1"/>
              </p:cNvSpPr>
              <p:nvPr/>
            </p:nvSpPr>
            <p:spPr bwMode="auto">
              <a:xfrm>
                <a:off x="2242" y="1356"/>
                <a:ext cx="44"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6 w 50"/>
                  <a:gd name="T11" fmla="*/ 0 h 59"/>
                  <a:gd name="T12" fmla="*/ 0 w 50"/>
                  <a:gd name="T13" fmla="*/ 31 h 59"/>
                  <a:gd name="T14" fmla="*/ 24 w 50"/>
                  <a:gd name="T15" fmla="*/ 59 h 59"/>
                  <a:gd name="T16" fmla="*/ 40 w 50"/>
                  <a:gd name="T17" fmla="*/ 55 h 59"/>
                  <a:gd name="T18" fmla="*/ 49 w 50"/>
                  <a:gd name="T19" fmla="*/ 40 h 59"/>
                  <a:gd name="T20" fmla="*/ 40 w 50"/>
                  <a:gd name="T21" fmla="*/ 40 h 59"/>
                  <a:gd name="T22" fmla="*/ 10 w 50"/>
                  <a:gd name="T23" fmla="*/ 25 h 59"/>
                  <a:gd name="T24" fmla="*/ 10 w 50"/>
                  <a:gd name="T25" fmla="*/ 25 h 59"/>
                  <a:gd name="T26" fmla="*/ 25 w 50"/>
                  <a:gd name="T27" fmla="*/ 9 h 59"/>
                  <a:gd name="T28" fmla="*/ 40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1"/>
                      <a:pt x="26" y="51"/>
                    </a:cubicBezTo>
                    <a:cubicBezTo>
                      <a:pt x="15" y="51"/>
                      <a:pt x="10" y="44"/>
                      <a:pt x="10" y="33"/>
                    </a:cubicBezTo>
                    <a:lnTo>
                      <a:pt x="50" y="33"/>
                    </a:lnTo>
                    <a:cubicBezTo>
                      <a:pt x="50" y="13"/>
                      <a:pt x="42" y="0"/>
                      <a:pt x="26" y="0"/>
                    </a:cubicBezTo>
                    <a:cubicBezTo>
                      <a:pt x="8" y="0"/>
                      <a:pt x="0" y="14"/>
                      <a:pt x="0" y="31"/>
                    </a:cubicBezTo>
                    <a:cubicBezTo>
                      <a:pt x="0" y="47"/>
                      <a:pt x="9" y="59"/>
                      <a:pt x="24" y="59"/>
                    </a:cubicBezTo>
                    <a:cubicBezTo>
                      <a:pt x="33" y="59"/>
                      <a:pt x="37" y="57"/>
                      <a:pt x="40" y="55"/>
                    </a:cubicBezTo>
                    <a:cubicBezTo>
                      <a:pt x="47" y="51"/>
                      <a:pt x="49" y="43"/>
                      <a:pt x="49" y="40"/>
                    </a:cubicBezTo>
                    <a:lnTo>
                      <a:pt x="40" y="40"/>
                    </a:lnTo>
                    <a:close/>
                    <a:moveTo>
                      <a:pt x="10" y="25"/>
                    </a:moveTo>
                    <a:lnTo>
                      <a:pt x="10" y="25"/>
                    </a:lnTo>
                    <a:cubicBezTo>
                      <a:pt x="10" y="17"/>
                      <a:pt x="16" y="9"/>
                      <a:pt x="25" y="9"/>
                    </a:cubicBezTo>
                    <a:cubicBezTo>
                      <a:pt x="36" y="9"/>
                      <a:pt x="40" y="17"/>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547"/>
              <p:cNvSpPr>
                <a:spLocks/>
              </p:cNvSpPr>
              <p:nvPr/>
            </p:nvSpPr>
            <p:spPr bwMode="auto">
              <a:xfrm>
                <a:off x="2293" y="1356"/>
                <a:ext cx="41" cy="52"/>
              </a:xfrm>
              <a:custGeom>
                <a:avLst/>
                <a:gdLst>
                  <a:gd name="T0" fmla="*/ 44 w 46"/>
                  <a:gd name="T1" fmla="*/ 18 h 59"/>
                  <a:gd name="T2" fmla="*/ 44 w 46"/>
                  <a:gd name="T3" fmla="*/ 18 h 59"/>
                  <a:gd name="T4" fmla="*/ 23 w 46"/>
                  <a:gd name="T5" fmla="*/ 0 h 59"/>
                  <a:gd name="T6" fmla="*/ 2 w 46"/>
                  <a:gd name="T7" fmla="*/ 18 h 59"/>
                  <a:gd name="T8" fmla="*/ 15 w 46"/>
                  <a:gd name="T9" fmla="*/ 32 h 59"/>
                  <a:gd name="T10" fmla="*/ 26 w 46"/>
                  <a:gd name="T11" fmla="*/ 34 h 59"/>
                  <a:gd name="T12" fmla="*/ 37 w 46"/>
                  <a:gd name="T13" fmla="*/ 42 h 59"/>
                  <a:gd name="T14" fmla="*/ 24 w 46"/>
                  <a:gd name="T15" fmla="*/ 51 h 59"/>
                  <a:gd name="T16" fmla="*/ 9 w 46"/>
                  <a:gd name="T17" fmla="*/ 40 h 59"/>
                  <a:gd name="T18" fmla="*/ 0 w 46"/>
                  <a:gd name="T19" fmla="*/ 40 h 59"/>
                  <a:gd name="T20" fmla="*/ 24 w 46"/>
                  <a:gd name="T21" fmla="*/ 59 h 59"/>
                  <a:gd name="T22" fmla="*/ 46 w 46"/>
                  <a:gd name="T23" fmla="*/ 41 h 59"/>
                  <a:gd name="T24" fmla="*/ 30 w 46"/>
                  <a:gd name="T25" fmla="*/ 26 h 59"/>
                  <a:gd name="T26" fmla="*/ 21 w 46"/>
                  <a:gd name="T27" fmla="*/ 24 h 59"/>
                  <a:gd name="T28" fmla="*/ 11 w 46"/>
                  <a:gd name="T29" fmla="*/ 16 h 59"/>
                  <a:gd name="T30" fmla="*/ 22 w 46"/>
                  <a:gd name="T31" fmla="*/ 8 h 59"/>
                  <a:gd name="T32" fmla="*/ 35 w 46"/>
                  <a:gd name="T33" fmla="*/ 18 h 59"/>
                  <a:gd name="T34" fmla="*/ 44 w 46"/>
                  <a:gd name="T3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8"/>
                    </a:moveTo>
                    <a:lnTo>
                      <a:pt x="44" y="18"/>
                    </a:lnTo>
                    <a:cubicBezTo>
                      <a:pt x="44" y="15"/>
                      <a:pt x="43" y="0"/>
                      <a:pt x="23" y="0"/>
                    </a:cubicBezTo>
                    <a:cubicBezTo>
                      <a:pt x="12" y="0"/>
                      <a:pt x="2" y="6"/>
                      <a:pt x="2" y="18"/>
                    </a:cubicBezTo>
                    <a:cubicBezTo>
                      <a:pt x="2" y="26"/>
                      <a:pt x="7" y="30"/>
                      <a:pt x="15" y="32"/>
                    </a:cubicBezTo>
                    <a:lnTo>
                      <a:pt x="26" y="34"/>
                    </a:lnTo>
                    <a:cubicBezTo>
                      <a:pt x="34" y="36"/>
                      <a:pt x="37" y="38"/>
                      <a:pt x="37" y="42"/>
                    </a:cubicBezTo>
                    <a:cubicBezTo>
                      <a:pt x="37" y="48"/>
                      <a:pt x="31" y="51"/>
                      <a:pt x="24" y="51"/>
                    </a:cubicBezTo>
                    <a:cubicBezTo>
                      <a:pt x="11" y="51"/>
                      <a:pt x="9" y="44"/>
                      <a:pt x="9" y="40"/>
                    </a:cubicBezTo>
                    <a:lnTo>
                      <a:pt x="0" y="40"/>
                    </a:lnTo>
                    <a:cubicBezTo>
                      <a:pt x="0" y="46"/>
                      <a:pt x="2" y="59"/>
                      <a:pt x="24" y="59"/>
                    </a:cubicBezTo>
                    <a:cubicBezTo>
                      <a:pt x="36" y="59"/>
                      <a:pt x="46" y="52"/>
                      <a:pt x="46" y="41"/>
                    </a:cubicBezTo>
                    <a:cubicBezTo>
                      <a:pt x="46" y="33"/>
                      <a:pt x="42" y="29"/>
                      <a:pt x="30" y="26"/>
                    </a:cubicBezTo>
                    <a:lnTo>
                      <a:pt x="21" y="24"/>
                    </a:lnTo>
                    <a:cubicBezTo>
                      <a:pt x="14" y="22"/>
                      <a:pt x="11" y="21"/>
                      <a:pt x="11" y="16"/>
                    </a:cubicBezTo>
                    <a:cubicBezTo>
                      <a:pt x="11" y="9"/>
                      <a:pt x="19" y="8"/>
                      <a:pt x="22" y="8"/>
                    </a:cubicBezTo>
                    <a:cubicBezTo>
                      <a:pt x="34" y="8"/>
                      <a:pt x="35" y="14"/>
                      <a:pt x="35" y="18"/>
                    </a:cubicBezTo>
                    <a:lnTo>
                      <a:pt x="44" y="1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548"/>
              <p:cNvSpPr>
                <a:spLocks noEditPoints="1"/>
              </p:cNvSpPr>
              <p:nvPr/>
            </p:nvSpPr>
            <p:spPr bwMode="auto">
              <a:xfrm>
                <a:off x="2341" y="1356"/>
                <a:ext cx="45" cy="52"/>
              </a:xfrm>
              <a:custGeom>
                <a:avLst/>
                <a:gdLst>
                  <a:gd name="T0" fmla="*/ 0 w 51"/>
                  <a:gd name="T1" fmla="*/ 30 h 59"/>
                  <a:gd name="T2" fmla="*/ 0 w 51"/>
                  <a:gd name="T3" fmla="*/ 30 h 59"/>
                  <a:gd name="T4" fmla="*/ 26 w 51"/>
                  <a:gd name="T5" fmla="*/ 59 h 59"/>
                  <a:gd name="T6" fmla="*/ 51 w 51"/>
                  <a:gd name="T7" fmla="*/ 30 h 59"/>
                  <a:gd name="T8" fmla="*/ 26 w 51"/>
                  <a:gd name="T9" fmla="*/ 0 h 59"/>
                  <a:gd name="T10" fmla="*/ 0 w 51"/>
                  <a:gd name="T11" fmla="*/ 30 h 59"/>
                  <a:gd name="T12" fmla="*/ 9 w 51"/>
                  <a:gd name="T13" fmla="*/ 30 h 59"/>
                  <a:gd name="T14" fmla="*/ 9 w 51"/>
                  <a:gd name="T15" fmla="*/ 30 h 59"/>
                  <a:gd name="T16" fmla="*/ 26 w 51"/>
                  <a:gd name="T17" fmla="*/ 8 h 59"/>
                  <a:gd name="T18" fmla="*/ 42 w 51"/>
                  <a:gd name="T19" fmla="*/ 30 h 59"/>
                  <a:gd name="T20" fmla="*/ 26 w 51"/>
                  <a:gd name="T21" fmla="*/ 51 h 59"/>
                  <a:gd name="T22" fmla="*/ 9 w 51"/>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9">
                    <a:moveTo>
                      <a:pt x="0" y="30"/>
                    </a:moveTo>
                    <a:lnTo>
                      <a:pt x="0" y="30"/>
                    </a:lnTo>
                    <a:cubicBezTo>
                      <a:pt x="0" y="44"/>
                      <a:pt x="8" y="59"/>
                      <a:pt x="26" y="59"/>
                    </a:cubicBezTo>
                    <a:cubicBezTo>
                      <a:pt x="43" y="59"/>
                      <a:pt x="51" y="44"/>
                      <a:pt x="51" y="30"/>
                    </a:cubicBezTo>
                    <a:cubicBezTo>
                      <a:pt x="51" y="15"/>
                      <a:pt x="43" y="0"/>
                      <a:pt x="26" y="0"/>
                    </a:cubicBezTo>
                    <a:cubicBezTo>
                      <a:pt x="8" y="0"/>
                      <a:pt x="0" y="15"/>
                      <a:pt x="0" y="30"/>
                    </a:cubicBezTo>
                    <a:close/>
                    <a:moveTo>
                      <a:pt x="9" y="30"/>
                    </a:moveTo>
                    <a:lnTo>
                      <a:pt x="9" y="30"/>
                    </a:lnTo>
                    <a:cubicBezTo>
                      <a:pt x="9" y="22"/>
                      <a:pt x="12" y="8"/>
                      <a:pt x="26" y="8"/>
                    </a:cubicBezTo>
                    <a:cubicBezTo>
                      <a:pt x="39" y="8"/>
                      <a:pt x="42" y="22"/>
                      <a:pt x="42" y="30"/>
                    </a:cubicBezTo>
                    <a:cubicBezTo>
                      <a:pt x="42" y="37"/>
                      <a:pt x="39" y="51"/>
                      <a:pt x="26" y="51"/>
                    </a:cubicBezTo>
                    <a:cubicBezTo>
                      <a:pt x="12" y="51"/>
                      <a:pt x="9" y="37"/>
                      <a:pt x="9"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549"/>
              <p:cNvSpPr>
                <a:spLocks/>
              </p:cNvSpPr>
              <p:nvPr/>
            </p:nvSpPr>
            <p:spPr bwMode="auto">
              <a:xfrm>
                <a:off x="2396" y="1358"/>
                <a:ext cx="39" cy="50"/>
              </a:xfrm>
              <a:custGeom>
                <a:avLst/>
                <a:gdLst>
                  <a:gd name="T0" fmla="*/ 44 w 44"/>
                  <a:gd name="T1" fmla="*/ 55 h 57"/>
                  <a:gd name="T2" fmla="*/ 44 w 44"/>
                  <a:gd name="T3" fmla="*/ 55 h 57"/>
                  <a:gd name="T4" fmla="*/ 44 w 44"/>
                  <a:gd name="T5" fmla="*/ 0 h 57"/>
                  <a:gd name="T6" fmla="*/ 35 w 44"/>
                  <a:gd name="T7" fmla="*/ 0 h 57"/>
                  <a:gd name="T8" fmla="*/ 35 w 44"/>
                  <a:gd name="T9" fmla="*/ 31 h 57"/>
                  <a:gd name="T10" fmla="*/ 20 w 44"/>
                  <a:gd name="T11" fmla="*/ 49 h 57"/>
                  <a:gd name="T12" fmla="*/ 9 w 44"/>
                  <a:gd name="T13" fmla="*/ 37 h 57"/>
                  <a:gd name="T14" fmla="*/ 9 w 44"/>
                  <a:gd name="T15" fmla="*/ 0 h 57"/>
                  <a:gd name="T16" fmla="*/ 0 w 44"/>
                  <a:gd name="T17" fmla="*/ 0 h 57"/>
                  <a:gd name="T18" fmla="*/ 0 w 44"/>
                  <a:gd name="T19" fmla="*/ 40 h 57"/>
                  <a:gd name="T20" fmla="*/ 18 w 44"/>
                  <a:gd name="T21" fmla="*/ 57 h 57"/>
                  <a:gd name="T22" fmla="*/ 35 w 44"/>
                  <a:gd name="T23" fmla="*/ 47 h 57"/>
                  <a:gd name="T24" fmla="*/ 35 w 44"/>
                  <a:gd name="T25" fmla="*/ 47 h 57"/>
                  <a:gd name="T26" fmla="*/ 35 w 44"/>
                  <a:gd name="T27" fmla="*/ 55 h 57"/>
                  <a:gd name="T28" fmla="*/ 44 w 44"/>
                  <a:gd name="T29"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57">
                    <a:moveTo>
                      <a:pt x="44" y="55"/>
                    </a:moveTo>
                    <a:lnTo>
                      <a:pt x="44" y="55"/>
                    </a:lnTo>
                    <a:lnTo>
                      <a:pt x="44" y="0"/>
                    </a:lnTo>
                    <a:lnTo>
                      <a:pt x="35" y="0"/>
                    </a:lnTo>
                    <a:lnTo>
                      <a:pt x="35" y="31"/>
                    </a:lnTo>
                    <a:cubicBezTo>
                      <a:pt x="35" y="39"/>
                      <a:pt x="31" y="49"/>
                      <a:pt x="20" y="49"/>
                    </a:cubicBezTo>
                    <a:cubicBezTo>
                      <a:pt x="14" y="49"/>
                      <a:pt x="9" y="46"/>
                      <a:pt x="9" y="37"/>
                    </a:cubicBezTo>
                    <a:lnTo>
                      <a:pt x="9" y="0"/>
                    </a:lnTo>
                    <a:lnTo>
                      <a:pt x="0" y="0"/>
                    </a:lnTo>
                    <a:lnTo>
                      <a:pt x="0" y="40"/>
                    </a:lnTo>
                    <a:cubicBezTo>
                      <a:pt x="0" y="53"/>
                      <a:pt x="9" y="57"/>
                      <a:pt x="18" y="57"/>
                    </a:cubicBezTo>
                    <a:cubicBezTo>
                      <a:pt x="26" y="57"/>
                      <a:pt x="31" y="54"/>
                      <a:pt x="35" y="47"/>
                    </a:cubicBezTo>
                    <a:lnTo>
                      <a:pt x="35" y="47"/>
                    </a:lnTo>
                    <a:lnTo>
                      <a:pt x="35" y="55"/>
                    </a:lnTo>
                    <a:lnTo>
                      <a:pt x="44" y="5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550"/>
              <p:cNvSpPr>
                <a:spLocks/>
              </p:cNvSpPr>
              <p:nvPr/>
            </p:nvSpPr>
            <p:spPr bwMode="auto">
              <a:xfrm>
                <a:off x="2449" y="1356"/>
                <a:ext cx="24" cy="50"/>
              </a:xfrm>
              <a:custGeom>
                <a:avLst/>
                <a:gdLst>
                  <a:gd name="T0" fmla="*/ 9 w 27"/>
                  <a:gd name="T1" fmla="*/ 25 h 57"/>
                  <a:gd name="T2" fmla="*/ 9 w 27"/>
                  <a:gd name="T3" fmla="*/ 25 h 57"/>
                  <a:gd name="T4" fmla="*/ 23 w 27"/>
                  <a:gd name="T5" fmla="*/ 10 h 57"/>
                  <a:gd name="T6" fmla="*/ 27 w 27"/>
                  <a:gd name="T7" fmla="*/ 10 h 57"/>
                  <a:gd name="T8" fmla="*/ 27 w 27"/>
                  <a:gd name="T9" fmla="*/ 1 h 57"/>
                  <a:gd name="T10" fmla="*/ 24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3" y="10"/>
                    </a:cubicBezTo>
                    <a:lnTo>
                      <a:pt x="27" y="10"/>
                    </a:lnTo>
                    <a:lnTo>
                      <a:pt x="27" y="1"/>
                    </a:lnTo>
                    <a:cubicBezTo>
                      <a:pt x="26" y="0"/>
                      <a:pt x="26" y="0"/>
                      <a:pt x="24" y="0"/>
                    </a:cubicBezTo>
                    <a:cubicBezTo>
                      <a:pt x="17" y="0"/>
                      <a:pt x="13" y="5"/>
                      <a:pt x="9" y="11"/>
                    </a:cubicBezTo>
                    <a:lnTo>
                      <a:pt x="9" y="11"/>
                    </a:lnTo>
                    <a:lnTo>
                      <a:pt x="9" y="2"/>
                    </a:lnTo>
                    <a:lnTo>
                      <a:pt x="0" y="2"/>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551"/>
              <p:cNvSpPr>
                <a:spLocks/>
              </p:cNvSpPr>
              <p:nvPr/>
            </p:nvSpPr>
            <p:spPr bwMode="auto">
              <a:xfrm>
                <a:off x="2476" y="1356"/>
                <a:ext cx="42" cy="52"/>
              </a:xfrm>
              <a:custGeom>
                <a:avLst/>
                <a:gdLst>
                  <a:gd name="T0" fmla="*/ 48 w 48"/>
                  <a:gd name="T1" fmla="*/ 21 h 59"/>
                  <a:gd name="T2" fmla="*/ 48 w 48"/>
                  <a:gd name="T3" fmla="*/ 21 h 59"/>
                  <a:gd name="T4" fmla="*/ 27 w 48"/>
                  <a:gd name="T5" fmla="*/ 0 h 59"/>
                  <a:gd name="T6" fmla="*/ 0 w 48"/>
                  <a:gd name="T7" fmla="*/ 31 h 59"/>
                  <a:gd name="T8" fmla="*/ 25 w 48"/>
                  <a:gd name="T9" fmla="*/ 59 h 59"/>
                  <a:gd name="T10" fmla="*/ 48 w 48"/>
                  <a:gd name="T11" fmla="*/ 38 h 59"/>
                  <a:gd name="T12" fmla="*/ 39 w 48"/>
                  <a:gd name="T13" fmla="*/ 38 h 59"/>
                  <a:gd name="T14" fmla="*/ 25 w 48"/>
                  <a:gd name="T15" fmla="*/ 51 h 59"/>
                  <a:gd name="T16" fmla="*/ 10 w 48"/>
                  <a:gd name="T17" fmla="*/ 30 h 59"/>
                  <a:gd name="T18" fmla="*/ 26 w 48"/>
                  <a:gd name="T19" fmla="*/ 9 h 59"/>
                  <a:gd name="T20" fmla="*/ 39 w 48"/>
                  <a:gd name="T21" fmla="*/ 21 h 59"/>
                  <a:gd name="T22" fmla="*/ 48 w 48"/>
                  <a:gd name="T23"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9">
                    <a:moveTo>
                      <a:pt x="48" y="21"/>
                    </a:moveTo>
                    <a:lnTo>
                      <a:pt x="48" y="21"/>
                    </a:lnTo>
                    <a:cubicBezTo>
                      <a:pt x="47" y="11"/>
                      <a:pt x="42" y="0"/>
                      <a:pt x="27" y="0"/>
                    </a:cubicBezTo>
                    <a:cubicBezTo>
                      <a:pt x="9" y="0"/>
                      <a:pt x="0" y="14"/>
                      <a:pt x="0" y="31"/>
                    </a:cubicBezTo>
                    <a:cubicBezTo>
                      <a:pt x="0" y="47"/>
                      <a:pt x="10" y="59"/>
                      <a:pt x="25" y="59"/>
                    </a:cubicBezTo>
                    <a:cubicBezTo>
                      <a:pt x="41" y="59"/>
                      <a:pt x="47" y="47"/>
                      <a:pt x="48" y="38"/>
                    </a:cubicBezTo>
                    <a:lnTo>
                      <a:pt x="39" y="38"/>
                    </a:lnTo>
                    <a:cubicBezTo>
                      <a:pt x="37" y="46"/>
                      <a:pt x="32" y="51"/>
                      <a:pt x="25" y="51"/>
                    </a:cubicBezTo>
                    <a:cubicBezTo>
                      <a:pt x="13" y="51"/>
                      <a:pt x="10" y="39"/>
                      <a:pt x="10" y="30"/>
                    </a:cubicBezTo>
                    <a:cubicBezTo>
                      <a:pt x="10" y="20"/>
                      <a:pt x="14" y="9"/>
                      <a:pt x="26" y="9"/>
                    </a:cubicBezTo>
                    <a:cubicBezTo>
                      <a:pt x="33" y="9"/>
                      <a:pt x="38" y="13"/>
                      <a:pt x="39" y="21"/>
                    </a:cubicBezTo>
                    <a:lnTo>
                      <a:pt x="48" y="2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552"/>
              <p:cNvSpPr>
                <a:spLocks noEditPoints="1"/>
              </p:cNvSpPr>
              <p:nvPr/>
            </p:nvSpPr>
            <p:spPr bwMode="auto">
              <a:xfrm>
                <a:off x="2524" y="1356"/>
                <a:ext cx="45"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6 w 50"/>
                  <a:gd name="T11" fmla="*/ 0 h 59"/>
                  <a:gd name="T12" fmla="*/ 0 w 50"/>
                  <a:gd name="T13" fmla="*/ 31 h 59"/>
                  <a:gd name="T14" fmla="*/ 25 w 50"/>
                  <a:gd name="T15" fmla="*/ 59 h 59"/>
                  <a:gd name="T16" fmla="*/ 40 w 50"/>
                  <a:gd name="T17" fmla="*/ 55 h 59"/>
                  <a:gd name="T18" fmla="*/ 49 w 50"/>
                  <a:gd name="T19" fmla="*/ 40 h 59"/>
                  <a:gd name="T20" fmla="*/ 40 w 50"/>
                  <a:gd name="T21" fmla="*/ 40 h 59"/>
                  <a:gd name="T22" fmla="*/ 10 w 50"/>
                  <a:gd name="T23" fmla="*/ 25 h 59"/>
                  <a:gd name="T24" fmla="*/ 10 w 50"/>
                  <a:gd name="T25" fmla="*/ 25 h 59"/>
                  <a:gd name="T26" fmla="*/ 25 w 50"/>
                  <a:gd name="T27" fmla="*/ 9 h 59"/>
                  <a:gd name="T28" fmla="*/ 41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1"/>
                      <a:pt x="26" y="51"/>
                    </a:cubicBezTo>
                    <a:cubicBezTo>
                      <a:pt x="15" y="51"/>
                      <a:pt x="10" y="44"/>
                      <a:pt x="10" y="33"/>
                    </a:cubicBezTo>
                    <a:lnTo>
                      <a:pt x="50" y="33"/>
                    </a:lnTo>
                    <a:cubicBezTo>
                      <a:pt x="50" y="13"/>
                      <a:pt x="42" y="0"/>
                      <a:pt x="26" y="0"/>
                    </a:cubicBezTo>
                    <a:cubicBezTo>
                      <a:pt x="8" y="0"/>
                      <a:pt x="0" y="14"/>
                      <a:pt x="0" y="31"/>
                    </a:cubicBezTo>
                    <a:cubicBezTo>
                      <a:pt x="0" y="47"/>
                      <a:pt x="9" y="59"/>
                      <a:pt x="25" y="59"/>
                    </a:cubicBezTo>
                    <a:cubicBezTo>
                      <a:pt x="33" y="59"/>
                      <a:pt x="37" y="57"/>
                      <a:pt x="40" y="55"/>
                    </a:cubicBezTo>
                    <a:cubicBezTo>
                      <a:pt x="47" y="51"/>
                      <a:pt x="49" y="43"/>
                      <a:pt x="49" y="40"/>
                    </a:cubicBezTo>
                    <a:lnTo>
                      <a:pt x="40" y="40"/>
                    </a:lnTo>
                    <a:close/>
                    <a:moveTo>
                      <a:pt x="10" y="25"/>
                    </a:moveTo>
                    <a:lnTo>
                      <a:pt x="10" y="25"/>
                    </a:lnTo>
                    <a:cubicBezTo>
                      <a:pt x="10" y="17"/>
                      <a:pt x="17" y="9"/>
                      <a:pt x="25" y="9"/>
                    </a:cubicBezTo>
                    <a:cubicBezTo>
                      <a:pt x="36"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553"/>
              <p:cNvSpPr>
                <a:spLocks/>
              </p:cNvSpPr>
              <p:nvPr/>
            </p:nvSpPr>
            <p:spPr bwMode="auto">
              <a:xfrm>
                <a:off x="2576" y="1356"/>
                <a:ext cx="40" cy="52"/>
              </a:xfrm>
              <a:custGeom>
                <a:avLst/>
                <a:gdLst>
                  <a:gd name="T0" fmla="*/ 44 w 46"/>
                  <a:gd name="T1" fmla="*/ 18 h 59"/>
                  <a:gd name="T2" fmla="*/ 44 w 46"/>
                  <a:gd name="T3" fmla="*/ 18 h 59"/>
                  <a:gd name="T4" fmla="*/ 23 w 46"/>
                  <a:gd name="T5" fmla="*/ 0 h 59"/>
                  <a:gd name="T6" fmla="*/ 2 w 46"/>
                  <a:gd name="T7" fmla="*/ 18 h 59"/>
                  <a:gd name="T8" fmla="*/ 15 w 46"/>
                  <a:gd name="T9" fmla="*/ 32 h 59"/>
                  <a:gd name="T10" fmla="*/ 26 w 46"/>
                  <a:gd name="T11" fmla="*/ 34 h 59"/>
                  <a:gd name="T12" fmla="*/ 37 w 46"/>
                  <a:gd name="T13" fmla="*/ 42 h 59"/>
                  <a:gd name="T14" fmla="*/ 24 w 46"/>
                  <a:gd name="T15" fmla="*/ 51 h 59"/>
                  <a:gd name="T16" fmla="*/ 9 w 46"/>
                  <a:gd name="T17" fmla="*/ 40 h 59"/>
                  <a:gd name="T18" fmla="*/ 0 w 46"/>
                  <a:gd name="T19" fmla="*/ 40 h 59"/>
                  <a:gd name="T20" fmla="*/ 24 w 46"/>
                  <a:gd name="T21" fmla="*/ 59 h 59"/>
                  <a:gd name="T22" fmla="*/ 46 w 46"/>
                  <a:gd name="T23" fmla="*/ 41 h 59"/>
                  <a:gd name="T24" fmla="*/ 30 w 46"/>
                  <a:gd name="T25" fmla="*/ 26 h 59"/>
                  <a:gd name="T26" fmla="*/ 21 w 46"/>
                  <a:gd name="T27" fmla="*/ 24 h 59"/>
                  <a:gd name="T28" fmla="*/ 11 w 46"/>
                  <a:gd name="T29" fmla="*/ 16 h 59"/>
                  <a:gd name="T30" fmla="*/ 22 w 46"/>
                  <a:gd name="T31" fmla="*/ 8 h 59"/>
                  <a:gd name="T32" fmla="*/ 35 w 46"/>
                  <a:gd name="T33" fmla="*/ 18 h 59"/>
                  <a:gd name="T34" fmla="*/ 44 w 46"/>
                  <a:gd name="T3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8"/>
                    </a:moveTo>
                    <a:lnTo>
                      <a:pt x="44" y="18"/>
                    </a:lnTo>
                    <a:cubicBezTo>
                      <a:pt x="44" y="15"/>
                      <a:pt x="43" y="0"/>
                      <a:pt x="23" y="0"/>
                    </a:cubicBezTo>
                    <a:cubicBezTo>
                      <a:pt x="12" y="0"/>
                      <a:pt x="2" y="6"/>
                      <a:pt x="2" y="18"/>
                    </a:cubicBezTo>
                    <a:cubicBezTo>
                      <a:pt x="2" y="26"/>
                      <a:pt x="7" y="30"/>
                      <a:pt x="15" y="32"/>
                    </a:cubicBezTo>
                    <a:lnTo>
                      <a:pt x="26" y="34"/>
                    </a:lnTo>
                    <a:cubicBezTo>
                      <a:pt x="34" y="36"/>
                      <a:pt x="37" y="38"/>
                      <a:pt x="37" y="42"/>
                    </a:cubicBezTo>
                    <a:cubicBezTo>
                      <a:pt x="37" y="48"/>
                      <a:pt x="31" y="51"/>
                      <a:pt x="24" y="51"/>
                    </a:cubicBezTo>
                    <a:cubicBezTo>
                      <a:pt x="11" y="51"/>
                      <a:pt x="10" y="44"/>
                      <a:pt x="9" y="40"/>
                    </a:cubicBezTo>
                    <a:lnTo>
                      <a:pt x="0" y="40"/>
                    </a:lnTo>
                    <a:cubicBezTo>
                      <a:pt x="1" y="46"/>
                      <a:pt x="2" y="59"/>
                      <a:pt x="24" y="59"/>
                    </a:cubicBezTo>
                    <a:cubicBezTo>
                      <a:pt x="37" y="59"/>
                      <a:pt x="46" y="52"/>
                      <a:pt x="46" y="41"/>
                    </a:cubicBezTo>
                    <a:cubicBezTo>
                      <a:pt x="46" y="33"/>
                      <a:pt x="42" y="29"/>
                      <a:pt x="30" y="26"/>
                    </a:cubicBezTo>
                    <a:lnTo>
                      <a:pt x="21" y="24"/>
                    </a:lnTo>
                    <a:cubicBezTo>
                      <a:pt x="14" y="22"/>
                      <a:pt x="11" y="21"/>
                      <a:pt x="11" y="16"/>
                    </a:cubicBezTo>
                    <a:cubicBezTo>
                      <a:pt x="11" y="9"/>
                      <a:pt x="19" y="8"/>
                      <a:pt x="22" y="8"/>
                    </a:cubicBezTo>
                    <a:cubicBezTo>
                      <a:pt x="34" y="8"/>
                      <a:pt x="35" y="14"/>
                      <a:pt x="35" y="18"/>
                    </a:cubicBezTo>
                    <a:lnTo>
                      <a:pt x="44" y="1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554"/>
              <p:cNvSpPr>
                <a:spLocks/>
              </p:cNvSpPr>
              <p:nvPr/>
            </p:nvSpPr>
            <p:spPr bwMode="auto">
              <a:xfrm>
                <a:off x="2890" y="1113"/>
                <a:ext cx="38" cy="69"/>
              </a:xfrm>
              <a:custGeom>
                <a:avLst/>
                <a:gdLst>
                  <a:gd name="T0" fmla="*/ 0 w 43"/>
                  <a:gd name="T1" fmla="*/ 52 h 78"/>
                  <a:gd name="T2" fmla="*/ 0 w 43"/>
                  <a:gd name="T3" fmla="*/ 52 h 78"/>
                  <a:gd name="T4" fmla="*/ 0 w 43"/>
                  <a:gd name="T5" fmla="*/ 59 h 78"/>
                  <a:gd name="T6" fmla="*/ 21 w 43"/>
                  <a:gd name="T7" fmla="*/ 78 h 78"/>
                  <a:gd name="T8" fmla="*/ 43 w 43"/>
                  <a:gd name="T9" fmla="*/ 56 h 78"/>
                  <a:gd name="T10" fmla="*/ 43 w 43"/>
                  <a:gd name="T11" fmla="*/ 0 h 78"/>
                  <a:gd name="T12" fmla="*/ 33 w 43"/>
                  <a:gd name="T13" fmla="*/ 0 h 78"/>
                  <a:gd name="T14" fmla="*/ 33 w 43"/>
                  <a:gd name="T15" fmla="*/ 56 h 78"/>
                  <a:gd name="T16" fmla="*/ 21 w 43"/>
                  <a:gd name="T17" fmla="*/ 70 h 78"/>
                  <a:gd name="T18" fmla="*/ 9 w 43"/>
                  <a:gd name="T19" fmla="*/ 57 h 78"/>
                  <a:gd name="T20" fmla="*/ 9 w 43"/>
                  <a:gd name="T21" fmla="*/ 52 h 78"/>
                  <a:gd name="T22" fmla="*/ 0 w 43"/>
                  <a:gd name="T23" fmla="*/ 5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78">
                    <a:moveTo>
                      <a:pt x="0" y="52"/>
                    </a:moveTo>
                    <a:lnTo>
                      <a:pt x="0" y="52"/>
                    </a:lnTo>
                    <a:lnTo>
                      <a:pt x="0" y="59"/>
                    </a:lnTo>
                    <a:cubicBezTo>
                      <a:pt x="0" y="67"/>
                      <a:pt x="4" y="78"/>
                      <a:pt x="21" y="78"/>
                    </a:cubicBezTo>
                    <a:cubicBezTo>
                      <a:pt x="32" y="78"/>
                      <a:pt x="43" y="74"/>
                      <a:pt x="43" y="56"/>
                    </a:cubicBezTo>
                    <a:lnTo>
                      <a:pt x="43" y="0"/>
                    </a:lnTo>
                    <a:lnTo>
                      <a:pt x="33" y="0"/>
                    </a:lnTo>
                    <a:lnTo>
                      <a:pt x="33" y="56"/>
                    </a:lnTo>
                    <a:cubicBezTo>
                      <a:pt x="33" y="64"/>
                      <a:pt x="30" y="70"/>
                      <a:pt x="21" y="70"/>
                    </a:cubicBezTo>
                    <a:cubicBezTo>
                      <a:pt x="14" y="70"/>
                      <a:pt x="9" y="66"/>
                      <a:pt x="9" y="57"/>
                    </a:cubicBezTo>
                    <a:lnTo>
                      <a:pt x="9" y="52"/>
                    </a:lnTo>
                    <a:lnTo>
                      <a:pt x="0" y="5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555"/>
              <p:cNvSpPr>
                <a:spLocks noEditPoints="1"/>
              </p:cNvSpPr>
              <p:nvPr/>
            </p:nvSpPr>
            <p:spPr bwMode="auto">
              <a:xfrm>
                <a:off x="2939" y="1130"/>
                <a:ext cx="45" cy="52"/>
              </a:xfrm>
              <a:custGeom>
                <a:avLst/>
                <a:gdLst>
                  <a:gd name="T0" fmla="*/ 0 w 51"/>
                  <a:gd name="T1" fmla="*/ 30 h 59"/>
                  <a:gd name="T2" fmla="*/ 0 w 51"/>
                  <a:gd name="T3" fmla="*/ 30 h 59"/>
                  <a:gd name="T4" fmla="*/ 26 w 51"/>
                  <a:gd name="T5" fmla="*/ 59 h 59"/>
                  <a:gd name="T6" fmla="*/ 51 w 51"/>
                  <a:gd name="T7" fmla="*/ 30 h 59"/>
                  <a:gd name="T8" fmla="*/ 26 w 51"/>
                  <a:gd name="T9" fmla="*/ 0 h 59"/>
                  <a:gd name="T10" fmla="*/ 0 w 51"/>
                  <a:gd name="T11" fmla="*/ 30 h 59"/>
                  <a:gd name="T12" fmla="*/ 10 w 51"/>
                  <a:gd name="T13" fmla="*/ 30 h 59"/>
                  <a:gd name="T14" fmla="*/ 10 w 51"/>
                  <a:gd name="T15" fmla="*/ 30 h 59"/>
                  <a:gd name="T16" fmla="*/ 26 w 51"/>
                  <a:gd name="T17" fmla="*/ 8 h 59"/>
                  <a:gd name="T18" fmla="*/ 42 w 51"/>
                  <a:gd name="T19" fmla="*/ 30 h 59"/>
                  <a:gd name="T20" fmla="*/ 26 w 51"/>
                  <a:gd name="T21" fmla="*/ 51 h 59"/>
                  <a:gd name="T22" fmla="*/ 10 w 51"/>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9">
                    <a:moveTo>
                      <a:pt x="0" y="30"/>
                    </a:moveTo>
                    <a:lnTo>
                      <a:pt x="0" y="30"/>
                    </a:lnTo>
                    <a:cubicBezTo>
                      <a:pt x="0" y="44"/>
                      <a:pt x="8" y="59"/>
                      <a:pt x="26" y="59"/>
                    </a:cubicBezTo>
                    <a:cubicBezTo>
                      <a:pt x="43" y="59"/>
                      <a:pt x="51" y="44"/>
                      <a:pt x="51" y="30"/>
                    </a:cubicBezTo>
                    <a:cubicBezTo>
                      <a:pt x="51" y="15"/>
                      <a:pt x="43" y="0"/>
                      <a:pt x="26" y="0"/>
                    </a:cubicBezTo>
                    <a:cubicBezTo>
                      <a:pt x="8" y="0"/>
                      <a:pt x="0" y="15"/>
                      <a:pt x="0" y="30"/>
                    </a:cubicBezTo>
                    <a:close/>
                    <a:moveTo>
                      <a:pt x="10" y="30"/>
                    </a:moveTo>
                    <a:lnTo>
                      <a:pt x="10" y="30"/>
                    </a:lnTo>
                    <a:cubicBezTo>
                      <a:pt x="10" y="22"/>
                      <a:pt x="12" y="8"/>
                      <a:pt x="26" y="8"/>
                    </a:cubicBezTo>
                    <a:cubicBezTo>
                      <a:pt x="39" y="8"/>
                      <a:pt x="42" y="22"/>
                      <a:pt x="42" y="30"/>
                    </a:cubicBezTo>
                    <a:cubicBezTo>
                      <a:pt x="42" y="37"/>
                      <a:pt x="39" y="51"/>
                      <a:pt x="26" y="51"/>
                    </a:cubicBezTo>
                    <a:cubicBezTo>
                      <a:pt x="12" y="51"/>
                      <a:pt x="10" y="37"/>
                      <a:pt x="10"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556"/>
              <p:cNvSpPr>
                <a:spLocks noEditPoints="1"/>
              </p:cNvSpPr>
              <p:nvPr/>
            </p:nvSpPr>
            <p:spPr bwMode="auto">
              <a:xfrm>
                <a:off x="2994" y="1113"/>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1 h 76"/>
                  <a:gd name="T14" fmla="*/ 9 w 9"/>
                  <a:gd name="T15" fmla="*/ 11 h 76"/>
                  <a:gd name="T16" fmla="*/ 9 w 9"/>
                  <a:gd name="T17" fmla="*/ 0 h 76"/>
                  <a:gd name="T18" fmla="*/ 0 w 9"/>
                  <a:gd name="T19" fmla="*/ 0 h 76"/>
                  <a:gd name="T20" fmla="*/ 0 w 9"/>
                  <a:gd name="T21" fmla="*/ 11 h 76"/>
                  <a:gd name="T22" fmla="*/ 9 w 9"/>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1"/>
                    </a:moveTo>
                    <a:lnTo>
                      <a:pt x="9" y="11"/>
                    </a:lnTo>
                    <a:lnTo>
                      <a:pt x="9" y="0"/>
                    </a:lnTo>
                    <a:lnTo>
                      <a:pt x="0" y="0"/>
                    </a:lnTo>
                    <a:lnTo>
                      <a:pt x="0" y="11"/>
                    </a:lnTo>
                    <a:lnTo>
                      <a:pt x="9"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557"/>
              <p:cNvSpPr>
                <a:spLocks/>
              </p:cNvSpPr>
              <p:nvPr/>
            </p:nvSpPr>
            <p:spPr bwMode="auto">
              <a:xfrm>
                <a:off x="3015" y="1130"/>
                <a:ext cx="39" cy="50"/>
              </a:xfrm>
              <a:custGeom>
                <a:avLst/>
                <a:gdLst>
                  <a:gd name="T0" fmla="*/ 45 w 45"/>
                  <a:gd name="T1" fmla="*/ 20 h 57"/>
                  <a:gd name="T2" fmla="*/ 45 w 45"/>
                  <a:gd name="T3" fmla="*/ 20 h 57"/>
                  <a:gd name="T4" fmla="*/ 26 w 45"/>
                  <a:gd name="T5" fmla="*/ 0 h 57"/>
                  <a:gd name="T6" fmla="*/ 9 w 45"/>
                  <a:gd name="T7" fmla="*/ 10 h 57"/>
                  <a:gd name="T8" fmla="*/ 9 w 45"/>
                  <a:gd name="T9" fmla="*/ 10 h 57"/>
                  <a:gd name="T10" fmla="*/ 9 w 45"/>
                  <a:gd name="T11" fmla="*/ 2 h 57"/>
                  <a:gd name="T12" fmla="*/ 0 w 45"/>
                  <a:gd name="T13" fmla="*/ 2 h 57"/>
                  <a:gd name="T14" fmla="*/ 0 w 45"/>
                  <a:gd name="T15" fmla="*/ 57 h 57"/>
                  <a:gd name="T16" fmla="*/ 9 w 45"/>
                  <a:gd name="T17" fmla="*/ 57 h 57"/>
                  <a:gd name="T18" fmla="*/ 9 w 45"/>
                  <a:gd name="T19" fmla="*/ 27 h 57"/>
                  <a:gd name="T20" fmla="*/ 24 w 45"/>
                  <a:gd name="T21" fmla="*/ 9 h 57"/>
                  <a:gd name="T22" fmla="*/ 36 w 45"/>
                  <a:gd name="T23" fmla="*/ 23 h 57"/>
                  <a:gd name="T24" fmla="*/ 36 w 45"/>
                  <a:gd name="T25" fmla="*/ 57 h 57"/>
                  <a:gd name="T26" fmla="*/ 45 w 45"/>
                  <a:gd name="T27" fmla="*/ 57 h 57"/>
                  <a:gd name="T28" fmla="*/ 45 w 45"/>
                  <a:gd name="T29" fmla="*/ 2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20"/>
                    </a:moveTo>
                    <a:lnTo>
                      <a:pt x="45" y="20"/>
                    </a:lnTo>
                    <a:cubicBezTo>
                      <a:pt x="45" y="4"/>
                      <a:pt x="34" y="0"/>
                      <a:pt x="26" y="0"/>
                    </a:cubicBezTo>
                    <a:cubicBezTo>
                      <a:pt x="16" y="0"/>
                      <a:pt x="11" y="7"/>
                      <a:pt x="9" y="10"/>
                    </a:cubicBezTo>
                    <a:lnTo>
                      <a:pt x="9" y="10"/>
                    </a:lnTo>
                    <a:lnTo>
                      <a:pt x="9" y="2"/>
                    </a:lnTo>
                    <a:lnTo>
                      <a:pt x="0" y="2"/>
                    </a:lnTo>
                    <a:lnTo>
                      <a:pt x="0" y="57"/>
                    </a:lnTo>
                    <a:lnTo>
                      <a:pt x="9" y="57"/>
                    </a:lnTo>
                    <a:lnTo>
                      <a:pt x="9" y="27"/>
                    </a:lnTo>
                    <a:cubicBezTo>
                      <a:pt x="9" y="12"/>
                      <a:pt x="19" y="9"/>
                      <a:pt x="24" y="9"/>
                    </a:cubicBezTo>
                    <a:cubicBezTo>
                      <a:pt x="33" y="9"/>
                      <a:pt x="36" y="14"/>
                      <a:pt x="36" y="23"/>
                    </a:cubicBezTo>
                    <a:lnTo>
                      <a:pt x="36" y="57"/>
                    </a:lnTo>
                    <a:lnTo>
                      <a:pt x="45" y="57"/>
                    </a:lnTo>
                    <a:lnTo>
                      <a:pt x="45"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58"/>
              <p:cNvSpPr>
                <a:spLocks/>
              </p:cNvSpPr>
              <p:nvPr/>
            </p:nvSpPr>
            <p:spPr bwMode="auto">
              <a:xfrm>
                <a:off x="3062" y="1118"/>
                <a:ext cx="23" cy="63"/>
              </a:xfrm>
              <a:custGeom>
                <a:avLst/>
                <a:gdLst>
                  <a:gd name="T0" fmla="*/ 26 w 26"/>
                  <a:gd name="T1" fmla="*/ 23 h 71"/>
                  <a:gd name="T2" fmla="*/ 26 w 26"/>
                  <a:gd name="T3" fmla="*/ 23 h 71"/>
                  <a:gd name="T4" fmla="*/ 26 w 26"/>
                  <a:gd name="T5" fmla="*/ 15 h 71"/>
                  <a:gd name="T6" fmla="*/ 17 w 26"/>
                  <a:gd name="T7" fmla="*/ 15 h 71"/>
                  <a:gd name="T8" fmla="*/ 17 w 26"/>
                  <a:gd name="T9" fmla="*/ 0 h 71"/>
                  <a:gd name="T10" fmla="*/ 8 w 26"/>
                  <a:gd name="T11" fmla="*/ 0 h 71"/>
                  <a:gd name="T12" fmla="*/ 8 w 26"/>
                  <a:gd name="T13" fmla="*/ 15 h 71"/>
                  <a:gd name="T14" fmla="*/ 0 w 26"/>
                  <a:gd name="T15" fmla="*/ 15 h 71"/>
                  <a:gd name="T16" fmla="*/ 0 w 26"/>
                  <a:gd name="T17" fmla="*/ 23 h 71"/>
                  <a:gd name="T18" fmla="*/ 8 w 26"/>
                  <a:gd name="T19" fmla="*/ 23 h 71"/>
                  <a:gd name="T20" fmla="*/ 8 w 26"/>
                  <a:gd name="T21" fmla="*/ 59 h 71"/>
                  <a:gd name="T22" fmla="*/ 19 w 26"/>
                  <a:gd name="T23" fmla="*/ 71 h 71"/>
                  <a:gd name="T24" fmla="*/ 26 w 26"/>
                  <a:gd name="T25" fmla="*/ 70 h 71"/>
                  <a:gd name="T26" fmla="*/ 26 w 26"/>
                  <a:gd name="T27" fmla="*/ 63 h 71"/>
                  <a:gd name="T28" fmla="*/ 23 w 26"/>
                  <a:gd name="T29" fmla="*/ 63 h 71"/>
                  <a:gd name="T30" fmla="*/ 17 w 26"/>
                  <a:gd name="T31" fmla="*/ 59 h 71"/>
                  <a:gd name="T32" fmla="*/ 17 w 26"/>
                  <a:gd name="T33" fmla="*/ 23 h 71"/>
                  <a:gd name="T34" fmla="*/ 26 w 26"/>
                  <a:gd name="T3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1">
                    <a:moveTo>
                      <a:pt x="26" y="23"/>
                    </a:moveTo>
                    <a:lnTo>
                      <a:pt x="26" y="23"/>
                    </a:lnTo>
                    <a:lnTo>
                      <a:pt x="26" y="15"/>
                    </a:lnTo>
                    <a:lnTo>
                      <a:pt x="17" y="15"/>
                    </a:lnTo>
                    <a:lnTo>
                      <a:pt x="17" y="0"/>
                    </a:lnTo>
                    <a:lnTo>
                      <a:pt x="8" y="0"/>
                    </a:lnTo>
                    <a:lnTo>
                      <a:pt x="8" y="15"/>
                    </a:lnTo>
                    <a:lnTo>
                      <a:pt x="0" y="15"/>
                    </a:lnTo>
                    <a:lnTo>
                      <a:pt x="0" y="23"/>
                    </a:lnTo>
                    <a:lnTo>
                      <a:pt x="8" y="23"/>
                    </a:lnTo>
                    <a:lnTo>
                      <a:pt x="8" y="59"/>
                    </a:lnTo>
                    <a:cubicBezTo>
                      <a:pt x="8" y="66"/>
                      <a:pt x="10" y="71"/>
                      <a:pt x="19" y="71"/>
                    </a:cubicBezTo>
                    <a:cubicBezTo>
                      <a:pt x="20" y="71"/>
                      <a:pt x="22" y="71"/>
                      <a:pt x="26" y="70"/>
                    </a:cubicBezTo>
                    <a:lnTo>
                      <a:pt x="26" y="63"/>
                    </a:lnTo>
                    <a:lnTo>
                      <a:pt x="23" y="63"/>
                    </a:lnTo>
                    <a:cubicBezTo>
                      <a:pt x="21" y="63"/>
                      <a:pt x="17" y="63"/>
                      <a:pt x="17" y="59"/>
                    </a:cubicBezTo>
                    <a:lnTo>
                      <a:pt x="17" y="23"/>
                    </a:lnTo>
                    <a:lnTo>
                      <a:pt x="26" y="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559"/>
              <p:cNvSpPr>
                <a:spLocks noEditPoints="1"/>
              </p:cNvSpPr>
              <p:nvPr/>
            </p:nvSpPr>
            <p:spPr bwMode="auto">
              <a:xfrm>
                <a:off x="2896" y="1226"/>
                <a:ext cx="51" cy="67"/>
              </a:xfrm>
              <a:custGeom>
                <a:avLst/>
                <a:gdLst>
                  <a:gd name="T0" fmla="*/ 10 w 57"/>
                  <a:gd name="T1" fmla="*/ 9 h 76"/>
                  <a:gd name="T2" fmla="*/ 10 w 57"/>
                  <a:gd name="T3" fmla="*/ 9 h 76"/>
                  <a:gd name="T4" fmla="*/ 31 w 57"/>
                  <a:gd name="T5" fmla="*/ 9 h 76"/>
                  <a:gd name="T6" fmla="*/ 46 w 57"/>
                  <a:gd name="T7" fmla="*/ 22 h 76"/>
                  <a:gd name="T8" fmla="*/ 31 w 57"/>
                  <a:gd name="T9" fmla="*/ 35 h 76"/>
                  <a:gd name="T10" fmla="*/ 10 w 57"/>
                  <a:gd name="T11" fmla="*/ 35 h 76"/>
                  <a:gd name="T12" fmla="*/ 10 w 57"/>
                  <a:gd name="T13" fmla="*/ 9 h 76"/>
                  <a:gd name="T14" fmla="*/ 10 w 57"/>
                  <a:gd name="T15" fmla="*/ 44 h 76"/>
                  <a:gd name="T16" fmla="*/ 10 w 57"/>
                  <a:gd name="T17" fmla="*/ 44 h 76"/>
                  <a:gd name="T18" fmla="*/ 34 w 57"/>
                  <a:gd name="T19" fmla="*/ 44 h 76"/>
                  <a:gd name="T20" fmla="*/ 57 w 57"/>
                  <a:gd name="T21" fmla="*/ 22 h 76"/>
                  <a:gd name="T22" fmla="*/ 34 w 57"/>
                  <a:gd name="T23" fmla="*/ 0 h 76"/>
                  <a:gd name="T24" fmla="*/ 0 w 57"/>
                  <a:gd name="T25" fmla="*/ 0 h 76"/>
                  <a:gd name="T26" fmla="*/ 0 w 57"/>
                  <a:gd name="T27" fmla="*/ 76 h 76"/>
                  <a:gd name="T28" fmla="*/ 10 w 57"/>
                  <a:gd name="T29" fmla="*/ 76 h 76"/>
                  <a:gd name="T30" fmla="*/ 10 w 57"/>
                  <a:gd name="T31" fmla="*/ 4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76">
                    <a:moveTo>
                      <a:pt x="10" y="9"/>
                    </a:moveTo>
                    <a:lnTo>
                      <a:pt x="10" y="9"/>
                    </a:lnTo>
                    <a:lnTo>
                      <a:pt x="31" y="9"/>
                    </a:lnTo>
                    <a:cubicBezTo>
                      <a:pt x="40" y="9"/>
                      <a:pt x="46" y="12"/>
                      <a:pt x="46" y="22"/>
                    </a:cubicBezTo>
                    <a:cubicBezTo>
                      <a:pt x="46" y="32"/>
                      <a:pt x="40" y="35"/>
                      <a:pt x="31" y="35"/>
                    </a:cubicBezTo>
                    <a:lnTo>
                      <a:pt x="10" y="35"/>
                    </a:lnTo>
                    <a:lnTo>
                      <a:pt x="10" y="9"/>
                    </a:lnTo>
                    <a:close/>
                    <a:moveTo>
                      <a:pt x="10" y="44"/>
                    </a:moveTo>
                    <a:lnTo>
                      <a:pt x="10" y="44"/>
                    </a:lnTo>
                    <a:lnTo>
                      <a:pt x="34" y="44"/>
                    </a:lnTo>
                    <a:cubicBezTo>
                      <a:pt x="51" y="44"/>
                      <a:pt x="57" y="32"/>
                      <a:pt x="57" y="22"/>
                    </a:cubicBezTo>
                    <a:cubicBezTo>
                      <a:pt x="57" y="9"/>
                      <a:pt x="48" y="0"/>
                      <a:pt x="34" y="0"/>
                    </a:cubicBezTo>
                    <a:lnTo>
                      <a:pt x="0" y="0"/>
                    </a:lnTo>
                    <a:lnTo>
                      <a:pt x="0" y="76"/>
                    </a:lnTo>
                    <a:lnTo>
                      <a:pt x="10" y="76"/>
                    </a:lnTo>
                    <a:lnTo>
                      <a:pt x="10" y="4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560"/>
              <p:cNvSpPr>
                <a:spLocks/>
              </p:cNvSpPr>
              <p:nvPr/>
            </p:nvSpPr>
            <p:spPr bwMode="auto">
              <a:xfrm>
                <a:off x="2958" y="1243"/>
                <a:ext cx="24" cy="50"/>
              </a:xfrm>
              <a:custGeom>
                <a:avLst/>
                <a:gdLst>
                  <a:gd name="T0" fmla="*/ 10 w 27"/>
                  <a:gd name="T1" fmla="*/ 25 h 57"/>
                  <a:gd name="T2" fmla="*/ 10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1"/>
                    </a:lnTo>
                    <a:cubicBezTo>
                      <a:pt x="27" y="0"/>
                      <a:pt x="26" y="0"/>
                      <a:pt x="25" y="0"/>
                    </a:cubicBezTo>
                    <a:cubicBezTo>
                      <a:pt x="18" y="0"/>
                      <a:pt x="13" y="5"/>
                      <a:pt x="9" y="11"/>
                    </a:cubicBezTo>
                    <a:lnTo>
                      <a:pt x="9" y="11"/>
                    </a:lnTo>
                    <a:lnTo>
                      <a:pt x="9" y="2"/>
                    </a:lnTo>
                    <a:lnTo>
                      <a:pt x="0" y="2"/>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561"/>
              <p:cNvSpPr>
                <a:spLocks noEditPoints="1"/>
              </p:cNvSpPr>
              <p:nvPr/>
            </p:nvSpPr>
            <p:spPr bwMode="auto">
              <a:xfrm>
                <a:off x="2985" y="1243"/>
                <a:ext cx="46" cy="52"/>
              </a:xfrm>
              <a:custGeom>
                <a:avLst/>
                <a:gdLst>
                  <a:gd name="T0" fmla="*/ 0 w 52"/>
                  <a:gd name="T1" fmla="*/ 30 h 59"/>
                  <a:gd name="T2" fmla="*/ 0 w 52"/>
                  <a:gd name="T3" fmla="*/ 30 h 59"/>
                  <a:gd name="T4" fmla="*/ 26 w 52"/>
                  <a:gd name="T5" fmla="*/ 59 h 59"/>
                  <a:gd name="T6" fmla="*/ 52 w 52"/>
                  <a:gd name="T7" fmla="*/ 30 h 59"/>
                  <a:gd name="T8" fmla="*/ 26 w 52"/>
                  <a:gd name="T9" fmla="*/ 0 h 59"/>
                  <a:gd name="T10" fmla="*/ 0 w 52"/>
                  <a:gd name="T11" fmla="*/ 30 h 59"/>
                  <a:gd name="T12" fmla="*/ 10 w 52"/>
                  <a:gd name="T13" fmla="*/ 30 h 59"/>
                  <a:gd name="T14" fmla="*/ 10 w 52"/>
                  <a:gd name="T15" fmla="*/ 30 h 59"/>
                  <a:gd name="T16" fmla="*/ 26 w 52"/>
                  <a:gd name="T17" fmla="*/ 8 h 59"/>
                  <a:gd name="T18" fmla="*/ 42 w 52"/>
                  <a:gd name="T19" fmla="*/ 30 h 59"/>
                  <a:gd name="T20" fmla="*/ 26 w 52"/>
                  <a:gd name="T21" fmla="*/ 51 h 59"/>
                  <a:gd name="T22" fmla="*/ 10 w 52"/>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9">
                    <a:moveTo>
                      <a:pt x="0" y="30"/>
                    </a:moveTo>
                    <a:lnTo>
                      <a:pt x="0" y="30"/>
                    </a:lnTo>
                    <a:cubicBezTo>
                      <a:pt x="0" y="44"/>
                      <a:pt x="8" y="59"/>
                      <a:pt x="26" y="59"/>
                    </a:cubicBezTo>
                    <a:cubicBezTo>
                      <a:pt x="44" y="59"/>
                      <a:pt x="52" y="44"/>
                      <a:pt x="52" y="30"/>
                    </a:cubicBezTo>
                    <a:cubicBezTo>
                      <a:pt x="52" y="15"/>
                      <a:pt x="44" y="0"/>
                      <a:pt x="26" y="0"/>
                    </a:cubicBezTo>
                    <a:cubicBezTo>
                      <a:pt x="8" y="0"/>
                      <a:pt x="0" y="15"/>
                      <a:pt x="0" y="30"/>
                    </a:cubicBezTo>
                    <a:close/>
                    <a:moveTo>
                      <a:pt x="10" y="30"/>
                    </a:moveTo>
                    <a:lnTo>
                      <a:pt x="10" y="30"/>
                    </a:lnTo>
                    <a:cubicBezTo>
                      <a:pt x="10" y="22"/>
                      <a:pt x="13" y="8"/>
                      <a:pt x="26" y="8"/>
                    </a:cubicBezTo>
                    <a:cubicBezTo>
                      <a:pt x="39" y="8"/>
                      <a:pt x="42" y="22"/>
                      <a:pt x="42" y="30"/>
                    </a:cubicBezTo>
                    <a:cubicBezTo>
                      <a:pt x="42" y="37"/>
                      <a:pt x="39" y="51"/>
                      <a:pt x="26" y="51"/>
                    </a:cubicBezTo>
                    <a:cubicBezTo>
                      <a:pt x="13" y="51"/>
                      <a:pt x="10" y="37"/>
                      <a:pt x="10"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562"/>
              <p:cNvSpPr>
                <a:spLocks noEditPoints="1"/>
              </p:cNvSpPr>
              <p:nvPr/>
            </p:nvSpPr>
            <p:spPr bwMode="auto">
              <a:xfrm>
                <a:off x="3040" y="1226"/>
                <a:ext cx="43" cy="69"/>
              </a:xfrm>
              <a:custGeom>
                <a:avLst/>
                <a:gdLst>
                  <a:gd name="T0" fmla="*/ 9 w 49"/>
                  <a:gd name="T1" fmla="*/ 76 h 78"/>
                  <a:gd name="T2" fmla="*/ 9 w 49"/>
                  <a:gd name="T3" fmla="*/ 76 h 78"/>
                  <a:gd name="T4" fmla="*/ 9 w 49"/>
                  <a:gd name="T5" fmla="*/ 70 h 78"/>
                  <a:gd name="T6" fmla="*/ 9 w 49"/>
                  <a:gd name="T7" fmla="*/ 70 h 78"/>
                  <a:gd name="T8" fmla="*/ 24 w 49"/>
                  <a:gd name="T9" fmla="*/ 78 h 78"/>
                  <a:gd name="T10" fmla="*/ 49 w 49"/>
                  <a:gd name="T11" fmla="*/ 47 h 78"/>
                  <a:gd name="T12" fmla="*/ 26 w 49"/>
                  <a:gd name="T13" fmla="*/ 19 h 78"/>
                  <a:gd name="T14" fmla="*/ 10 w 49"/>
                  <a:gd name="T15" fmla="*/ 28 h 78"/>
                  <a:gd name="T16" fmla="*/ 9 w 49"/>
                  <a:gd name="T17" fmla="*/ 28 h 78"/>
                  <a:gd name="T18" fmla="*/ 9 w 49"/>
                  <a:gd name="T19" fmla="*/ 0 h 78"/>
                  <a:gd name="T20" fmla="*/ 0 w 49"/>
                  <a:gd name="T21" fmla="*/ 0 h 78"/>
                  <a:gd name="T22" fmla="*/ 0 w 49"/>
                  <a:gd name="T23" fmla="*/ 76 h 78"/>
                  <a:gd name="T24" fmla="*/ 9 w 49"/>
                  <a:gd name="T25" fmla="*/ 76 h 78"/>
                  <a:gd name="T26" fmla="*/ 39 w 49"/>
                  <a:gd name="T27" fmla="*/ 49 h 78"/>
                  <a:gd name="T28" fmla="*/ 39 w 49"/>
                  <a:gd name="T29" fmla="*/ 49 h 78"/>
                  <a:gd name="T30" fmla="*/ 24 w 49"/>
                  <a:gd name="T31" fmla="*/ 70 h 78"/>
                  <a:gd name="T32" fmla="*/ 9 w 49"/>
                  <a:gd name="T33" fmla="*/ 51 h 78"/>
                  <a:gd name="T34" fmla="*/ 24 w 49"/>
                  <a:gd name="T35" fmla="*/ 28 h 78"/>
                  <a:gd name="T36" fmla="*/ 39 w 49"/>
                  <a:gd name="T37"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9" y="76"/>
                    </a:moveTo>
                    <a:lnTo>
                      <a:pt x="9" y="76"/>
                    </a:lnTo>
                    <a:lnTo>
                      <a:pt x="9" y="70"/>
                    </a:lnTo>
                    <a:lnTo>
                      <a:pt x="9" y="70"/>
                    </a:lnTo>
                    <a:cubicBezTo>
                      <a:pt x="11" y="73"/>
                      <a:pt x="15" y="78"/>
                      <a:pt x="24" y="78"/>
                    </a:cubicBezTo>
                    <a:cubicBezTo>
                      <a:pt x="43" y="78"/>
                      <a:pt x="49" y="60"/>
                      <a:pt x="49" y="47"/>
                    </a:cubicBezTo>
                    <a:cubicBezTo>
                      <a:pt x="49" y="31"/>
                      <a:pt x="40" y="19"/>
                      <a:pt x="26" y="19"/>
                    </a:cubicBezTo>
                    <a:cubicBezTo>
                      <a:pt x="19" y="19"/>
                      <a:pt x="14" y="22"/>
                      <a:pt x="10" y="28"/>
                    </a:cubicBezTo>
                    <a:lnTo>
                      <a:pt x="9" y="28"/>
                    </a:lnTo>
                    <a:lnTo>
                      <a:pt x="9" y="0"/>
                    </a:lnTo>
                    <a:lnTo>
                      <a:pt x="0" y="0"/>
                    </a:lnTo>
                    <a:lnTo>
                      <a:pt x="0" y="76"/>
                    </a:lnTo>
                    <a:lnTo>
                      <a:pt x="9" y="76"/>
                    </a:lnTo>
                    <a:close/>
                    <a:moveTo>
                      <a:pt x="39" y="49"/>
                    </a:moveTo>
                    <a:lnTo>
                      <a:pt x="39" y="49"/>
                    </a:lnTo>
                    <a:cubicBezTo>
                      <a:pt x="39" y="61"/>
                      <a:pt x="34" y="70"/>
                      <a:pt x="24" y="70"/>
                    </a:cubicBezTo>
                    <a:cubicBezTo>
                      <a:pt x="18" y="70"/>
                      <a:pt x="9" y="66"/>
                      <a:pt x="9" y="51"/>
                    </a:cubicBezTo>
                    <a:cubicBezTo>
                      <a:pt x="9" y="42"/>
                      <a:pt x="10" y="28"/>
                      <a:pt x="24" y="28"/>
                    </a:cubicBezTo>
                    <a:cubicBezTo>
                      <a:pt x="38" y="28"/>
                      <a:pt x="39" y="41"/>
                      <a:pt x="39" y="4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563"/>
              <p:cNvSpPr>
                <a:spLocks/>
              </p:cNvSpPr>
              <p:nvPr/>
            </p:nvSpPr>
            <p:spPr bwMode="auto">
              <a:xfrm>
                <a:off x="3093" y="1226"/>
                <a:ext cx="9" cy="67"/>
              </a:xfrm>
              <a:custGeom>
                <a:avLst/>
                <a:gdLst>
                  <a:gd name="T0" fmla="*/ 10 w 10"/>
                  <a:gd name="T1" fmla="*/ 0 h 76"/>
                  <a:gd name="T2" fmla="*/ 10 w 10"/>
                  <a:gd name="T3" fmla="*/ 0 h 76"/>
                  <a:gd name="T4" fmla="*/ 0 w 10"/>
                  <a:gd name="T5" fmla="*/ 0 h 76"/>
                  <a:gd name="T6" fmla="*/ 0 w 10"/>
                  <a:gd name="T7" fmla="*/ 76 h 76"/>
                  <a:gd name="T8" fmla="*/ 10 w 10"/>
                  <a:gd name="T9" fmla="*/ 76 h 76"/>
                  <a:gd name="T10" fmla="*/ 10 w 10"/>
                  <a:gd name="T11" fmla="*/ 0 h 76"/>
                </a:gdLst>
                <a:ahLst/>
                <a:cxnLst>
                  <a:cxn ang="0">
                    <a:pos x="T0" y="T1"/>
                  </a:cxn>
                  <a:cxn ang="0">
                    <a:pos x="T2" y="T3"/>
                  </a:cxn>
                  <a:cxn ang="0">
                    <a:pos x="T4" y="T5"/>
                  </a:cxn>
                  <a:cxn ang="0">
                    <a:pos x="T6" y="T7"/>
                  </a:cxn>
                  <a:cxn ang="0">
                    <a:pos x="T8" y="T9"/>
                  </a:cxn>
                  <a:cxn ang="0">
                    <a:pos x="T10" y="T11"/>
                  </a:cxn>
                </a:cxnLst>
                <a:rect l="0" t="0" r="r" b="b"/>
                <a:pathLst>
                  <a:path w="10" h="76">
                    <a:moveTo>
                      <a:pt x="10" y="0"/>
                    </a:moveTo>
                    <a:lnTo>
                      <a:pt x="10" y="0"/>
                    </a:lnTo>
                    <a:lnTo>
                      <a:pt x="0" y="0"/>
                    </a:lnTo>
                    <a:lnTo>
                      <a:pt x="0" y="76"/>
                    </a:lnTo>
                    <a:lnTo>
                      <a:pt x="10" y="76"/>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564"/>
              <p:cNvSpPr>
                <a:spLocks noEditPoints="1"/>
              </p:cNvSpPr>
              <p:nvPr/>
            </p:nvSpPr>
            <p:spPr bwMode="auto">
              <a:xfrm>
                <a:off x="3112" y="1243"/>
                <a:ext cx="45" cy="52"/>
              </a:xfrm>
              <a:custGeom>
                <a:avLst/>
                <a:gdLst>
                  <a:gd name="T0" fmla="*/ 41 w 51"/>
                  <a:gd name="T1" fmla="*/ 40 h 59"/>
                  <a:gd name="T2" fmla="*/ 41 w 51"/>
                  <a:gd name="T3" fmla="*/ 40 h 59"/>
                  <a:gd name="T4" fmla="*/ 26 w 51"/>
                  <a:gd name="T5" fmla="*/ 51 h 59"/>
                  <a:gd name="T6" fmla="*/ 10 w 51"/>
                  <a:gd name="T7" fmla="*/ 33 h 59"/>
                  <a:gd name="T8" fmla="*/ 51 w 51"/>
                  <a:gd name="T9" fmla="*/ 33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5 w 51"/>
                  <a:gd name="T27" fmla="*/ 9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1"/>
                      <a:pt x="26" y="51"/>
                    </a:cubicBezTo>
                    <a:cubicBezTo>
                      <a:pt x="16" y="51"/>
                      <a:pt x="10" y="44"/>
                      <a:pt x="10" y="33"/>
                    </a:cubicBezTo>
                    <a:lnTo>
                      <a:pt x="51" y="33"/>
                    </a:lnTo>
                    <a:cubicBezTo>
                      <a:pt x="51" y="13"/>
                      <a:pt x="43" y="0"/>
                      <a:pt x="27" y="0"/>
                    </a:cubicBezTo>
                    <a:cubicBezTo>
                      <a:pt x="8" y="0"/>
                      <a:pt x="0" y="14"/>
                      <a:pt x="0" y="31"/>
                    </a:cubicBezTo>
                    <a:cubicBezTo>
                      <a:pt x="0" y="47"/>
                      <a:pt x="9" y="59"/>
                      <a:pt x="25" y="59"/>
                    </a:cubicBezTo>
                    <a:cubicBezTo>
                      <a:pt x="34" y="59"/>
                      <a:pt x="37" y="57"/>
                      <a:pt x="40" y="55"/>
                    </a:cubicBezTo>
                    <a:cubicBezTo>
                      <a:pt x="47" y="51"/>
                      <a:pt x="50" y="43"/>
                      <a:pt x="50" y="40"/>
                    </a:cubicBezTo>
                    <a:lnTo>
                      <a:pt x="41"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565"/>
              <p:cNvSpPr>
                <a:spLocks/>
              </p:cNvSpPr>
              <p:nvPr/>
            </p:nvSpPr>
            <p:spPr bwMode="auto">
              <a:xfrm>
                <a:off x="3166" y="1243"/>
                <a:ext cx="67" cy="50"/>
              </a:xfrm>
              <a:custGeom>
                <a:avLst/>
                <a:gdLst>
                  <a:gd name="T0" fmla="*/ 0 w 75"/>
                  <a:gd name="T1" fmla="*/ 57 h 57"/>
                  <a:gd name="T2" fmla="*/ 0 w 75"/>
                  <a:gd name="T3" fmla="*/ 57 h 57"/>
                  <a:gd name="T4" fmla="*/ 9 w 75"/>
                  <a:gd name="T5" fmla="*/ 57 h 57"/>
                  <a:gd name="T6" fmla="*/ 9 w 75"/>
                  <a:gd name="T7" fmla="*/ 27 h 57"/>
                  <a:gd name="T8" fmla="*/ 24 w 75"/>
                  <a:gd name="T9" fmla="*/ 9 h 57"/>
                  <a:gd name="T10" fmla="*/ 33 w 75"/>
                  <a:gd name="T11" fmla="*/ 19 h 57"/>
                  <a:gd name="T12" fmla="*/ 33 w 75"/>
                  <a:gd name="T13" fmla="*/ 57 h 57"/>
                  <a:gd name="T14" fmla="*/ 42 w 75"/>
                  <a:gd name="T15" fmla="*/ 57 h 57"/>
                  <a:gd name="T16" fmla="*/ 42 w 75"/>
                  <a:gd name="T17" fmla="*/ 24 h 57"/>
                  <a:gd name="T18" fmla="*/ 55 w 75"/>
                  <a:gd name="T19" fmla="*/ 9 h 57"/>
                  <a:gd name="T20" fmla="*/ 65 w 75"/>
                  <a:gd name="T21" fmla="*/ 22 h 57"/>
                  <a:gd name="T22" fmla="*/ 65 w 75"/>
                  <a:gd name="T23" fmla="*/ 57 h 57"/>
                  <a:gd name="T24" fmla="*/ 75 w 75"/>
                  <a:gd name="T25" fmla="*/ 57 h 57"/>
                  <a:gd name="T26" fmla="*/ 75 w 75"/>
                  <a:gd name="T27" fmla="*/ 19 h 57"/>
                  <a:gd name="T28" fmla="*/ 58 w 75"/>
                  <a:gd name="T29" fmla="*/ 0 h 57"/>
                  <a:gd name="T30" fmla="*/ 41 w 75"/>
                  <a:gd name="T31" fmla="*/ 9 h 57"/>
                  <a:gd name="T32" fmla="*/ 26 w 75"/>
                  <a:gd name="T33" fmla="*/ 0 h 57"/>
                  <a:gd name="T34" fmla="*/ 9 w 75"/>
                  <a:gd name="T35" fmla="*/ 10 h 57"/>
                  <a:gd name="T36" fmla="*/ 9 w 75"/>
                  <a:gd name="T37" fmla="*/ 10 h 57"/>
                  <a:gd name="T38" fmla="*/ 9 w 75"/>
                  <a:gd name="T39" fmla="*/ 2 h 57"/>
                  <a:gd name="T40" fmla="*/ 0 w 75"/>
                  <a:gd name="T41" fmla="*/ 2 h 57"/>
                  <a:gd name="T42" fmla="*/ 0 w 75"/>
                  <a:gd name="T4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5" h="57">
                    <a:moveTo>
                      <a:pt x="0" y="57"/>
                    </a:moveTo>
                    <a:lnTo>
                      <a:pt x="0" y="57"/>
                    </a:lnTo>
                    <a:lnTo>
                      <a:pt x="9" y="57"/>
                    </a:lnTo>
                    <a:lnTo>
                      <a:pt x="9" y="27"/>
                    </a:lnTo>
                    <a:cubicBezTo>
                      <a:pt x="9" y="12"/>
                      <a:pt x="19" y="9"/>
                      <a:pt x="24" y="9"/>
                    </a:cubicBezTo>
                    <a:cubicBezTo>
                      <a:pt x="31" y="9"/>
                      <a:pt x="33" y="14"/>
                      <a:pt x="33" y="19"/>
                    </a:cubicBezTo>
                    <a:lnTo>
                      <a:pt x="33" y="57"/>
                    </a:lnTo>
                    <a:lnTo>
                      <a:pt x="42" y="57"/>
                    </a:lnTo>
                    <a:lnTo>
                      <a:pt x="42" y="24"/>
                    </a:lnTo>
                    <a:cubicBezTo>
                      <a:pt x="42" y="16"/>
                      <a:pt x="47" y="9"/>
                      <a:pt x="55" y="9"/>
                    </a:cubicBezTo>
                    <a:cubicBezTo>
                      <a:pt x="63" y="9"/>
                      <a:pt x="65" y="14"/>
                      <a:pt x="65" y="22"/>
                    </a:cubicBezTo>
                    <a:lnTo>
                      <a:pt x="65" y="57"/>
                    </a:lnTo>
                    <a:lnTo>
                      <a:pt x="75" y="57"/>
                    </a:lnTo>
                    <a:lnTo>
                      <a:pt x="75" y="19"/>
                    </a:lnTo>
                    <a:cubicBezTo>
                      <a:pt x="75" y="3"/>
                      <a:pt x="63" y="0"/>
                      <a:pt x="58" y="0"/>
                    </a:cubicBezTo>
                    <a:cubicBezTo>
                      <a:pt x="49" y="0"/>
                      <a:pt x="45" y="4"/>
                      <a:pt x="41" y="9"/>
                    </a:cubicBezTo>
                    <a:cubicBezTo>
                      <a:pt x="39" y="6"/>
                      <a:pt x="36" y="0"/>
                      <a:pt x="26" y="0"/>
                    </a:cubicBezTo>
                    <a:cubicBezTo>
                      <a:pt x="16" y="0"/>
                      <a:pt x="11" y="7"/>
                      <a:pt x="9" y="10"/>
                    </a:cubicBezTo>
                    <a:lnTo>
                      <a:pt x="9" y="10"/>
                    </a:lnTo>
                    <a:lnTo>
                      <a:pt x="9" y="2"/>
                    </a:lnTo>
                    <a:lnTo>
                      <a:pt x="0" y="2"/>
                    </a:lnTo>
                    <a:lnTo>
                      <a:pt x="0" y="5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566"/>
              <p:cNvSpPr>
                <a:spLocks/>
              </p:cNvSpPr>
              <p:nvPr/>
            </p:nvSpPr>
            <p:spPr bwMode="auto">
              <a:xfrm>
                <a:off x="3242" y="1243"/>
                <a:ext cx="40" cy="52"/>
              </a:xfrm>
              <a:custGeom>
                <a:avLst/>
                <a:gdLst>
                  <a:gd name="T0" fmla="*/ 44 w 46"/>
                  <a:gd name="T1" fmla="*/ 18 h 59"/>
                  <a:gd name="T2" fmla="*/ 44 w 46"/>
                  <a:gd name="T3" fmla="*/ 18 h 59"/>
                  <a:gd name="T4" fmla="*/ 23 w 46"/>
                  <a:gd name="T5" fmla="*/ 0 h 59"/>
                  <a:gd name="T6" fmla="*/ 2 w 46"/>
                  <a:gd name="T7" fmla="*/ 18 h 59"/>
                  <a:gd name="T8" fmla="*/ 15 w 46"/>
                  <a:gd name="T9" fmla="*/ 32 h 59"/>
                  <a:gd name="T10" fmla="*/ 26 w 46"/>
                  <a:gd name="T11" fmla="*/ 34 h 59"/>
                  <a:gd name="T12" fmla="*/ 37 w 46"/>
                  <a:gd name="T13" fmla="*/ 42 h 59"/>
                  <a:gd name="T14" fmla="*/ 24 w 46"/>
                  <a:gd name="T15" fmla="*/ 51 h 59"/>
                  <a:gd name="T16" fmla="*/ 9 w 46"/>
                  <a:gd name="T17" fmla="*/ 40 h 59"/>
                  <a:gd name="T18" fmla="*/ 0 w 46"/>
                  <a:gd name="T19" fmla="*/ 40 h 59"/>
                  <a:gd name="T20" fmla="*/ 24 w 46"/>
                  <a:gd name="T21" fmla="*/ 59 h 59"/>
                  <a:gd name="T22" fmla="*/ 46 w 46"/>
                  <a:gd name="T23" fmla="*/ 41 h 59"/>
                  <a:gd name="T24" fmla="*/ 31 w 46"/>
                  <a:gd name="T25" fmla="*/ 26 h 59"/>
                  <a:gd name="T26" fmla="*/ 21 w 46"/>
                  <a:gd name="T27" fmla="*/ 24 h 59"/>
                  <a:gd name="T28" fmla="*/ 11 w 46"/>
                  <a:gd name="T29" fmla="*/ 16 h 59"/>
                  <a:gd name="T30" fmla="*/ 22 w 46"/>
                  <a:gd name="T31" fmla="*/ 8 h 59"/>
                  <a:gd name="T32" fmla="*/ 35 w 46"/>
                  <a:gd name="T33" fmla="*/ 18 h 59"/>
                  <a:gd name="T34" fmla="*/ 44 w 46"/>
                  <a:gd name="T3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8"/>
                    </a:moveTo>
                    <a:lnTo>
                      <a:pt x="44" y="18"/>
                    </a:lnTo>
                    <a:cubicBezTo>
                      <a:pt x="44" y="15"/>
                      <a:pt x="43" y="0"/>
                      <a:pt x="23" y="0"/>
                    </a:cubicBezTo>
                    <a:cubicBezTo>
                      <a:pt x="12" y="0"/>
                      <a:pt x="2" y="6"/>
                      <a:pt x="2" y="18"/>
                    </a:cubicBezTo>
                    <a:cubicBezTo>
                      <a:pt x="2" y="26"/>
                      <a:pt x="7" y="30"/>
                      <a:pt x="15" y="32"/>
                    </a:cubicBezTo>
                    <a:lnTo>
                      <a:pt x="26" y="34"/>
                    </a:lnTo>
                    <a:cubicBezTo>
                      <a:pt x="34" y="36"/>
                      <a:pt x="37" y="38"/>
                      <a:pt x="37" y="42"/>
                    </a:cubicBezTo>
                    <a:cubicBezTo>
                      <a:pt x="37" y="48"/>
                      <a:pt x="31" y="51"/>
                      <a:pt x="24" y="51"/>
                    </a:cubicBezTo>
                    <a:cubicBezTo>
                      <a:pt x="11" y="51"/>
                      <a:pt x="10" y="44"/>
                      <a:pt x="9" y="40"/>
                    </a:cubicBezTo>
                    <a:lnTo>
                      <a:pt x="0" y="40"/>
                    </a:lnTo>
                    <a:cubicBezTo>
                      <a:pt x="1" y="46"/>
                      <a:pt x="2" y="59"/>
                      <a:pt x="24" y="59"/>
                    </a:cubicBezTo>
                    <a:cubicBezTo>
                      <a:pt x="37" y="59"/>
                      <a:pt x="46" y="52"/>
                      <a:pt x="46" y="41"/>
                    </a:cubicBezTo>
                    <a:cubicBezTo>
                      <a:pt x="46" y="33"/>
                      <a:pt x="42" y="29"/>
                      <a:pt x="31" y="26"/>
                    </a:cubicBezTo>
                    <a:lnTo>
                      <a:pt x="21" y="24"/>
                    </a:lnTo>
                    <a:cubicBezTo>
                      <a:pt x="14" y="22"/>
                      <a:pt x="11" y="21"/>
                      <a:pt x="11" y="16"/>
                    </a:cubicBezTo>
                    <a:cubicBezTo>
                      <a:pt x="11" y="9"/>
                      <a:pt x="19" y="8"/>
                      <a:pt x="22" y="8"/>
                    </a:cubicBezTo>
                    <a:cubicBezTo>
                      <a:pt x="34" y="8"/>
                      <a:pt x="35" y="14"/>
                      <a:pt x="35" y="18"/>
                    </a:cubicBezTo>
                    <a:lnTo>
                      <a:pt x="44" y="1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567"/>
              <p:cNvSpPr>
                <a:spLocks/>
              </p:cNvSpPr>
              <p:nvPr/>
            </p:nvSpPr>
            <p:spPr bwMode="auto">
              <a:xfrm>
                <a:off x="2893" y="1337"/>
                <a:ext cx="54" cy="71"/>
              </a:xfrm>
              <a:custGeom>
                <a:avLst/>
                <a:gdLst>
                  <a:gd name="T0" fmla="*/ 59 w 61"/>
                  <a:gd name="T1" fmla="*/ 25 h 80"/>
                  <a:gd name="T2" fmla="*/ 59 w 61"/>
                  <a:gd name="T3" fmla="*/ 25 h 80"/>
                  <a:gd name="T4" fmla="*/ 29 w 61"/>
                  <a:gd name="T5" fmla="*/ 0 h 80"/>
                  <a:gd name="T6" fmla="*/ 3 w 61"/>
                  <a:gd name="T7" fmla="*/ 24 h 80"/>
                  <a:gd name="T8" fmla="*/ 19 w 61"/>
                  <a:gd name="T9" fmla="*/ 42 h 80"/>
                  <a:gd name="T10" fmla="*/ 34 w 61"/>
                  <a:gd name="T11" fmla="*/ 45 h 80"/>
                  <a:gd name="T12" fmla="*/ 51 w 61"/>
                  <a:gd name="T13" fmla="*/ 59 h 80"/>
                  <a:gd name="T14" fmla="*/ 31 w 61"/>
                  <a:gd name="T15" fmla="*/ 72 h 80"/>
                  <a:gd name="T16" fmla="*/ 10 w 61"/>
                  <a:gd name="T17" fmla="*/ 54 h 80"/>
                  <a:gd name="T18" fmla="*/ 0 w 61"/>
                  <a:gd name="T19" fmla="*/ 54 h 80"/>
                  <a:gd name="T20" fmla="*/ 8 w 61"/>
                  <a:gd name="T21" fmla="*/ 73 h 80"/>
                  <a:gd name="T22" fmla="*/ 31 w 61"/>
                  <a:gd name="T23" fmla="*/ 80 h 80"/>
                  <a:gd name="T24" fmla="*/ 61 w 61"/>
                  <a:gd name="T25" fmla="*/ 57 h 80"/>
                  <a:gd name="T26" fmla="*/ 43 w 61"/>
                  <a:gd name="T27" fmla="*/ 37 h 80"/>
                  <a:gd name="T28" fmla="*/ 22 w 61"/>
                  <a:gd name="T29" fmla="*/ 32 h 80"/>
                  <a:gd name="T30" fmla="*/ 13 w 61"/>
                  <a:gd name="T31" fmla="*/ 22 h 80"/>
                  <a:gd name="T32" fmla="*/ 30 w 61"/>
                  <a:gd name="T33" fmla="*/ 9 h 80"/>
                  <a:gd name="T34" fmla="*/ 49 w 61"/>
                  <a:gd name="T35" fmla="*/ 25 h 80"/>
                  <a:gd name="T36" fmla="*/ 59 w 61"/>
                  <a:gd name="T37" fmla="*/ 2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0">
                    <a:moveTo>
                      <a:pt x="59" y="25"/>
                    </a:moveTo>
                    <a:lnTo>
                      <a:pt x="59" y="25"/>
                    </a:lnTo>
                    <a:cubicBezTo>
                      <a:pt x="58" y="16"/>
                      <a:pt x="55" y="0"/>
                      <a:pt x="29" y="0"/>
                    </a:cubicBezTo>
                    <a:cubicBezTo>
                      <a:pt x="10" y="0"/>
                      <a:pt x="3" y="12"/>
                      <a:pt x="3" y="24"/>
                    </a:cubicBezTo>
                    <a:cubicBezTo>
                      <a:pt x="3" y="37"/>
                      <a:pt x="14" y="41"/>
                      <a:pt x="19" y="42"/>
                    </a:cubicBezTo>
                    <a:lnTo>
                      <a:pt x="34" y="45"/>
                    </a:lnTo>
                    <a:cubicBezTo>
                      <a:pt x="47" y="48"/>
                      <a:pt x="51" y="51"/>
                      <a:pt x="51" y="59"/>
                    </a:cubicBezTo>
                    <a:cubicBezTo>
                      <a:pt x="51" y="70"/>
                      <a:pt x="38" y="72"/>
                      <a:pt x="31" y="72"/>
                    </a:cubicBezTo>
                    <a:cubicBezTo>
                      <a:pt x="21" y="72"/>
                      <a:pt x="10" y="68"/>
                      <a:pt x="10" y="54"/>
                    </a:cubicBezTo>
                    <a:lnTo>
                      <a:pt x="0" y="54"/>
                    </a:lnTo>
                    <a:cubicBezTo>
                      <a:pt x="0" y="61"/>
                      <a:pt x="1" y="67"/>
                      <a:pt x="8" y="73"/>
                    </a:cubicBezTo>
                    <a:cubicBezTo>
                      <a:pt x="11" y="76"/>
                      <a:pt x="17" y="80"/>
                      <a:pt x="31" y="80"/>
                    </a:cubicBezTo>
                    <a:cubicBezTo>
                      <a:pt x="44" y="80"/>
                      <a:pt x="61" y="75"/>
                      <a:pt x="61" y="57"/>
                    </a:cubicBezTo>
                    <a:cubicBezTo>
                      <a:pt x="61" y="45"/>
                      <a:pt x="53" y="39"/>
                      <a:pt x="43" y="37"/>
                    </a:cubicBezTo>
                    <a:lnTo>
                      <a:pt x="22" y="32"/>
                    </a:lnTo>
                    <a:cubicBezTo>
                      <a:pt x="17" y="31"/>
                      <a:pt x="13" y="29"/>
                      <a:pt x="13" y="22"/>
                    </a:cubicBezTo>
                    <a:cubicBezTo>
                      <a:pt x="13" y="11"/>
                      <a:pt x="24" y="9"/>
                      <a:pt x="30" y="9"/>
                    </a:cubicBezTo>
                    <a:cubicBezTo>
                      <a:pt x="39" y="9"/>
                      <a:pt x="48" y="13"/>
                      <a:pt x="49" y="25"/>
                    </a:cubicBezTo>
                    <a:lnTo>
                      <a:pt x="5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568"/>
              <p:cNvSpPr>
                <a:spLocks noEditPoints="1"/>
              </p:cNvSpPr>
              <p:nvPr/>
            </p:nvSpPr>
            <p:spPr bwMode="auto">
              <a:xfrm>
                <a:off x="2955" y="1356"/>
                <a:ext cx="45" cy="52"/>
              </a:xfrm>
              <a:custGeom>
                <a:avLst/>
                <a:gdLst>
                  <a:gd name="T0" fmla="*/ 0 w 51"/>
                  <a:gd name="T1" fmla="*/ 30 h 59"/>
                  <a:gd name="T2" fmla="*/ 0 w 51"/>
                  <a:gd name="T3" fmla="*/ 30 h 59"/>
                  <a:gd name="T4" fmla="*/ 26 w 51"/>
                  <a:gd name="T5" fmla="*/ 59 h 59"/>
                  <a:gd name="T6" fmla="*/ 51 w 51"/>
                  <a:gd name="T7" fmla="*/ 30 h 59"/>
                  <a:gd name="T8" fmla="*/ 26 w 51"/>
                  <a:gd name="T9" fmla="*/ 0 h 59"/>
                  <a:gd name="T10" fmla="*/ 0 w 51"/>
                  <a:gd name="T11" fmla="*/ 30 h 59"/>
                  <a:gd name="T12" fmla="*/ 9 w 51"/>
                  <a:gd name="T13" fmla="*/ 30 h 59"/>
                  <a:gd name="T14" fmla="*/ 9 w 51"/>
                  <a:gd name="T15" fmla="*/ 30 h 59"/>
                  <a:gd name="T16" fmla="*/ 26 w 51"/>
                  <a:gd name="T17" fmla="*/ 8 h 59"/>
                  <a:gd name="T18" fmla="*/ 42 w 51"/>
                  <a:gd name="T19" fmla="*/ 30 h 59"/>
                  <a:gd name="T20" fmla="*/ 26 w 51"/>
                  <a:gd name="T21" fmla="*/ 51 h 59"/>
                  <a:gd name="T22" fmla="*/ 9 w 51"/>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9">
                    <a:moveTo>
                      <a:pt x="0" y="30"/>
                    </a:moveTo>
                    <a:lnTo>
                      <a:pt x="0" y="30"/>
                    </a:lnTo>
                    <a:cubicBezTo>
                      <a:pt x="0" y="44"/>
                      <a:pt x="8" y="59"/>
                      <a:pt x="26" y="59"/>
                    </a:cubicBezTo>
                    <a:cubicBezTo>
                      <a:pt x="43" y="59"/>
                      <a:pt x="51" y="44"/>
                      <a:pt x="51" y="30"/>
                    </a:cubicBezTo>
                    <a:cubicBezTo>
                      <a:pt x="51" y="15"/>
                      <a:pt x="43" y="0"/>
                      <a:pt x="26" y="0"/>
                    </a:cubicBezTo>
                    <a:cubicBezTo>
                      <a:pt x="8" y="0"/>
                      <a:pt x="0" y="15"/>
                      <a:pt x="0" y="30"/>
                    </a:cubicBezTo>
                    <a:close/>
                    <a:moveTo>
                      <a:pt x="9" y="30"/>
                    </a:moveTo>
                    <a:lnTo>
                      <a:pt x="9" y="30"/>
                    </a:lnTo>
                    <a:cubicBezTo>
                      <a:pt x="9" y="22"/>
                      <a:pt x="12" y="8"/>
                      <a:pt x="26" y="8"/>
                    </a:cubicBezTo>
                    <a:cubicBezTo>
                      <a:pt x="39" y="8"/>
                      <a:pt x="42" y="22"/>
                      <a:pt x="42" y="30"/>
                    </a:cubicBezTo>
                    <a:cubicBezTo>
                      <a:pt x="42" y="37"/>
                      <a:pt x="39" y="51"/>
                      <a:pt x="26" y="51"/>
                    </a:cubicBezTo>
                    <a:cubicBezTo>
                      <a:pt x="12" y="51"/>
                      <a:pt x="9" y="37"/>
                      <a:pt x="9"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569"/>
              <p:cNvSpPr>
                <a:spLocks/>
              </p:cNvSpPr>
              <p:nvPr/>
            </p:nvSpPr>
            <p:spPr bwMode="auto">
              <a:xfrm>
                <a:off x="3009" y="1339"/>
                <a:ext cx="9" cy="67"/>
              </a:xfrm>
              <a:custGeom>
                <a:avLst/>
                <a:gdLst>
                  <a:gd name="T0" fmla="*/ 10 w 10"/>
                  <a:gd name="T1" fmla="*/ 0 h 76"/>
                  <a:gd name="T2" fmla="*/ 10 w 10"/>
                  <a:gd name="T3" fmla="*/ 0 h 76"/>
                  <a:gd name="T4" fmla="*/ 0 w 10"/>
                  <a:gd name="T5" fmla="*/ 0 h 76"/>
                  <a:gd name="T6" fmla="*/ 0 w 10"/>
                  <a:gd name="T7" fmla="*/ 76 h 76"/>
                  <a:gd name="T8" fmla="*/ 10 w 10"/>
                  <a:gd name="T9" fmla="*/ 76 h 76"/>
                  <a:gd name="T10" fmla="*/ 10 w 10"/>
                  <a:gd name="T11" fmla="*/ 0 h 76"/>
                </a:gdLst>
                <a:ahLst/>
                <a:cxnLst>
                  <a:cxn ang="0">
                    <a:pos x="T0" y="T1"/>
                  </a:cxn>
                  <a:cxn ang="0">
                    <a:pos x="T2" y="T3"/>
                  </a:cxn>
                  <a:cxn ang="0">
                    <a:pos x="T4" y="T5"/>
                  </a:cxn>
                  <a:cxn ang="0">
                    <a:pos x="T6" y="T7"/>
                  </a:cxn>
                  <a:cxn ang="0">
                    <a:pos x="T8" y="T9"/>
                  </a:cxn>
                  <a:cxn ang="0">
                    <a:pos x="T10" y="T11"/>
                  </a:cxn>
                </a:cxnLst>
                <a:rect l="0" t="0" r="r" b="b"/>
                <a:pathLst>
                  <a:path w="10" h="76">
                    <a:moveTo>
                      <a:pt x="10" y="0"/>
                    </a:moveTo>
                    <a:lnTo>
                      <a:pt x="10" y="0"/>
                    </a:lnTo>
                    <a:lnTo>
                      <a:pt x="0" y="0"/>
                    </a:lnTo>
                    <a:lnTo>
                      <a:pt x="0" y="76"/>
                    </a:lnTo>
                    <a:lnTo>
                      <a:pt x="10" y="76"/>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570"/>
              <p:cNvSpPr>
                <a:spLocks/>
              </p:cNvSpPr>
              <p:nvPr/>
            </p:nvSpPr>
            <p:spPr bwMode="auto">
              <a:xfrm>
                <a:off x="3025" y="1358"/>
                <a:ext cx="45" cy="48"/>
              </a:xfrm>
              <a:custGeom>
                <a:avLst/>
                <a:gdLst>
                  <a:gd name="T0" fmla="*/ 25 w 51"/>
                  <a:gd name="T1" fmla="*/ 45 h 55"/>
                  <a:gd name="T2" fmla="*/ 25 w 51"/>
                  <a:gd name="T3" fmla="*/ 45 h 55"/>
                  <a:gd name="T4" fmla="*/ 25 w 51"/>
                  <a:gd name="T5" fmla="*/ 45 h 55"/>
                  <a:gd name="T6" fmla="*/ 11 w 51"/>
                  <a:gd name="T7" fmla="*/ 0 h 55"/>
                  <a:gd name="T8" fmla="*/ 0 w 51"/>
                  <a:gd name="T9" fmla="*/ 0 h 55"/>
                  <a:gd name="T10" fmla="*/ 20 w 51"/>
                  <a:gd name="T11" fmla="*/ 55 h 55"/>
                  <a:gd name="T12" fmla="*/ 30 w 51"/>
                  <a:gd name="T13" fmla="*/ 55 h 55"/>
                  <a:gd name="T14" fmla="*/ 51 w 51"/>
                  <a:gd name="T15" fmla="*/ 0 h 55"/>
                  <a:gd name="T16" fmla="*/ 41 w 51"/>
                  <a:gd name="T17" fmla="*/ 0 h 55"/>
                  <a:gd name="T18" fmla="*/ 25 w 51"/>
                  <a:gd name="T19" fmla="*/ 4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5">
                    <a:moveTo>
                      <a:pt x="25" y="45"/>
                    </a:moveTo>
                    <a:lnTo>
                      <a:pt x="25" y="45"/>
                    </a:lnTo>
                    <a:lnTo>
                      <a:pt x="25" y="45"/>
                    </a:lnTo>
                    <a:lnTo>
                      <a:pt x="11" y="0"/>
                    </a:lnTo>
                    <a:lnTo>
                      <a:pt x="0" y="0"/>
                    </a:lnTo>
                    <a:lnTo>
                      <a:pt x="20" y="55"/>
                    </a:lnTo>
                    <a:lnTo>
                      <a:pt x="30" y="55"/>
                    </a:lnTo>
                    <a:lnTo>
                      <a:pt x="51" y="0"/>
                    </a:lnTo>
                    <a:lnTo>
                      <a:pt x="41" y="0"/>
                    </a:lnTo>
                    <a:lnTo>
                      <a:pt x="25" y="4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571"/>
              <p:cNvSpPr>
                <a:spLocks noEditPoints="1"/>
              </p:cNvSpPr>
              <p:nvPr/>
            </p:nvSpPr>
            <p:spPr bwMode="auto">
              <a:xfrm>
                <a:off x="3076" y="1356"/>
                <a:ext cx="44"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6 w 50"/>
                  <a:gd name="T11" fmla="*/ 0 h 59"/>
                  <a:gd name="T12" fmla="*/ 0 w 50"/>
                  <a:gd name="T13" fmla="*/ 31 h 59"/>
                  <a:gd name="T14" fmla="*/ 24 w 50"/>
                  <a:gd name="T15" fmla="*/ 59 h 59"/>
                  <a:gd name="T16" fmla="*/ 39 w 50"/>
                  <a:gd name="T17" fmla="*/ 55 h 59"/>
                  <a:gd name="T18" fmla="*/ 49 w 50"/>
                  <a:gd name="T19" fmla="*/ 40 h 59"/>
                  <a:gd name="T20" fmla="*/ 40 w 50"/>
                  <a:gd name="T21" fmla="*/ 40 h 59"/>
                  <a:gd name="T22" fmla="*/ 10 w 50"/>
                  <a:gd name="T23" fmla="*/ 25 h 59"/>
                  <a:gd name="T24" fmla="*/ 10 w 50"/>
                  <a:gd name="T25" fmla="*/ 25 h 59"/>
                  <a:gd name="T26" fmla="*/ 25 w 50"/>
                  <a:gd name="T27" fmla="*/ 9 h 59"/>
                  <a:gd name="T28" fmla="*/ 40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5" y="51"/>
                      <a:pt x="26" y="51"/>
                    </a:cubicBezTo>
                    <a:cubicBezTo>
                      <a:pt x="15" y="51"/>
                      <a:pt x="10" y="44"/>
                      <a:pt x="10" y="33"/>
                    </a:cubicBezTo>
                    <a:lnTo>
                      <a:pt x="50" y="33"/>
                    </a:lnTo>
                    <a:cubicBezTo>
                      <a:pt x="50" y="13"/>
                      <a:pt x="42" y="0"/>
                      <a:pt x="26" y="0"/>
                    </a:cubicBezTo>
                    <a:cubicBezTo>
                      <a:pt x="8" y="0"/>
                      <a:pt x="0" y="14"/>
                      <a:pt x="0" y="31"/>
                    </a:cubicBezTo>
                    <a:cubicBezTo>
                      <a:pt x="0" y="47"/>
                      <a:pt x="9" y="59"/>
                      <a:pt x="24" y="59"/>
                    </a:cubicBezTo>
                    <a:cubicBezTo>
                      <a:pt x="33" y="59"/>
                      <a:pt x="37" y="57"/>
                      <a:pt x="39" y="55"/>
                    </a:cubicBezTo>
                    <a:cubicBezTo>
                      <a:pt x="46" y="51"/>
                      <a:pt x="49" y="43"/>
                      <a:pt x="49" y="40"/>
                    </a:cubicBezTo>
                    <a:lnTo>
                      <a:pt x="40" y="40"/>
                    </a:lnTo>
                    <a:close/>
                    <a:moveTo>
                      <a:pt x="10" y="25"/>
                    </a:moveTo>
                    <a:lnTo>
                      <a:pt x="10" y="25"/>
                    </a:lnTo>
                    <a:cubicBezTo>
                      <a:pt x="10" y="17"/>
                      <a:pt x="16" y="9"/>
                      <a:pt x="25" y="9"/>
                    </a:cubicBezTo>
                    <a:cubicBezTo>
                      <a:pt x="36" y="9"/>
                      <a:pt x="40" y="17"/>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572"/>
              <p:cNvSpPr>
                <a:spLocks/>
              </p:cNvSpPr>
              <p:nvPr/>
            </p:nvSpPr>
            <p:spPr bwMode="auto">
              <a:xfrm>
                <a:off x="3131" y="1356"/>
                <a:ext cx="24" cy="50"/>
              </a:xfrm>
              <a:custGeom>
                <a:avLst/>
                <a:gdLst>
                  <a:gd name="T0" fmla="*/ 9 w 27"/>
                  <a:gd name="T1" fmla="*/ 25 h 57"/>
                  <a:gd name="T2" fmla="*/ 9 w 27"/>
                  <a:gd name="T3" fmla="*/ 25 h 57"/>
                  <a:gd name="T4" fmla="*/ 23 w 27"/>
                  <a:gd name="T5" fmla="*/ 10 h 57"/>
                  <a:gd name="T6" fmla="*/ 27 w 27"/>
                  <a:gd name="T7" fmla="*/ 10 h 57"/>
                  <a:gd name="T8" fmla="*/ 27 w 27"/>
                  <a:gd name="T9" fmla="*/ 1 h 57"/>
                  <a:gd name="T10" fmla="*/ 24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5" y="10"/>
                      <a:pt x="23" y="10"/>
                    </a:cubicBezTo>
                    <a:lnTo>
                      <a:pt x="27" y="10"/>
                    </a:lnTo>
                    <a:lnTo>
                      <a:pt x="27" y="1"/>
                    </a:lnTo>
                    <a:cubicBezTo>
                      <a:pt x="26" y="0"/>
                      <a:pt x="26" y="0"/>
                      <a:pt x="24" y="0"/>
                    </a:cubicBezTo>
                    <a:cubicBezTo>
                      <a:pt x="17" y="0"/>
                      <a:pt x="13" y="5"/>
                      <a:pt x="9" y="11"/>
                    </a:cubicBezTo>
                    <a:lnTo>
                      <a:pt x="9" y="11"/>
                    </a:lnTo>
                    <a:lnTo>
                      <a:pt x="9" y="2"/>
                    </a:lnTo>
                    <a:lnTo>
                      <a:pt x="0" y="2"/>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573"/>
              <p:cNvSpPr>
                <a:spLocks/>
              </p:cNvSpPr>
              <p:nvPr/>
            </p:nvSpPr>
            <p:spPr bwMode="auto">
              <a:xfrm>
                <a:off x="3424" y="1226"/>
                <a:ext cx="55" cy="67"/>
              </a:xfrm>
              <a:custGeom>
                <a:avLst/>
                <a:gdLst>
                  <a:gd name="T0" fmla="*/ 0 w 62"/>
                  <a:gd name="T1" fmla="*/ 9 h 76"/>
                  <a:gd name="T2" fmla="*/ 0 w 62"/>
                  <a:gd name="T3" fmla="*/ 9 h 76"/>
                  <a:gd name="T4" fmla="*/ 26 w 62"/>
                  <a:gd name="T5" fmla="*/ 9 h 76"/>
                  <a:gd name="T6" fmla="*/ 26 w 62"/>
                  <a:gd name="T7" fmla="*/ 76 h 76"/>
                  <a:gd name="T8" fmla="*/ 36 w 62"/>
                  <a:gd name="T9" fmla="*/ 76 h 76"/>
                  <a:gd name="T10" fmla="*/ 36 w 62"/>
                  <a:gd name="T11" fmla="*/ 9 h 76"/>
                  <a:gd name="T12" fmla="*/ 62 w 62"/>
                  <a:gd name="T13" fmla="*/ 9 h 76"/>
                  <a:gd name="T14" fmla="*/ 62 w 62"/>
                  <a:gd name="T15" fmla="*/ 0 h 76"/>
                  <a:gd name="T16" fmla="*/ 0 w 62"/>
                  <a:gd name="T17" fmla="*/ 0 h 76"/>
                  <a:gd name="T18" fmla="*/ 0 w 62"/>
                  <a:gd name="T19"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76">
                    <a:moveTo>
                      <a:pt x="0" y="9"/>
                    </a:moveTo>
                    <a:lnTo>
                      <a:pt x="0" y="9"/>
                    </a:lnTo>
                    <a:lnTo>
                      <a:pt x="26" y="9"/>
                    </a:lnTo>
                    <a:lnTo>
                      <a:pt x="26" y="76"/>
                    </a:lnTo>
                    <a:lnTo>
                      <a:pt x="36" y="76"/>
                    </a:lnTo>
                    <a:lnTo>
                      <a:pt x="36" y="9"/>
                    </a:lnTo>
                    <a:lnTo>
                      <a:pt x="62" y="9"/>
                    </a:lnTo>
                    <a:lnTo>
                      <a:pt x="62" y="0"/>
                    </a:lnTo>
                    <a:lnTo>
                      <a:pt x="0" y="0"/>
                    </a:lnTo>
                    <a:lnTo>
                      <a:pt x="0" y="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574"/>
              <p:cNvSpPr>
                <a:spLocks/>
              </p:cNvSpPr>
              <p:nvPr/>
            </p:nvSpPr>
            <p:spPr bwMode="auto">
              <a:xfrm>
                <a:off x="3488" y="1243"/>
                <a:ext cx="24" cy="50"/>
              </a:xfrm>
              <a:custGeom>
                <a:avLst/>
                <a:gdLst>
                  <a:gd name="T0" fmla="*/ 10 w 27"/>
                  <a:gd name="T1" fmla="*/ 25 h 57"/>
                  <a:gd name="T2" fmla="*/ 10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1"/>
                    </a:lnTo>
                    <a:cubicBezTo>
                      <a:pt x="26" y="0"/>
                      <a:pt x="26" y="0"/>
                      <a:pt x="25" y="0"/>
                    </a:cubicBezTo>
                    <a:cubicBezTo>
                      <a:pt x="18" y="0"/>
                      <a:pt x="13" y="5"/>
                      <a:pt x="9" y="11"/>
                    </a:cubicBezTo>
                    <a:lnTo>
                      <a:pt x="9" y="11"/>
                    </a:lnTo>
                    <a:lnTo>
                      <a:pt x="9" y="2"/>
                    </a:lnTo>
                    <a:lnTo>
                      <a:pt x="0" y="2"/>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575"/>
              <p:cNvSpPr>
                <a:spLocks noEditPoints="1"/>
              </p:cNvSpPr>
              <p:nvPr/>
            </p:nvSpPr>
            <p:spPr bwMode="auto">
              <a:xfrm>
                <a:off x="3515" y="1243"/>
                <a:ext cx="47" cy="52"/>
              </a:xfrm>
              <a:custGeom>
                <a:avLst/>
                <a:gdLst>
                  <a:gd name="T0" fmla="*/ 12 w 53"/>
                  <a:gd name="T1" fmla="*/ 19 h 59"/>
                  <a:gd name="T2" fmla="*/ 12 w 53"/>
                  <a:gd name="T3" fmla="*/ 19 h 59"/>
                  <a:gd name="T4" fmla="*/ 24 w 53"/>
                  <a:gd name="T5" fmla="*/ 8 h 59"/>
                  <a:gd name="T6" fmla="*/ 37 w 53"/>
                  <a:gd name="T7" fmla="*/ 17 h 59"/>
                  <a:gd name="T8" fmla="*/ 33 w 53"/>
                  <a:gd name="T9" fmla="*/ 24 h 59"/>
                  <a:gd name="T10" fmla="*/ 17 w 53"/>
                  <a:gd name="T11" fmla="*/ 26 h 59"/>
                  <a:gd name="T12" fmla="*/ 0 w 53"/>
                  <a:gd name="T13" fmla="*/ 43 h 59"/>
                  <a:gd name="T14" fmla="*/ 18 w 53"/>
                  <a:gd name="T15" fmla="*/ 59 h 59"/>
                  <a:gd name="T16" fmla="*/ 38 w 53"/>
                  <a:gd name="T17" fmla="*/ 50 h 59"/>
                  <a:gd name="T18" fmla="*/ 48 w 53"/>
                  <a:gd name="T19" fmla="*/ 58 h 59"/>
                  <a:gd name="T20" fmla="*/ 53 w 53"/>
                  <a:gd name="T21" fmla="*/ 57 h 59"/>
                  <a:gd name="T22" fmla="*/ 53 w 53"/>
                  <a:gd name="T23" fmla="*/ 51 h 59"/>
                  <a:gd name="T24" fmla="*/ 50 w 53"/>
                  <a:gd name="T25" fmla="*/ 51 h 59"/>
                  <a:gd name="T26" fmla="*/ 47 w 53"/>
                  <a:gd name="T27" fmla="*/ 48 h 59"/>
                  <a:gd name="T28" fmla="*/ 47 w 53"/>
                  <a:gd name="T29" fmla="*/ 16 h 59"/>
                  <a:gd name="T30" fmla="*/ 26 w 53"/>
                  <a:gd name="T31" fmla="*/ 0 h 59"/>
                  <a:gd name="T32" fmla="*/ 3 w 53"/>
                  <a:gd name="T33" fmla="*/ 19 h 59"/>
                  <a:gd name="T34" fmla="*/ 12 w 53"/>
                  <a:gd name="T35" fmla="*/ 19 h 59"/>
                  <a:gd name="T36" fmla="*/ 37 w 53"/>
                  <a:gd name="T37" fmla="*/ 38 h 59"/>
                  <a:gd name="T38" fmla="*/ 37 w 53"/>
                  <a:gd name="T39" fmla="*/ 38 h 59"/>
                  <a:gd name="T40" fmla="*/ 20 w 53"/>
                  <a:gd name="T41" fmla="*/ 51 h 59"/>
                  <a:gd name="T42" fmla="*/ 10 w 53"/>
                  <a:gd name="T43" fmla="*/ 42 h 59"/>
                  <a:gd name="T44" fmla="*/ 22 w 53"/>
                  <a:gd name="T45" fmla="*/ 33 h 59"/>
                  <a:gd name="T46" fmla="*/ 37 w 53"/>
                  <a:gd name="T47" fmla="*/ 29 h 59"/>
                  <a:gd name="T48" fmla="*/ 37 w 53"/>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9">
                    <a:moveTo>
                      <a:pt x="12" y="19"/>
                    </a:moveTo>
                    <a:lnTo>
                      <a:pt x="12" y="19"/>
                    </a:lnTo>
                    <a:cubicBezTo>
                      <a:pt x="12" y="15"/>
                      <a:pt x="14" y="8"/>
                      <a:pt x="24" y="8"/>
                    </a:cubicBezTo>
                    <a:cubicBezTo>
                      <a:pt x="33" y="8"/>
                      <a:pt x="37" y="11"/>
                      <a:pt x="37" y="17"/>
                    </a:cubicBezTo>
                    <a:cubicBezTo>
                      <a:pt x="37" y="23"/>
                      <a:pt x="35" y="23"/>
                      <a:pt x="33" y="24"/>
                    </a:cubicBezTo>
                    <a:lnTo>
                      <a:pt x="17" y="26"/>
                    </a:lnTo>
                    <a:cubicBezTo>
                      <a:pt x="2" y="28"/>
                      <a:pt x="0" y="38"/>
                      <a:pt x="0" y="43"/>
                    </a:cubicBezTo>
                    <a:cubicBezTo>
                      <a:pt x="0" y="53"/>
                      <a:pt x="8" y="59"/>
                      <a:pt x="18" y="59"/>
                    </a:cubicBezTo>
                    <a:cubicBezTo>
                      <a:pt x="29" y="59"/>
                      <a:pt x="34" y="54"/>
                      <a:pt x="38" y="50"/>
                    </a:cubicBezTo>
                    <a:cubicBezTo>
                      <a:pt x="38" y="54"/>
                      <a:pt x="39" y="58"/>
                      <a:pt x="48" y="58"/>
                    </a:cubicBezTo>
                    <a:cubicBezTo>
                      <a:pt x="50" y="58"/>
                      <a:pt x="51" y="58"/>
                      <a:pt x="53" y="57"/>
                    </a:cubicBezTo>
                    <a:lnTo>
                      <a:pt x="53" y="51"/>
                    </a:lnTo>
                    <a:cubicBezTo>
                      <a:pt x="52" y="51"/>
                      <a:pt x="51" y="51"/>
                      <a:pt x="50" y="51"/>
                    </a:cubicBezTo>
                    <a:cubicBezTo>
                      <a:pt x="48" y="51"/>
                      <a:pt x="47" y="50"/>
                      <a:pt x="47" y="48"/>
                    </a:cubicBezTo>
                    <a:lnTo>
                      <a:pt x="47" y="16"/>
                    </a:lnTo>
                    <a:cubicBezTo>
                      <a:pt x="47" y="2"/>
                      <a:pt x="30" y="0"/>
                      <a:pt x="26" y="0"/>
                    </a:cubicBezTo>
                    <a:cubicBezTo>
                      <a:pt x="12" y="0"/>
                      <a:pt x="4" y="6"/>
                      <a:pt x="3" y="19"/>
                    </a:cubicBezTo>
                    <a:lnTo>
                      <a:pt x="12" y="19"/>
                    </a:lnTo>
                    <a:close/>
                    <a:moveTo>
                      <a:pt x="37" y="38"/>
                    </a:moveTo>
                    <a:lnTo>
                      <a:pt x="37" y="38"/>
                    </a:lnTo>
                    <a:cubicBezTo>
                      <a:pt x="37" y="46"/>
                      <a:pt x="29" y="51"/>
                      <a:pt x="20" y="51"/>
                    </a:cubicBezTo>
                    <a:cubicBezTo>
                      <a:pt x="13" y="51"/>
                      <a:pt x="10" y="48"/>
                      <a:pt x="10" y="42"/>
                    </a:cubicBezTo>
                    <a:cubicBezTo>
                      <a:pt x="10" y="35"/>
                      <a:pt x="17" y="33"/>
                      <a:pt x="22" y="33"/>
                    </a:cubicBezTo>
                    <a:cubicBezTo>
                      <a:pt x="33" y="31"/>
                      <a:pt x="36"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576"/>
              <p:cNvSpPr>
                <a:spLocks noEditPoints="1"/>
              </p:cNvSpPr>
              <p:nvPr/>
            </p:nvSpPr>
            <p:spPr bwMode="auto">
              <a:xfrm>
                <a:off x="3571" y="1226"/>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1 h 76"/>
                  <a:gd name="T14" fmla="*/ 9 w 9"/>
                  <a:gd name="T15" fmla="*/ 11 h 76"/>
                  <a:gd name="T16" fmla="*/ 9 w 9"/>
                  <a:gd name="T17" fmla="*/ 0 h 76"/>
                  <a:gd name="T18" fmla="*/ 0 w 9"/>
                  <a:gd name="T19" fmla="*/ 0 h 76"/>
                  <a:gd name="T20" fmla="*/ 0 w 9"/>
                  <a:gd name="T21" fmla="*/ 11 h 76"/>
                  <a:gd name="T22" fmla="*/ 9 w 9"/>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1"/>
                    </a:moveTo>
                    <a:lnTo>
                      <a:pt x="9" y="11"/>
                    </a:lnTo>
                    <a:lnTo>
                      <a:pt x="9" y="0"/>
                    </a:lnTo>
                    <a:lnTo>
                      <a:pt x="0" y="0"/>
                    </a:lnTo>
                    <a:lnTo>
                      <a:pt x="0" y="11"/>
                    </a:lnTo>
                    <a:lnTo>
                      <a:pt x="9"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577"/>
              <p:cNvSpPr>
                <a:spLocks/>
              </p:cNvSpPr>
              <p:nvPr/>
            </p:nvSpPr>
            <p:spPr bwMode="auto">
              <a:xfrm>
                <a:off x="3591" y="1243"/>
                <a:ext cx="41" cy="50"/>
              </a:xfrm>
              <a:custGeom>
                <a:avLst/>
                <a:gdLst>
                  <a:gd name="T0" fmla="*/ 46 w 46"/>
                  <a:gd name="T1" fmla="*/ 20 h 57"/>
                  <a:gd name="T2" fmla="*/ 46 w 46"/>
                  <a:gd name="T3" fmla="*/ 20 h 57"/>
                  <a:gd name="T4" fmla="*/ 26 w 46"/>
                  <a:gd name="T5" fmla="*/ 0 h 57"/>
                  <a:gd name="T6" fmla="*/ 9 w 46"/>
                  <a:gd name="T7" fmla="*/ 10 h 57"/>
                  <a:gd name="T8" fmla="*/ 9 w 46"/>
                  <a:gd name="T9" fmla="*/ 10 h 57"/>
                  <a:gd name="T10" fmla="*/ 9 w 46"/>
                  <a:gd name="T11" fmla="*/ 2 h 57"/>
                  <a:gd name="T12" fmla="*/ 0 w 46"/>
                  <a:gd name="T13" fmla="*/ 2 h 57"/>
                  <a:gd name="T14" fmla="*/ 0 w 46"/>
                  <a:gd name="T15" fmla="*/ 57 h 57"/>
                  <a:gd name="T16" fmla="*/ 10 w 46"/>
                  <a:gd name="T17" fmla="*/ 57 h 57"/>
                  <a:gd name="T18" fmla="*/ 10 w 46"/>
                  <a:gd name="T19" fmla="*/ 27 h 57"/>
                  <a:gd name="T20" fmla="*/ 24 w 46"/>
                  <a:gd name="T21" fmla="*/ 9 h 57"/>
                  <a:gd name="T22" fmla="*/ 36 w 46"/>
                  <a:gd name="T23" fmla="*/ 23 h 57"/>
                  <a:gd name="T24" fmla="*/ 36 w 46"/>
                  <a:gd name="T25" fmla="*/ 57 h 57"/>
                  <a:gd name="T26" fmla="*/ 46 w 46"/>
                  <a:gd name="T27" fmla="*/ 57 h 57"/>
                  <a:gd name="T28" fmla="*/ 46 w 46"/>
                  <a:gd name="T29" fmla="*/ 2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57">
                    <a:moveTo>
                      <a:pt x="46" y="20"/>
                    </a:moveTo>
                    <a:lnTo>
                      <a:pt x="46" y="20"/>
                    </a:lnTo>
                    <a:cubicBezTo>
                      <a:pt x="46" y="4"/>
                      <a:pt x="35" y="0"/>
                      <a:pt x="26" y="0"/>
                    </a:cubicBezTo>
                    <a:cubicBezTo>
                      <a:pt x="17" y="0"/>
                      <a:pt x="11" y="7"/>
                      <a:pt x="9" y="10"/>
                    </a:cubicBezTo>
                    <a:lnTo>
                      <a:pt x="9" y="10"/>
                    </a:lnTo>
                    <a:lnTo>
                      <a:pt x="9" y="2"/>
                    </a:lnTo>
                    <a:lnTo>
                      <a:pt x="0" y="2"/>
                    </a:lnTo>
                    <a:lnTo>
                      <a:pt x="0" y="57"/>
                    </a:lnTo>
                    <a:lnTo>
                      <a:pt x="10" y="57"/>
                    </a:lnTo>
                    <a:lnTo>
                      <a:pt x="10" y="27"/>
                    </a:lnTo>
                    <a:cubicBezTo>
                      <a:pt x="10" y="12"/>
                      <a:pt x="19" y="9"/>
                      <a:pt x="24" y="9"/>
                    </a:cubicBezTo>
                    <a:cubicBezTo>
                      <a:pt x="34" y="9"/>
                      <a:pt x="36" y="14"/>
                      <a:pt x="36" y="23"/>
                    </a:cubicBezTo>
                    <a:lnTo>
                      <a:pt x="36" y="57"/>
                    </a:lnTo>
                    <a:lnTo>
                      <a:pt x="46" y="57"/>
                    </a:lnTo>
                    <a:lnTo>
                      <a:pt x="46"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578"/>
              <p:cNvSpPr>
                <a:spLocks noEditPoints="1"/>
              </p:cNvSpPr>
              <p:nvPr/>
            </p:nvSpPr>
            <p:spPr bwMode="auto">
              <a:xfrm>
                <a:off x="3642" y="1243"/>
                <a:ext cx="45" cy="52"/>
              </a:xfrm>
              <a:custGeom>
                <a:avLst/>
                <a:gdLst>
                  <a:gd name="T0" fmla="*/ 40 w 51"/>
                  <a:gd name="T1" fmla="*/ 40 h 59"/>
                  <a:gd name="T2" fmla="*/ 40 w 51"/>
                  <a:gd name="T3" fmla="*/ 40 h 59"/>
                  <a:gd name="T4" fmla="*/ 26 w 51"/>
                  <a:gd name="T5" fmla="*/ 51 h 59"/>
                  <a:gd name="T6" fmla="*/ 10 w 51"/>
                  <a:gd name="T7" fmla="*/ 33 h 59"/>
                  <a:gd name="T8" fmla="*/ 51 w 51"/>
                  <a:gd name="T9" fmla="*/ 33 h 59"/>
                  <a:gd name="T10" fmla="*/ 27 w 51"/>
                  <a:gd name="T11" fmla="*/ 0 h 59"/>
                  <a:gd name="T12" fmla="*/ 0 w 51"/>
                  <a:gd name="T13" fmla="*/ 31 h 59"/>
                  <a:gd name="T14" fmla="*/ 25 w 51"/>
                  <a:gd name="T15" fmla="*/ 59 h 59"/>
                  <a:gd name="T16" fmla="*/ 40 w 51"/>
                  <a:gd name="T17" fmla="*/ 55 h 59"/>
                  <a:gd name="T18" fmla="*/ 50 w 51"/>
                  <a:gd name="T19" fmla="*/ 40 h 59"/>
                  <a:gd name="T20" fmla="*/ 40 w 51"/>
                  <a:gd name="T21" fmla="*/ 40 h 59"/>
                  <a:gd name="T22" fmla="*/ 10 w 51"/>
                  <a:gd name="T23" fmla="*/ 25 h 59"/>
                  <a:gd name="T24" fmla="*/ 10 w 51"/>
                  <a:gd name="T25" fmla="*/ 25 h 59"/>
                  <a:gd name="T26" fmla="*/ 25 w 51"/>
                  <a:gd name="T27" fmla="*/ 9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0" y="40"/>
                    </a:moveTo>
                    <a:lnTo>
                      <a:pt x="40" y="40"/>
                    </a:lnTo>
                    <a:cubicBezTo>
                      <a:pt x="40" y="44"/>
                      <a:pt x="35" y="51"/>
                      <a:pt x="26" y="51"/>
                    </a:cubicBezTo>
                    <a:cubicBezTo>
                      <a:pt x="15" y="51"/>
                      <a:pt x="10" y="44"/>
                      <a:pt x="10" y="33"/>
                    </a:cubicBezTo>
                    <a:lnTo>
                      <a:pt x="51" y="33"/>
                    </a:lnTo>
                    <a:cubicBezTo>
                      <a:pt x="51" y="13"/>
                      <a:pt x="43" y="0"/>
                      <a:pt x="27" y="0"/>
                    </a:cubicBezTo>
                    <a:cubicBezTo>
                      <a:pt x="8" y="0"/>
                      <a:pt x="0" y="14"/>
                      <a:pt x="0" y="31"/>
                    </a:cubicBezTo>
                    <a:cubicBezTo>
                      <a:pt x="0" y="47"/>
                      <a:pt x="9" y="59"/>
                      <a:pt x="25" y="59"/>
                    </a:cubicBezTo>
                    <a:cubicBezTo>
                      <a:pt x="34" y="59"/>
                      <a:pt x="37" y="57"/>
                      <a:pt x="40" y="55"/>
                    </a:cubicBezTo>
                    <a:cubicBezTo>
                      <a:pt x="47" y="51"/>
                      <a:pt x="49" y="43"/>
                      <a:pt x="50" y="40"/>
                    </a:cubicBezTo>
                    <a:lnTo>
                      <a:pt x="40" y="40"/>
                    </a:lnTo>
                    <a:close/>
                    <a:moveTo>
                      <a:pt x="10" y="25"/>
                    </a:moveTo>
                    <a:lnTo>
                      <a:pt x="10" y="25"/>
                    </a:lnTo>
                    <a:cubicBezTo>
                      <a:pt x="10" y="17"/>
                      <a:pt x="17" y="9"/>
                      <a:pt x="25" y="9"/>
                    </a:cubicBezTo>
                    <a:cubicBezTo>
                      <a:pt x="37" y="9"/>
                      <a:pt x="40"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579"/>
              <p:cNvSpPr>
                <a:spLocks/>
              </p:cNvSpPr>
              <p:nvPr/>
            </p:nvSpPr>
            <p:spPr bwMode="auto">
              <a:xfrm>
                <a:off x="3697" y="1243"/>
                <a:ext cx="24" cy="50"/>
              </a:xfrm>
              <a:custGeom>
                <a:avLst/>
                <a:gdLst>
                  <a:gd name="T0" fmla="*/ 10 w 27"/>
                  <a:gd name="T1" fmla="*/ 25 h 57"/>
                  <a:gd name="T2" fmla="*/ 10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1"/>
                    </a:lnTo>
                    <a:cubicBezTo>
                      <a:pt x="27" y="0"/>
                      <a:pt x="26" y="0"/>
                      <a:pt x="25" y="0"/>
                    </a:cubicBezTo>
                    <a:cubicBezTo>
                      <a:pt x="18" y="0"/>
                      <a:pt x="13" y="5"/>
                      <a:pt x="9" y="11"/>
                    </a:cubicBezTo>
                    <a:lnTo>
                      <a:pt x="9" y="11"/>
                    </a:lnTo>
                    <a:lnTo>
                      <a:pt x="9" y="2"/>
                    </a:lnTo>
                    <a:lnTo>
                      <a:pt x="0" y="2"/>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580"/>
              <p:cNvSpPr>
                <a:spLocks/>
              </p:cNvSpPr>
              <p:nvPr/>
            </p:nvSpPr>
            <p:spPr bwMode="auto">
              <a:xfrm>
                <a:off x="3720" y="1224"/>
                <a:ext cx="29" cy="71"/>
              </a:xfrm>
              <a:custGeom>
                <a:avLst/>
                <a:gdLst>
                  <a:gd name="T0" fmla="*/ 33 w 33"/>
                  <a:gd name="T1" fmla="*/ 0 h 80"/>
                  <a:gd name="T2" fmla="*/ 33 w 33"/>
                  <a:gd name="T3" fmla="*/ 0 h 80"/>
                  <a:gd name="T4" fmla="*/ 26 w 33"/>
                  <a:gd name="T5" fmla="*/ 0 h 80"/>
                  <a:gd name="T6" fmla="*/ 0 w 33"/>
                  <a:gd name="T7" fmla="*/ 80 h 80"/>
                  <a:gd name="T8" fmla="*/ 7 w 33"/>
                  <a:gd name="T9" fmla="*/ 80 h 80"/>
                  <a:gd name="T10" fmla="*/ 33 w 33"/>
                  <a:gd name="T11" fmla="*/ 0 h 80"/>
                </a:gdLst>
                <a:ahLst/>
                <a:cxnLst>
                  <a:cxn ang="0">
                    <a:pos x="T0" y="T1"/>
                  </a:cxn>
                  <a:cxn ang="0">
                    <a:pos x="T2" y="T3"/>
                  </a:cxn>
                  <a:cxn ang="0">
                    <a:pos x="T4" y="T5"/>
                  </a:cxn>
                  <a:cxn ang="0">
                    <a:pos x="T6" y="T7"/>
                  </a:cxn>
                  <a:cxn ang="0">
                    <a:pos x="T8" y="T9"/>
                  </a:cxn>
                  <a:cxn ang="0">
                    <a:pos x="T10" y="T11"/>
                  </a:cxn>
                </a:cxnLst>
                <a:rect l="0" t="0" r="r" b="b"/>
                <a:pathLst>
                  <a:path w="33" h="80">
                    <a:moveTo>
                      <a:pt x="33" y="0"/>
                    </a:moveTo>
                    <a:lnTo>
                      <a:pt x="33" y="0"/>
                    </a:lnTo>
                    <a:lnTo>
                      <a:pt x="26" y="0"/>
                    </a:lnTo>
                    <a:lnTo>
                      <a:pt x="0" y="80"/>
                    </a:lnTo>
                    <a:lnTo>
                      <a:pt x="7" y="80"/>
                    </a:lnTo>
                    <a:lnTo>
                      <a:pt x="3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581"/>
              <p:cNvSpPr>
                <a:spLocks/>
              </p:cNvSpPr>
              <p:nvPr/>
            </p:nvSpPr>
            <p:spPr bwMode="auto">
              <a:xfrm>
                <a:off x="3431" y="1339"/>
                <a:ext cx="50" cy="67"/>
              </a:xfrm>
              <a:custGeom>
                <a:avLst/>
                <a:gdLst>
                  <a:gd name="T0" fmla="*/ 56 w 56"/>
                  <a:gd name="T1" fmla="*/ 67 h 76"/>
                  <a:gd name="T2" fmla="*/ 56 w 56"/>
                  <a:gd name="T3" fmla="*/ 67 h 76"/>
                  <a:gd name="T4" fmla="*/ 10 w 56"/>
                  <a:gd name="T5" fmla="*/ 67 h 76"/>
                  <a:gd name="T6" fmla="*/ 10 w 56"/>
                  <a:gd name="T7" fmla="*/ 42 h 76"/>
                  <a:gd name="T8" fmla="*/ 52 w 56"/>
                  <a:gd name="T9" fmla="*/ 42 h 76"/>
                  <a:gd name="T10" fmla="*/ 52 w 56"/>
                  <a:gd name="T11" fmla="*/ 33 h 76"/>
                  <a:gd name="T12" fmla="*/ 10 w 56"/>
                  <a:gd name="T13" fmla="*/ 33 h 76"/>
                  <a:gd name="T14" fmla="*/ 10 w 56"/>
                  <a:gd name="T15" fmla="*/ 9 h 76"/>
                  <a:gd name="T16" fmla="*/ 55 w 56"/>
                  <a:gd name="T17" fmla="*/ 9 h 76"/>
                  <a:gd name="T18" fmla="*/ 55 w 56"/>
                  <a:gd name="T19" fmla="*/ 0 h 76"/>
                  <a:gd name="T20" fmla="*/ 0 w 56"/>
                  <a:gd name="T21" fmla="*/ 0 h 76"/>
                  <a:gd name="T22" fmla="*/ 0 w 56"/>
                  <a:gd name="T23" fmla="*/ 76 h 76"/>
                  <a:gd name="T24" fmla="*/ 56 w 56"/>
                  <a:gd name="T25" fmla="*/ 76 h 76"/>
                  <a:gd name="T26" fmla="*/ 56 w 56"/>
                  <a:gd name="T27"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76">
                    <a:moveTo>
                      <a:pt x="56" y="67"/>
                    </a:moveTo>
                    <a:lnTo>
                      <a:pt x="56" y="67"/>
                    </a:lnTo>
                    <a:lnTo>
                      <a:pt x="10" y="67"/>
                    </a:lnTo>
                    <a:lnTo>
                      <a:pt x="10" y="42"/>
                    </a:lnTo>
                    <a:lnTo>
                      <a:pt x="52" y="42"/>
                    </a:lnTo>
                    <a:lnTo>
                      <a:pt x="52" y="33"/>
                    </a:lnTo>
                    <a:lnTo>
                      <a:pt x="10" y="33"/>
                    </a:lnTo>
                    <a:lnTo>
                      <a:pt x="10" y="9"/>
                    </a:lnTo>
                    <a:lnTo>
                      <a:pt x="55" y="9"/>
                    </a:lnTo>
                    <a:lnTo>
                      <a:pt x="55" y="0"/>
                    </a:lnTo>
                    <a:lnTo>
                      <a:pt x="0" y="0"/>
                    </a:lnTo>
                    <a:lnTo>
                      <a:pt x="0" y="76"/>
                    </a:lnTo>
                    <a:lnTo>
                      <a:pt x="56" y="76"/>
                    </a:lnTo>
                    <a:lnTo>
                      <a:pt x="56" y="6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582"/>
              <p:cNvSpPr>
                <a:spLocks noEditPoints="1"/>
              </p:cNvSpPr>
              <p:nvPr/>
            </p:nvSpPr>
            <p:spPr bwMode="auto">
              <a:xfrm>
                <a:off x="3490" y="1339"/>
                <a:ext cx="43" cy="69"/>
              </a:xfrm>
              <a:custGeom>
                <a:avLst/>
                <a:gdLst>
                  <a:gd name="T0" fmla="*/ 49 w 49"/>
                  <a:gd name="T1" fmla="*/ 0 h 78"/>
                  <a:gd name="T2" fmla="*/ 49 w 49"/>
                  <a:gd name="T3" fmla="*/ 0 h 78"/>
                  <a:gd name="T4" fmla="*/ 40 w 49"/>
                  <a:gd name="T5" fmla="*/ 0 h 78"/>
                  <a:gd name="T6" fmla="*/ 40 w 49"/>
                  <a:gd name="T7" fmla="*/ 28 h 78"/>
                  <a:gd name="T8" fmla="*/ 39 w 49"/>
                  <a:gd name="T9" fmla="*/ 29 h 78"/>
                  <a:gd name="T10" fmla="*/ 23 w 49"/>
                  <a:gd name="T11" fmla="*/ 19 h 78"/>
                  <a:gd name="T12" fmla="*/ 0 w 49"/>
                  <a:gd name="T13" fmla="*/ 47 h 78"/>
                  <a:gd name="T14" fmla="*/ 24 w 49"/>
                  <a:gd name="T15" fmla="*/ 78 h 78"/>
                  <a:gd name="T16" fmla="*/ 40 w 49"/>
                  <a:gd name="T17" fmla="*/ 69 h 78"/>
                  <a:gd name="T18" fmla="*/ 40 w 49"/>
                  <a:gd name="T19" fmla="*/ 69 h 78"/>
                  <a:gd name="T20" fmla="*/ 40 w 49"/>
                  <a:gd name="T21" fmla="*/ 76 h 78"/>
                  <a:gd name="T22" fmla="*/ 49 w 49"/>
                  <a:gd name="T23" fmla="*/ 76 h 78"/>
                  <a:gd name="T24" fmla="*/ 49 w 49"/>
                  <a:gd name="T25" fmla="*/ 0 h 78"/>
                  <a:gd name="T26" fmla="*/ 9 w 49"/>
                  <a:gd name="T27" fmla="*/ 49 h 78"/>
                  <a:gd name="T28" fmla="*/ 9 w 49"/>
                  <a:gd name="T29" fmla="*/ 49 h 78"/>
                  <a:gd name="T30" fmla="*/ 25 w 49"/>
                  <a:gd name="T31" fmla="*/ 28 h 78"/>
                  <a:gd name="T32" fmla="*/ 39 w 49"/>
                  <a:gd name="T33" fmla="*/ 51 h 78"/>
                  <a:gd name="T34" fmla="*/ 24 w 49"/>
                  <a:gd name="T35" fmla="*/ 70 h 78"/>
                  <a:gd name="T36" fmla="*/ 9 w 49"/>
                  <a:gd name="T37"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49" y="0"/>
                    </a:moveTo>
                    <a:lnTo>
                      <a:pt x="49" y="0"/>
                    </a:lnTo>
                    <a:lnTo>
                      <a:pt x="40" y="0"/>
                    </a:lnTo>
                    <a:lnTo>
                      <a:pt x="40" y="28"/>
                    </a:lnTo>
                    <a:lnTo>
                      <a:pt x="39" y="29"/>
                    </a:lnTo>
                    <a:cubicBezTo>
                      <a:pt x="37" y="26"/>
                      <a:pt x="33" y="19"/>
                      <a:pt x="23" y="19"/>
                    </a:cubicBezTo>
                    <a:cubicBezTo>
                      <a:pt x="8" y="19"/>
                      <a:pt x="0" y="31"/>
                      <a:pt x="0" y="47"/>
                    </a:cubicBezTo>
                    <a:cubicBezTo>
                      <a:pt x="0" y="60"/>
                      <a:pt x="5" y="78"/>
                      <a:pt x="24" y="78"/>
                    </a:cubicBezTo>
                    <a:cubicBezTo>
                      <a:pt x="30" y="78"/>
                      <a:pt x="36" y="76"/>
                      <a:pt x="40" y="69"/>
                    </a:cubicBezTo>
                    <a:lnTo>
                      <a:pt x="40" y="69"/>
                    </a:lnTo>
                    <a:lnTo>
                      <a:pt x="40" y="76"/>
                    </a:lnTo>
                    <a:lnTo>
                      <a:pt x="49" y="76"/>
                    </a:lnTo>
                    <a:lnTo>
                      <a:pt x="49" y="0"/>
                    </a:lnTo>
                    <a:close/>
                    <a:moveTo>
                      <a:pt x="9" y="49"/>
                    </a:moveTo>
                    <a:lnTo>
                      <a:pt x="9" y="49"/>
                    </a:lnTo>
                    <a:cubicBezTo>
                      <a:pt x="9" y="41"/>
                      <a:pt x="10" y="28"/>
                      <a:pt x="25" y="28"/>
                    </a:cubicBezTo>
                    <a:cubicBezTo>
                      <a:pt x="38" y="28"/>
                      <a:pt x="39" y="42"/>
                      <a:pt x="39" y="51"/>
                    </a:cubicBezTo>
                    <a:cubicBezTo>
                      <a:pt x="39" y="66"/>
                      <a:pt x="30" y="70"/>
                      <a:pt x="24" y="70"/>
                    </a:cubicBezTo>
                    <a:cubicBezTo>
                      <a:pt x="14" y="70"/>
                      <a:pt x="9" y="61"/>
                      <a:pt x="9" y="4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583"/>
              <p:cNvSpPr>
                <a:spLocks/>
              </p:cNvSpPr>
              <p:nvPr/>
            </p:nvSpPr>
            <p:spPr bwMode="auto">
              <a:xfrm>
                <a:off x="3545" y="1358"/>
                <a:ext cx="39" cy="50"/>
              </a:xfrm>
              <a:custGeom>
                <a:avLst/>
                <a:gdLst>
                  <a:gd name="T0" fmla="*/ 44 w 44"/>
                  <a:gd name="T1" fmla="*/ 55 h 57"/>
                  <a:gd name="T2" fmla="*/ 44 w 44"/>
                  <a:gd name="T3" fmla="*/ 55 h 57"/>
                  <a:gd name="T4" fmla="*/ 44 w 44"/>
                  <a:gd name="T5" fmla="*/ 0 h 57"/>
                  <a:gd name="T6" fmla="*/ 35 w 44"/>
                  <a:gd name="T7" fmla="*/ 0 h 57"/>
                  <a:gd name="T8" fmla="*/ 35 w 44"/>
                  <a:gd name="T9" fmla="*/ 30 h 57"/>
                  <a:gd name="T10" fmla="*/ 20 w 44"/>
                  <a:gd name="T11" fmla="*/ 49 h 57"/>
                  <a:gd name="T12" fmla="*/ 9 w 44"/>
                  <a:gd name="T13" fmla="*/ 37 h 57"/>
                  <a:gd name="T14" fmla="*/ 9 w 44"/>
                  <a:gd name="T15" fmla="*/ 0 h 57"/>
                  <a:gd name="T16" fmla="*/ 0 w 44"/>
                  <a:gd name="T17" fmla="*/ 0 h 57"/>
                  <a:gd name="T18" fmla="*/ 0 w 44"/>
                  <a:gd name="T19" fmla="*/ 40 h 57"/>
                  <a:gd name="T20" fmla="*/ 18 w 44"/>
                  <a:gd name="T21" fmla="*/ 57 h 57"/>
                  <a:gd name="T22" fmla="*/ 35 w 44"/>
                  <a:gd name="T23" fmla="*/ 47 h 57"/>
                  <a:gd name="T24" fmla="*/ 35 w 44"/>
                  <a:gd name="T25" fmla="*/ 47 h 57"/>
                  <a:gd name="T26" fmla="*/ 35 w 44"/>
                  <a:gd name="T27" fmla="*/ 55 h 57"/>
                  <a:gd name="T28" fmla="*/ 44 w 44"/>
                  <a:gd name="T29"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57">
                    <a:moveTo>
                      <a:pt x="44" y="55"/>
                    </a:moveTo>
                    <a:lnTo>
                      <a:pt x="44" y="55"/>
                    </a:lnTo>
                    <a:lnTo>
                      <a:pt x="44" y="0"/>
                    </a:lnTo>
                    <a:lnTo>
                      <a:pt x="35" y="0"/>
                    </a:lnTo>
                    <a:lnTo>
                      <a:pt x="35" y="30"/>
                    </a:lnTo>
                    <a:cubicBezTo>
                      <a:pt x="35" y="39"/>
                      <a:pt x="31" y="49"/>
                      <a:pt x="20" y="49"/>
                    </a:cubicBezTo>
                    <a:cubicBezTo>
                      <a:pt x="14" y="49"/>
                      <a:pt x="9" y="46"/>
                      <a:pt x="9" y="37"/>
                    </a:cubicBezTo>
                    <a:lnTo>
                      <a:pt x="9" y="0"/>
                    </a:lnTo>
                    <a:lnTo>
                      <a:pt x="0" y="0"/>
                    </a:lnTo>
                    <a:lnTo>
                      <a:pt x="0" y="40"/>
                    </a:lnTo>
                    <a:cubicBezTo>
                      <a:pt x="0" y="53"/>
                      <a:pt x="9" y="57"/>
                      <a:pt x="18" y="57"/>
                    </a:cubicBezTo>
                    <a:cubicBezTo>
                      <a:pt x="26" y="57"/>
                      <a:pt x="31" y="54"/>
                      <a:pt x="35" y="47"/>
                    </a:cubicBezTo>
                    <a:lnTo>
                      <a:pt x="35" y="47"/>
                    </a:lnTo>
                    <a:lnTo>
                      <a:pt x="35" y="55"/>
                    </a:lnTo>
                    <a:lnTo>
                      <a:pt x="44" y="5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584"/>
              <p:cNvSpPr>
                <a:spLocks/>
              </p:cNvSpPr>
              <p:nvPr/>
            </p:nvSpPr>
            <p:spPr bwMode="auto">
              <a:xfrm>
                <a:off x="3594" y="1356"/>
                <a:ext cx="42" cy="52"/>
              </a:xfrm>
              <a:custGeom>
                <a:avLst/>
                <a:gdLst>
                  <a:gd name="T0" fmla="*/ 47 w 47"/>
                  <a:gd name="T1" fmla="*/ 21 h 59"/>
                  <a:gd name="T2" fmla="*/ 47 w 47"/>
                  <a:gd name="T3" fmla="*/ 21 h 59"/>
                  <a:gd name="T4" fmla="*/ 26 w 47"/>
                  <a:gd name="T5" fmla="*/ 0 h 59"/>
                  <a:gd name="T6" fmla="*/ 0 w 47"/>
                  <a:gd name="T7" fmla="*/ 31 h 59"/>
                  <a:gd name="T8" fmla="*/ 25 w 47"/>
                  <a:gd name="T9" fmla="*/ 59 h 59"/>
                  <a:gd name="T10" fmla="*/ 47 w 47"/>
                  <a:gd name="T11" fmla="*/ 38 h 59"/>
                  <a:gd name="T12" fmla="*/ 38 w 47"/>
                  <a:gd name="T13" fmla="*/ 38 h 59"/>
                  <a:gd name="T14" fmla="*/ 25 w 47"/>
                  <a:gd name="T15" fmla="*/ 51 h 59"/>
                  <a:gd name="T16" fmla="*/ 10 w 47"/>
                  <a:gd name="T17" fmla="*/ 30 h 59"/>
                  <a:gd name="T18" fmla="*/ 25 w 47"/>
                  <a:gd name="T19" fmla="*/ 9 h 59"/>
                  <a:gd name="T20" fmla="*/ 38 w 47"/>
                  <a:gd name="T21" fmla="*/ 21 h 59"/>
                  <a:gd name="T22" fmla="*/ 47 w 47"/>
                  <a:gd name="T23"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9">
                    <a:moveTo>
                      <a:pt x="47" y="21"/>
                    </a:moveTo>
                    <a:lnTo>
                      <a:pt x="47" y="21"/>
                    </a:lnTo>
                    <a:cubicBezTo>
                      <a:pt x="46" y="11"/>
                      <a:pt x="41" y="0"/>
                      <a:pt x="26" y="0"/>
                    </a:cubicBezTo>
                    <a:cubicBezTo>
                      <a:pt x="8" y="0"/>
                      <a:pt x="0" y="14"/>
                      <a:pt x="0" y="31"/>
                    </a:cubicBezTo>
                    <a:cubicBezTo>
                      <a:pt x="0" y="47"/>
                      <a:pt x="9" y="59"/>
                      <a:pt x="25" y="59"/>
                    </a:cubicBezTo>
                    <a:cubicBezTo>
                      <a:pt x="41" y="59"/>
                      <a:pt x="46" y="47"/>
                      <a:pt x="47" y="38"/>
                    </a:cubicBezTo>
                    <a:lnTo>
                      <a:pt x="38" y="38"/>
                    </a:lnTo>
                    <a:cubicBezTo>
                      <a:pt x="37" y="46"/>
                      <a:pt x="31" y="51"/>
                      <a:pt x="25" y="51"/>
                    </a:cubicBezTo>
                    <a:cubicBezTo>
                      <a:pt x="12" y="51"/>
                      <a:pt x="10" y="39"/>
                      <a:pt x="10" y="30"/>
                    </a:cubicBezTo>
                    <a:cubicBezTo>
                      <a:pt x="10" y="20"/>
                      <a:pt x="13" y="9"/>
                      <a:pt x="25" y="9"/>
                    </a:cubicBezTo>
                    <a:cubicBezTo>
                      <a:pt x="33" y="9"/>
                      <a:pt x="37" y="13"/>
                      <a:pt x="38" y="21"/>
                    </a:cubicBezTo>
                    <a:lnTo>
                      <a:pt x="47" y="2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585"/>
              <p:cNvSpPr>
                <a:spLocks noEditPoints="1"/>
              </p:cNvSpPr>
              <p:nvPr/>
            </p:nvSpPr>
            <p:spPr bwMode="auto">
              <a:xfrm>
                <a:off x="3642" y="1356"/>
                <a:ext cx="46" cy="52"/>
              </a:xfrm>
              <a:custGeom>
                <a:avLst/>
                <a:gdLst>
                  <a:gd name="T0" fmla="*/ 11 w 52"/>
                  <a:gd name="T1" fmla="*/ 19 h 59"/>
                  <a:gd name="T2" fmla="*/ 11 w 52"/>
                  <a:gd name="T3" fmla="*/ 19 h 59"/>
                  <a:gd name="T4" fmla="*/ 24 w 52"/>
                  <a:gd name="T5" fmla="*/ 8 h 59"/>
                  <a:gd name="T6" fmla="*/ 37 w 52"/>
                  <a:gd name="T7" fmla="*/ 17 h 59"/>
                  <a:gd name="T8" fmla="*/ 32 w 52"/>
                  <a:gd name="T9" fmla="*/ 24 h 59"/>
                  <a:gd name="T10" fmla="*/ 17 w 52"/>
                  <a:gd name="T11" fmla="*/ 26 h 59"/>
                  <a:gd name="T12" fmla="*/ 0 w 52"/>
                  <a:gd name="T13" fmla="*/ 43 h 59"/>
                  <a:gd name="T14" fmla="*/ 17 w 52"/>
                  <a:gd name="T15" fmla="*/ 59 h 59"/>
                  <a:gd name="T16" fmla="*/ 37 w 52"/>
                  <a:gd name="T17" fmla="*/ 50 h 59"/>
                  <a:gd name="T18" fmla="*/ 47 w 52"/>
                  <a:gd name="T19" fmla="*/ 58 h 59"/>
                  <a:gd name="T20" fmla="*/ 52 w 52"/>
                  <a:gd name="T21" fmla="*/ 57 h 59"/>
                  <a:gd name="T22" fmla="*/ 52 w 52"/>
                  <a:gd name="T23" fmla="*/ 51 h 59"/>
                  <a:gd name="T24" fmla="*/ 49 w 52"/>
                  <a:gd name="T25" fmla="*/ 51 h 59"/>
                  <a:gd name="T26" fmla="*/ 46 w 52"/>
                  <a:gd name="T27" fmla="*/ 48 h 59"/>
                  <a:gd name="T28" fmla="*/ 46 w 52"/>
                  <a:gd name="T29" fmla="*/ 16 h 59"/>
                  <a:gd name="T30" fmla="*/ 25 w 52"/>
                  <a:gd name="T31" fmla="*/ 0 h 59"/>
                  <a:gd name="T32" fmla="*/ 3 w 52"/>
                  <a:gd name="T33" fmla="*/ 19 h 59"/>
                  <a:gd name="T34" fmla="*/ 11 w 52"/>
                  <a:gd name="T35" fmla="*/ 19 h 59"/>
                  <a:gd name="T36" fmla="*/ 37 w 52"/>
                  <a:gd name="T37" fmla="*/ 38 h 59"/>
                  <a:gd name="T38" fmla="*/ 37 w 52"/>
                  <a:gd name="T39" fmla="*/ 38 h 59"/>
                  <a:gd name="T40" fmla="*/ 19 w 52"/>
                  <a:gd name="T41" fmla="*/ 51 h 59"/>
                  <a:gd name="T42" fmla="*/ 9 w 52"/>
                  <a:gd name="T43" fmla="*/ 42 h 59"/>
                  <a:gd name="T44" fmla="*/ 21 w 52"/>
                  <a:gd name="T45" fmla="*/ 33 h 59"/>
                  <a:gd name="T46" fmla="*/ 37 w 52"/>
                  <a:gd name="T47" fmla="*/ 29 h 59"/>
                  <a:gd name="T48" fmla="*/ 37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9"/>
                    </a:moveTo>
                    <a:lnTo>
                      <a:pt x="11" y="19"/>
                    </a:lnTo>
                    <a:cubicBezTo>
                      <a:pt x="12" y="15"/>
                      <a:pt x="13" y="8"/>
                      <a:pt x="24" y="8"/>
                    </a:cubicBezTo>
                    <a:cubicBezTo>
                      <a:pt x="33" y="8"/>
                      <a:pt x="37" y="11"/>
                      <a:pt x="37" y="17"/>
                    </a:cubicBezTo>
                    <a:cubicBezTo>
                      <a:pt x="37" y="23"/>
                      <a:pt x="34" y="23"/>
                      <a:pt x="32" y="24"/>
                    </a:cubicBezTo>
                    <a:lnTo>
                      <a:pt x="17" y="26"/>
                    </a:lnTo>
                    <a:cubicBezTo>
                      <a:pt x="1" y="28"/>
                      <a:pt x="0" y="38"/>
                      <a:pt x="0" y="43"/>
                    </a:cubicBezTo>
                    <a:cubicBezTo>
                      <a:pt x="0" y="53"/>
                      <a:pt x="7" y="59"/>
                      <a:pt x="17" y="59"/>
                    </a:cubicBezTo>
                    <a:cubicBezTo>
                      <a:pt x="28" y="59"/>
                      <a:pt x="34" y="54"/>
                      <a:pt x="37" y="50"/>
                    </a:cubicBezTo>
                    <a:cubicBezTo>
                      <a:pt x="37" y="54"/>
                      <a:pt x="39" y="58"/>
                      <a:pt x="47" y="58"/>
                    </a:cubicBezTo>
                    <a:cubicBezTo>
                      <a:pt x="49" y="58"/>
                      <a:pt x="51" y="58"/>
                      <a:pt x="52" y="57"/>
                    </a:cubicBezTo>
                    <a:lnTo>
                      <a:pt x="52" y="51"/>
                    </a:lnTo>
                    <a:cubicBezTo>
                      <a:pt x="51" y="51"/>
                      <a:pt x="50" y="51"/>
                      <a:pt x="49" y="51"/>
                    </a:cubicBezTo>
                    <a:cubicBezTo>
                      <a:pt x="47" y="51"/>
                      <a:pt x="46" y="50"/>
                      <a:pt x="46" y="48"/>
                    </a:cubicBezTo>
                    <a:lnTo>
                      <a:pt x="46" y="16"/>
                    </a:lnTo>
                    <a:cubicBezTo>
                      <a:pt x="46" y="2"/>
                      <a:pt x="30" y="0"/>
                      <a:pt x="25" y="0"/>
                    </a:cubicBezTo>
                    <a:cubicBezTo>
                      <a:pt x="12" y="0"/>
                      <a:pt x="3" y="6"/>
                      <a:pt x="3" y="19"/>
                    </a:cubicBezTo>
                    <a:lnTo>
                      <a:pt x="11" y="19"/>
                    </a:lnTo>
                    <a:close/>
                    <a:moveTo>
                      <a:pt x="37" y="38"/>
                    </a:moveTo>
                    <a:lnTo>
                      <a:pt x="37" y="38"/>
                    </a:lnTo>
                    <a:cubicBezTo>
                      <a:pt x="37" y="46"/>
                      <a:pt x="28" y="51"/>
                      <a:pt x="19" y="51"/>
                    </a:cubicBezTo>
                    <a:cubicBezTo>
                      <a:pt x="12" y="51"/>
                      <a:pt x="9" y="48"/>
                      <a:pt x="9" y="42"/>
                    </a:cubicBezTo>
                    <a:cubicBezTo>
                      <a:pt x="9" y="35"/>
                      <a:pt x="17" y="33"/>
                      <a:pt x="21" y="33"/>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586"/>
              <p:cNvSpPr>
                <a:spLocks/>
              </p:cNvSpPr>
              <p:nvPr/>
            </p:nvSpPr>
            <p:spPr bwMode="auto">
              <a:xfrm>
                <a:off x="3692" y="1343"/>
                <a:ext cx="22" cy="64"/>
              </a:xfrm>
              <a:custGeom>
                <a:avLst/>
                <a:gdLst>
                  <a:gd name="T0" fmla="*/ 25 w 25"/>
                  <a:gd name="T1" fmla="*/ 24 h 72"/>
                  <a:gd name="T2" fmla="*/ 25 w 25"/>
                  <a:gd name="T3" fmla="*/ 24 h 72"/>
                  <a:gd name="T4" fmla="*/ 25 w 25"/>
                  <a:gd name="T5" fmla="*/ 16 h 72"/>
                  <a:gd name="T6" fmla="*/ 17 w 25"/>
                  <a:gd name="T7" fmla="*/ 16 h 72"/>
                  <a:gd name="T8" fmla="*/ 17 w 25"/>
                  <a:gd name="T9" fmla="*/ 0 h 72"/>
                  <a:gd name="T10" fmla="*/ 7 w 25"/>
                  <a:gd name="T11" fmla="*/ 0 h 72"/>
                  <a:gd name="T12" fmla="*/ 7 w 25"/>
                  <a:gd name="T13" fmla="*/ 16 h 72"/>
                  <a:gd name="T14" fmla="*/ 0 w 25"/>
                  <a:gd name="T15" fmla="*/ 16 h 72"/>
                  <a:gd name="T16" fmla="*/ 0 w 25"/>
                  <a:gd name="T17" fmla="*/ 24 h 72"/>
                  <a:gd name="T18" fmla="*/ 7 w 25"/>
                  <a:gd name="T19" fmla="*/ 24 h 72"/>
                  <a:gd name="T20" fmla="*/ 7 w 25"/>
                  <a:gd name="T21" fmla="*/ 60 h 72"/>
                  <a:gd name="T22" fmla="*/ 19 w 25"/>
                  <a:gd name="T23" fmla="*/ 72 h 72"/>
                  <a:gd name="T24" fmla="*/ 25 w 25"/>
                  <a:gd name="T25" fmla="*/ 71 h 72"/>
                  <a:gd name="T26" fmla="*/ 25 w 25"/>
                  <a:gd name="T27" fmla="*/ 64 h 72"/>
                  <a:gd name="T28" fmla="*/ 22 w 25"/>
                  <a:gd name="T29" fmla="*/ 64 h 72"/>
                  <a:gd name="T30" fmla="*/ 17 w 25"/>
                  <a:gd name="T31" fmla="*/ 60 h 72"/>
                  <a:gd name="T32" fmla="*/ 17 w 25"/>
                  <a:gd name="T33" fmla="*/ 24 h 72"/>
                  <a:gd name="T34" fmla="*/ 25 w 25"/>
                  <a:gd name="T3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72">
                    <a:moveTo>
                      <a:pt x="25" y="24"/>
                    </a:moveTo>
                    <a:lnTo>
                      <a:pt x="25" y="24"/>
                    </a:lnTo>
                    <a:lnTo>
                      <a:pt x="25" y="16"/>
                    </a:lnTo>
                    <a:lnTo>
                      <a:pt x="17" y="16"/>
                    </a:lnTo>
                    <a:lnTo>
                      <a:pt x="17" y="0"/>
                    </a:lnTo>
                    <a:lnTo>
                      <a:pt x="7" y="0"/>
                    </a:lnTo>
                    <a:lnTo>
                      <a:pt x="7" y="16"/>
                    </a:lnTo>
                    <a:lnTo>
                      <a:pt x="0" y="16"/>
                    </a:lnTo>
                    <a:lnTo>
                      <a:pt x="0" y="24"/>
                    </a:lnTo>
                    <a:lnTo>
                      <a:pt x="7" y="24"/>
                    </a:lnTo>
                    <a:lnTo>
                      <a:pt x="7" y="60"/>
                    </a:lnTo>
                    <a:cubicBezTo>
                      <a:pt x="7" y="67"/>
                      <a:pt x="9" y="72"/>
                      <a:pt x="19" y="72"/>
                    </a:cubicBezTo>
                    <a:cubicBezTo>
                      <a:pt x="19" y="72"/>
                      <a:pt x="22" y="72"/>
                      <a:pt x="25" y="71"/>
                    </a:cubicBezTo>
                    <a:lnTo>
                      <a:pt x="25" y="64"/>
                    </a:lnTo>
                    <a:lnTo>
                      <a:pt x="22" y="64"/>
                    </a:lnTo>
                    <a:cubicBezTo>
                      <a:pt x="20" y="64"/>
                      <a:pt x="17" y="64"/>
                      <a:pt x="17" y="60"/>
                    </a:cubicBezTo>
                    <a:lnTo>
                      <a:pt x="17" y="24"/>
                    </a:lnTo>
                    <a:lnTo>
                      <a:pt x="2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587"/>
              <p:cNvSpPr>
                <a:spLocks noEditPoints="1"/>
              </p:cNvSpPr>
              <p:nvPr/>
            </p:nvSpPr>
            <p:spPr bwMode="auto">
              <a:xfrm>
                <a:off x="3720" y="1356"/>
                <a:ext cx="45" cy="52"/>
              </a:xfrm>
              <a:custGeom>
                <a:avLst/>
                <a:gdLst>
                  <a:gd name="T0" fmla="*/ 0 w 51"/>
                  <a:gd name="T1" fmla="*/ 30 h 59"/>
                  <a:gd name="T2" fmla="*/ 0 w 51"/>
                  <a:gd name="T3" fmla="*/ 30 h 59"/>
                  <a:gd name="T4" fmla="*/ 25 w 51"/>
                  <a:gd name="T5" fmla="*/ 59 h 59"/>
                  <a:gd name="T6" fmla="*/ 51 w 51"/>
                  <a:gd name="T7" fmla="*/ 30 h 59"/>
                  <a:gd name="T8" fmla="*/ 25 w 51"/>
                  <a:gd name="T9" fmla="*/ 0 h 59"/>
                  <a:gd name="T10" fmla="*/ 0 w 51"/>
                  <a:gd name="T11" fmla="*/ 30 h 59"/>
                  <a:gd name="T12" fmla="*/ 9 w 51"/>
                  <a:gd name="T13" fmla="*/ 30 h 59"/>
                  <a:gd name="T14" fmla="*/ 9 w 51"/>
                  <a:gd name="T15" fmla="*/ 30 h 59"/>
                  <a:gd name="T16" fmla="*/ 25 w 51"/>
                  <a:gd name="T17" fmla="*/ 8 h 59"/>
                  <a:gd name="T18" fmla="*/ 41 w 51"/>
                  <a:gd name="T19" fmla="*/ 30 h 59"/>
                  <a:gd name="T20" fmla="*/ 25 w 51"/>
                  <a:gd name="T21" fmla="*/ 51 h 59"/>
                  <a:gd name="T22" fmla="*/ 9 w 51"/>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9">
                    <a:moveTo>
                      <a:pt x="0" y="30"/>
                    </a:moveTo>
                    <a:lnTo>
                      <a:pt x="0" y="30"/>
                    </a:lnTo>
                    <a:cubicBezTo>
                      <a:pt x="0" y="44"/>
                      <a:pt x="8" y="59"/>
                      <a:pt x="25" y="59"/>
                    </a:cubicBezTo>
                    <a:cubicBezTo>
                      <a:pt x="43" y="59"/>
                      <a:pt x="51" y="44"/>
                      <a:pt x="51" y="30"/>
                    </a:cubicBezTo>
                    <a:cubicBezTo>
                      <a:pt x="51" y="15"/>
                      <a:pt x="43" y="0"/>
                      <a:pt x="25" y="0"/>
                    </a:cubicBezTo>
                    <a:cubicBezTo>
                      <a:pt x="8" y="0"/>
                      <a:pt x="0" y="15"/>
                      <a:pt x="0" y="30"/>
                    </a:cubicBezTo>
                    <a:close/>
                    <a:moveTo>
                      <a:pt x="9" y="30"/>
                    </a:moveTo>
                    <a:lnTo>
                      <a:pt x="9" y="30"/>
                    </a:lnTo>
                    <a:cubicBezTo>
                      <a:pt x="9" y="22"/>
                      <a:pt x="12" y="8"/>
                      <a:pt x="25" y="8"/>
                    </a:cubicBezTo>
                    <a:cubicBezTo>
                      <a:pt x="39" y="8"/>
                      <a:pt x="41" y="22"/>
                      <a:pt x="41" y="30"/>
                    </a:cubicBezTo>
                    <a:cubicBezTo>
                      <a:pt x="41" y="37"/>
                      <a:pt x="39" y="51"/>
                      <a:pt x="25" y="51"/>
                    </a:cubicBezTo>
                    <a:cubicBezTo>
                      <a:pt x="12" y="51"/>
                      <a:pt x="9" y="37"/>
                      <a:pt x="9"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588"/>
              <p:cNvSpPr>
                <a:spLocks/>
              </p:cNvSpPr>
              <p:nvPr/>
            </p:nvSpPr>
            <p:spPr bwMode="auto">
              <a:xfrm>
                <a:off x="3776" y="1356"/>
                <a:ext cx="24" cy="50"/>
              </a:xfrm>
              <a:custGeom>
                <a:avLst/>
                <a:gdLst>
                  <a:gd name="T0" fmla="*/ 10 w 27"/>
                  <a:gd name="T1" fmla="*/ 25 h 57"/>
                  <a:gd name="T2" fmla="*/ 10 w 27"/>
                  <a:gd name="T3" fmla="*/ 25 h 57"/>
                  <a:gd name="T4" fmla="*/ 24 w 27"/>
                  <a:gd name="T5" fmla="*/ 10 h 57"/>
                  <a:gd name="T6" fmla="*/ 27 w 27"/>
                  <a:gd name="T7" fmla="*/ 10 h 57"/>
                  <a:gd name="T8" fmla="*/ 27 w 27"/>
                  <a:gd name="T9" fmla="*/ 1 h 57"/>
                  <a:gd name="T10" fmla="*/ 25 w 27"/>
                  <a:gd name="T11" fmla="*/ 0 h 57"/>
                  <a:gd name="T12" fmla="*/ 9 w 27"/>
                  <a:gd name="T13" fmla="*/ 11 h 57"/>
                  <a:gd name="T14" fmla="*/ 9 w 27"/>
                  <a:gd name="T15" fmla="*/ 11 h 57"/>
                  <a:gd name="T16" fmla="*/ 9 w 27"/>
                  <a:gd name="T17" fmla="*/ 2 h 57"/>
                  <a:gd name="T18" fmla="*/ 0 w 27"/>
                  <a:gd name="T19" fmla="*/ 2 h 57"/>
                  <a:gd name="T20" fmla="*/ 0 w 27"/>
                  <a:gd name="T21" fmla="*/ 57 h 57"/>
                  <a:gd name="T22" fmla="*/ 10 w 27"/>
                  <a:gd name="T23" fmla="*/ 57 h 57"/>
                  <a:gd name="T24" fmla="*/ 10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10" y="25"/>
                    </a:moveTo>
                    <a:lnTo>
                      <a:pt x="10" y="25"/>
                    </a:lnTo>
                    <a:cubicBezTo>
                      <a:pt x="10" y="17"/>
                      <a:pt x="15" y="10"/>
                      <a:pt x="24" y="10"/>
                    </a:cubicBezTo>
                    <a:lnTo>
                      <a:pt x="27" y="10"/>
                    </a:lnTo>
                    <a:lnTo>
                      <a:pt x="27" y="1"/>
                    </a:lnTo>
                    <a:cubicBezTo>
                      <a:pt x="27" y="0"/>
                      <a:pt x="26" y="0"/>
                      <a:pt x="25" y="0"/>
                    </a:cubicBezTo>
                    <a:cubicBezTo>
                      <a:pt x="18" y="0"/>
                      <a:pt x="13" y="5"/>
                      <a:pt x="9" y="11"/>
                    </a:cubicBezTo>
                    <a:lnTo>
                      <a:pt x="9" y="11"/>
                    </a:lnTo>
                    <a:lnTo>
                      <a:pt x="9" y="2"/>
                    </a:lnTo>
                    <a:lnTo>
                      <a:pt x="0" y="2"/>
                    </a:lnTo>
                    <a:lnTo>
                      <a:pt x="0" y="57"/>
                    </a:lnTo>
                    <a:lnTo>
                      <a:pt x="10" y="57"/>
                    </a:ln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589"/>
              <p:cNvSpPr>
                <a:spLocks/>
              </p:cNvSpPr>
              <p:nvPr/>
            </p:nvSpPr>
            <p:spPr bwMode="auto">
              <a:xfrm>
                <a:off x="3920" y="1226"/>
                <a:ext cx="9" cy="67"/>
              </a:xfrm>
              <a:custGeom>
                <a:avLst/>
                <a:gdLst>
                  <a:gd name="T0" fmla="*/ 10 w 10"/>
                  <a:gd name="T1" fmla="*/ 0 h 76"/>
                  <a:gd name="T2" fmla="*/ 10 w 10"/>
                  <a:gd name="T3" fmla="*/ 0 h 76"/>
                  <a:gd name="T4" fmla="*/ 0 w 10"/>
                  <a:gd name="T5" fmla="*/ 0 h 76"/>
                  <a:gd name="T6" fmla="*/ 0 w 10"/>
                  <a:gd name="T7" fmla="*/ 76 h 76"/>
                  <a:gd name="T8" fmla="*/ 10 w 10"/>
                  <a:gd name="T9" fmla="*/ 76 h 76"/>
                  <a:gd name="T10" fmla="*/ 10 w 10"/>
                  <a:gd name="T11" fmla="*/ 0 h 76"/>
                </a:gdLst>
                <a:ahLst/>
                <a:cxnLst>
                  <a:cxn ang="0">
                    <a:pos x="T0" y="T1"/>
                  </a:cxn>
                  <a:cxn ang="0">
                    <a:pos x="T2" y="T3"/>
                  </a:cxn>
                  <a:cxn ang="0">
                    <a:pos x="T4" y="T5"/>
                  </a:cxn>
                  <a:cxn ang="0">
                    <a:pos x="T6" y="T7"/>
                  </a:cxn>
                  <a:cxn ang="0">
                    <a:pos x="T8" y="T9"/>
                  </a:cxn>
                  <a:cxn ang="0">
                    <a:pos x="T10" y="T11"/>
                  </a:cxn>
                </a:cxnLst>
                <a:rect l="0" t="0" r="r" b="b"/>
                <a:pathLst>
                  <a:path w="10" h="76">
                    <a:moveTo>
                      <a:pt x="10" y="0"/>
                    </a:moveTo>
                    <a:lnTo>
                      <a:pt x="10" y="0"/>
                    </a:lnTo>
                    <a:lnTo>
                      <a:pt x="0" y="0"/>
                    </a:lnTo>
                    <a:lnTo>
                      <a:pt x="0" y="76"/>
                    </a:lnTo>
                    <a:lnTo>
                      <a:pt x="10" y="76"/>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590"/>
              <p:cNvSpPr>
                <a:spLocks/>
              </p:cNvSpPr>
              <p:nvPr/>
            </p:nvSpPr>
            <p:spPr bwMode="auto">
              <a:xfrm>
                <a:off x="3944" y="1243"/>
                <a:ext cx="40" cy="50"/>
              </a:xfrm>
              <a:custGeom>
                <a:avLst/>
                <a:gdLst>
                  <a:gd name="T0" fmla="*/ 45 w 45"/>
                  <a:gd name="T1" fmla="*/ 20 h 57"/>
                  <a:gd name="T2" fmla="*/ 45 w 45"/>
                  <a:gd name="T3" fmla="*/ 20 h 57"/>
                  <a:gd name="T4" fmla="*/ 26 w 45"/>
                  <a:gd name="T5" fmla="*/ 0 h 57"/>
                  <a:gd name="T6" fmla="*/ 9 w 45"/>
                  <a:gd name="T7" fmla="*/ 10 h 57"/>
                  <a:gd name="T8" fmla="*/ 9 w 45"/>
                  <a:gd name="T9" fmla="*/ 10 h 57"/>
                  <a:gd name="T10" fmla="*/ 9 w 45"/>
                  <a:gd name="T11" fmla="*/ 2 h 57"/>
                  <a:gd name="T12" fmla="*/ 0 w 45"/>
                  <a:gd name="T13" fmla="*/ 2 h 57"/>
                  <a:gd name="T14" fmla="*/ 0 w 45"/>
                  <a:gd name="T15" fmla="*/ 57 h 57"/>
                  <a:gd name="T16" fmla="*/ 9 w 45"/>
                  <a:gd name="T17" fmla="*/ 57 h 57"/>
                  <a:gd name="T18" fmla="*/ 9 w 45"/>
                  <a:gd name="T19" fmla="*/ 27 h 57"/>
                  <a:gd name="T20" fmla="*/ 24 w 45"/>
                  <a:gd name="T21" fmla="*/ 9 h 57"/>
                  <a:gd name="T22" fmla="*/ 36 w 45"/>
                  <a:gd name="T23" fmla="*/ 23 h 57"/>
                  <a:gd name="T24" fmla="*/ 36 w 45"/>
                  <a:gd name="T25" fmla="*/ 57 h 57"/>
                  <a:gd name="T26" fmla="*/ 45 w 45"/>
                  <a:gd name="T27" fmla="*/ 57 h 57"/>
                  <a:gd name="T28" fmla="*/ 45 w 45"/>
                  <a:gd name="T29" fmla="*/ 2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20"/>
                    </a:moveTo>
                    <a:lnTo>
                      <a:pt x="45" y="20"/>
                    </a:lnTo>
                    <a:cubicBezTo>
                      <a:pt x="45" y="4"/>
                      <a:pt x="34" y="0"/>
                      <a:pt x="26" y="0"/>
                    </a:cubicBezTo>
                    <a:cubicBezTo>
                      <a:pt x="16" y="0"/>
                      <a:pt x="11" y="7"/>
                      <a:pt x="9" y="10"/>
                    </a:cubicBezTo>
                    <a:lnTo>
                      <a:pt x="9" y="10"/>
                    </a:lnTo>
                    <a:lnTo>
                      <a:pt x="9" y="2"/>
                    </a:lnTo>
                    <a:lnTo>
                      <a:pt x="0" y="2"/>
                    </a:lnTo>
                    <a:lnTo>
                      <a:pt x="0" y="57"/>
                    </a:lnTo>
                    <a:lnTo>
                      <a:pt x="9" y="57"/>
                    </a:lnTo>
                    <a:lnTo>
                      <a:pt x="9" y="27"/>
                    </a:lnTo>
                    <a:cubicBezTo>
                      <a:pt x="9" y="12"/>
                      <a:pt x="19" y="9"/>
                      <a:pt x="24" y="9"/>
                    </a:cubicBezTo>
                    <a:cubicBezTo>
                      <a:pt x="33" y="9"/>
                      <a:pt x="36" y="14"/>
                      <a:pt x="36" y="23"/>
                    </a:cubicBezTo>
                    <a:lnTo>
                      <a:pt x="36" y="57"/>
                    </a:lnTo>
                    <a:lnTo>
                      <a:pt x="45" y="57"/>
                    </a:lnTo>
                    <a:lnTo>
                      <a:pt x="45"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591"/>
              <p:cNvSpPr>
                <a:spLocks/>
              </p:cNvSpPr>
              <p:nvPr/>
            </p:nvSpPr>
            <p:spPr bwMode="auto">
              <a:xfrm>
                <a:off x="3991" y="1225"/>
                <a:ext cx="23" cy="68"/>
              </a:xfrm>
              <a:custGeom>
                <a:avLst/>
                <a:gdLst>
                  <a:gd name="T0" fmla="*/ 26 w 26"/>
                  <a:gd name="T1" fmla="*/ 30 h 77"/>
                  <a:gd name="T2" fmla="*/ 26 w 26"/>
                  <a:gd name="T3" fmla="*/ 30 h 77"/>
                  <a:gd name="T4" fmla="*/ 26 w 26"/>
                  <a:gd name="T5" fmla="*/ 22 h 77"/>
                  <a:gd name="T6" fmla="*/ 17 w 26"/>
                  <a:gd name="T7" fmla="*/ 22 h 77"/>
                  <a:gd name="T8" fmla="*/ 17 w 26"/>
                  <a:gd name="T9" fmla="*/ 15 h 77"/>
                  <a:gd name="T10" fmla="*/ 22 w 26"/>
                  <a:gd name="T11" fmla="*/ 9 h 77"/>
                  <a:gd name="T12" fmla="*/ 26 w 26"/>
                  <a:gd name="T13" fmla="*/ 9 h 77"/>
                  <a:gd name="T14" fmla="*/ 26 w 26"/>
                  <a:gd name="T15" fmla="*/ 0 h 77"/>
                  <a:gd name="T16" fmla="*/ 22 w 26"/>
                  <a:gd name="T17" fmla="*/ 0 h 77"/>
                  <a:gd name="T18" fmla="*/ 8 w 26"/>
                  <a:gd name="T19" fmla="*/ 12 h 77"/>
                  <a:gd name="T20" fmla="*/ 8 w 26"/>
                  <a:gd name="T21" fmla="*/ 22 h 77"/>
                  <a:gd name="T22" fmla="*/ 0 w 26"/>
                  <a:gd name="T23" fmla="*/ 22 h 77"/>
                  <a:gd name="T24" fmla="*/ 0 w 26"/>
                  <a:gd name="T25" fmla="*/ 30 h 77"/>
                  <a:gd name="T26" fmla="*/ 8 w 26"/>
                  <a:gd name="T27" fmla="*/ 30 h 77"/>
                  <a:gd name="T28" fmla="*/ 8 w 26"/>
                  <a:gd name="T29" fmla="*/ 77 h 77"/>
                  <a:gd name="T30" fmla="*/ 17 w 26"/>
                  <a:gd name="T31" fmla="*/ 77 h 77"/>
                  <a:gd name="T32" fmla="*/ 17 w 26"/>
                  <a:gd name="T33" fmla="*/ 30 h 77"/>
                  <a:gd name="T34" fmla="*/ 26 w 26"/>
                  <a:gd name="T35"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7">
                    <a:moveTo>
                      <a:pt x="26" y="30"/>
                    </a:moveTo>
                    <a:lnTo>
                      <a:pt x="26" y="30"/>
                    </a:lnTo>
                    <a:lnTo>
                      <a:pt x="26" y="22"/>
                    </a:lnTo>
                    <a:lnTo>
                      <a:pt x="17" y="22"/>
                    </a:lnTo>
                    <a:lnTo>
                      <a:pt x="17" y="15"/>
                    </a:lnTo>
                    <a:cubicBezTo>
                      <a:pt x="17" y="11"/>
                      <a:pt x="18" y="9"/>
                      <a:pt x="22" y="9"/>
                    </a:cubicBezTo>
                    <a:cubicBezTo>
                      <a:pt x="24" y="9"/>
                      <a:pt x="25" y="9"/>
                      <a:pt x="26" y="9"/>
                    </a:cubicBezTo>
                    <a:lnTo>
                      <a:pt x="26" y="0"/>
                    </a:lnTo>
                    <a:cubicBezTo>
                      <a:pt x="25" y="0"/>
                      <a:pt x="23" y="0"/>
                      <a:pt x="22" y="0"/>
                    </a:cubicBezTo>
                    <a:cubicBezTo>
                      <a:pt x="13" y="0"/>
                      <a:pt x="8" y="4"/>
                      <a:pt x="8" y="12"/>
                    </a:cubicBezTo>
                    <a:lnTo>
                      <a:pt x="8" y="22"/>
                    </a:lnTo>
                    <a:lnTo>
                      <a:pt x="0" y="22"/>
                    </a:lnTo>
                    <a:lnTo>
                      <a:pt x="0" y="30"/>
                    </a:lnTo>
                    <a:lnTo>
                      <a:pt x="8" y="30"/>
                    </a:lnTo>
                    <a:lnTo>
                      <a:pt x="8" y="77"/>
                    </a:lnTo>
                    <a:lnTo>
                      <a:pt x="17" y="77"/>
                    </a:lnTo>
                    <a:lnTo>
                      <a:pt x="17" y="30"/>
                    </a:lnTo>
                    <a:lnTo>
                      <a:pt x="26" y="3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592"/>
              <p:cNvSpPr>
                <a:spLocks noEditPoints="1"/>
              </p:cNvSpPr>
              <p:nvPr/>
            </p:nvSpPr>
            <p:spPr bwMode="auto">
              <a:xfrm>
                <a:off x="4020" y="1243"/>
                <a:ext cx="45" cy="52"/>
              </a:xfrm>
              <a:custGeom>
                <a:avLst/>
                <a:gdLst>
                  <a:gd name="T0" fmla="*/ 0 w 51"/>
                  <a:gd name="T1" fmla="*/ 30 h 59"/>
                  <a:gd name="T2" fmla="*/ 0 w 51"/>
                  <a:gd name="T3" fmla="*/ 30 h 59"/>
                  <a:gd name="T4" fmla="*/ 26 w 51"/>
                  <a:gd name="T5" fmla="*/ 59 h 59"/>
                  <a:gd name="T6" fmla="*/ 51 w 51"/>
                  <a:gd name="T7" fmla="*/ 30 h 59"/>
                  <a:gd name="T8" fmla="*/ 26 w 51"/>
                  <a:gd name="T9" fmla="*/ 0 h 59"/>
                  <a:gd name="T10" fmla="*/ 0 w 51"/>
                  <a:gd name="T11" fmla="*/ 30 h 59"/>
                  <a:gd name="T12" fmla="*/ 10 w 51"/>
                  <a:gd name="T13" fmla="*/ 30 h 59"/>
                  <a:gd name="T14" fmla="*/ 10 w 51"/>
                  <a:gd name="T15" fmla="*/ 30 h 59"/>
                  <a:gd name="T16" fmla="*/ 26 w 51"/>
                  <a:gd name="T17" fmla="*/ 8 h 59"/>
                  <a:gd name="T18" fmla="*/ 42 w 51"/>
                  <a:gd name="T19" fmla="*/ 30 h 59"/>
                  <a:gd name="T20" fmla="*/ 26 w 51"/>
                  <a:gd name="T21" fmla="*/ 51 h 59"/>
                  <a:gd name="T22" fmla="*/ 10 w 51"/>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9">
                    <a:moveTo>
                      <a:pt x="0" y="30"/>
                    </a:moveTo>
                    <a:lnTo>
                      <a:pt x="0" y="30"/>
                    </a:lnTo>
                    <a:cubicBezTo>
                      <a:pt x="0" y="44"/>
                      <a:pt x="8" y="59"/>
                      <a:pt x="26" y="59"/>
                    </a:cubicBezTo>
                    <a:cubicBezTo>
                      <a:pt x="43" y="59"/>
                      <a:pt x="51" y="44"/>
                      <a:pt x="51" y="30"/>
                    </a:cubicBezTo>
                    <a:cubicBezTo>
                      <a:pt x="51" y="15"/>
                      <a:pt x="43" y="0"/>
                      <a:pt x="26" y="0"/>
                    </a:cubicBezTo>
                    <a:cubicBezTo>
                      <a:pt x="8" y="0"/>
                      <a:pt x="0" y="15"/>
                      <a:pt x="0" y="30"/>
                    </a:cubicBezTo>
                    <a:close/>
                    <a:moveTo>
                      <a:pt x="10" y="30"/>
                    </a:moveTo>
                    <a:lnTo>
                      <a:pt x="10" y="30"/>
                    </a:lnTo>
                    <a:cubicBezTo>
                      <a:pt x="10" y="22"/>
                      <a:pt x="12" y="8"/>
                      <a:pt x="26" y="8"/>
                    </a:cubicBezTo>
                    <a:cubicBezTo>
                      <a:pt x="39" y="8"/>
                      <a:pt x="42" y="22"/>
                      <a:pt x="42" y="30"/>
                    </a:cubicBezTo>
                    <a:cubicBezTo>
                      <a:pt x="42" y="37"/>
                      <a:pt x="39" y="51"/>
                      <a:pt x="26" y="51"/>
                    </a:cubicBezTo>
                    <a:cubicBezTo>
                      <a:pt x="12" y="51"/>
                      <a:pt x="10" y="37"/>
                      <a:pt x="10"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593"/>
              <p:cNvSpPr>
                <a:spLocks/>
              </p:cNvSpPr>
              <p:nvPr/>
            </p:nvSpPr>
            <p:spPr bwMode="auto">
              <a:xfrm>
                <a:off x="4076" y="1243"/>
                <a:ext cx="24" cy="50"/>
              </a:xfrm>
              <a:custGeom>
                <a:avLst/>
                <a:gdLst>
                  <a:gd name="T0" fmla="*/ 9 w 27"/>
                  <a:gd name="T1" fmla="*/ 25 h 57"/>
                  <a:gd name="T2" fmla="*/ 9 w 27"/>
                  <a:gd name="T3" fmla="*/ 25 h 57"/>
                  <a:gd name="T4" fmla="*/ 23 w 27"/>
                  <a:gd name="T5" fmla="*/ 10 h 57"/>
                  <a:gd name="T6" fmla="*/ 27 w 27"/>
                  <a:gd name="T7" fmla="*/ 10 h 57"/>
                  <a:gd name="T8" fmla="*/ 27 w 27"/>
                  <a:gd name="T9" fmla="*/ 1 h 57"/>
                  <a:gd name="T10" fmla="*/ 24 w 27"/>
                  <a:gd name="T11" fmla="*/ 0 h 57"/>
                  <a:gd name="T12" fmla="*/ 9 w 27"/>
                  <a:gd name="T13" fmla="*/ 11 h 57"/>
                  <a:gd name="T14" fmla="*/ 8 w 27"/>
                  <a:gd name="T15" fmla="*/ 11 h 57"/>
                  <a:gd name="T16" fmla="*/ 8 w 27"/>
                  <a:gd name="T17" fmla="*/ 2 h 57"/>
                  <a:gd name="T18" fmla="*/ 0 w 27"/>
                  <a:gd name="T19" fmla="*/ 2 h 57"/>
                  <a:gd name="T20" fmla="*/ 0 w 27"/>
                  <a:gd name="T21" fmla="*/ 57 h 57"/>
                  <a:gd name="T22" fmla="*/ 9 w 27"/>
                  <a:gd name="T23" fmla="*/ 57 h 57"/>
                  <a:gd name="T24" fmla="*/ 9 w 27"/>
                  <a:gd name="T2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57">
                    <a:moveTo>
                      <a:pt x="9" y="25"/>
                    </a:moveTo>
                    <a:lnTo>
                      <a:pt x="9" y="25"/>
                    </a:lnTo>
                    <a:cubicBezTo>
                      <a:pt x="9" y="17"/>
                      <a:pt x="14" y="10"/>
                      <a:pt x="23" y="10"/>
                    </a:cubicBezTo>
                    <a:lnTo>
                      <a:pt x="27" y="10"/>
                    </a:lnTo>
                    <a:lnTo>
                      <a:pt x="27" y="1"/>
                    </a:lnTo>
                    <a:cubicBezTo>
                      <a:pt x="26" y="0"/>
                      <a:pt x="25" y="0"/>
                      <a:pt x="24" y="0"/>
                    </a:cubicBezTo>
                    <a:cubicBezTo>
                      <a:pt x="17" y="0"/>
                      <a:pt x="12" y="5"/>
                      <a:pt x="9" y="11"/>
                    </a:cubicBezTo>
                    <a:lnTo>
                      <a:pt x="8" y="11"/>
                    </a:lnTo>
                    <a:lnTo>
                      <a:pt x="8" y="2"/>
                    </a:lnTo>
                    <a:lnTo>
                      <a:pt x="0" y="2"/>
                    </a:lnTo>
                    <a:lnTo>
                      <a:pt x="0" y="57"/>
                    </a:lnTo>
                    <a:lnTo>
                      <a:pt x="9" y="57"/>
                    </a:lnTo>
                    <a:lnTo>
                      <a:pt x="9"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594"/>
              <p:cNvSpPr>
                <a:spLocks/>
              </p:cNvSpPr>
              <p:nvPr/>
            </p:nvSpPr>
            <p:spPr bwMode="auto">
              <a:xfrm>
                <a:off x="4106" y="1243"/>
                <a:ext cx="67" cy="50"/>
              </a:xfrm>
              <a:custGeom>
                <a:avLst/>
                <a:gdLst>
                  <a:gd name="T0" fmla="*/ 0 w 75"/>
                  <a:gd name="T1" fmla="*/ 57 h 57"/>
                  <a:gd name="T2" fmla="*/ 0 w 75"/>
                  <a:gd name="T3" fmla="*/ 57 h 57"/>
                  <a:gd name="T4" fmla="*/ 9 w 75"/>
                  <a:gd name="T5" fmla="*/ 57 h 57"/>
                  <a:gd name="T6" fmla="*/ 9 w 75"/>
                  <a:gd name="T7" fmla="*/ 27 h 57"/>
                  <a:gd name="T8" fmla="*/ 24 w 75"/>
                  <a:gd name="T9" fmla="*/ 9 h 57"/>
                  <a:gd name="T10" fmla="*/ 33 w 75"/>
                  <a:gd name="T11" fmla="*/ 19 h 57"/>
                  <a:gd name="T12" fmla="*/ 33 w 75"/>
                  <a:gd name="T13" fmla="*/ 57 h 57"/>
                  <a:gd name="T14" fmla="*/ 42 w 75"/>
                  <a:gd name="T15" fmla="*/ 57 h 57"/>
                  <a:gd name="T16" fmla="*/ 42 w 75"/>
                  <a:gd name="T17" fmla="*/ 24 h 57"/>
                  <a:gd name="T18" fmla="*/ 55 w 75"/>
                  <a:gd name="T19" fmla="*/ 9 h 57"/>
                  <a:gd name="T20" fmla="*/ 65 w 75"/>
                  <a:gd name="T21" fmla="*/ 22 h 57"/>
                  <a:gd name="T22" fmla="*/ 65 w 75"/>
                  <a:gd name="T23" fmla="*/ 57 h 57"/>
                  <a:gd name="T24" fmla="*/ 75 w 75"/>
                  <a:gd name="T25" fmla="*/ 57 h 57"/>
                  <a:gd name="T26" fmla="*/ 75 w 75"/>
                  <a:gd name="T27" fmla="*/ 19 h 57"/>
                  <a:gd name="T28" fmla="*/ 57 w 75"/>
                  <a:gd name="T29" fmla="*/ 0 h 57"/>
                  <a:gd name="T30" fmla="*/ 40 w 75"/>
                  <a:gd name="T31" fmla="*/ 9 h 57"/>
                  <a:gd name="T32" fmla="*/ 26 w 75"/>
                  <a:gd name="T33" fmla="*/ 0 h 57"/>
                  <a:gd name="T34" fmla="*/ 9 w 75"/>
                  <a:gd name="T35" fmla="*/ 10 h 57"/>
                  <a:gd name="T36" fmla="*/ 9 w 75"/>
                  <a:gd name="T37" fmla="*/ 10 h 57"/>
                  <a:gd name="T38" fmla="*/ 9 w 75"/>
                  <a:gd name="T39" fmla="*/ 2 h 57"/>
                  <a:gd name="T40" fmla="*/ 0 w 75"/>
                  <a:gd name="T41" fmla="*/ 2 h 57"/>
                  <a:gd name="T42" fmla="*/ 0 w 75"/>
                  <a:gd name="T4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5" h="57">
                    <a:moveTo>
                      <a:pt x="0" y="57"/>
                    </a:moveTo>
                    <a:lnTo>
                      <a:pt x="0" y="57"/>
                    </a:lnTo>
                    <a:lnTo>
                      <a:pt x="9" y="57"/>
                    </a:lnTo>
                    <a:lnTo>
                      <a:pt x="9" y="27"/>
                    </a:lnTo>
                    <a:cubicBezTo>
                      <a:pt x="9" y="12"/>
                      <a:pt x="19" y="9"/>
                      <a:pt x="24" y="9"/>
                    </a:cubicBezTo>
                    <a:cubicBezTo>
                      <a:pt x="31" y="9"/>
                      <a:pt x="33" y="14"/>
                      <a:pt x="33" y="19"/>
                    </a:cubicBezTo>
                    <a:lnTo>
                      <a:pt x="33" y="57"/>
                    </a:lnTo>
                    <a:lnTo>
                      <a:pt x="42" y="57"/>
                    </a:lnTo>
                    <a:lnTo>
                      <a:pt x="42" y="24"/>
                    </a:lnTo>
                    <a:cubicBezTo>
                      <a:pt x="42" y="16"/>
                      <a:pt x="47" y="9"/>
                      <a:pt x="55" y="9"/>
                    </a:cubicBezTo>
                    <a:cubicBezTo>
                      <a:pt x="63" y="9"/>
                      <a:pt x="65" y="14"/>
                      <a:pt x="65" y="22"/>
                    </a:cubicBezTo>
                    <a:lnTo>
                      <a:pt x="65" y="57"/>
                    </a:lnTo>
                    <a:lnTo>
                      <a:pt x="75" y="57"/>
                    </a:lnTo>
                    <a:lnTo>
                      <a:pt x="75" y="19"/>
                    </a:lnTo>
                    <a:cubicBezTo>
                      <a:pt x="75" y="3"/>
                      <a:pt x="63" y="0"/>
                      <a:pt x="57" y="0"/>
                    </a:cubicBezTo>
                    <a:cubicBezTo>
                      <a:pt x="49" y="0"/>
                      <a:pt x="45" y="4"/>
                      <a:pt x="40" y="9"/>
                    </a:cubicBezTo>
                    <a:cubicBezTo>
                      <a:pt x="39" y="6"/>
                      <a:pt x="36" y="0"/>
                      <a:pt x="26" y="0"/>
                    </a:cubicBezTo>
                    <a:cubicBezTo>
                      <a:pt x="16" y="0"/>
                      <a:pt x="11" y="7"/>
                      <a:pt x="9" y="10"/>
                    </a:cubicBezTo>
                    <a:lnTo>
                      <a:pt x="9" y="10"/>
                    </a:lnTo>
                    <a:lnTo>
                      <a:pt x="9" y="2"/>
                    </a:lnTo>
                    <a:lnTo>
                      <a:pt x="0" y="2"/>
                    </a:lnTo>
                    <a:lnTo>
                      <a:pt x="0" y="5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595"/>
              <p:cNvSpPr>
                <a:spLocks noEditPoints="1"/>
              </p:cNvSpPr>
              <p:nvPr/>
            </p:nvSpPr>
            <p:spPr bwMode="auto">
              <a:xfrm>
                <a:off x="4182" y="1243"/>
                <a:ext cx="46" cy="52"/>
              </a:xfrm>
              <a:custGeom>
                <a:avLst/>
                <a:gdLst>
                  <a:gd name="T0" fmla="*/ 11 w 52"/>
                  <a:gd name="T1" fmla="*/ 19 h 59"/>
                  <a:gd name="T2" fmla="*/ 11 w 52"/>
                  <a:gd name="T3" fmla="*/ 19 h 59"/>
                  <a:gd name="T4" fmla="*/ 24 w 52"/>
                  <a:gd name="T5" fmla="*/ 8 h 59"/>
                  <a:gd name="T6" fmla="*/ 37 w 52"/>
                  <a:gd name="T7" fmla="*/ 17 h 59"/>
                  <a:gd name="T8" fmla="*/ 32 w 52"/>
                  <a:gd name="T9" fmla="*/ 24 h 59"/>
                  <a:gd name="T10" fmla="*/ 17 w 52"/>
                  <a:gd name="T11" fmla="*/ 26 h 59"/>
                  <a:gd name="T12" fmla="*/ 0 w 52"/>
                  <a:gd name="T13" fmla="*/ 43 h 59"/>
                  <a:gd name="T14" fmla="*/ 17 w 52"/>
                  <a:gd name="T15" fmla="*/ 59 h 59"/>
                  <a:gd name="T16" fmla="*/ 37 w 52"/>
                  <a:gd name="T17" fmla="*/ 50 h 59"/>
                  <a:gd name="T18" fmla="*/ 47 w 52"/>
                  <a:gd name="T19" fmla="*/ 58 h 59"/>
                  <a:gd name="T20" fmla="*/ 52 w 52"/>
                  <a:gd name="T21" fmla="*/ 57 h 59"/>
                  <a:gd name="T22" fmla="*/ 52 w 52"/>
                  <a:gd name="T23" fmla="*/ 51 h 59"/>
                  <a:gd name="T24" fmla="*/ 49 w 52"/>
                  <a:gd name="T25" fmla="*/ 51 h 59"/>
                  <a:gd name="T26" fmla="*/ 46 w 52"/>
                  <a:gd name="T27" fmla="*/ 48 h 59"/>
                  <a:gd name="T28" fmla="*/ 46 w 52"/>
                  <a:gd name="T29" fmla="*/ 16 h 59"/>
                  <a:gd name="T30" fmla="*/ 25 w 52"/>
                  <a:gd name="T31" fmla="*/ 0 h 59"/>
                  <a:gd name="T32" fmla="*/ 2 w 52"/>
                  <a:gd name="T33" fmla="*/ 19 h 59"/>
                  <a:gd name="T34" fmla="*/ 11 w 52"/>
                  <a:gd name="T35" fmla="*/ 19 h 59"/>
                  <a:gd name="T36" fmla="*/ 37 w 52"/>
                  <a:gd name="T37" fmla="*/ 38 h 59"/>
                  <a:gd name="T38" fmla="*/ 37 w 52"/>
                  <a:gd name="T39" fmla="*/ 38 h 59"/>
                  <a:gd name="T40" fmla="*/ 19 w 52"/>
                  <a:gd name="T41" fmla="*/ 51 h 59"/>
                  <a:gd name="T42" fmla="*/ 9 w 52"/>
                  <a:gd name="T43" fmla="*/ 42 h 59"/>
                  <a:gd name="T44" fmla="*/ 21 w 52"/>
                  <a:gd name="T45" fmla="*/ 33 h 59"/>
                  <a:gd name="T46" fmla="*/ 37 w 52"/>
                  <a:gd name="T47" fmla="*/ 29 h 59"/>
                  <a:gd name="T48" fmla="*/ 37 w 52"/>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9">
                    <a:moveTo>
                      <a:pt x="11" y="19"/>
                    </a:moveTo>
                    <a:lnTo>
                      <a:pt x="11" y="19"/>
                    </a:lnTo>
                    <a:cubicBezTo>
                      <a:pt x="12" y="15"/>
                      <a:pt x="13" y="8"/>
                      <a:pt x="24" y="8"/>
                    </a:cubicBezTo>
                    <a:cubicBezTo>
                      <a:pt x="33" y="8"/>
                      <a:pt x="37" y="11"/>
                      <a:pt x="37" y="17"/>
                    </a:cubicBezTo>
                    <a:cubicBezTo>
                      <a:pt x="37" y="23"/>
                      <a:pt x="34" y="23"/>
                      <a:pt x="32" y="24"/>
                    </a:cubicBezTo>
                    <a:lnTo>
                      <a:pt x="17" y="26"/>
                    </a:lnTo>
                    <a:cubicBezTo>
                      <a:pt x="1" y="28"/>
                      <a:pt x="0" y="38"/>
                      <a:pt x="0" y="43"/>
                    </a:cubicBezTo>
                    <a:cubicBezTo>
                      <a:pt x="0" y="53"/>
                      <a:pt x="7" y="59"/>
                      <a:pt x="17" y="59"/>
                    </a:cubicBezTo>
                    <a:cubicBezTo>
                      <a:pt x="28" y="59"/>
                      <a:pt x="33" y="54"/>
                      <a:pt x="37" y="50"/>
                    </a:cubicBezTo>
                    <a:cubicBezTo>
                      <a:pt x="37" y="54"/>
                      <a:pt x="39" y="58"/>
                      <a:pt x="47" y="58"/>
                    </a:cubicBezTo>
                    <a:cubicBezTo>
                      <a:pt x="49" y="58"/>
                      <a:pt x="50" y="58"/>
                      <a:pt x="52" y="57"/>
                    </a:cubicBezTo>
                    <a:lnTo>
                      <a:pt x="52" y="51"/>
                    </a:lnTo>
                    <a:cubicBezTo>
                      <a:pt x="51" y="51"/>
                      <a:pt x="50" y="51"/>
                      <a:pt x="49" y="51"/>
                    </a:cubicBezTo>
                    <a:cubicBezTo>
                      <a:pt x="47" y="51"/>
                      <a:pt x="46" y="50"/>
                      <a:pt x="46" y="48"/>
                    </a:cubicBezTo>
                    <a:lnTo>
                      <a:pt x="46" y="16"/>
                    </a:lnTo>
                    <a:cubicBezTo>
                      <a:pt x="46" y="2"/>
                      <a:pt x="30" y="0"/>
                      <a:pt x="25" y="0"/>
                    </a:cubicBezTo>
                    <a:cubicBezTo>
                      <a:pt x="12" y="0"/>
                      <a:pt x="3" y="6"/>
                      <a:pt x="2" y="19"/>
                    </a:cubicBezTo>
                    <a:lnTo>
                      <a:pt x="11" y="19"/>
                    </a:lnTo>
                    <a:close/>
                    <a:moveTo>
                      <a:pt x="37" y="38"/>
                    </a:moveTo>
                    <a:lnTo>
                      <a:pt x="37" y="38"/>
                    </a:lnTo>
                    <a:cubicBezTo>
                      <a:pt x="37" y="46"/>
                      <a:pt x="28" y="51"/>
                      <a:pt x="19" y="51"/>
                    </a:cubicBezTo>
                    <a:cubicBezTo>
                      <a:pt x="12" y="51"/>
                      <a:pt x="9" y="48"/>
                      <a:pt x="9" y="42"/>
                    </a:cubicBezTo>
                    <a:cubicBezTo>
                      <a:pt x="9" y="35"/>
                      <a:pt x="17" y="33"/>
                      <a:pt x="21" y="33"/>
                    </a:cubicBezTo>
                    <a:cubicBezTo>
                      <a:pt x="33" y="31"/>
                      <a:pt x="35"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596"/>
              <p:cNvSpPr>
                <a:spLocks/>
              </p:cNvSpPr>
              <p:nvPr/>
            </p:nvSpPr>
            <p:spPr bwMode="auto">
              <a:xfrm>
                <a:off x="4233" y="1230"/>
                <a:ext cx="22" cy="64"/>
              </a:xfrm>
              <a:custGeom>
                <a:avLst/>
                <a:gdLst>
                  <a:gd name="T0" fmla="*/ 25 w 25"/>
                  <a:gd name="T1" fmla="*/ 24 h 72"/>
                  <a:gd name="T2" fmla="*/ 25 w 25"/>
                  <a:gd name="T3" fmla="*/ 24 h 72"/>
                  <a:gd name="T4" fmla="*/ 25 w 25"/>
                  <a:gd name="T5" fmla="*/ 16 h 72"/>
                  <a:gd name="T6" fmla="*/ 16 w 25"/>
                  <a:gd name="T7" fmla="*/ 16 h 72"/>
                  <a:gd name="T8" fmla="*/ 16 w 25"/>
                  <a:gd name="T9" fmla="*/ 0 h 72"/>
                  <a:gd name="T10" fmla="*/ 7 w 25"/>
                  <a:gd name="T11" fmla="*/ 0 h 72"/>
                  <a:gd name="T12" fmla="*/ 7 w 25"/>
                  <a:gd name="T13" fmla="*/ 16 h 72"/>
                  <a:gd name="T14" fmla="*/ 0 w 25"/>
                  <a:gd name="T15" fmla="*/ 16 h 72"/>
                  <a:gd name="T16" fmla="*/ 0 w 25"/>
                  <a:gd name="T17" fmla="*/ 24 h 72"/>
                  <a:gd name="T18" fmla="*/ 7 w 25"/>
                  <a:gd name="T19" fmla="*/ 24 h 72"/>
                  <a:gd name="T20" fmla="*/ 7 w 25"/>
                  <a:gd name="T21" fmla="*/ 60 h 72"/>
                  <a:gd name="T22" fmla="*/ 18 w 25"/>
                  <a:gd name="T23" fmla="*/ 72 h 72"/>
                  <a:gd name="T24" fmla="*/ 25 w 25"/>
                  <a:gd name="T25" fmla="*/ 71 h 72"/>
                  <a:gd name="T26" fmla="*/ 25 w 25"/>
                  <a:gd name="T27" fmla="*/ 64 h 72"/>
                  <a:gd name="T28" fmla="*/ 22 w 25"/>
                  <a:gd name="T29" fmla="*/ 64 h 72"/>
                  <a:gd name="T30" fmla="*/ 16 w 25"/>
                  <a:gd name="T31" fmla="*/ 60 h 72"/>
                  <a:gd name="T32" fmla="*/ 16 w 25"/>
                  <a:gd name="T33" fmla="*/ 24 h 72"/>
                  <a:gd name="T34" fmla="*/ 25 w 25"/>
                  <a:gd name="T3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72">
                    <a:moveTo>
                      <a:pt x="25" y="24"/>
                    </a:moveTo>
                    <a:lnTo>
                      <a:pt x="25" y="24"/>
                    </a:lnTo>
                    <a:lnTo>
                      <a:pt x="25" y="16"/>
                    </a:lnTo>
                    <a:lnTo>
                      <a:pt x="16" y="16"/>
                    </a:lnTo>
                    <a:lnTo>
                      <a:pt x="16" y="0"/>
                    </a:lnTo>
                    <a:lnTo>
                      <a:pt x="7" y="0"/>
                    </a:lnTo>
                    <a:lnTo>
                      <a:pt x="7" y="16"/>
                    </a:lnTo>
                    <a:lnTo>
                      <a:pt x="0" y="16"/>
                    </a:lnTo>
                    <a:lnTo>
                      <a:pt x="0" y="24"/>
                    </a:lnTo>
                    <a:lnTo>
                      <a:pt x="7" y="24"/>
                    </a:lnTo>
                    <a:lnTo>
                      <a:pt x="7" y="60"/>
                    </a:lnTo>
                    <a:cubicBezTo>
                      <a:pt x="7" y="67"/>
                      <a:pt x="9" y="72"/>
                      <a:pt x="18" y="72"/>
                    </a:cubicBezTo>
                    <a:cubicBezTo>
                      <a:pt x="19" y="72"/>
                      <a:pt x="22" y="72"/>
                      <a:pt x="25" y="71"/>
                    </a:cubicBezTo>
                    <a:lnTo>
                      <a:pt x="25" y="64"/>
                    </a:lnTo>
                    <a:lnTo>
                      <a:pt x="22" y="64"/>
                    </a:lnTo>
                    <a:cubicBezTo>
                      <a:pt x="20" y="64"/>
                      <a:pt x="16" y="64"/>
                      <a:pt x="16" y="60"/>
                    </a:cubicBezTo>
                    <a:lnTo>
                      <a:pt x="16" y="24"/>
                    </a:lnTo>
                    <a:lnTo>
                      <a:pt x="2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597"/>
              <p:cNvSpPr>
                <a:spLocks noEditPoints="1"/>
              </p:cNvSpPr>
              <p:nvPr/>
            </p:nvSpPr>
            <p:spPr bwMode="auto">
              <a:xfrm>
                <a:off x="4264" y="1226"/>
                <a:ext cx="7"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1 h 76"/>
                  <a:gd name="T14" fmla="*/ 9 w 9"/>
                  <a:gd name="T15" fmla="*/ 11 h 76"/>
                  <a:gd name="T16" fmla="*/ 9 w 9"/>
                  <a:gd name="T17" fmla="*/ 0 h 76"/>
                  <a:gd name="T18" fmla="*/ 0 w 9"/>
                  <a:gd name="T19" fmla="*/ 0 h 76"/>
                  <a:gd name="T20" fmla="*/ 0 w 9"/>
                  <a:gd name="T21" fmla="*/ 11 h 76"/>
                  <a:gd name="T22" fmla="*/ 9 w 9"/>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1"/>
                    </a:moveTo>
                    <a:lnTo>
                      <a:pt x="9" y="11"/>
                    </a:lnTo>
                    <a:lnTo>
                      <a:pt x="9" y="0"/>
                    </a:lnTo>
                    <a:lnTo>
                      <a:pt x="0" y="0"/>
                    </a:lnTo>
                    <a:lnTo>
                      <a:pt x="0" y="11"/>
                    </a:lnTo>
                    <a:lnTo>
                      <a:pt x="9"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598"/>
              <p:cNvSpPr>
                <a:spLocks noEditPoints="1"/>
              </p:cNvSpPr>
              <p:nvPr/>
            </p:nvSpPr>
            <p:spPr bwMode="auto">
              <a:xfrm>
                <a:off x="4281" y="1243"/>
                <a:ext cx="46" cy="52"/>
              </a:xfrm>
              <a:custGeom>
                <a:avLst/>
                <a:gdLst>
                  <a:gd name="T0" fmla="*/ 0 w 52"/>
                  <a:gd name="T1" fmla="*/ 30 h 59"/>
                  <a:gd name="T2" fmla="*/ 0 w 52"/>
                  <a:gd name="T3" fmla="*/ 30 h 59"/>
                  <a:gd name="T4" fmla="*/ 26 w 52"/>
                  <a:gd name="T5" fmla="*/ 59 h 59"/>
                  <a:gd name="T6" fmla="*/ 52 w 52"/>
                  <a:gd name="T7" fmla="*/ 30 h 59"/>
                  <a:gd name="T8" fmla="*/ 26 w 52"/>
                  <a:gd name="T9" fmla="*/ 0 h 59"/>
                  <a:gd name="T10" fmla="*/ 0 w 52"/>
                  <a:gd name="T11" fmla="*/ 30 h 59"/>
                  <a:gd name="T12" fmla="*/ 10 w 52"/>
                  <a:gd name="T13" fmla="*/ 30 h 59"/>
                  <a:gd name="T14" fmla="*/ 10 w 52"/>
                  <a:gd name="T15" fmla="*/ 30 h 59"/>
                  <a:gd name="T16" fmla="*/ 26 w 52"/>
                  <a:gd name="T17" fmla="*/ 8 h 59"/>
                  <a:gd name="T18" fmla="*/ 42 w 52"/>
                  <a:gd name="T19" fmla="*/ 30 h 59"/>
                  <a:gd name="T20" fmla="*/ 26 w 52"/>
                  <a:gd name="T21" fmla="*/ 51 h 59"/>
                  <a:gd name="T22" fmla="*/ 10 w 52"/>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9">
                    <a:moveTo>
                      <a:pt x="0" y="30"/>
                    </a:moveTo>
                    <a:lnTo>
                      <a:pt x="0" y="30"/>
                    </a:lnTo>
                    <a:cubicBezTo>
                      <a:pt x="0" y="44"/>
                      <a:pt x="8" y="59"/>
                      <a:pt x="26" y="59"/>
                    </a:cubicBezTo>
                    <a:cubicBezTo>
                      <a:pt x="44" y="59"/>
                      <a:pt x="52" y="44"/>
                      <a:pt x="52" y="30"/>
                    </a:cubicBezTo>
                    <a:cubicBezTo>
                      <a:pt x="52" y="15"/>
                      <a:pt x="44" y="0"/>
                      <a:pt x="26" y="0"/>
                    </a:cubicBezTo>
                    <a:cubicBezTo>
                      <a:pt x="8" y="0"/>
                      <a:pt x="0" y="15"/>
                      <a:pt x="0" y="30"/>
                    </a:cubicBezTo>
                    <a:close/>
                    <a:moveTo>
                      <a:pt x="10" y="30"/>
                    </a:moveTo>
                    <a:lnTo>
                      <a:pt x="10" y="30"/>
                    </a:lnTo>
                    <a:cubicBezTo>
                      <a:pt x="10" y="22"/>
                      <a:pt x="13" y="8"/>
                      <a:pt x="26" y="8"/>
                    </a:cubicBezTo>
                    <a:cubicBezTo>
                      <a:pt x="39" y="8"/>
                      <a:pt x="42" y="22"/>
                      <a:pt x="42" y="30"/>
                    </a:cubicBezTo>
                    <a:cubicBezTo>
                      <a:pt x="42" y="37"/>
                      <a:pt x="39" y="51"/>
                      <a:pt x="26" y="51"/>
                    </a:cubicBezTo>
                    <a:cubicBezTo>
                      <a:pt x="13" y="51"/>
                      <a:pt x="10" y="37"/>
                      <a:pt x="10"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599"/>
              <p:cNvSpPr>
                <a:spLocks/>
              </p:cNvSpPr>
              <p:nvPr/>
            </p:nvSpPr>
            <p:spPr bwMode="auto">
              <a:xfrm>
                <a:off x="4337" y="1243"/>
                <a:ext cx="40" cy="50"/>
              </a:xfrm>
              <a:custGeom>
                <a:avLst/>
                <a:gdLst>
                  <a:gd name="T0" fmla="*/ 45 w 45"/>
                  <a:gd name="T1" fmla="*/ 20 h 57"/>
                  <a:gd name="T2" fmla="*/ 45 w 45"/>
                  <a:gd name="T3" fmla="*/ 20 h 57"/>
                  <a:gd name="T4" fmla="*/ 25 w 45"/>
                  <a:gd name="T5" fmla="*/ 0 h 57"/>
                  <a:gd name="T6" fmla="*/ 9 w 45"/>
                  <a:gd name="T7" fmla="*/ 10 h 57"/>
                  <a:gd name="T8" fmla="*/ 8 w 45"/>
                  <a:gd name="T9" fmla="*/ 10 h 57"/>
                  <a:gd name="T10" fmla="*/ 8 w 45"/>
                  <a:gd name="T11" fmla="*/ 2 h 57"/>
                  <a:gd name="T12" fmla="*/ 0 w 45"/>
                  <a:gd name="T13" fmla="*/ 2 h 57"/>
                  <a:gd name="T14" fmla="*/ 0 w 45"/>
                  <a:gd name="T15" fmla="*/ 57 h 57"/>
                  <a:gd name="T16" fmla="*/ 9 w 45"/>
                  <a:gd name="T17" fmla="*/ 57 h 57"/>
                  <a:gd name="T18" fmla="*/ 9 w 45"/>
                  <a:gd name="T19" fmla="*/ 27 h 57"/>
                  <a:gd name="T20" fmla="*/ 24 w 45"/>
                  <a:gd name="T21" fmla="*/ 9 h 57"/>
                  <a:gd name="T22" fmla="*/ 36 w 45"/>
                  <a:gd name="T23" fmla="*/ 23 h 57"/>
                  <a:gd name="T24" fmla="*/ 36 w 45"/>
                  <a:gd name="T25" fmla="*/ 57 h 57"/>
                  <a:gd name="T26" fmla="*/ 45 w 45"/>
                  <a:gd name="T27" fmla="*/ 57 h 57"/>
                  <a:gd name="T28" fmla="*/ 45 w 45"/>
                  <a:gd name="T29" fmla="*/ 2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7">
                    <a:moveTo>
                      <a:pt x="45" y="20"/>
                    </a:moveTo>
                    <a:lnTo>
                      <a:pt x="45" y="20"/>
                    </a:lnTo>
                    <a:cubicBezTo>
                      <a:pt x="45" y="4"/>
                      <a:pt x="34" y="0"/>
                      <a:pt x="25" y="0"/>
                    </a:cubicBezTo>
                    <a:cubicBezTo>
                      <a:pt x="16" y="0"/>
                      <a:pt x="11" y="7"/>
                      <a:pt x="9" y="10"/>
                    </a:cubicBezTo>
                    <a:lnTo>
                      <a:pt x="8" y="10"/>
                    </a:lnTo>
                    <a:lnTo>
                      <a:pt x="8" y="2"/>
                    </a:lnTo>
                    <a:lnTo>
                      <a:pt x="0" y="2"/>
                    </a:lnTo>
                    <a:lnTo>
                      <a:pt x="0" y="57"/>
                    </a:lnTo>
                    <a:lnTo>
                      <a:pt x="9" y="57"/>
                    </a:lnTo>
                    <a:lnTo>
                      <a:pt x="9" y="27"/>
                    </a:lnTo>
                    <a:cubicBezTo>
                      <a:pt x="9" y="12"/>
                      <a:pt x="18" y="9"/>
                      <a:pt x="24" y="9"/>
                    </a:cubicBezTo>
                    <a:cubicBezTo>
                      <a:pt x="33" y="9"/>
                      <a:pt x="36" y="14"/>
                      <a:pt x="36" y="23"/>
                    </a:cubicBezTo>
                    <a:lnTo>
                      <a:pt x="36" y="57"/>
                    </a:lnTo>
                    <a:lnTo>
                      <a:pt x="45" y="57"/>
                    </a:lnTo>
                    <a:lnTo>
                      <a:pt x="45" y="2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600"/>
              <p:cNvSpPr>
                <a:spLocks/>
              </p:cNvSpPr>
              <p:nvPr/>
            </p:nvSpPr>
            <p:spPr bwMode="auto">
              <a:xfrm>
                <a:off x="3916" y="1337"/>
                <a:ext cx="53" cy="71"/>
              </a:xfrm>
              <a:custGeom>
                <a:avLst/>
                <a:gdLst>
                  <a:gd name="T0" fmla="*/ 58 w 60"/>
                  <a:gd name="T1" fmla="*/ 25 h 80"/>
                  <a:gd name="T2" fmla="*/ 58 w 60"/>
                  <a:gd name="T3" fmla="*/ 25 h 80"/>
                  <a:gd name="T4" fmla="*/ 28 w 60"/>
                  <a:gd name="T5" fmla="*/ 0 h 80"/>
                  <a:gd name="T6" fmla="*/ 2 w 60"/>
                  <a:gd name="T7" fmla="*/ 24 h 80"/>
                  <a:gd name="T8" fmla="*/ 19 w 60"/>
                  <a:gd name="T9" fmla="*/ 42 h 80"/>
                  <a:gd name="T10" fmla="*/ 34 w 60"/>
                  <a:gd name="T11" fmla="*/ 45 h 80"/>
                  <a:gd name="T12" fmla="*/ 50 w 60"/>
                  <a:gd name="T13" fmla="*/ 59 h 80"/>
                  <a:gd name="T14" fmla="*/ 30 w 60"/>
                  <a:gd name="T15" fmla="*/ 72 h 80"/>
                  <a:gd name="T16" fmla="*/ 9 w 60"/>
                  <a:gd name="T17" fmla="*/ 54 h 80"/>
                  <a:gd name="T18" fmla="*/ 0 w 60"/>
                  <a:gd name="T19" fmla="*/ 54 h 80"/>
                  <a:gd name="T20" fmla="*/ 7 w 60"/>
                  <a:gd name="T21" fmla="*/ 73 h 80"/>
                  <a:gd name="T22" fmla="*/ 30 w 60"/>
                  <a:gd name="T23" fmla="*/ 80 h 80"/>
                  <a:gd name="T24" fmla="*/ 60 w 60"/>
                  <a:gd name="T25" fmla="*/ 57 h 80"/>
                  <a:gd name="T26" fmla="*/ 43 w 60"/>
                  <a:gd name="T27" fmla="*/ 37 h 80"/>
                  <a:gd name="T28" fmla="*/ 21 w 60"/>
                  <a:gd name="T29" fmla="*/ 32 h 80"/>
                  <a:gd name="T30" fmla="*/ 12 w 60"/>
                  <a:gd name="T31" fmla="*/ 22 h 80"/>
                  <a:gd name="T32" fmla="*/ 30 w 60"/>
                  <a:gd name="T33" fmla="*/ 9 h 80"/>
                  <a:gd name="T34" fmla="*/ 49 w 60"/>
                  <a:gd name="T35" fmla="*/ 25 h 80"/>
                  <a:gd name="T36" fmla="*/ 58 w 60"/>
                  <a:gd name="T37" fmla="*/ 2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80">
                    <a:moveTo>
                      <a:pt x="58" y="25"/>
                    </a:moveTo>
                    <a:lnTo>
                      <a:pt x="58" y="25"/>
                    </a:lnTo>
                    <a:cubicBezTo>
                      <a:pt x="58" y="16"/>
                      <a:pt x="55" y="0"/>
                      <a:pt x="28" y="0"/>
                    </a:cubicBezTo>
                    <a:cubicBezTo>
                      <a:pt x="10" y="0"/>
                      <a:pt x="2" y="12"/>
                      <a:pt x="2" y="24"/>
                    </a:cubicBezTo>
                    <a:cubicBezTo>
                      <a:pt x="2" y="37"/>
                      <a:pt x="14" y="41"/>
                      <a:pt x="19" y="42"/>
                    </a:cubicBezTo>
                    <a:lnTo>
                      <a:pt x="34" y="45"/>
                    </a:lnTo>
                    <a:cubicBezTo>
                      <a:pt x="47" y="48"/>
                      <a:pt x="50" y="51"/>
                      <a:pt x="50" y="59"/>
                    </a:cubicBezTo>
                    <a:cubicBezTo>
                      <a:pt x="50" y="70"/>
                      <a:pt x="38" y="72"/>
                      <a:pt x="30" y="72"/>
                    </a:cubicBezTo>
                    <a:cubicBezTo>
                      <a:pt x="21" y="72"/>
                      <a:pt x="9" y="68"/>
                      <a:pt x="9" y="54"/>
                    </a:cubicBezTo>
                    <a:lnTo>
                      <a:pt x="0" y="54"/>
                    </a:lnTo>
                    <a:cubicBezTo>
                      <a:pt x="0" y="61"/>
                      <a:pt x="1" y="67"/>
                      <a:pt x="7" y="73"/>
                    </a:cubicBezTo>
                    <a:cubicBezTo>
                      <a:pt x="11" y="76"/>
                      <a:pt x="16" y="80"/>
                      <a:pt x="30" y="80"/>
                    </a:cubicBezTo>
                    <a:cubicBezTo>
                      <a:pt x="44" y="80"/>
                      <a:pt x="60" y="75"/>
                      <a:pt x="60" y="57"/>
                    </a:cubicBezTo>
                    <a:cubicBezTo>
                      <a:pt x="60" y="45"/>
                      <a:pt x="53" y="39"/>
                      <a:pt x="43" y="37"/>
                    </a:cubicBezTo>
                    <a:lnTo>
                      <a:pt x="21" y="32"/>
                    </a:lnTo>
                    <a:cubicBezTo>
                      <a:pt x="17" y="31"/>
                      <a:pt x="12" y="29"/>
                      <a:pt x="12" y="22"/>
                    </a:cubicBezTo>
                    <a:cubicBezTo>
                      <a:pt x="12" y="11"/>
                      <a:pt x="23" y="9"/>
                      <a:pt x="30" y="9"/>
                    </a:cubicBezTo>
                    <a:cubicBezTo>
                      <a:pt x="38" y="9"/>
                      <a:pt x="48" y="13"/>
                      <a:pt x="49" y="25"/>
                    </a:cubicBezTo>
                    <a:lnTo>
                      <a:pt x="58"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601"/>
              <p:cNvSpPr>
                <a:spLocks noEditPoints="1"/>
              </p:cNvSpPr>
              <p:nvPr/>
            </p:nvSpPr>
            <p:spPr bwMode="auto">
              <a:xfrm>
                <a:off x="3980" y="1356"/>
                <a:ext cx="42" cy="70"/>
              </a:xfrm>
              <a:custGeom>
                <a:avLst/>
                <a:gdLst>
                  <a:gd name="T0" fmla="*/ 9 w 48"/>
                  <a:gd name="T1" fmla="*/ 32 h 79"/>
                  <a:gd name="T2" fmla="*/ 9 w 48"/>
                  <a:gd name="T3" fmla="*/ 32 h 79"/>
                  <a:gd name="T4" fmla="*/ 24 w 48"/>
                  <a:gd name="T5" fmla="*/ 9 h 79"/>
                  <a:gd name="T6" fmla="*/ 39 w 48"/>
                  <a:gd name="T7" fmla="*/ 30 h 79"/>
                  <a:gd name="T8" fmla="*/ 24 w 48"/>
                  <a:gd name="T9" fmla="*/ 51 h 79"/>
                  <a:gd name="T10" fmla="*/ 9 w 48"/>
                  <a:gd name="T11" fmla="*/ 32 h 79"/>
                  <a:gd name="T12" fmla="*/ 0 w 48"/>
                  <a:gd name="T13" fmla="*/ 79 h 79"/>
                  <a:gd name="T14" fmla="*/ 0 w 48"/>
                  <a:gd name="T15" fmla="*/ 79 h 79"/>
                  <a:gd name="T16" fmla="*/ 9 w 48"/>
                  <a:gd name="T17" fmla="*/ 79 h 79"/>
                  <a:gd name="T18" fmla="*/ 9 w 48"/>
                  <a:gd name="T19" fmla="*/ 52 h 79"/>
                  <a:gd name="T20" fmla="*/ 9 w 48"/>
                  <a:gd name="T21" fmla="*/ 52 h 79"/>
                  <a:gd name="T22" fmla="*/ 24 w 48"/>
                  <a:gd name="T23" fmla="*/ 59 h 79"/>
                  <a:gd name="T24" fmla="*/ 48 w 48"/>
                  <a:gd name="T25" fmla="*/ 28 h 79"/>
                  <a:gd name="T26" fmla="*/ 25 w 48"/>
                  <a:gd name="T27" fmla="*/ 0 h 79"/>
                  <a:gd name="T28" fmla="*/ 9 w 48"/>
                  <a:gd name="T29" fmla="*/ 10 h 79"/>
                  <a:gd name="T30" fmla="*/ 9 w 48"/>
                  <a:gd name="T31" fmla="*/ 10 h 79"/>
                  <a:gd name="T32" fmla="*/ 9 w 48"/>
                  <a:gd name="T33" fmla="*/ 2 h 79"/>
                  <a:gd name="T34" fmla="*/ 0 w 48"/>
                  <a:gd name="T35" fmla="*/ 2 h 79"/>
                  <a:gd name="T36" fmla="*/ 0 w 48"/>
                  <a:gd name="T3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79">
                    <a:moveTo>
                      <a:pt x="9" y="32"/>
                    </a:moveTo>
                    <a:lnTo>
                      <a:pt x="9" y="32"/>
                    </a:lnTo>
                    <a:cubicBezTo>
                      <a:pt x="9" y="23"/>
                      <a:pt x="10" y="9"/>
                      <a:pt x="24" y="9"/>
                    </a:cubicBezTo>
                    <a:cubicBezTo>
                      <a:pt x="38" y="9"/>
                      <a:pt x="39" y="22"/>
                      <a:pt x="39" y="30"/>
                    </a:cubicBezTo>
                    <a:cubicBezTo>
                      <a:pt x="39" y="42"/>
                      <a:pt x="34" y="51"/>
                      <a:pt x="24" y="51"/>
                    </a:cubicBezTo>
                    <a:cubicBezTo>
                      <a:pt x="18" y="51"/>
                      <a:pt x="9" y="47"/>
                      <a:pt x="9" y="32"/>
                    </a:cubicBezTo>
                    <a:close/>
                    <a:moveTo>
                      <a:pt x="0" y="79"/>
                    </a:moveTo>
                    <a:lnTo>
                      <a:pt x="0" y="79"/>
                    </a:lnTo>
                    <a:lnTo>
                      <a:pt x="9" y="79"/>
                    </a:lnTo>
                    <a:lnTo>
                      <a:pt x="9" y="52"/>
                    </a:lnTo>
                    <a:lnTo>
                      <a:pt x="9" y="52"/>
                    </a:lnTo>
                    <a:cubicBezTo>
                      <a:pt x="12" y="55"/>
                      <a:pt x="17" y="59"/>
                      <a:pt x="24" y="59"/>
                    </a:cubicBezTo>
                    <a:cubicBezTo>
                      <a:pt x="43" y="59"/>
                      <a:pt x="48" y="41"/>
                      <a:pt x="48" y="28"/>
                    </a:cubicBezTo>
                    <a:cubicBezTo>
                      <a:pt x="48" y="12"/>
                      <a:pt x="40" y="0"/>
                      <a:pt x="25" y="0"/>
                    </a:cubicBezTo>
                    <a:cubicBezTo>
                      <a:pt x="15" y="0"/>
                      <a:pt x="11" y="7"/>
                      <a:pt x="9" y="10"/>
                    </a:cubicBezTo>
                    <a:lnTo>
                      <a:pt x="9" y="10"/>
                    </a:lnTo>
                    <a:lnTo>
                      <a:pt x="9" y="2"/>
                    </a:lnTo>
                    <a:lnTo>
                      <a:pt x="0" y="2"/>
                    </a:lnTo>
                    <a:lnTo>
                      <a:pt x="0" y="7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602"/>
              <p:cNvSpPr>
                <a:spLocks noEditPoints="1"/>
              </p:cNvSpPr>
              <p:nvPr/>
            </p:nvSpPr>
            <p:spPr bwMode="auto">
              <a:xfrm>
                <a:off x="4030" y="1356"/>
                <a:ext cx="45" cy="52"/>
              </a:xfrm>
              <a:custGeom>
                <a:avLst/>
                <a:gdLst>
                  <a:gd name="T0" fmla="*/ 41 w 51"/>
                  <a:gd name="T1" fmla="*/ 40 h 59"/>
                  <a:gd name="T2" fmla="*/ 41 w 51"/>
                  <a:gd name="T3" fmla="*/ 40 h 59"/>
                  <a:gd name="T4" fmla="*/ 26 w 51"/>
                  <a:gd name="T5" fmla="*/ 51 h 59"/>
                  <a:gd name="T6" fmla="*/ 10 w 51"/>
                  <a:gd name="T7" fmla="*/ 33 h 59"/>
                  <a:gd name="T8" fmla="*/ 51 w 51"/>
                  <a:gd name="T9" fmla="*/ 33 h 59"/>
                  <a:gd name="T10" fmla="*/ 27 w 51"/>
                  <a:gd name="T11" fmla="*/ 0 h 59"/>
                  <a:gd name="T12" fmla="*/ 0 w 51"/>
                  <a:gd name="T13" fmla="*/ 31 h 59"/>
                  <a:gd name="T14" fmla="*/ 25 w 51"/>
                  <a:gd name="T15" fmla="*/ 59 h 59"/>
                  <a:gd name="T16" fmla="*/ 40 w 51"/>
                  <a:gd name="T17" fmla="*/ 55 h 59"/>
                  <a:gd name="T18" fmla="*/ 50 w 51"/>
                  <a:gd name="T19" fmla="*/ 40 h 59"/>
                  <a:gd name="T20" fmla="*/ 41 w 51"/>
                  <a:gd name="T21" fmla="*/ 40 h 59"/>
                  <a:gd name="T22" fmla="*/ 10 w 51"/>
                  <a:gd name="T23" fmla="*/ 25 h 59"/>
                  <a:gd name="T24" fmla="*/ 10 w 51"/>
                  <a:gd name="T25" fmla="*/ 25 h 59"/>
                  <a:gd name="T26" fmla="*/ 26 w 51"/>
                  <a:gd name="T27" fmla="*/ 9 h 59"/>
                  <a:gd name="T28" fmla="*/ 41 w 51"/>
                  <a:gd name="T29" fmla="*/ 25 h 59"/>
                  <a:gd name="T30" fmla="*/ 10 w 51"/>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1" y="40"/>
                    </a:moveTo>
                    <a:lnTo>
                      <a:pt x="41" y="40"/>
                    </a:lnTo>
                    <a:cubicBezTo>
                      <a:pt x="40" y="44"/>
                      <a:pt x="35" y="51"/>
                      <a:pt x="26" y="51"/>
                    </a:cubicBezTo>
                    <a:cubicBezTo>
                      <a:pt x="16" y="51"/>
                      <a:pt x="10" y="44"/>
                      <a:pt x="10" y="33"/>
                    </a:cubicBezTo>
                    <a:lnTo>
                      <a:pt x="51" y="33"/>
                    </a:lnTo>
                    <a:cubicBezTo>
                      <a:pt x="51" y="13"/>
                      <a:pt x="43" y="0"/>
                      <a:pt x="27" y="0"/>
                    </a:cubicBezTo>
                    <a:cubicBezTo>
                      <a:pt x="9" y="0"/>
                      <a:pt x="0" y="14"/>
                      <a:pt x="0" y="31"/>
                    </a:cubicBezTo>
                    <a:cubicBezTo>
                      <a:pt x="0" y="47"/>
                      <a:pt x="9" y="59"/>
                      <a:pt x="25" y="59"/>
                    </a:cubicBezTo>
                    <a:cubicBezTo>
                      <a:pt x="34" y="59"/>
                      <a:pt x="38" y="57"/>
                      <a:pt x="40" y="55"/>
                    </a:cubicBezTo>
                    <a:cubicBezTo>
                      <a:pt x="47" y="51"/>
                      <a:pt x="50" y="43"/>
                      <a:pt x="50" y="40"/>
                    </a:cubicBezTo>
                    <a:lnTo>
                      <a:pt x="41" y="40"/>
                    </a:lnTo>
                    <a:close/>
                    <a:moveTo>
                      <a:pt x="10" y="25"/>
                    </a:moveTo>
                    <a:lnTo>
                      <a:pt x="10" y="25"/>
                    </a:lnTo>
                    <a:cubicBezTo>
                      <a:pt x="10" y="17"/>
                      <a:pt x="17" y="9"/>
                      <a:pt x="26" y="9"/>
                    </a:cubicBezTo>
                    <a:cubicBezTo>
                      <a:pt x="37" y="9"/>
                      <a:pt x="41" y="17"/>
                      <a:pt x="41"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603"/>
              <p:cNvSpPr>
                <a:spLocks/>
              </p:cNvSpPr>
              <p:nvPr/>
            </p:nvSpPr>
            <p:spPr bwMode="auto">
              <a:xfrm>
                <a:off x="4082" y="1356"/>
                <a:ext cx="42" cy="52"/>
              </a:xfrm>
              <a:custGeom>
                <a:avLst/>
                <a:gdLst>
                  <a:gd name="T0" fmla="*/ 48 w 48"/>
                  <a:gd name="T1" fmla="*/ 21 h 59"/>
                  <a:gd name="T2" fmla="*/ 48 w 48"/>
                  <a:gd name="T3" fmla="*/ 21 h 59"/>
                  <a:gd name="T4" fmla="*/ 27 w 48"/>
                  <a:gd name="T5" fmla="*/ 0 h 59"/>
                  <a:gd name="T6" fmla="*/ 0 w 48"/>
                  <a:gd name="T7" fmla="*/ 31 h 59"/>
                  <a:gd name="T8" fmla="*/ 25 w 48"/>
                  <a:gd name="T9" fmla="*/ 59 h 59"/>
                  <a:gd name="T10" fmla="*/ 48 w 48"/>
                  <a:gd name="T11" fmla="*/ 38 h 59"/>
                  <a:gd name="T12" fmla="*/ 39 w 48"/>
                  <a:gd name="T13" fmla="*/ 38 h 59"/>
                  <a:gd name="T14" fmla="*/ 26 w 48"/>
                  <a:gd name="T15" fmla="*/ 51 h 59"/>
                  <a:gd name="T16" fmla="*/ 10 w 48"/>
                  <a:gd name="T17" fmla="*/ 30 h 59"/>
                  <a:gd name="T18" fmla="*/ 26 w 48"/>
                  <a:gd name="T19" fmla="*/ 9 h 59"/>
                  <a:gd name="T20" fmla="*/ 39 w 48"/>
                  <a:gd name="T21" fmla="*/ 21 h 59"/>
                  <a:gd name="T22" fmla="*/ 48 w 48"/>
                  <a:gd name="T23"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9">
                    <a:moveTo>
                      <a:pt x="48" y="21"/>
                    </a:moveTo>
                    <a:lnTo>
                      <a:pt x="48" y="21"/>
                    </a:lnTo>
                    <a:cubicBezTo>
                      <a:pt x="47" y="11"/>
                      <a:pt x="42" y="0"/>
                      <a:pt x="27" y="0"/>
                    </a:cubicBezTo>
                    <a:cubicBezTo>
                      <a:pt x="9" y="0"/>
                      <a:pt x="0" y="14"/>
                      <a:pt x="0" y="31"/>
                    </a:cubicBezTo>
                    <a:cubicBezTo>
                      <a:pt x="0" y="47"/>
                      <a:pt x="10" y="59"/>
                      <a:pt x="25" y="59"/>
                    </a:cubicBezTo>
                    <a:cubicBezTo>
                      <a:pt x="42" y="59"/>
                      <a:pt x="47" y="47"/>
                      <a:pt x="48" y="38"/>
                    </a:cubicBezTo>
                    <a:lnTo>
                      <a:pt x="39" y="38"/>
                    </a:lnTo>
                    <a:cubicBezTo>
                      <a:pt x="37" y="46"/>
                      <a:pt x="32" y="51"/>
                      <a:pt x="26" y="51"/>
                    </a:cubicBezTo>
                    <a:cubicBezTo>
                      <a:pt x="13" y="51"/>
                      <a:pt x="10" y="39"/>
                      <a:pt x="10" y="30"/>
                    </a:cubicBezTo>
                    <a:cubicBezTo>
                      <a:pt x="10" y="20"/>
                      <a:pt x="14" y="9"/>
                      <a:pt x="26" y="9"/>
                    </a:cubicBezTo>
                    <a:cubicBezTo>
                      <a:pt x="34" y="9"/>
                      <a:pt x="38" y="13"/>
                      <a:pt x="39" y="21"/>
                    </a:cubicBezTo>
                    <a:lnTo>
                      <a:pt x="48" y="2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604"/>
              <p:cNvSpPr>
                <a:spLocks noEditPoints="1"/>
              </p:cNvSpPr>
              <p:nvPr/>
            </p:nvSpPr>
            <p:spPr bwMode="auto">
              <a:xfrm>
                <a:off x="4133" y="1339"/>
                <a:ext cx="8" cy="67"/>
              </a:xfrm>
              <a:custGeom>
                <a:avLst/>
                <a:gdLst>
                  <a:gd name="T0" fmla="*/ 9 w 9"/>
                  <a:gd name="T1" fmla="*/ 21 h 76"/>
                  <a:gd name="T2" fmla="*/ 9 w 9"/>
                  <a:gd name="T3" fmla="*/ 21 h 76"/>
                  <a:gd name="T4" fmla="*/ 0 w 9"/>
                  <a:gd name="T5" fmla="*/ 21 h 76"/>
                  <a:gd name="T6" fmla="*/ 0 w 9"/>
                  <a:gd name="T7" fmla="*/ 76 h 76"/>
                  <a:gd name="T8" fmla="*/ 9 w 9"/>
                  <a:gd name="T9" fmla="*/ 76 h 76"/>
                  <a:gd name="T10" fmla="*/ 9 w 9"/>
                  <a:gd name="T11" fmla="*/ 21 h 76"/>
                  <a:gd name="T12" fmla="*/ 9 w 9"/>
                  <a:gd name="T13" fmla="*/ 11 h 76"/>
                  <a:gd name="T14" fmla="*/ 9 w 9"/>
                  <a:gd name="T15" fmla="*/ 11 h 76"/>
                  <a:gd name="T16" fmla="*/ 9 w 9"/>
                  <a:gd name="T17" fmla="*/ 0 h 76"/>
                  <a:gd name="T18" fmla="*/ 0 w 9"/>
                  <a:gd name="T19" fmla="*/ 0 h 76"/>
                  <a:gd name="T20" fmla="*/ 0 w 9"/>
                  <a:gd name="T21" fmla="*/ 11 h 76"/>
                  <a:gd name="T22" fmla="*/ 9 w 9"/>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76">
                    <a:moveTo>
                      <a:pt x="9" y="21"/>
                    </a:moveTo>
                    <a:lnTo>
                      <a:pt x="9" y="21"/>
                    </a:lnTo>
                    <a:lnTo>
                      <a:pt x="0" y="21"/>
                    </a:lnTo>
                    <a:lnTo>
                      <a:pt x="0" y="76"/>
                    </a:lnTo>
                    <a:lnTo>
                      <a:pt x="9" y="76"/>
                    </a:lnTo>
                    <a:lnTo>
                      <a:pt x="9" y="21"/>
                    </a:lnTo>
                    <a:close/>
                    <a:moveTo>
                      <a:pt x="9" y="11"/>
                    </a:moveTo>
                    <a:lnTo>
                      <a:pt x="9" y="11"/>
                    </a:lnTo>
                    <a:lnTo>
                      <a:pt x="9" y="0"/>
                    </a:lnTo>
                    <a:lnTo>
                      <a:pt x="0" y="0"/>
                    </a:lnTo>
                    <a:lnTo>
                      <a:pt x="0" y="11"/>
                    </a:lnTo>
                    <a:lnTo>
                      <a:pt x="9"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605"/>
              <p:cNvSpPr>
                <a:spLocks noEditPoints="1"/>
              </p:cNvSpPr>
              <p:nvPr/>
            </p:nvSpPr>
            <p:spPr bwMode="auto">
              <a:xfrm>
                <a:off x="4150" y="1356"/>
                <a:ext cx="47" cy="52"/>
              </a:xfrm>
              <a:custGeom>
                <a:avLst/>
                <a:gdLst>
                  <a:gd name="T0" fmla="*/ 11 w 53"/>
                  <a:gd name="T1" fmla="*/ 19 h 59"/>
                  <a:gd name="T2" fmla="*/ 11 w 53"/>
                  <a:gd name="T3" fmla="*/ 19 h 59"/>
                  <a:gd name="T4" fmla="*/ 24 w 53"/>
                  <a:gd name="T5" fmla="*/ 8 h 59"/>
                  <a:gd name="T6" fmla="*/ 37 w 53"/>
                  <a:gd name="T7" fmla="*/ 17 h 59"/>
                  <a:gd name="T8" fmla="*/ 32 w 53"/>
                  <a:gd name="T9" fmla="*/ 24 h 59"/>
                  <a:gd name="T10" fmla="*/ 17 w 53"/>
                  <a:gd name="T11" fmla="*/ 26 h 59"/>
                  <a:gd name="T12" fmla="*/ 0 w 53"/>
                  <a:gd name="T13" fmla="*/ 43 h 59"/>
                  <a:gd name="T14" fmla="*/ 18 w 53"/>
                  <a:gd name="T15" fmla="*/ 59 h 59"/>
                  <a:gd name="T16" fmla="*/ 38 w 53"/>
                  <a:gd name="T17" fmla="*/ 50 h 59"/>
                  <a:gd name="T18" fmla="*/ 47 w 53"/>
                  <a:gd name="T19" fmla="*/ 58 h 59"/>
                  <a:gd name="T20" fmla="*/ 53 w 53"/>
                  <a:gd name="T21" fmla="*/ 57 h 59"/>
                  <a:gd name="T22" fmla="*/ 53 w 53"/>
                  <a:gd name="T23" fmla="*/ 51 h 59"/>
                  <a:gd name="T24" fmla="*/ 49 w 53"/>
                  <a:gd name="T25" fmla="*/ 51 h 59"/>
                  <a:gd name="T26" fmla="*/ 46 w 53"/>
                  <a:gd name="T27" fmla="*/ 48 h 59"/>
                  <a:gd name="T28" fmla="*/ 46 w 53"/>
                  <a:gd name="T29" fmla="*/ 16 h 59"/>
                  <a:gd name="T30" fmla="*/ 26 w 53"/>
                  <a:gd name="T31" fmla="*/ 0 h 59"/>
                  <a:gd name="T32" fmla="*/ 3 w 53"/>
                  <a:gd name="T33" fmla="*/ 19 h 59"/>
                  <a:gd name="T34" fmla="*/ 11 w 53"/>
                  <a:gd name="T35" fmla="*/ 19 h 59"/>
                  <a:gd name="T36" fmla="*/ 37 w 53"/>
                  <a:gd name="T37" fmla="*/ 38 h 59"/>
                  <a:gd name="T38" fmla="*/ 37 w 53"/>
                  <a:gd name="T39" fmla="*/ 38 h 59"/>
                  <a:gd name="T40" fmla="*/ 20 w 53"/>
                  <a:gd name="T41" fmla="*/ 51 h 59"/>
                  <a:gd name="T42" fmla="*/ 10 w 53"/>
                  <a:gd name="T43" fmla="*/ 42 h 59"/>
                  <a:gd name="T44" fmla="*/ 22 w 53"/>
                  <a:gd name="T45" fmla="*/ 33 h 59"/>
                  <a:gd name="T46" fmla="*/ 37 w 53"/>
                  <a:gd name="T47" fmla="*/ 29 h 59"/>
                  <a:gd name="T48" fmla="*/ 37 w 53"/>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9">
                    <a:moveTo>
                      <a:pt x="11" y="19"/>
                    </a:moveTo>
                    <a:lnTo>
                      <a:pt x="11" y="19"/>
                    </a:lnTo>
                    <a:cubicBezTo>
                      <a:pt x="12" y="15"/>
                      <a:pt x="14" y="8"/>
                      <a:pt x="24" y="8"/>
                    </a:cubicBezTo>
                    <a:cubicBezTo>
                      <a:pt x="33" y="8"/>
                      <a:pt x="37" y="11"/>
                      <a:pt x="37" y="17"/>
                    </a:cubicBezTo>
                    <a:cubicBezTo>
                      <a:pt x="37" y="23"/>
                      <a:pt x="35" y="23"/>
                      <a:pt x="32" y="24"/>
                    </a:cubicBezTo>
                    <a:lnTo>
                      <a:pt x="17" y="26"/>
                    </a:lnTo>
                    <a:cubicBezTo>
                      <a:pt x="2" y="28"/>
                      <a:pt x="0" y="38"/>
                      <a:pt x="0" y="43"/>
                    </a:cubicBezTo>
                    <a:cubicBezTo>
                      <a:pt x="0" y="53"/>
                      <a:pt x="7" y="59"/>
                      <a:pt x="18" y="59"/>
                    </a:cubicBezTo>
                    <a:cubicBezTo>
                      <a:pt x="28" y="59"/>
                      <a:pt x="34" y="54"/>
                      <a:pt x="38" y="50"/>
                    </a:cubicBezTo>
                    <a:cubicBezTo>
                      <a:pt x="38" y="54"/>
                      <a:pt x="39" y="58"/>
                      <a:pt x="47" y="58"/>
                    </a:cubicBezTo>
                    <a:cubicBezTo>
                      <a:pt x="50" y="58"/>
                      <a:pt x="51" y="58"/>
                      <a:pt x="53" y="57"/>
                    </a:cubicBezTo>
                    <a:lnTo>
                      <a:pt x="53" y="51"/>
                    </a:lnTo>
                    <a:cubicBezTo>
                      <a:pt x="51" y="51"/>
                      <a:pt x="50" y="51"/>
                      <a:pt x="49" y="51"/>
                    </a:cubicBezTo>
                    <a:cubicBezTo>
                      <a:pt x="48" y="51"/>
                      <a:pt x="46" y="50"/>
                      <a:pt x="46" y="48"/>
                    </a:cubicBezTo>
                    <a:lnTo>
                      <a:pt x="46" y="16"/>
                    </a:lnTo>
                    <a:cubicBezTo>
                      <a:pt x="46" y="2"/>
                      <a:pt x="30" y="0"/>
                      <a:pt x="26" y="0"/>
                    </a:cubicBezTo>
                    <a:cubicBezTo>
                      <a:pt x="12" y="0"/>
                      <a:pt x="3" y="6"/>
                      <a:pt x="3" y="19"/>
                    </a:cubicBezTo>
                    <a:lnTo>
                      <a:pt x="11" y="19"/>
                    </a:lnTo>
                    <a:close/>
                    <a:moveTo>
                      <a:pt x="37" y="38"/>
                    </a:moveTo>
                    <a:lnTo>
                      <a:pt x="37" y="38"/>
                    </a:lnTo>
                    <a:cubicBezTo>
                      <a:pt x="37" y="46"/>
                      <a:pt x="29" y="51"/>
                      <a:pt x="20" y="51"/>
                    </a:cubicBezTo>
                    <a:cubicBezTo>
                      <a:pt x="13" y="51"/>
                      <a:pt x="10" y="48"/>
                      <a:pt x="10" y="42"/>
                    </a:cubicBezTo>
                    <a:cubicBezTo>
                      <a:pt x="10" y="35"/>
                      <a:pt x="17" y="33"/>
                      <a:pt x="22" y="33"/>
                    </a:cubicBezTo>
                    <a:cubicBezTo>
                      <a:pt x="33" y="31"/>
                      <a:pt x="36"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606"/>
              <p:cNvSpPr>
                <a:spLocks/>
              </p:cNvSpPr>
              <p:nvPr/>
            </p:nvSpPr>
            <p:spPr bwMode="auto">
              <a:xfrm>
                <a:off x="4206" y="1339"/>
                <a:ext cx="8" cy="67"/>
              </a:xfrm>
              <a:custGeom>
                <a:avLst/>
                <a:gdLst>
                  <a:gd name="T0" fmla="*/ 9 w 9"/>
                  <a:gd name="T1" fmla="*/ 0 h 76"/>
                  <a:gd name="T2" fmla="*/ 9 w 9"/>
                  <a:gd name="T3" fmla="*/ 0 h 76"/>
                  <a:gd name="T4" fmla="*/ 0 w 9"/>
                  <a:gd name="T5" fmla="*/ 0 h 76"/>
                  <a:gd name="T6" fmla="*/ 0 w 9"/>
                  <a:gd name="T7" fmla="*/ 76 h 76"/>
                  <a:gd name="T8" fmla="*/ 9 w 9"/>
                  <a:gd name="T9" fmla="*/ 76 h 76"/>
                  <a:gd name="T10" fmla="*/ 9 w 9"/>
                  <a:gd name="T11" fmla="*/ 0 h 76"/>
                </a:gdLst>
                <a:ahLst/>
                <a:cxnLst>
                  <a:cxn ang="0">
                    <a:pos x="T0" y="T1"/>
                  </a:cxn>
                  <a:cxn ang="0">
                    <a:pos x="T2" y="T3"/>
                  </a:cxn>
                  <a:cxn ang="0">
                    <a:pos x="T4" y="T5"/>
                  </a:cxn>
                  <a:cxn ang="0">
                    <a:pos x="T6" y="T7"/>
                  </a:cxn>
                  <a:cxn ang="0">
                    <a:pos x="T8" y="T9"/>
                  </a:cxn>
                  <a:cxn ang="0">
                    <a:pos x="T10" y="T11"/>
                  </a:cxn>
                </a:cxnLst>
                <a:rect l="0" t="0" r="r" b="b"/>
                <a:pathLst>
                  <a:path w="9" h="76">
                    <a:moveTo>
                      <a:pt x="9" y="0"/>
                    </a:moveTo>
                    <a:lnTo>
                      <a:pt x="9" y="0"/>
                    </a:lnTo>
                    <a:lnTo>
                      <a:pt x="0" y="0"/>
                    </a:lnTo>
                    <a:lnTo>
                      <a:pt x="0" y="76"/>
                    </a:lnTo>
                    <a:lnTo>
                      <a:pt x="9" y="76"/>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 name="Freeform 608"/>
            <p:cNvSpPr>
              <a:spLocks noEditPoints="1"/>
            </p:cNvSpPr>
            <p:nvPr/>
          </p:nvSpPr>
          <p:spPr bwMode="auto">
            <a:xfrm>
              <a:off x="4226" y="1339"/>
              <a:ext cx="9" cy="67"/>
            </a:xfrm>
            <a:custGeom>
              <a:avLst/>
              <a:gdLst>
                <a:gd name="T0" fmla="*/ 10 w 10"/>
                <a:gd name="T1" fmla="*/ 21 h 76"/>
                <a:gd name="T2" fmla="*/ 10 w 10"/>
                <a:gd name="T3" fmla="*/ 21 h 76"/>
                <a:gd name="T4" fmla="*/ 0 w 10"/>
                <a:gd name="T5" fmla="*/ 21 h 76"/>
                <a:gd name="T6" fmla="*/ 0 w 10"/>
                <a:gd name="T7" fmla="*/ 76 h 76"/>
                <a:gd name="T8" fmla="*/ 10 w 10"/>
                <a:gd name="T9" fmla="*/ 76 h 76"/>
                <a:gd name="T10" fmla="*/ 10 w 10"/>
                <a:gd name="T11" fmla="*/ 21 h 76"/>
                <a:gd name="T12" fmla="*/ 10 w 10"/>
                <a:gd name="T13" fmla="*/ 11 h 76"/>
                <a:gd name="T14" fmla="*/ 10 w 10"/>
                <a:gd name="T15" fmla="*/ 11 h 76"/>
                <a:gd name="T16" fmla="*/ 10 w 10"/>
                <a:gd name="T17" fmla="*/ 0 h 76"/>
                <a:gd name="T18" fmla="*/ 0 w 10"/>
                <a:gd name="T19" fmla="*/ 0 h 76"/>
                <a:gd name="T20" fmla="*/ 0 w 10"/>
                <a:gd name="T21" fmla="*/ 11 h 76"/>
                <a:gd name="T22" fmla="*/ 10 w 10"/>
                <a:gd name="T23"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6">
                  <a:moveTo>
                    <a:pt x="10" y="21"/>
                  </a:moveTo>
                  <a:lnTo>
                    <a:pt x="10" y="21"/>
                  </a:lnTo>
                  <a:lnTo>
                    <a:pt x="0" y="21"/>
                  </a:lnTo>
                  <a:lnTo>
                    <a:pt x="0" y="76"/>
                  </a:lnTo>
                  <a:lnTo>
                    <a:pt x="10" y="76"/>
                  </a:lnTo>
                  <a:lnTo>
                    <a:pt x="10" y="21"/>
                  </a:lnTo>
                  <a:close/>
                  <a:moveTo>
                    <a:pt x="10" y="11"/>
                  </a:moveTo>
                  <a:lnTo>
                    <a:pt x="10" y="11"/>
                  </a:lnTo>
                  <a:lnTo>
                    <a:pt x="10" y="0"/>
                  </a:lnTo>
                  <a:lnTo>
                    <a:pt x="0" y="0"/>
                  </a:lnTo>
                  <a:lnTo>
                    <a:pt x="0" y="11"/>
                  </a:lnTo>
                  <a:lnTo>
                    <a:pt x="10" y="1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609"/>
            <p:cNvSpPr>
              <a:spLocks/>
            </p:cNvSpPr>
            <p:nvPr/>
          </p:nvSpPr>
          <p:spPr bwMode="auto">
            <a:xfrm>
              <a:off x="4244" y="1356"/>
              <a:ext cx="41" cy="52"/>
            </a:xfrm>
            <a:custGeom>
              <a:avLst/>
              <a:gdLst>
                <a:gd name="T0" fmla="*/ 44 w 46"/>
                <a:gd name="T1" fmla="*/ 18 h 59"/>
                <a:gd name="T2" fmla="*/ 44 w 46"/>
                <a:gd name="T3" fmla="*/ 18 h 59"/>
                <a:gd name="T4" fmla="*/ 23 w 46"/>
                <a:gd name="T5" fmla="*/ 0 h 59"/>
                <a:gd name="T6" fmla="*/ 2 w 46"/>
                <a:gd name="T7" fmla="*/ 18 h 59"/>
                <a:gd name="T8" fmla="*/ 15 w 46"/>
                <a:gd name="T9" fmla="*/ 32 h 59"/>
                <a:gd name="T10" fmla="*/ 26 w 46"/>
                <a:gd name="T11" fmla="*/ 34 h 59"/>
                <a:gd name="T12" fmla="*/ 37 w 46"/>
                <a:gd name="T13" fmla="*/ 42 h 59"/>
                <a:gd name="T14" fmla="*/ 24 w 46"/>
                <a:gd name="T15" fmla="*/ 51 h 59"/>
                <a:gd name="T16" fmla="*/ 9 w 46"/>
                <a:gd name="T17" fmla="*/ 40 h 59"/>
                <a:gd name="T18" fmla="*/ 0 w 46"/>
                <a:gd name="T19" fmla="*/ 40 h 59"/>
                <a:gd name="T20" fmla="*/ 24 w 46"/>
                <a:gd name="T21" fmla="*/ 59 h 59"/>
                <a:gd name="T22" fmla="*/ 46 w 46"/>
                <a:gd name="T23" fmla="*/ 41 h 59"/>
                <a:gd name="T24" fmla="*/ 31 w 46"/>
                <a:gd name="T25" fmla="*/ 26 h 59"/>
                <a:gd name="T26" fmla="*/ 21 w 46"/>
                <a:gd name="T27" fmla="*/ 24 h 59"/>
                <a:gd name="T28" fmla="*/ 11 w 46"/>
                <a:gd name="T29" fmla="*/ 16 h 59"/>
                <a:gd name="T30" fmla="*/ 22 w 46"/>
                <a:gd name="T31" fmla="*/ 8 h 59"/>
                <a:gd name="T32" fmla="*/ 35 w 46"/>
                <a:gd name="T33" fmla="*/ 18 h 59"/>
                <a:gd name="T34" fmla="*/ 44 w 46"/>
                <a:gd name="T3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9">
                  <a:moveTo>
                    <a:pt x="44" y="18"/>
                  </a:moveTo>
                  <a:lnTo>
                    <a:pt x="44" y="18"/>
                  </a:lnTo>
                  <a:cubicBezTo>
                    <a:pt x="44" y="15"/>
                    <a:pt x="43" y="0"/>
                    <a:pt x="23" y="0"/>
                  </a:cubicBezTo>
                  <a:cubicBezTo>
                    <a:pt x="12" y="0"/>
                    <a:pt x="2" y="6"/>
                    <a:pt x="2" y="18"/>
                  </a:cubicBezTo>
                  <a:cubicBezTo>
                    <a:pt x="2" y="26"/>
                    <a:pt x="7" y="30"/>
                    <a:pt x="15" y="32"/>
                  </a:cubicBezTo>
                  <a:lnTo>
                    <a:pt x="26" y="34"/>
                  </a:lnTo>
                  <a:cubicBezTo>
                    <a:pt x="34" y="36"/>
                    <a:pt x="37" y="38"/>
                    <a:pt x="37" y="42"/>
                  </a:cubicBezTo>
                  <a:cubicBezTo>
                    <a:pt x="37" y="48"/>
                    <a:pt x="31" y="51"/>
                    <a:pt x="24" y="51"/>
                  </a:cubicBezTo>
                  <a:cubicBezTo>
                    <a:pt x="11" y="51"/>
                    <a:pt x="10" y="44"/>
                    <a:pt x="9" y="40"/>
                  </a:cubicBezTo>
                  <a:lnTo>
                    <a:pt x="0" y="40"/>
                  </a:lnTo>
                  <a:cubicBezTo>
                    <a:pt x="1" y="46"/>
                    <a:pt x="2" y="59"/>
                    <a:pt x="24" y="59"/>
                  </a:cubicBezTo>
                  <a:cubicBezTo>
                    <a:pt x="37" y="59"/>
                    <a:pt x="46" y="52"/>
                    <a:pt x="46" y="41"/>
                  </a:cubicBezTo>
                  <a:cubicBezTo>
                    <a:pt x="46" y="33"/>
                    <a:pt x="42" y="29"/>
                    <a:pt x="31" y="26"/>
                  </a:cubicBezTo>
                  <a:lnTo>
                    <a:pt x="21" y="24"/>
                  </a:lnTo>
                  <a:cubicBezTo>
                    <a:pt x="14" y="22"/>
                    <a:pt x="11" y="21"/>
                    <a:pt x="11" y="16"/>
                  </a:cubicBezTo>
                  <a:cubicBezTo>
                    <a:pt x="11" y="9"/>
                    <a:pt x="19" y="8"/>
                    <a:pt x="22" y="8"/>
                  </a:cubicBezTo>
                  <a:cubicBezTo>
                    <a:pt x="34" y="8"/>
                    <a:pt x="35" y="14"/>
                    <a:pt x="35" y="18"/>
                  </a:cubicBezTo>
                  <a:lnTo>
                    <a:pt x="44" y="1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610"/>
            <p:cNvSpPr>
              <a:spLocks/>
            </p:cNvSpPr>
            <p:nvPr/>
          </p:nvSpPr>
          <p:spPr bwMode="auto">
            <a:xfrm>
              <a:off x="4290" y="1343"/>
              <a:ext cx="23" cy="64"/>
            </a:xfrm>
            <a:custGeom>
              <a:avLst/>
              <a:gdLst>
                <a:gd name="T0" fmla="*/ 26 w 26"/>
                <a:gd name="T1" fmla="*/ 24 h 72"/>
                <a:gd name="T2" fmla="*/ 26 w 26"/>
                <a:gd name="T3" fmla="*/ 24 h 72"/>
                <a:gd name="T4" fmla="*/ 26 w 26"/>
                <a:gd name="T5" fmla="*/ 16 h 72"/>
                <a:gd name="T6" fmla="*/ 17 w 26"/>
                <a:gd name="T7" fmla="*/ 16 h 72"/>
                <a:gd name="T8" fmla="*/ 17 w 26"/>
                <a:gd name="T9" fmla="*/ 0 h 72"/>
                <a:gd name="T10" fmla="*/ 7 w 26"/>
                <a:gd name="T11" fmla="*/ 0 h 72"/>
                <a:gd name="T12" fmla="*/ 7 w 26"/>
                <a:gd name="T13" fmla="*/ 16 h 72"/>
                <a:gd name="T14" fmla="*/ 0 w 26"/>
                <a:gd name="T15" fmla="*/ 16 h 72"/>
                <a:gd name="T16" fmla="*/ 0 w 26"/>
                <a:gd name="T17" fmla="*/ 24 h 72"/>
                <a:gd name="T18" fmla="*/ 7 w 26"/>
                <a:gd name="T19" fmla="*/ 24 h 72"/>
                <a:gd name="T20" fmla="*/ 7 w 26"/>
                <a:gd name="T21" fmla="*/ 60 h 72"/>
                <a:gd name="T22" fmla="*/ 19 w 26"/>
                <a:gd name="T23" fmla="*/ 72 h 72"/>
                <a:gd name="T24" fmla="*/ 26 w 26"/>
                <a:gd name="T25" fmla="*/ 71 h 72"/>
                <a:gd name="T26" fmla="*/ 26 w 26"/>
                <a:gd name="T27" fmla="*/ 64 h 72"/>
                <a:gd name="T28" fmla="*/ 22 w 26"/>
                <a:gd name="T29" fmla="*/ 64 h 72"/>
                <a:gd name="T30" fmla="*/ 17 w 26"/>
                <a:gd name="T31" fmla="*/ 60 h 72"/>
                <a:gd name="T32" fmla="*/ 17 w 26"/>
                <a:gd name="T33" fmla="*/ 24 h 72"/>
                <a:gd name="T34" fmla="*/ 26 w 26"/>
                <a:gd name="T3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4"/>
                  </a:moveTo>
                  <a:lnTo>
                    <a:pt x="26" y="24"/>
                  </a:lnTo>
                  <a:lnTo>
                    <a:pt x="26" y="16"/>
                  </a:lnTo>
                  <a:lnTo>
                    <a:pt x="17" y="16"/>
                  </a:lnTo>
                  <a:lnTo>
                    <a:pt x="17" y="0"/>
                  </a:lnTo>
                  <a:lnTo>
                    <a:pt x="7" y="0"/>
                  </a:lnTo>
                  <a:lnTo>
                    <a:pt x="7" y="16"/>
                  </a:lnTo>
                  <a:lnTo>
                    <a:pt x="0" y="16"/>
                  </a:lnTo>
                  <a:lnTo>
                    <a:pt x="0" y="24"/>
                  </a:lnTo>
                  <a:lnTo>
                    <a:pt x="7" y="24"/>
                  </a:lnTo>
                  <a:lnTo>
                    <a:pt x="7" y="60"/>
                  </a:lnTo>
                  <a:cubicBezTo>
                    <a:pt x="7" y="67"/>
                    <a:pt x="9" y="72"/>
                    <a:pt x="19" y="72"/>
                  </a:cubicBezTo>
                  <a:cubicBezTo>
                    <a:pt x="20" y="72"/>
                    <a:pt x="22" y="72"/>
                    <a:pt x="26" y="71"/>
                  </a:cubicBezTo>
                  <a:lnTo>
                    <a:pt x="26" y="64"/>
                  </a:lnTo>
                  <a:lnTo>
                    <a:pt x="22" y="64"/>
                  </a:lnTo>
                  <a:cubicBezTo>
                    <a:pt x="20" y="64"/>
                    <a:pt x="17" y="64"/>
                    <a:pt x="17" y="60"/>
                  </a:cubicBezTo>
                  <a:lnTo>
                    <a:pt x="17" y="24"/>
                  </a:lnTo>
                  <a:lnTo>
                    <a:pt x="26"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611"/>
            <p:cNvSpPr>
              <a:spLocks noEditPoints="1"/>
            </p:cNvSpPr>
            <p:nvPr/>
          </p:nvSpPr>
          <p:spPr bwMode="auto">
            <a:xfrm>
              <a:off x="4495" y="1339"/>
              <a:ext cx="60" cy="67"/>
            </a:xfrm>
            <a:custGeom>
              <a:avLst/>
              <a:gdLst>
                <a:gd name="T0" fmla="*/ 49 w 68"/>
                <a:gd name="T1" fmla="*/ 54 h 76"/>
                <a:gd name="T2" fmla="*/ 49 w 68"/>
                <a:gd name="T3" fmla="*/ 54 h 76"/>
                <a:gd name="T4" fmla="*/ 57 w 68"/>
                <a:gd name="T5" fmla="*/ 76 h 76"/>
                <a:gd name="T6" fmla="*/ 68 w 68"/>
                <a:gd name="T7" fmla="*/ 76 h 76"/>
                <a:gd name="T8" fmla="*/ 41 w 68"/>
                <a:gd name="T9" fmla="*/ 0 h 76"/>
                <a:gd name="T10" fmla="*/ 29 w 68"/>
                <a:gd name="T11" fmla="*/ 0 h 76"/>
                <a:gd name="T12" fmla="*/ 0 w 68"/>
                <a:gd name="T13" fmla="*/ 76 h 76"/>
                <a:gd name="T14" fmla="*/ 11 w 68"/>
                <a:gd name="T15" fmla="*/ 76 h 76"/>
                <a:gd name="T16" fmla="*/ 19 w 68"/>
                <a:gd name="T17" fmla="*/ 54 h 76"/>
                <a:gd name="T18" fmla="*/ 49 w 68"/>
                <a:gd name="T19" fmla="*/ 54 h 76"/>
                <a:gd name="T20" fmla="*/ 22 w 68"/>
                <a:gd name="T21" fmla="*/ 45 h 76"/>
                <a:gd name="T22" fmla="*/ 22 w 68"/>
                <a:gd name="T23" fmla="*/ 45 h 76"/>
                <a:gd name="T24" fmla="*/ 34 w 68"/>
                <a:gd name="T25" fmla="*/ 12 h 76"/>
                <a:gd name="T26" fmla="*/ 35 w 68"/>
                <a:gd name="T27" fmla="*/ 12 h 76"/>
                <a:gd name="T28" fmla="*/ 46 w 68"/>
                <a:gd name="T29" fmla="*/ 45 h 76"/>
                <a:gd name="T30" fmla="*/ 22 w 68"/>
                <a:gd name="T31" fmla="*/ 4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 h="76">
                  <a:moveTo>
                    <a:pt x="49" y="54"/>
                  </a:moveTo>
                  <a:lnTo>
                    <a:pt x="49" y="54"/>
                  </a:lnTo>
                  <a:lnTo>
                    <a:pt x="57" y="76"/>
                  </a:lnTo>
                  <a:lnTo>
                    <a:pt x="68" y="76"/>
                  </a:lnTo>
                  <a:lnTo>
                    <a:pt x="41" y="0"/>
                  </a:lnTo>
                  <a:lnTo>
                    <a:pt x="29" y="0"/>
                  </a:lnTo>
                  <a:lnTo>
                    <a:pt x="0" y="76"/>
                  </a:lnTo>
                  <a:lnTo>
                    <a:pt x="11" y="76"/>
                  </a:lnTo>
                  <a:lnTo>
                    <a:pt x="19" y="54"/>
                  </a:lnTo>
                  <a:lnTo>
                    <a:pt x="49" y="54"/>
                  </a:lnTo>
                  <a:close/>
                  <a:moveTo>
                    <a:pt x="22" y="45"/>
                  </a:moveTo>
                  <a:lnTo>
                    <a:pt x="22" y="45"/>
                  </a:lnTo>
                  <a:lnTo>
                    <a:pt x="34" y="12"/>
                  </a:lnTo>
                  <a:lnTo>
                    <a:pt x="35" y="12"/>
                  </a:lnTo>
                  <a:lnTo>
                    <a:pt x="46" y="45"/>
                  </a:lnTo>
                  <a:lnTo>
                    <a:pt x="22" y="4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612"/>
            <p:cNvSpPr>
              <a:spLocks noEditPoints="1"/>
            </p:cNvSpPr>
            <p:nvPr/>
          </p:nvSpPr>
          <p:spPr bwMode="auto">
            <a:xfrm>
              <a:off x="4560" y="1339"/>
              <a:ext cx="44" cy="69"/>
            </a:xfrm>
            <a:custGeom>
              <a:avLst/>
              <a:gdLst>
                <a:gd name="T0" fmla="*/ 49 w 49"/>
                <a:gd name="T1" fmla="*/ 0 h 78"/>
                <a:gd name="T2" fmla="*/ 49 w 49"/>
                <a:gd name="T3" fmla="*/ 0 h 78"/>
                <a:gd name="T4" fmla="*/ 40 w 49"/>
                <a:gd name="T5" fmla="*/ 0 h 78"/>
                <a:gd name="T6" fmla="*/ 40 w 49"/>
                <a:gd name="T7" fmla="*/ 28 h 78"/>
                <a:gd name="T8" fmla="*/ 39 w 49"/>
                <a:gd name="T9" fmla="*/ 29 h 78"/>
                <a:gd name="T10" fmla="*/ 23 w 49"/>
                <a:gd name="T11" fmla="*/ 19 h 78"/>
                <a:gd name="T12" fmla="*/ 0 w 49"/>
                <a:gd name="T13" fmla="*/ 47 h 78"/>
                <a:gd name="T14" fmla="*/ 24 w 49"/>
                <a:gd name="T15" fmla="*/ 78 h 78"/>
                <a:gd name="T16" fmla="*/ 40 w 49"/>
                <a:gd name="T17" fmla="*/ 69 h 78"/>
                <a:gd name="T18" fmla="*/ 40 w 49"/>
                <a:gd name="T19" fmla="*/ 69 h 78"/>
                <a:gd name="T20" fmla="*/ 40 w 49"/>
                <a:gd name="T21" fmla="*/ 76 h 78"/>
                <a:gd name="T22" fmla="*/ 49 w 49"/>
                <a:gd name="T23" fmla="*/ 76 h 78"/>
                <a:gd name="T24" fmla="*/ 49 w 49"/>
                <a:gd name="T25" fmla="*/ 0 h 78"/>
                <a:gd name="T26" fmla="*/ 9 w 49"/>
                <a:gd name="T27" fmla="*/ 49 h 78"/>
                <a:gd name="T28" fmla="*/ 9 w 49"/>
                <a:gd name="T29" fmla="*/ 49 h 78"/>
                <a:gd name="T30" fmla="*/ 25 w 49"/>
                <a:gd name="T31" fmla="*/ 28 h 78"/>
                <a:gd name="T32" fmla="*/ 40 w 49"/>
                <a:gd name="T33" fmla="*/ 51 h 78"/>
                <a:gd name="T34" fmla="*/ 24 w 49"/>
                <a:gd name="T35" fmla="*/ 70 h 78"/>
                <a:gd name="T36" fmla="*/ 9 w 49"/>
                <a:gd name="T37"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78">
                  <a:moveTo>
                    <a:pt x="49" y="0"/>
                  </a:moveTo>
                  <a:lnTo>
                    <a:pt x="49" y="0"/>
                  </a:lnTo>
                  <a:lnTo>
                    <a:pt x="40" y="0"/>
                  </a:lnTo>
                  <a:lnTo>
                    <a:pt x="40" y="28"/>
                  </a:lnTo>
                  <a:lnTo>
                    <a:pt x="39" y="29"/>
                  </a:lnTo>
                  <a:cubicBezTo>
                    <a:pt x="37" y="26"/>
                    <a:pt x="33" y="19"/>
                    <a:pt x="23" y="19"/>
                  </a:cubicBezTo>
                  <a:cubicBezTo>
                    <a:pt x="8" y="19"/>
                    <a:pt x="0" y="31"/>
                    <a:pt x="0" y="47"/>
                  </a:cubicBezTo>
                  <a:cubicBezTo>
                    <a:pt x="0" y="60"/>
                    <a:pt x="5" y="78"/>
                    <a:pt x="24" y="78"/>
                  </a:cubicBezTo>
                  <a:cubicBezTo>
                    <a:pt x="30" y="78"/>
                    <a:pt x="36" y="76"/>
                    <a:pt x="40" y="69"/>
                  </a:cubicBezTo>
                  <a:lnTo>
                    <a:pt x="40" y="69"/>
                  </a:lnTo>
                  <a:lnTo>
                    <a:pt x="40" y="76"/>
                  </a:lnTo>
                  <a:lnTo>
                    <a:pt x="49" y="76"/>
                  </a:lnTo>
                  <a:lnTo>
                    <a:pt x="49" y="0"/>
                  </a:lnTo>
                  <a:close/>
                  <a:moveTo>
                    <a:pt x="9" y="49"/>
                  </a:moveTo>
                  <a:lnTo>
                    <a:pt x="9" y="49"/>
                  </a:lnTo>
                  <a:cubicBezTo>
                    <a:pt x="9" y="41"/>
                    <a:pt x="10" y="28"/>
                    <a:pt x="25" y="28"/>
                  </a:cubicBezTo>
                  <a:cubicBezTo>
                    <a:pt x="38" y="28"/>
                    <a:pt x="40" y="42"/>
                    <a:pt x="40" y="51"/>
                  </a:cubicBezTo>
                  <a:cubicBezTo>
                    <a:pt x="40" y="66"/>
                    <a:pt x="30" y="70"/>
                    <a:pt x="24" y="70"/>
                  </a:cubicBezTo>
                  <a:cubicBezTo>
                    <a:pt x="14" y="70"/>
                    <a:pt x="9" y="61"/>
                    <a:pt x="9" y="49"/>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13"/>
            <p:cNvSpPr>
              <a:spLocks/>
            </p:cNvSpPr>
            <p:nvPr/>
          </p:nvSpPr>
          <p:spPr bwMode="auto">
            <a:xfrm>
              <a:off x="4610" y="1358"/>
              <a:ext cx="46" cy="48"/>
            </a:xfrm>
            <a:custGeom>
              <a:avLst/>
              <a:gdLst>
                <a:gd name="T0" fmla="*/ 26 w 52"/>
                <a:gd name="T1" fmla="*/ 45 h 55"/>
                <a:gd name="T2" fmla="*/ 26 w 52"/>
                <a:gd name="T3" fmla="*/ 45 h 55"/>
                <a:gd name="T4" fmla="*/ 25 w 52"/>
                <a:gd name="T5" fmla="*/ 45 h 55"/>
                <a:gd name="T6" fmla="*/ 11 w 52"/>
                <a:gd name="T7" fmla="*/ 0 h 55"/>
                <a:gd name="T8" fmla="*/ 0 w 52"/>
                <a:gd name="T9" fmla="*/ 0 h 55"/>
                <a:gd name="T10" fmla="*/ 20 w 52"/>
                <a:gd name="T11" fmla="*/ 55 h 55"/>
                <a:gd name="T12" fmla="*/ 30 w 52"/>
                <a:gd name="T13" fmla="*/ 55 h 55"/>
                <a:gd name="T14" fmla="*/ 52 w 52"/>
                <a:gd name="T15" fmla="*/ 0 h 55"/>
                <a:gd name="T16" fmla="*/ 41 w 52"/>
                <a:gd name="T17" fmla="*/ 0 h 55"/>
                <a:gd name="T18" fmla="*/ 26 w 52"/>
                <a:gd name="T19" fmla="*/ 4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5">
                  <a:moveTo>
                    <a:pt x="26" y="45"/>
                  </a:moveTo>
                  <a:lnTo>
                    <a:pt x="26" y="45"/>
                  </a:lnTo>
                  <a:lnTo>
                    <a:pt x="25" y="45"/>
                  </a:lnTo>
                  <a:lnTo>
                    <a:pt x="11" y="0"/>
                  </a:lnTo>
                  <a:lnTo>
                    <a:pt x="0" y="0"/>
                  </a:lnTo>
                  <a:lnTo>
                    <a:pt x="20" y="55"/>
                  </a:lnTo>
                  <a:lnTo>
                    <a:pt x="30" y="55"/>
                  </a:lnTo>
                  <a:lnTo>
                    <a:pt x="52" y="0"/>
                  </a:lnTo>
                  <a:lnTo>
                    <a:pt x="41" y="0"/>
                  </a:lnTo>
                  <a:lnTo>
                    <a:pt x="26" y="4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614"/>
            <p:cNvSpPr>
              <a:spLocks noEditPoints="1"/>
            </p:cNvSpPr>
            <p:nvPr/>
          </p:nvSpPr>
          <p:spPr bwMode="auto">
            <a:xfrm>
              <a:off x="4659" y="1356"/>
              <a:ext cx="46" cy="52"/>
            </a:xfrm>
            <a:custGeom>
              <a:avLst/>
              <a:gdLst>
                <a:gd name="T0" fmla="*/ 0 w 52"/>
                <a:gd name="T1" fmla="*/ 30 h 59"/>
                <a:gd name="T2" fmla="*/ 0 w 52"/>
                <a:gd name="T3" fmla="*/ 30 h 59"/>
                <a:gd name="T4" fmla="*/ 26 w 52"/>
                <a:gd name="T5" fmla="*/ 59 h 59"/>
                <a:gd name="T6" fmla="*/ 52 w 52"/>
                <a:gd name="T7" fmla="*/ 30 h 59"/>
                <a:gd name="T8" fmla="*/ 26 w 52"/>
                <a:gd name="T9" fmla="*/ 0 h 59"/>
                <a:gd name="T10" fmla="*/ 0 w 52"/>
                <a:gd name="T11" fmla="*/ 30 h 59"/>
                <a:gd name="T12" fmla="*/ 10 w 52"/>
                <a:gd name="T13" fmla="*/ 30 h 59"/>
                <a:gd name="T14" fmla="*/ 10 w 52"/>
                <a:gd name="T15" fmla="*/ 30 h 59"/>
                <a:gd name="T16" fmla="*/ 26 w 52"/>
                <a:gd name="T17" fmla="*/ 8 h 59"/>
                <a:gd name="T18" fmla="*/ 42 w 52"/>
                <a:gd name="T19" fmla="*/ 30 h 59"/>
                <a:gd name="T20" fmla="*/ 26 w 52"/>
                <a:gd name="T21" fmla="*/ 51 h 59"/>
                <a:gd name="T22" fmla="*/ 10 w 52"/>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9">
                  <a:moveTo>
                    <a:pt x="0" y="30"/>
                  </a:moveTo>
                  <a:lnTo>
                    <a:pt x="0" y="30"/>
                  </a:lnTo>
                  <a:cubicBezTo>
                    <a:pt x="0" y="44"/>
                    <a:pt x="8" y="59"/>
                    <a:pt x="26" y="59"/>
                  </a:cubicBezTo>
                  <a:cubicBezTo>
                    <a:pt x="44" y="59"/>
                    <a:pt x="52" y="44"/>
                    <a:pt x="52" y="30"/>
                  </a:cubicBezTo>
                  <a:cubicBezTo>
                    <a:pt x="52" y="15"/>
                    <a:pt x="44" y="0"/>
                    <a:pt x="26" y="0"/>
                  </a:cubicBezTo>
                  <a:cubicBezTo>
                    <a:pt x="8" y="0"/>
                    <a:pt x="0" y="15"/>
                    <a:pt x="0" y="30"/>
                  </a:cubicBezTo>
                  <a:close/>
                  <a:moveTo>
                    <a:pt x="10" y="30"/>
                  </a:moveTo>
                  <a:lnTo>
                    <a:pt x="10" y="30"/>
                  </a:lnTo>
                  <a:cubicBezTo>
                    <a:pt x="10" y="22"/>
                    <a:pt x="13" y="8"/>
                    <a:pt x="26" y="8"/>
                  </a:cubicBezTo>
                  <a:cubicBezTo>
                    <a:pt x="40" y="8"/>
                    <a:pt x="42" y="22"/>
                    <a:pt x="42" y="30"/>
                  </a:cubicBezTo>
                  <a:cubicBezTo>
                    <a:pt x="42" y="37"/>
                    <a:pt x="40" y="51"/>
                    <a:pt x="26" y="51"/>
                  </a:cubicBezTo>
                  <a:cubicBezTo>
                    <a:pt x="13" y="51"/>
                    <a:pt x="10" y="37"/>
                    <a:pt x="10"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615"/>
            <p:cNvSpPr>
              <a:spLocks/>
            </p:cNvSpPr>
            <p:nvPr/>
          </p:nvSpPr>
          <p:spPr bwMode="auto">
            <a:xfrm>
              <a:off x="4711" y="1356"/>
              <a:ext cx="43" cy="52"/>
            </a:xfrm>
            <a:custGeom>
              <a:avLst/>
              <a:gdLst>
                <a:gd name="T0" fmla="*/ 48 w 48"/>
                <a:gd name="T1" fmla="*/ 21 h 59"/>
                <a:gd name="T2" fmla="*/ 48 w 48"/>
                <a:gd name="T3" fmla="*/ 21 h 59"/>
                <a:gd name="T4" fmla="*/ 27 w 48"/>
                <a:gd name="T5" fmla="*/ 0 h 59"/>
                <a:gd name="T6" fmla="*/ 0 w 48"/>
                <a:gd name="T7" fmla="*/ 31 h 59"/>
                <a:gd name="T8" fmla="*/ 25 w 48"/>
                <a:gd name="T9" fmla="*/ 59 h 59"/>
                <a:gd name="T10" fmla="*/ 48 w 48"/>
                <a:gd name="T11" fmla="*/ 38 h 59"/>
                <a:gd name="T12" fmla="*/ 39 w 48"/>
                <a:gd name="T13" fmla="*/ 38 h 59"/>
                <a:gd name="T14" fmla="*/ 25 w 48"/>
                <a:gd name="T15" fmla="*/ 51 h 59"/>
                <a:gd name="T16" fmla="*/ 10 w 48"/>
                <a:gd name="T17" fmla="*/ 30 h 59"/>
                <a:gd name="T18" fmla="*/ 25 w 48"/>
                <a:gd name="T19" fmla="*/ 9 h 59"/>
                <a:gd name="T20" fmla="*/ 39 w 48"/>
                <a:gd name="T21" fmla="*/ 21 h 59"/>
                <a:gd name="T22" fmla="*/ 48 w 48"/>
                <a:gd name="T23" fmla="*/ 2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59">
                  <a:moveTo>
                    <a:pt x="48" y="21"/>
                  </a:moveTo>
                  <a:lnTo>
                    <a:pt x="48" y="21"/>
                  </a:lnTo>
                  <a:cubicBezTo>
                    <a:pt x="47" y="11"/>
                    <a:pt x="41" y="0"/>
                    <a:pt x="27" y="0"/>
                  </a:cubicBezTo>
                  <a:cubicBezTo>
                    <a:pt x="8" y="0"/>
                    <a:pt x="0" y="14"/>
                    <a:pt x="0" y="31"/>
                  </a:cubicBezTo>
                  <a:cubicBezTo>
                    <a:pt x="0" y="47"/>
                    <a:pt x="9" y="59"/>
                    <a:pt x="25" y="59"/>
                  </a:cubicBezTo>
                  <a:cubicBezTo>
                    <a:pt x="41" y="59"/>
                    <a:pt x="47" y="47"/>
                    <a:pt x="48" y="38"/>
                  </a:cubicBezTo>
                  <a:lnTo>
                    <a:pt x="39" y="38"/>
                  </a:lnTo>
                  <a:cubicBezTo>
                    <a:pt x="37" y="46"/>
                    <a:pt x="32" y="51"/>
                    <a:pt x="25" y="51"/>
                  </a:cubicBezTo>
                  <a:cubicBezTo>
                    <a:pt x="12" y="51"/>
                    <a:pt x="10" y="39"/>
                    <a:pt x="10" y="30"/>
                  </a:cubicBezTo>
                  <a:cubicBezTo>
                    <a:pt x="10" y="20"/>
                    <a:pt x="14" y="9"/>
                    <a:pt x="25" y="9"/>
                  </a:cubicBezTo>
                  <a:cubicBezTo>
                    <a:pt x="33" y="9"/>
                    <a:pt x="37" y="13"/>
                    <a:pt x="39" y="21"/>
                  </a:cubicBezTo>
                  <a:lnTo>
                    <a:pt x="48" y="2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616"/>
            <p:cNvSpPr>
              <a:spLocks noEditPoints="1"/>
            </p:cNvSpPr>
            <p:nvPr/>
          </p:nvSpPr>
          <p:spPr bwMode="auto">
            <a:xfrm>
              <a:off x="4759" y="1356"/>
              <a:ext cx="47" cy="52"/>
            </a:xfrm>
            <a:custGeom>
              <a:avLst/>
              <a:gdLst>
                <a:gd name="T0" fmla="*/ 12 w 53"/>
                <a:gd name="T1" fmla="*/ 19 h 59"/>
                <a:gd name="T2" fmla="*/ 12 w 53"/>
                <a:gd name="T3" fmla="*/ 19 h 59"/>
                <a:gd name="T4" fmla="*/ 24 w 53"/>
                <a:gd name="T5" fmla="*/ 8 h 59"/>
                <a:gd name="T6" fmla="*/ 37 w 53"/>
                <a:gd name="T7" fmla="*/ 17 h 59"/>
                <a:gd name="T8" fmla="*/ 32 w 53"/>
                <a:gd name="T9" fmla="*/ 24 h 59"/>
                <a:gd name="T10" fmla="*/ 17 w 53"/>
                <a:gd name="T11" fmla="*/ 26 h 59"/>
                <a:gd name="T12" fmla="*/ 0 w 53"/>
                <a:gd name="T13" fmla="*/ 43 h 59"/>
                <a:gd name="T14" fmla="*/ 18 w 53"/>
                <a:gd name="T15" fmla="*/ 59 h 59"/>
                <a:gd name="T16" fmla="*/ 38 w 53"/>
                <a:gd name="T17" fmla="*/ 50 h 59"/>
                <a:gd name="T18" fmla="*/ 47 w 53"/>
                <a:gd name="T19" fmla="*/ 58 h 59"/>
                <a:gd name="T20" fmla="*/ 53 w 53"/>
                <a:gd name="T21" fmla="*/ 57 h 59"/>
                <a:gd name="T22" fmla="*/ 53 w 53"/>
                <a:gd name="T23" fmla="*/ 51 h 59"/>
                <a:gd name="T24" fmla="*/ 49 w 53"/>
                <a:gd name="T25" fmla="*/ 51 h 59"/>
                <a:gd name="T26" fmla="*/ 46 w 53"/>
                <a:gd name="T27" fmla="*/ 48 h 59"/>
                <a:gd name="T28" fmla="*/ 46 w 53"/>
                <a:gd name="T29" fmla="*/ 16 h 59"/>
                <a:gd name="T30" fmla="*/ 26 w 53"/>
                <a:gd name="T31" fmla="*/ 0 h 59"/>
                <a:gd name="T32" fmla="*/ 3 w 53"/>
                <a:gd name="T33" fmla="*/ 19 h 59"/>
                <a:gd name="T34" fmla="*/ 12 w 53"/>
                <a:gd name="T35" fmla="*/ 19 h 59"/>
                <a:gd name="T36" fmla="*/ 37 w 53"/>
                <a:gd name="T37" fmla="*/ 38 h 59"/>
                <a:gd name="T38" fmla="*/ 37 w 53"/>
                <a:gd name="T39" fmla="*/ 38 h 59"/>
                <a:gd name="T40" fmla="*/ 20 w 53"/>
                <a:gd name="T41" fmla="*/ 51 h 59"/>
                <a:gd name="T42" fmla="*/ 10 w 53"/>
                <a:gd name="T43" fmla="*/ 42 h 59"/>
                <a:gd name="T44" fmla="*/ 22 w 53"/>
                <a:gd name="T45" fmla="*/ 33 h 59"/>
                <a:gd name="T46" fmla="*/ 37 w 53"/>
                <a:gd name="T47" fmla="*/ 29 h 59"/>
                <a:gd name="T48" fmla="*/ 37 w 53"/>
                <a:gd name="T4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9">
                  <a:moveTo>
                    <a:pt x="12" y="19"/>
                  </a:moveTo>
                  <a:lnTo>
                    <a:pt x="12" y="19"/>
                  </a:lnTo>
                  <a:cubicBezTo>
                    <a:pt x="12" y="15"/>
                    <a:pt x="14" y="8"/>
                    <a:pt x="24" y="8"/>
                  </a:cubicBezTo>
                  <a:cubicBezTo>
                    <a:pt x="33" y="8"/>
                    <a:pt x="37" y="11"/>
                    <a:pt x="37" y="17"/>
                  </a:cubicBezTo>
                  <a:cubicBezTo>
                    <a:pt x="37" y="23"/>
                    <a:pt x="35" y="23"/>
                    <a:pt x="32" y="24"/>
                  </a:cubicBezTo>
                  <a:lnTo>
                    <a:pt x="17" y="26"/>
                  </a:lnTo>
                  <a:cubicBezTo>
                    <a:pt x="2" y="28"/>
                    <a:pt x="0" y="38"/>
                    <a:pt x="0" y="43"/>
                  </a:cubicBezTo>
                  <a:cubicBezTo>
                    <a:pt x="0" y="53"/>
                    <a:pt x="7" y="59"/>
                    <a:pt x="18" y="59"/>
                  </a:cubicBezTo>
                  <a:cubicBezTo>
                    <a:pt x="28" y="59"/>
                    <a:pt x="34" y="54"/>
                    <a:pt x="38" y="50"/>
                  </a:cubicBezTo>
                  <a:cubicBezTo>
                    <a:pt x="38" y="54"/>
                    <a:pt x="39" y="58"/>
                    <a:pt x="47" y="58"/>
                  </a:cubicBezTo>
                  <a:cubicBezTo>
                    <a:pt x="50" y="58"/>
                    <a:pt x="51" y="58"/>
                    <a:pt x="53" y="57"/>
                  </a:cubicBezTo>
                  <a:lnTo>
                    <a:pt x="53" y="51"/>
                  </a:lnTo>
                  <a:cubicBezTo>
                    <a:pt x="51" y="51"/>
                    <a:pt x="50" y="51"/>
                    <a:pt x="49" y="51"/>
                  </a:cubicBezTo>
                  <a:cubicBezTo>
                    <a:pt x="48" y="51"/>
                    <a:pt x="46" y="50"/>
                    <a:pt x="46" y="48"/>
                  </a:cubicBezTo>
                  <a:lnTo>
                    <a:pt x="46" y="16"/>
                  </a:lnTo>
                  <a:cubicBezTo>
                    <a:pt x="46" y="2"/>
                    <a:pt x="30" y="0"/>
                    <a:pt x="26" y="0"/>
                  </a:cubicBezTo>
                  <a:cubicBezTo>
                    <a:pt x="12" y="0"/>
                    <a:pt x="3" y="6"/>
                    <a:pt x="3" y="19"/>
                  </a:cubicBezTo>
                  <a:lnTo>
                    <a:pt x="12" y="19"/>
                  </a:lnTo>
                  <a:close/>
                  <a:moveTo>
                    <a:pt x="37" y="38"/>
                  </a:moveTo>
                  <a:lnTo>
                    <a:pt x="37" y="38"/>
                  </a:lnTo>
                  <a:cubicBezTo>
                    <a:pt x="37" y="46"/>
                    <a:pt x="29" y="51"/>
                    <a:pt x="20" y="51"/>
                  </a:cubicBezTo>
                  <a:cubicBezTo>
                    <a:pt x="13" y="51"/>
                    <a:pt x="10" y="48"/>
                    <a:pt x="10" y="42"/>
                  </a:cubicBezTo>
                  <a:cubicBezTo>
                    <a:pt x="10" y="35"/>
                    <a:pt x="17" y="33"/>
                    <a:pt x="22" y="33"/>
                  </a:cubicBezTo>
                  <a:cubicBezTo>
                    <a:pt x="33" y="31"/>
                    <a:pt x="36" y="30"/>
                    <a:pt x="37" y="29"/>
                  </a:cubicBezTo>
                  <a:lnTo>
                    <a:pt x="37" y="3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617"/>
            <p:cNvSpPr>
              <a:spLocks/>
            </p:cNvSpPr>
            <p:nvPr/>
          </p:nvSpPr>
          <p:spPr bwMode="auto">
            <a:xfrm>
              <a:off x="4809" y="1343"/>
              <a:ext cx="23" cy="64"/>
            </a:xfrm>
            <a:custGeom>
              <a:avLst/>
              <a:gdLst>
                <a:gd name="T0" fmla="*/ 26 w 26"/>
                <a:gd name="T1" fmla="*/ 24 h 72"/>
                <a:gd name="T2" fmla="*/ 26 w 26"/>
                <a:gd name="T3" fmla="*/ 24 h 72"/>
                <a:gd name="T4" fmla="*/ 26 w 26"/>
                <a:gd name="T5" fmla="*/ 16 h 72"/>
                <a:gd name="T6" fmla="*/ 17 w 26"/>
                <a:gd name="T7" fmla="*/ 16 h 72"/>
                <a:gd name="T8" fmla="*/ 17 w 26"/>
                <a:gd name="T9" fmla="*/ 0 h 72"/>
                <a:gd name="T10" fmla="*/ 8 w 26"/>
                <a:gd name="T11" fmla="*/ 0 h 72"/>
                <a:gd name="T12" fmla="*/ 8 w 26"/>
                <a:gd name="T13" fmla="*/ 16 h 72"/>
                <a:gd name="T14" fmla="*/ 0 w 26"/>
                <a:gd name="T15" fmla="*/ 16 h 72"/>
                <a:gd name="T16" fmla="*/ 0 w 26"/>
                <a:gd name="T17" fmla="*/ 24 h 72"/>
                <a:gd name="T18" fmla="*/ 8 w 26"/>
                <a:gd name="T19" fmla="*/ 24 h 72"/>
                <a:gd name="T20" fmla="*/ 8 w 26"/>
                <a:gd name="T21" fmla="*/ 60 h 72"/>
                <a:gd name="T22" fmla="*/ 19 w 26"/>
                <a:gd name="T23" fmla="*/ 72 h 72"/>
                <a:gd name="T24" fmla="*/ 26 w 26"/>
                <a:gd name="T25" fmla="*/ 71 h 72"/>
                <a:gd name="T26" fmla="*/ 26 w 26"/>
                <a:gd name="T27" fmla="*/ 64 h 72"/>
                <a:gd name="T28" fmla="*/ 23 w 26"/>
                <a:gd name="T29" fmla="*/ 64 h 72"/>
                <a:gd name="T30" fmla="*/ 17 w 26"/>
                <a:gd name="T31" fmla="*/ 60 h 72"/>
                <a:gd name="T32" fmla="*/ 17 w 26"/>
                <a:gd name="T33" fmla="*/ 24 h 72"/>
                <a:gd name="T34" fmla="*/ 26 w 26"/>
                <a:gd name="T3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72">
                  <a:moveTo>
                    <a:pt x="26" y="24"/>
                  </a:moveTo>
                  <a:lnTo>
                    <a:pt x="26" y="24"/>
                  </a:lnTo>
                  <a:lnTo>
                    <a:pt x="26" y="16"/>
                  </a:lnTo>
                  <a:lnTo>
                    <a:pt x="17" y="16"/>
                  </a:lnTo>
                  <a:lnTo>
                    <a:pt x="17" y="0"/>
                  </a:lnTo>
                  <a:lnTo>
                    <a:pt x="8" y="0"/>
                  </a:lnTo>
                  <a:lnTo>
                    <a:pt x="8" y="16"/>
                  </a:lnTo>
                  <a:lnTo>
                    <a:pt x="0" y="16"/>
                  </a:lnTo>
                  <a:lnTo>
                    <a:pt x="0" y="24"/>
                  </a:lnTo>
                  <a:lnTo>
                    <a:pt x="8" y="24"/>
                  </a:lnTo>
                  <a:lnTo>
                    <a:pt x="8" y="60"/>
                  </a:lnTo>
                  <a:cubicBezTo>
                    <a:pt x="8" y="67"/>
                    <a:pt x="10" y="72"/>
                    <a:pt x="19" y="72"/>
                  </a:cubicBezTo>
                  <a:cubicBezTo>
                    <a:pt x="20" y="72"/>
                    <a:pt x="23" y="72"/>
                    <a:pt x="26" y="71"/>
                  </a:cubicBezTo>
                  <a:lnTo>
                    <a:pt x="26" y="64"/>
                  </a:lnTo>
                  <a:lnTo>
                    <a:pt x="23" y="64"/>
                  </a:lnTo>
                  <a:cubicBezTo>
                    <a:pt x="21" y="64"/>
                    <a:pt x="17" y="64"/>
                    <a:pt x="17" y="60"/>
                  </a:cubicBezTo>
                  <a:lnTo>
                    <a:pt x="17" y="24"/>
                  </a:lnTo>
                  <a:lnTo>
                    <a:pt x="26"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618"/>
            <p:cNvSpPr>
              <a:spLocks noEditPoints="1"/>
            </p:cNvSpPr>
            <p:nvPr/>
          </p:nvSpPr>
          <p:spPr bwMode="auto">
            <a:xfrm>
              <a:off x="4839" y="1356"/>
              <a:ext cx="44" cy="52"/>
            </a:xfrm>
            <a:custGeom>
              <a:avLst/>
              <a:gdLst>
                <a:gd name="T0" fmla="*/ 40 w 50"/>
                <a:gd name="T1" fmla="*/ 40 h 59"/>
                <a:gd name="T2" fmla="*/ 40 w 50"/>
                <a:gd name="T3" fmla="*/ 40 h 59"/>
                <a:gd name="T4" fmla="*/ 26 w 50"/>
                <a:gd name="T5" fmla="*/ 51 h 59"/>
                <a:gd name="T6" fmla="*/ 10 w 50"/>
                <a:gd name="T7" fmla="*/ 33 h 59"/>
                <a:gd name="T8" fmla="*/ 50 w 50"/>
                <a:gd name="T9" fmla="*/ 33 h 59"/>
                <a:gd name="T10" fmla="*/ 26 w 50"/>
                <a:gd name="T11" fmla="*/ 0 h 59"/>
                <a:gd name="T12" fmla="*/ 0 w 50"/>
                <a:gd name="T13" fmla="*/ 31 h 59"/>
                <a:gd name="T14" fmla="*/ 24 w 50"/>
                <a:gd name="T15" fmla="*/ 59 h 59"/>
                <a:gd name="T16" fmla="*/ 39 w 50"/>
                <a:gd name="T17" fmla="*/ 55 h 59"/>
                <a:gd name="T18" fmla="*/ 49 w 50"/>
                <a:gd name="T19" fmla="*/ 40 h 59"/>
                <a:gd name="T20" fmla="*/ 40 w 50"/>
                <a:gd name="T21" fmla="*/ 40 h 59"/>
                <a:gd name="T22" fmla="*/ 10 w 50"/>
                <a:gd name="T23" fmla="*/ 25 h 59"/>
                <a:gd name="T24" fmla="*/ 10 w 50"/>
                <a:gd name="T25" fmla="*/ 25 h 59"/>
                <a:gd name="T26" fmla="*/ 25 w 50"/>
                <a:gd name="T27" fmla="*/ 9 h 59"/>
                <a:gd name="T28" fmla="*/ 40 w 50"/>
                <a:gd name="T29" fmla="*/ 25 h 59"/>
                <a:gd name="T30" fmla="*/ 10 w 50"/>
                <a:gd name="T3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9">
                  <a:moveTo>
                    <a:pt x="40" y="40"/>
                  </a:moveTo>
                  <a:lnTo>
                    <a:pt x="40" y="40"/>
                  </a:lnTo>
                  <a:cubicBezTo>
                    <a:pt x="40" y="44"/>
                    <a:pt x="34" y="51"/>
                    <a:pt x="26" y="51"/>
                  </a:cubicBezTo>
                  <a:cubicBezTo>
                    <a:pt x="15" y="51"/>
                    <a:pt x="10" y="44"/>
                    <a:pt x="10" y="33"/>
                  </a:cubicBezTo>
                  <a:lnTo>
                    <a:pt x="50" y="33"/>
                  </a:lnTo>
                  <a:cubicBezTo>
                    <a:pt x="50" y="13"/>
                    <a:pt x="42" y="0"/>
                    <a:pt x="26" y="0"/>
                  </a:cubicBezTo>
                  <a:cubicBezTo>
                    <a:pt x="8" y="0"/>
                    <a:pt x="0" y="14"/>
                    <a:pt x="0" y="31"/>
                  </a:cubicBezTo>
                  <a:cubicBezTo>
                    <a:pt x="0" y="47"/>
                    <a:pt x="9" y="59"/>
                    <a:pt x="24" y="59"/>
                  </a:cubicBezTo>
                  <a:cubicBezTo>
                    <a:pt x="33" y="59"/>
                    <a:pt x="37" y="57"/>
                    <a:pt x="39" y="55"/>
                  </a:cubicBezTo>
                  <a:cubicBezTo>
                    <a:pt x="46" y="51"/>
                    <a:pt x="49" y="43"/>
                    <a:pt x="49" y="40"/>
                  </a:cubicBezTo>
                  <a:lnTo>
                    <a:pt x="40" y="40"/>
                  </a:lnTo>
                  <a:close/>
                  <a:moveTo>
                    <a:pt x="10" y="25"/>
                  </a:moveTo>
                  <a:lnTo>
                    <a:pt x="10" y="25"/>
                  </a:lnTo>
                  <a:cubicBezTo>
                    <a:pt x="10" y="17"/>
                    <a:pt x="16" y="9"/>
                    <a:pt x="25" y="9"/>
                  </a:cubicBezTo>
                  <a:cubicBezTo>
                    <a:pt x="36" y="9"/>
                    <a:pt x="40" y="17"/>
                    <a:pt x="40" y="25"/>
                  </a:cubicBezTo>
                  <a:lnTo>
                    <a:pt x="10" y="25"/>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19"/>
            <p:cNvSpPr>
              <a:spLocks noEditPoints="1"/>
            </p:cNvSpPr>
            <p:nvPr/>
          </p:nvSpPr>
          <p:spPr bwMode="auto">
            <a:xfrm>
              <a:off x="4177" y="2134"/>
              <a:ext cx="57" cy="67"/>
            </a:xfrm>
            <a:custGeom>
              <a:avLst/>
              <a:gdLst>
                <a:gd name="T0" fmla="*/ 0 w 64"/>
                <a:gd name="T1" fmla="*/ 76 h 76"/>
                <a:gd name="T2" fmla="*/ 0 w 64"/>
                <a:gd name="T3" fmla="*/ 76 h 76"/>
                <a:gd name="T4" fmla="*/ 33 w 64"/>
                <a:gd name="T5" fmla="*/ 76 h 76"/>
                <a:gd name="T6" fmla="*/ 64 w 64"/>
                <a:gd name="T7" fmla="*/ 36 h 76"/>
                <a:gd name="T8" fmla="*/ 33 w 64"/>
                <a:gd name="T9" fmla="*/ 0 h 76"/>
                <a:gd name="T10" fmla="*/ 0 w 64"/>
                <a:gd name="T11" fmla="*/ 0 h 76"/>
                <a:gd name="T12" fmla="*/ 0 w 64"/>
                <a:gd name="T13" fmla="*/ 76 h 76"/>
                <a:gd name="T14" fmla="*/ 15 w 64"/>
                <a:gd name="T15" fmla="*/ 13 h 76"/>
                <a:gd name="T16" fmla="*/ 15 w 64"/>
                <a:gd name="T17" fmla="*/ 13 h 76"/>
                <a:gd name="T18" fmla="*/ 30 w 64"/>
                <a:gd name="T19" fmla="*/ 13 h 76"/>
                <a:gd name="T20" fmla="*/ 48 w 64"/>
                <a:gd name="T21" fmla="*/ 37 h 76"/>
                <a:gd name="T22" fmla="*/ 31 w 64"/>
                <a:gd name="T23" fmla="*/ 63 h 76"/>
                <a:gd name="T24" fmla="*/ 15 w 64"/>
                <a:gd name="T25" fmla="*/ 63 h 76"/>
                <a:gd name="T26" fmla="*/ 15 w 64"/>
                <a:gd name="T27" fmla="*/ 1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76">
                  <a:moveTo>
                    <a:pt x="0" y="76"/>
                  </a:moveTo>
                  <a:lnTo>
                    <a:pt x="0" y="76"/>
                  </a:lnTo>
                  <a:lnTo>
                    <a:pt x="33" y="76"/>
                  </a:lnTo>
                  <a:cubicBezTo>
                    <a:pt x="58" y="76"/>
                    <a:pt x="64" y="52"/>
                    <a:pt x="64" y="36"/>
                  </a:cubicBezTo>
                  <a:cubicBezTo>
                    <a:pt x="64" y="22"/>
                    <a:pt x="59" y="0"/>
                    <a:pt x="33" y="0"/>
                  </a:cubicBezTo>
                  <a:lnTo>
                    <a:pt x="0" y="0"/>
                  </a:lnTo>
                  <a:lnTo>
                    <a:pt x="0" y="76"/>
                  </a:lnTo>
                  <a:close/>
                  <a:moveTo>
                    <a:pt x="15" y="13"/>
                  </a:moveTo>
                  <a:lnTo>
                    <a:pt x="15" y="13"/>
                  </a:lnTo>
                  <a:lnTo>
                    <a:pt x="30" y="13"/>
                  </a:lnTo>
                  <a:cubicBezTo>
                    <a:pt x="37" y="13"/>
                    <a:pt x="48" y="15"/>
                    <a:pt x="48" y="37"/>
                  </a:cubicBezTo>
                  <a:cubicBezTo>
                    <a:pt x="48" y="50"/>
                    <a:pt x="44" y="63"/>
                    <a:pt x="31" y="63"/>
                  </a:cubicBezTo>
                  <a:lnTo>
                    <a:pt x="15" y="63"/>
                  </a:lnTo>
                  <a:lnTo>
                    <a:pt x="15" y="1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620"/>
            <p:cNvSpPr>
              <a:spLocks noEditPoints="1"/>
            </p:cNvSpPr>
            <p:nvPr/>
          </p:nvSpPr>
          <p:spPr bwMode="auto">
            <a:xfrm>
              <a:off x="4244" y="2133"/>
              <a:ext cx="13" cy="68"/>
            </a:xfrm>
            <a:custGeom>
              <a:avLst/>
              <a:gdLst>
                <a:gd name="T0" fmla="*/ 0 w 15"/>
                <a:gd name="T1" fmla="*/ 20 h 77"/>
                <a:gd name="T2" fmla="*/ 0 w 15"/>
                <a:gd name="T3" fmla="*/ 20 h 77"/>
                <a:gd name="T4" fmla="*/ 0 w 15"/>
                <a:gd name="T5" fmla="*/ 77 h 77"/>
                <a:gd name="T6" fmla="*/ 15 w 15"/>
                <a:gd name="T7" fmla="*/ 77 h 77"/>
                <a:gd name="T8" fmla="*/ 15 w 15"/>
                <a:gd name="T9" fmla="*/ 20 h 77"/>
                <a:gd name="T10" fmla="*/ 0 w 15"/>
                <a:gd name="T11" fmla="*/ 20 h 77"/>
                <a:gd name="T12" fmla="*/ 15 w 15"/>
                <a:gd name="T13" fmla="*/ 0 h 77"/>
                <a:gd name="T14" fmla="*/ 15 w 15"/>
                <a:gd name="T15" fmla="*/ 0 h 77"/>
                <a:gd name="T16" fmla="*/ 0 w 15"/>
                <a:gd name="T17" fmla="*/ 0 h 77"/>
                <a:gd name="T18" fmla="*/ 0 w 15"/>
                <a:gd name="T19" fmla="*/ 14 h 77"/>
                <a:gd name="T20" fmla="*/ 15 w 15"/>
                <a:gd name="T21" fmla="*/ 14 h 77"/>
                <a:gd name="T22" fmla="*/ 15 w 15"/>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7">
                  <a:moveTo>
                    <a:pt x="0" y="20"/>
                  </a:moveTo>
                  <a:lnTo>
                    <a:pt x="0" y="20"/>
                  </a:lnTo>
                  <a:lnTo>
                    <a:pt x="0" y="77"/>
                  </a:lnTo>
                  <a:lnTo>
                    <a:pt x="15" y="77"/>
                  </a:lnTo>
                  <a:lnTo>
                    <a:pt x="15" y="20"/>
                  </a:lnTo>
                  <a:lnTo>
                    <a:pt x="0" y="20"/>
                  </a:lnTo>
                  <a:close/>
                  <a:moveTo>
                    <a:pt x="15" y="0"/>
                  </a:moveTo>
                  <a:lnTo>
                    <a:pt x="15" y="0"/>
                  </a:lnTo>
                  <a:lnTo>
                    <a:pt x="0" y="0"/>
                  </a:lnTo>
                  <a:lnTo>
                    <a:pt x="0" y="14"/>
                  </a:lnTo>
                  <a:lnTo>
                    <a:pt x="15" y="14"/>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621"/>
            <p:cNvSpPr>
              <a:spLocks/>
            </p:cNvSpPr>
            <p:nvPr/>
          </p:nvSpPr>
          <p:spPr bwMode="auto">
            <a:xfrm>
              <a:off x="4270" y="2150"/>
              <a:ext cx="29" cy="51"/>
            </a:xfrm>
            <a:custGeom>
              <a:avLst/>
              <a:gdLst>
                <a:gd name="T0" fmla="*/ 0 w 33"/>
                <a:gd name="T1" fmla="*/ 58 h 58"/>
                <a:gd name="T2" fmla="*/ 0 w 33"/>
                <a:gd name="T3" fmla="*/ 58 h 58"/>
                <a:gd name="T4" fmla="*/ 15 w 33"/>
                <a:gd name="T5" fmla="*/ 58 h 58"/>
                <a:gd name="T6" fmla="*/ 15 w 33"/>
                <a:gd name="T7" fmla="*/ 28 h 58"/>
                <a:gd name="T8" fmla="*/ 29 w 33"/>
                <a:gd name="T9" fmla="*/ 15 h 58"/>
                <a:gd name="T10" fmla="*/ 33 w 33"/>
                <a:gd name="T11" fmla="*/ 15 h 58"/>
                <a:gd name="T12" fmla="*/ 33 w 33"/>
                <a:gd name="T13" fmla="*/ 0 h 58"/>
                <a:gd name="T14" fmla="*/ 30 w 33"/>
                <a:gd name="T15" fmla="*/ 0 h 58"/>
                <a:gd name="T16" fmla="*/ 14 w 33"/>
                <a:gd name="T17" fmla="*/ 11 h 58"/>
                <a:gd name="T18" fmla="*/ 14 w 33"/>
                <a:gd name="T19" fmla="*/ 11 h 58"/>
                <a:gd name="T20" fmla="*/ 14 w 33"/>
                <a:gd name="T21" fmla="*/ 1 h 58"/>
                <a:gd name="T22" fmla="*/ 0 w 33"/>
                <a:gd name="T23" fmla="*/ 1 h 58"/>
                <a:gd name="T24" fmla="*/ 0 w 33"/>
                <a:gd name="T2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0" y="58"/>
                  </a:moveTo>
                  <a:lnTo>
                    <a:pt x="0" y="58"/>
                  </a:lnTo>
                  <a:lnTo>
                    <a:pt x="15" y="58"/>
                  </a:lnTo>
                  <a:lnTo>
                    <a:pt x="15" y="28"/>
                  </a:lnTo>
                  <a:cubicBezTo>
                    <a:pt x="15" y="22"/>
                    <a:pt x="17" y="15"/>
                    <a:pt x="29" y="15"/>
                  </a:cubicBezTo>
                  <a:cubicBezTo>
                    <a:pt x="30" y="15"/>
                    <a:pt x="31" y="15"/>
                    <a:pt x="33" y="15"/>
                  </a:cubicBezTo>
                  <a:lnTo>
                    <a:pt x="33" y="0"/>
                  </a:lnTo>
                  <a:cubicBezTo>
                    <a:pt x="32" y="0"/>
                    <a:pt x="31" y="0"/>
                    <a:pt x="30" y="0"/>
                  </a:cubicBezTo>
                  <a:cubicBezTo>
                    <a:pt x="21" y="0"/>
                    <a:pt x="18" y="5"/>
                    <a:pt x="14" y="11"/>
                  </a:cubicBezTo>
                  <a:lnTo>
                    <a:pt x="14" y="11"/>
                  </a:lnTo>
                  <a:lnTo>
                    <a:pt x="14" y="1"/>
                  </a:lnTo>
                  <a:lnTo>
                    <a:pt x="0" y="1"/>
                  </a:lnTo>
                  <a:lnTo>
                    <a:pt x="0" y="5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622"/>
            <p:cNvSpPr>
              <a:spLocks noEditPoints="1"/>
            </p:cNvSpPr>
            <p:nvPr/>
          </p:nvSpPr>
          <p:spPr bwMode="auto">
            <a:xfrm>
              <a:off x="4302" y="2150"/>
              <a:ext cx="48" cy="52"/>
            </a:xfrm>
            <a:custGeom>
              <a:avLst/>
              <a:gdLst>
                <a:gd name="T0" fmla="*/ 38 w 54"/>
                <a:gd name="T1" fmla="*/ 41 h 59"/>
                <a:gd name="T2" fmla="*/ 38 w 54"/>
                <a:gd name="T3" fmla="*/ 41 h 59"/>
                <a:gd name="T4" fmla="*/ 28 w 54"/>
                <a:gd name="T5" fmla="*/ 47 h 59"/>
                <a:gd name="T6" fmla="*/ 15 w 54"/>
                <a:gd name="T7" fmla="*/ 34 h 59"/>
                <a:gd name="T8" fmla="*/ 54 w 54"/>
                <a:gd name="T9" fmla="*/ 34 h 59"/>
                <a:gd name="T10" fmla="*/ 54 w 54"/>
                <a:gd name="T11" fmla="*/ 31 h 59"/>
                <a:gd name="T12" fmla="*/ 27 w 54"/>
                <a:gd name="T13" fmla="*/ 0 h 59"/>
                <a:gd name="T14" fmla="*/ 0 w 54"/>
                <a:gd name="T15" fmla="*/ 28 h 59"/>
                <a:gd name="T16" fmla="*/ 28 w 54"/>
                <a:gd name="T17" fmla="*/ 59 h 59"/>
                <a:gd name="T18" fmla="*/ 53 w 54"/>
                <a:gd name="T19" fmla="*/ 41 h 59"/>
                <a:gd name="T20" fmla="*/ 38 w 54"/>
                <a:gd name="T21" fmla="*/ 41 h 59"/>
                <a:gd name="T22" fmla="*/ 15 w 54"/>
                <a:gd name="T23" fmla="*/ 24 h 59"/>
                <a:gd name="T24" fmla="*/ 15 w 54"/>
                <a:gd name="T25" fmla="*/ 24 h 59"/>
                <a:gd name="T26" fmla="*/ 27 w 54"/>
                <a:gd name="T27" fmla="*/ 12 h 59"/>
                <a:gd name="T28" fmla="*/ 38 w 54"/>
                <a:gd name="T29" fmla="*/ 24 h 59"/>
                <a:gd name="T30" fmla="*/ 15 w 54"/>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9">
                  <a:moveTo>
                    <a:pt x="38" y="41"/>
                  </a:moveTo>
                  <a:lnTo>
                    <a:pt x="38" y="41"/>
                  </a:lnTo>
                  <a:cubicBezTo>
                    <a:pt x="37" y="45"/>
                    <a:pt x="32" y="47"/>
                    <a:pt x="28" y="47"/>
                  </a:cubicBezTo>
                  <a:cubicBezTo>
                    <a:pt x="16" y="47"/>
                    <a:pt x="15" y="38"/>
                    <a:pt x="15" y="34"/>
                  </a:cubicBezTo>
                  <a:lnTo>
                    <a:pt x="54" y="34"/>
                  </a:lnTo>
                  <a:lnTo>
                    <a:pt x="54" y="31"/>
                  </a:lnTo>
                  <a:cubicBezTo>
                    <a:pt x="54" y="5"/>
                    <a:pt x="38" y="0"/>
                    <a:pt x="27" y="0"/>
                  </a:cubicBezTo>
                  <a:cubicBezTo>
                    <a:pt x="2" y="0"/>
                    <a:pt x="0" y="22"/>
                    <a:pt x="0" y="28"/>
                  </a:cubicBezTo>
                  <a:cubicBezTo>
                    <a:pt x="0" y="52"/>
                    <a:pt x="12" y="59"/>
                    <a:pt x="28" y="59"/>
                  </a:cubicBezTo>
                  <a:cubicBezTo>
                    <a:pt x="38" y="59"/>
                    <a:pt x="49" y="55"/>
                    <a:pt x="53" y="41"/>
                  </a:cubicBezTo>
                  <a:lnTo>
                    <a:pt x="38" y="41"/>
                  </a:lnTo>
                  <a:close/>
                  <a:moveTo>
                    <a:pt x="15" y="24"/>
                  </a:moveTo>
                  <a:lnTo>
                    <a:pt x="15" y="24"/>
                  </a:lnTo>
                  <a:cubicBezTo>
                    <a:pt x="16" y="17"/>
                    <a:pt x="20" y="12"/>
                    <a:pt x="27" y="12"/>
                  </a:cubicBezTo>
                  <a:cubicBezTo>
                    <a:pt x="32" y="12"/>
                    <a:pt x="38"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623"/>
            <p:cNvSpPr>
              <a:spLocks/>
            </p:cNvSpPr>
            <p:nvPr/>
          </p:nvSpPr>
          <p:spPr bwMode="auto">
            <a:xfrm>
              <a:off x="4356" y="2150"/>
              <a:ext cx="46" cy="52"/>
            </a:xfrm>
            <a:custGeom>
              <a:avLst/>
              <a:gdLst>
                <a:gd name="T0" fmla="*/ 36 w 52"/>
                <a:gd name="T1" fmla="*/ 37 h 59"/>
                <a:gd name="T2" fmla="*/ 36 w 52"/>
                <a:gd name="T3" fmla="*/ 37 h 59"/>
                <a:gd name="T4" fmla="*/ 26 w 52"/>
                <a:gd name="T5" fmla="*/ 47 h 59"/>
                <a:gd name="T6" fmla="*/ 15 w 52"/>
                <a:gd name="T7" fmla="*/ 29 h 59"/>
                <a:gd name="T8" fmla="*/ 27 w 52"/>
                <a:gd name="T9" fmla="*/ 12 h 59"/>
                <a:gd name="T10" fmla="*/ 37 w 52"/>
                <a:gd name="T11" fmla="*/ 22 h 59"/>
                <a:gd name="T12" fmla="*/ 52 w 52"/>
                <a:gd name="T13" fmla="*/ 22 h 59"/>
                <a:gd name="T14" fmla="*/ 27 w 52"/>
                <a:gd name="T15" fmla="*/ 0 h 59"/>
                <a:gd name="T16" fmla="*/ 0 w 52"/>
                <a:gd name="T17" fmla="*/ 31 h 59"/>
                <a:gd name="T18" fmla="*/ 26 w 52"/>
                <a:gd name="T19" fmla="*/ 59 h 59"/>
                <a:gd name="T20" fmla="*/ 51 w 52"/>
                <a:gd name="T21" fmla="*/ 37 h 59"/>
                <a:gd name="T22" fmla="*/ 36 w 52"/>
                <a:gd name="T23"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9">
                  <a:moveTo>
                    <a:pt x="36" y="37"/>
                  </a:moveTo>
                  <a:lnTo>
                    <a:pt x="36" y="37"/>
                  </a:lnTo>
                  <a:cubicBezTo>
                    <a:pt x="36" y="40"/>
                    <a:pt x="34" y="47"/>
                    <a:pt x="26" y="47"/>
                  </a:cubicBezTo>
                  <a:cubicBezTo>
                    <a:pt x="15" y="47"/>
                    <a:pt x="15" y="35"/>
                    <a:pt x="15" y="29"/>
                  </a:cubicBezTo>
                  <a:cubicBezTo>
                    <a:pt x="15" y="22"/>
                    <a:pt x="17" y="12"/>
                    <a:pt x="27" y="12"/>
                  </a:cubicBezTo>
                  <a:cubicBezTo>
                    <a:pt x="34" y="12"/>
                    <a:pt x="36" y="18"/>
                    <a:pt x="37" y="22"/>
                  </a:cubicBezTo>
                  <a:lnTo>
                    <a:pt x="52" y="22"/>
                  </a:lnTo>
                  <a:cubicBezTo>
                    <a:pt x="50" y="4"/>
                    <a:pt x="36" y="0"/>
                    <a:pt x="27" y="0"/>
                  </a:cubicBezTo>
                  <a:cubicBezTo>
                    <a:pt x="8" y="0"/>
                    <a:pt x="0" y="13"/>
                    <a:pt x="0" y="31"/>
                  </a:cubicBezTo>
                  <a:cubicBezTo>
                    <a:pt x="0" y="43"/>
                    <a:pt x="5" y="59"/>
                    <a:pt x="26" y="59"/>
                  </a:cubicBezTo>
                  <a:cubicBezTo>
                    <a:pt x="46" y="59"/>
                    <a:pt x="51" y="43"/>
                    <a:pt x="51" y="37"/>
                  </a:cubicBezTo>
                  <a:lnTo>
                    <a:pt x="36" y="3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624"/>
            <p:cNvSpPr>
              <a:spLocks/>
            </p:cNvSpPr>
            <p:nvPr/>
          </p:nvSpPr>
          <p:spPr bwMode="auto">
            <a:xfrm>
              <a:off x="4406" y="2138"/>
              <a:ext cx="28" cy="63"/>
            </a:xfrm>
            <a:custGeom>
              <a:avLst/>
              <a:gdLst>
                <a:gd name="T0" fmla="*/ 23 w 32"/>
                <a:gd name="T1" fmla="*/ 0 h 72"/>
                <a:gd name="T2" fmla="*/ 23 w 32"/>
                <a:gd name="T3" fmla="*/ 0 h 72"/>
                <a:gd name="T4" fmla="*/ 8 w 32"/>
                <a:gd name="T5" fmla="*/ 0 h 72"/>
                <a:gd name="T6" fmla="*/ 8 w 32"/>
                <a:gd name="T7" fmla="*/ 15 h 72"/>
                <a:gd name="T8" fmla="*/ 0 w 32"/>
                <a:gd name="T9" fmla="*/ 15 h 72"/>
                <a:gd name="T10" fmla="*/ 0 w 32"/>
                <a:gd name="T11" fmla="*/ 26 h 72"/>
                <a:gd name="T12" fmla="*/ 8 w 32"/>
                <a:gd name="T13" fmla="*/ 26 h 72"/>
                <a:gd name="T14" fmla="*/ 8 w 32"/>
                <a:gd name="T15" fmla="*/ 60 h 72"/>
                <a:gd name="T16" fmla="*/ 23 w 32"/>
                <a:gd name="T17" fmla="*/ 72 h 72"/>
                <a:gd name="T18" fmla="*/ 25 w 32"/>
                <a:gd name="T19" fmla="*/ 72 h 72"/>
                <a:gd name="T20" fmla="*/ 32 w 32"/>
                <a:gd name="T21" fmla="*/ 72 h 72"/>
                <a:gd name="T22" fmla="*/ 32 w 32"/>
                <a:gd name="T23" fmla="*/ 61 h 72"/>
                <a:gd name="T24" fmla="*/ 29 w 32"/>
                <a:gd name="T25" fmla="*/ 61 h 72"/>
                <a:gd name="T26" fmla="*/ 23 w 32"/>
                <a:gd name="T27" fmla="*/ 57 h 72"/>
                <a:gd name="T28" fmla="*/ 23 w 32"/>
                <a:gd name="T29" fmla="*/ 26 h 72"/>
                <a:gd name="T30" fmla="*/ 32 w 32"/>
                <a:gd name="T31" fmla="*/ 26 h 72"/>
                <a:gd name="T32" fmla="*/ 32 w 32"/>
                <a:gd name="T33" fmla="*/ 15 h 72"/>
                <a:gd name="T34" fmla="*/ 23 w 32"/>
                <a:gd name="T35" fmla="*/ 15 h 72"/>
                <a:gd name="T36" fmla="*/ 23 w 32"/>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72">
                  <a:moveTo>
                    <a:pt x="23" y="0"/>
                  </a:moveTo>
                  <a:lnTo>
                    <a:pt x="23" y="0"/>
                  </a:lnTo>
                  <a:lnTo>
                    <a:pt x="8" y="0"/>
                  </a:lnTo>
                  <a:lnTo>
                    <a:pt x="8" y="15"/>
                  </a:lnTo>
                  <a:lnTo>
                    <a:pt x="0" y="15"/>
                  </a:lnTo>
                  <a:lnTo>
                    <a:pt x="0" y="26"/>
                  </a:lnTo>
                  <a:lnTo>
                    <a:pt x="8" y="26"/>
                  </a:lnTo>
                  <a:lnTo>
                    <a:pt x="8" y="60"/>
                  </a:lnTo>
                  <a:cubicBezTo>
                    <a:pt x="8" y="68"/>
                    <a:pt x="10" y="72"/>
                    <a:pt x="23" y="72"/>
                  </a:cubicBezTo>
                  <a:lnTo>
                    <a:pt x="25" y="72"/>
                  </a:lnTo>
                  <a:cubicBezTo>
                    <a:pt x="27" y="72"/>
                    <a:pt x="30" y="72"/>
                    <a:pt x="32" y="72"/>
                  </a:cubicBezTo>
                  <a:lnTo>
                    <a:pt x="32" y="61"/>
                  </a:lnTo>
                  <a:cubicBezTo>
                    <a:pt x="31" y="61"/>
                    <a:pt x="30" y="61"/>
                    <a:pt x="29" y="61"/>
                  </a:cubicBezTo>
                  <a:cubicBezTo>
                    <a:pt x="23" y="61"/>
                    <a:pt x="23" y="60"/>
                    <a:pt x="23" y="57"/>
                  </a:cubicBezTo>
                  <a:lnTo>
                    <a:pt x="23" y="26"/>
                  </a:lnTo>
                  <a:lnTo>
                    <a:pt x="32" y="26"/>
                  </a:lnTo>
                  <a:lnTo>
                    <a:pt x="32" y="15"/>
                  </a:lnTo>
                  <a:lnTo>
                    <a:pt x="23" y="15"/>
                  </a:lnTo>
                  <a:lnTo>
                    <a:pt x="2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625"/>
            <p:cNvSpPr>
              <a:spLocks noEditPoints="1"/>
            </p:cNvSpPr>
            <p:nvPr/>
          </p:nvSpPr>
          <p:spPr bwMode="auto">
            <a:xfrm>
              <a:off x="4443" y="2133"/>
              <a:ext cx="13" cy="68"/>
            </a:xfrm>
            <a:custGeom>
              <a:avLst/>
              <a:gdLst>
                <a:gd name="T0" fmla="*/ 0 w 15"/>
                <a:gd name="T1" fmla="*/ 20 h 77"/>
                <a:gd name="T2" fmla="*/ 0 w 15"/>
                <a:gd name="T3" fmla="*/ 20 h 77"/>
                <a:gd name="T4" fmla="*/ 0 w 15"/>
                <a:gd name="T5" fmla="*/ 77 h 77"/>
                <a:gd name="T6" fmla="*/ 15 w 15"/>
                <a:gd name="T7" fmla="*/ 77 h 77"/>
                <a:gd name="T8" fmla="*/ 15 w 15"/>
                <a:gd name="T9" fmla="*/ 20 h 77"/>
                <a:gd name="T10" fmla="*/ 0 w 15"/>
                <a:gd name="T11" fmla="*/ 20 h 77"/>
                <a:gd name="T12" fmla="*/ 15 w 15"/>
                <a:gd name="T13" fmla="*/ 0 h 77"/>
                <a:gd name="T14" fmla="*/ 15 w 15"/>
                <a:gd name="T15" fmla="*/ 0 h 77"/>
                <a:gd name="T16" fmla="*/ 0 w 15"/>
                <a:gd name="T17" fmla="*/ 0 h 77"/>
                <a:gd name="T18" fmla="*/ 0 w 15"/>
                <a:gd name="T19" fmla="*/ 14 h 77"/>
                <a:gd name="T20" fmla="*/ 15 w 15"/>
                <a:gd name="T21" fmla="*/ 14 h 77"/>
                <a:gd name="T22" fmla="*/ 15 w 15"/>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7">
                  <a:moveTo>
                    <a:pt x="0" y="20"/>
                  </a:moveTo>
                  <a:lnTo>
                    <a:pt x="0" y="20"/>
                  </a:lnTo>
                  <a:lnTo>
                    <a:pt x="0" y="77"/>
                  </a:lnTo>
                  <a:lnTo>
                    <a:pt x="15" y="77"/>
                  </a:lnTo>
                  <a:lnTo>
                    <a:pt x="15" y="20"/>
                  </a:lnTo>
                  <a:lnTo>
                    <a:pt x="0" y="20"/>
                  </a:lnTo>
                  <a:close/>
                  <a:moveTo>
                    <a:pt x="15" y="0"/>
                  </a:moveTo>
                  <a:lnTo>
                    <a:pt x="15" y="0"/>
                  </a:lnTo>
                  <a:lnTo>
                    <a:pt x="0" y="0"/>
                  </a:lnTo>
                  <a:lnTo>
                    <a:pt x="0" y="14"/>
                  </a:lnTo>
                  <a:lnTo>
                    <a:pt x="15" y="14"/>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626"/>
            <p:cNvSpPr>
              <a:spLocks/>
            </p:cNvSpPr>
            <p:nvPr/>
          </p:nvSpPr>
          <p:spPr bwMode="auto">
            <a:xfrm>
              <a:off x="4464" y="2151"/>
              <a:ext cx="50" cy="50"/>
            </a:xfrm>
            <a:custGeom>
              <a:avLst/>
              <a:gdLst>
                <a:gd name="T0" fmla="*/ 56 w 56"/>
                <a:gd name="T1" fmla="*/ 0 h 57"/>
                <a:gd name="T2" fmla="*/ 56 w 56"/>
                <a:gd name="T3" fmla="*/ 0 h 57"/>
                <a:gd name="T4" fmla="*/ 40 w 56"/>
                <a:gd name="T5" fmla="*/ 0 h 57"/>
                <a:gd name="T6" fmla="*/ 28 w 56"/>
                <a:gd name="T7" fmla="*/ 42 h 57"/>
                <a:gd name="T8" fmla="*/ 28 w 56"/>
                <a:gd name="T9" fmla="*/ 42 h 57"/>
                <a:gd name="T10" fmla="*/ 16 w 56"/>
                <a:gd name="T11" fmla="*/ 0 h 57"/>
                <a:gd name="T12" fmla="*/ 0 w 56"/>
                <a:gd name="T13" fmla="*/ 0 h 57"/>
                <a:gd name="T14" fmla="*/ 20 w 56"/>
                <a:gd name="T15" fmla="*/ 57 h 57"/>
                <a:gd name="T16" fmla="*/ 36 w 56"/>
                <a:gd name="T17" fmla="*/ 57 h 57"/>
                <a:gd name="T18" fmla="*/ 56 w 56"/>
                <a:gd name="T1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7">
                  <a:moveTo>
                    <a:pt x="56" y="0"/>
                  </a:moveTo>
                  <a:lnTo>
                    <a:pt x="56" y="0"/>
                  </a:lnTo>
                  <a:lnTo>
                    <a:pt x="40" y="0"/>
                  </a:lnTo>
                  <a:lnTo>
                    <a:pt x="28" y="42"/>
                  </a:lnTo>
                  <a:lnTo>
                    <a:pt x="28" y="42"/>
                  </a:lnTo>
                  <a:lnTo>
                    <a:pt x="16" y="0"/>
                  </a:lnTo>
                  <a:lnTo>
                    <a:pt x="0" y="0"/>
                  </a:lnTo>
                  <a:lnTo>
                    <a:pt x="20" y="57"/>
                  </a:lnTo>
                  <a:lnTo>
                    <a:pt x="36" y="57"/>
                  </a:lnTo>
                  <a:lnTo>
                    <a:pt x="5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627"/>
            <p:cNvSpPr>
              <a:spLocks noEditPoints="1"/>
            </p:cNvSpPr>
            <p:nvPr/>
          </p:nvSpPr>
          <p:spPr bwMode="auto">
            <a:xfrm>
              <a:off x="4517" y="2150"/>
              <a:ext cx="48" cy="52"/>
            </a:xfrm>
            <a:custGeom>
              <a:avLst/>
              <a:gdLst>
                <a:gd name="T0" fmla="*/ 38 w 54"/>
                <a:gd name="T1" fmla="*/ 41 h 59"/>
                <a:gd name="T2" fmla="*/ 38 w 54"/>
                <a:gd name="T3" fmla="*/ 41 h 59"/>
                <a:gd name="T4" fmla="*/ 28 w 54"/>
                <a:gd name="T5" fmla="*/ 47 h 59"/>
                <a:gd name="T6" fmla="*/ 15 w 54"/>
                <a:gd name="T7" fmla="*/ 34 h 59"/>
                <a:gd name="T8" fmla="*/ 54 w 54"/>
                <a:gd name="T9" fmla="*/ 34 h 59"/>
                <a:gd name="T10" fmla="*/ 54 w 54"/>
                <a:gd name="T11" fmla="*/ 31 h 59"/>
                <a:gd name="T12" fmla="*/ 27 w 54"/>
                <a:gd name="T13" fmla="*/ 0 h 59"/>
                <a:gd name="T14" fmla="*/ 0 w 54"/>
                <a:gd name="T15" fmla="*/ 28 h 59"/>
                <a:gd name="T16" fmla="*/ 28 w 54"/>
                <a:gd name="T17" fmla="*/ 59 h 59"/>
                <a:gd name="T18" fmla="*/ 53 w 54"/>
                <a:gd name="T19" fmla="*/ 41 h 59"/>
                <a:gd name="T20" fmla="*/ 38 w 54"/>
                <a:gd name="T21" fmla="*/ 41 h 59"/>
                <a:gd name="T22" fmla="*/ 16 w 54"/>
                <a:gd name="T23" fmla="*/ 24 h 59"/>
                <a:gd name="T24" fmla="*/ 16 w 54"/>
                <a:gd name="T25" fmla="*/ 24 h 59"/>
                <a:gd name="T26" fmla="*/ 27 w 54"/>
                <a:gd name="T27" fmla="*/ 12 h 59"/>
                <a:gd name="T28" fmla="*/ 39 w 54"/>
                <a:gd name="T29" fmla="*/ 24 h 59"/>
                <a:gd name="T30" fmla="*/ 16 w 54"/>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9">
                  <a:moveTo>
                    <a:pt x="38" y="41"/>
                  </a:moveTo>
                  <a:lnTo>
                    <a:pt x="38" y="41"/>
                  </a:lnTo>
                  <a:cubicBezTo>
                    <a:pt x="37" y="45"/>
                    <a:pt x="32" y="47"/>
                    <a:pt x="28" y="47"/>
                  </a:cubicBezTo>
                  <a:cubicBezTo>
                    <a:pt x="16" y="47"/>
                    <a:pt x="16" y="38"/>
                    <a:pt x="15" y="34"/>
                  </a:cubicBezTo>
                  <a:lnTo>
                    <a:pt x="54" y="34"/>
                  </a:lnTo>
                  <a:lnTo>
                    <a:pt x="54" y="31"/>
                  </a:lnTo>
                  <a:cubicBezTo>
                    <a:pt x="54" y="5"/>
                    <a:pt x="38" y="0"/>
                    <a:pt x="27" y="0"/>
                  </a:cubicBezTo>
                  <a:cubicBezTo>
                    <a:pt x="3" y="0"/>
                    <a:pt x="0" y="22"/>
                    <a:pt x="0" y="28"/>
                  </a:cubicBezTo>
                  <a:cubicBezTo>
                    <a:pt x="0" y="52"/>
                    <a:pt x="12" y="59"/>
                    <a:pt x="28" y="59"/>
                  </a:cubicBezTo>
                  <a:cubicBezTo>
                    <a:pt x="38" y="59"/>
                    <a:pt x="49" y="55"/>
                    <a:pt x="53" y="41"/>
                  </a:cubicBezTo>
                  <a:lnTo>
                    <a:pt x="38" y="41"/>
                  </a:lnTo>
                  <a:close/>
                  <a:moveTo>
                    <a:pt x="16" y="24"/>
                  </a:moveTo>
                  <a:lnTo>
                    <a:pt x="16" y="24"/>
                  </a:lnTo>
                  <a:cubicBezTo>
                    <a:pt x="16" y="17"/>
                    <a:pt x="20" y="12"/>
                    <a:pt x="27" y="12"/>
                  </a:cubicBezTo>
                  <a:cubicBezTo>
                    <a:pt x="32" y="12"/>
                    <a:pt x="38" y="15"/>
                    <a:pt x="39" y="24"/>
                  </a:cubicBezTo>
                  <a:lnTo>
                    <a:pt x="16"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628"/>
            <p:cNvSpPr>
              <a:spLocks/>
            </p:cNvSpPr>
            <p:nvPr/>
          </p:nvSpPr>
          <p:spPr bwMode="auto">
            <a:xfrm>
              <a:off x="4176" y="2247"/>
              <a:ext cx="55" cy="67"/>
            </a:xfrm>
            <a:custGeom>
              <a:avLst/>
              <a:gdLst>
                <a:gd name="T0" fmla="*/ 46 w 62"/>
                <a:gd name="T1" fmla="*/ 42 h 76"/>
                <a:gd name="T2" fmla="*/ 46 w 62"/>
                <a:gd name="T3" fmla="*/ 42 h 76"/>
                <a:gd name="T4" fmla="*/ 46 w 62"/>
                <a:gd name="T5" fmla="*/ 76 h 76"/>
                <a:gd name="T6" fmla="*/ 62 w 62"/>
                <a:gd name="T7" fmla="*/ 76 h 76"/>
                <a:gd name="T8" fmla="*/ 62 w 62"/>
                <a:gd name="T9" fmla="*/ 0 h 76"/>
                <a:gd name="T10" fmla="*/ 46 w 62"/>
                <a:gd name="T11" fmla="*/ 0 h 76"/>
                <a:gd name="T12" fmla="*/ 46 w 62"/>
                <a:gd name="T13" fmla="*/ 29 h 76"/>
                <a:gd name="T14" fmla="*/ 16 w 62"/>
                <a:gd name="T15" fmla="*/ 29 h 76"/>
                <a:gd name="T16" fmla="*/ 16 w 62"/>
                <a:gd name="T17" fmla="*/ 0 h 76"/>
                <a:gd name="T18" fmla="*/ 0 w 62"/>
                <a:gd name="T19" fmla="*/ 0 h 76"/>
                <a:gd name="T20" fmla="*/ 0 w 62"/>
                <a:gd name="T21" fmla="*/ 76 h 76"/>
                <a:gd name="T22" fmla="*/ 16 w 62"/>
                <a:gd name="T23" fmla="*/ 76 h 76"/>
                <a:gd name="T24" fmla="*/ 16 w 62"/>
                <a:gd name="T25" fmla="*/ 42 h 76"/>
                <a:gd name="T26" fmla="*/ 46 w 62"/>
                <a:gd name="T27" fmla="*/ 4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76">
                  <a:moveTo>
                    <a:pt x="46" y="42"/>
                  </a:moveTo>
                  <a:lnTo>
                    <a:pt x="46" y="42"/>
                  </a:lnTo>
                  <a:lnTo>
                    <a:pt x="46" y="76"/>
                  </a:lnTo>
                  <a:lnTo>
                    <a:pt x="62" y="76"/>
                  </a:lnTo>
                  <a:lnTo>
                    <a:pt x="62" y="0"/>
                  </a:lnTo>
                  <a:lnTo>
                    <a:pt x="46" y="0"/>
                  </a:lnTo>
                  <a:lnTo>
                    <a:pt x="46" y="29"/>
                  </a:lnTo>
                  <a:lnTo>
                    <a:pt x="16" y="29"/>
                  </a:lnTo>
                  <a:lnTo>
                    <a:pt x="16" y="0"/>
                  </a:lnTo>
                  <a:lnTo>
                    <a:pt x="0" y="0"/>
                  </a:lnTo>
                  <a:lnTo>
                    <a:pt x="0" y="76"/>
                  </a:lnTo>
                  <a:lnTo>
                    <a:pt x="16" y="76"/>
                  </a:lnTo>
                  <a:lnTo>
                    <a:pt x="16" y="42"/>
                  </a:lnTo>
                  <a:lnTo>
                    <a:pt x="46" y="4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629"/>
            <p:cNvSpPr>
              <a:spLocks noEditPoints="1"/>
            </p:cNvSpPr>
            <p:nvPr/>
          </p:nvSpPr>
          <p:spPr bwMode="auto">
            <a:xfrm>
              <a:off x="4240" y="2263"/>
              <a:ext cx="47" cy="52"/>
            </a:xfrm>
            <a:custGeom>
              <a:avLst/>
              <a:gdLst>
                <a:gd name="T0" fmla="*/ 38 w 54"/>
                <a:gd name="T1" fmla="*/ 41 h 59"/>
                <a:gd name="T2" fmla="*/ 38 w 54"/>
                <a:gd name="T3" fmla="*/ 41 h 59"/>
                <a:gd name="T4" fmla="*/ 28 w 54"/>
                <a:gd name="T5" fmla="*/ 47 h 59"/>
                <a:gd name="T6" fmla="*/ 15 w 54"/>
                <a:gd name="T7" fmla="*/ 34 h 59"/>
                <a:gd name="T8" fmla="*/ 54 w 54"/>
                <a:gd name="T9" fmla="*/ 34 h 59"/>
                <a:gd name="T10" fmla="*/ 54 w 54"/>
                <a:gd name="T11" fmla="*/ 31 h 59"/>
                <a:gd name="T12" fmla="*/ 27 w 54"/>
                <a:gd name="T13" fmla="*/ 0 h 59"/>
                <a:gd name="T14" fmla="*/ 0 w 54"/>
                <a:gd name="T15" fmla="*/ 28 h 59"/>
                <a:gd name="T16" fmla="*/ 28 w 54"/>
                <a:gd name="T17" fmla="*/ 59 h 59"/>
                <a:gd name="T18" fmla="*/ 53 w 54"/>
                <a:gd name="T19" fmla="*/ 41 h 59"/>
                <a:gd name="T20" fmla="*/ 38 w 54"/>
                <a:gd name="T21" fmla="*/ 41 h 59"/>
                <a:gd name="T22" fmla="*/ 15 w 54"/>
                <a:gd name="T23" fmla="*/ 24 h 59"/>
                <a:gd name="T24" fmla="*/ 15 w 54"/>
                <a:gd name="T25" fmla="*/ 24 h 59"/>
                <a:gd name="T26" fmla="*/ 27 w 54"/>
                <a:gd name="T27" fmla="*/ 12 h 59"/>
                <a:gd name="T28" fmla="*/ 38 w 54"/>
                <a:gd name="T29" fmla="*/ 24 h 59"/>
                <a:gd name="T30" fmla="*/ 15 w 54"/>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9">
                  <a:moveTo>
                    <a:pt x="38" y="41"/>
                  </a:moveTo>
                  <a:lnTo>
                    <a:pt x="38" y="41"/>
                  </a:lnTo>
                  <a:cubicBezTo>
                    <a:pt x="36" y="45"/>
                    <a:pt x="32" y="47"/>
                    <a:pt x="28" y="47"/>
                  </a:cubicBezTo>
                  <a:cubicBezTo>
                    <a:pt x="16" y="47"/>
                    <a:pt x="15" y="38"/>
                    <a:pt x="15" y="34"/>
                  </a:cubicBezTo>
                  <a:lnTo>
                    <a:pt x="54" y="34"/>
                  </a:lnTo>
                  <a:lnTo>
                    <a:pt x="54" y="31"/>
                  </a:lnTo>
                  <a:cubicBezTo>
                    <a:pt x="54" y="5"/>
                    <a:pt x="38" y="0"/>
                    <a:pt x="27" y="0"/>
                  </a:cubicBezTo>
                  <a:cubicBezTo>
                    <a:pt x="2" y="0"/>
                    <a:pt x="0" y="22"/>
                    <a:pt x="0" y="28"/>
                  </a:cubicBezTo>
                  <a:cubicBezTo>
                    <a:pt x="0" y="52"/>
                    <a:pt x="12" y="59"/>
                    <a:pt x="28" y="59"/>
                  </a:cubicBezTo>
                  <a:cubicBezTo>
                    <a:pt x="38" y="59"/>
                    <a:pt x="49" y="55"/>
                    <a:pt x="53" y="41"/>
                  </a:cubicBezTo>
                  <a:lnTo>
                    <a:pt x="38" y="41"/>
                  </a:lnTo>
                  <a:close/>
                  <a:moveTo>
                    <a:pt x="15" y="24"/>
                  </a:moveTo>
                  <a:lnTo>
                    <a:pt x="15" y="24"/>
                  </a:lnTo>
                  <a:cubicBezTo>
                    <a:pt x="16" y="17"/>
                    <a:pt x="20" y="12"/>
                    <a:pt x="27" y="12"/>
                  </a:cubicBezTo>
                  <a:cubicBezTo>
                    <a:pt x="32"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630"/>
            <p:cNvSpPr>
              <a:spLocks/>
            </p:cNvSpPr>
            <p:nvPr/>
          </p:nvSpPr>
          <p:spPr bwMode="auto">
            <a:xfrm>
              <a:off x="4296" y="2247"/>
              <a:ext cx="13" cy="67"/>
            </a:xfrm>
            <a:custGeom>
              <a:avLst/>
              <a:gdLst>
                <a:gd name="T0" fmla="*/ 15 w 15"/>
                <a:gd name="T1" fmla="*/ 0 h 76"/>
                <a:gd name="T2" fmla="*/ 15 w 15"/>
                <a:gd name="T3" fmla="*/ 0 h 76"/>
                <a:gd name="T4" fmla="*/ 0 w 15"/>
                <a:gd name="T5" fmla="*/ 0 h 76"/>
                <a:gd name="T6" fmla="*/ 0 w 15"/>
                <a:gd name="T7" fmla="*/ 76 h 76"/>
                <a:gd name="T8" fmla="*/ 15 w 15"/>
                <a:gd name="T9" fmla="*/ 76 h 76"/>
                <a:gd name="T10" fmla="*/ 15 w 15"/>
                <a:gd name="T11" fmla="*/ 0 h 76"/>
              </a:gdLst>
              <a:ahLst/>
              <a:cxnLst>
                <a:cxn ang="0">
                  <a:pos x="T0" y="T1"/>
                </a:cxn>
                <a:cxn ang="0">
                  <a:pos x="T2" y="T3"/>
                </a:cxn>
                <a:cxn ang="0">
                  <a:pos x="T4" y="T5"/>
                </a:cxn>
                <a:cxn ang="0">
                  <a:pos x="T6" y="T7"/>
                </a:cxn>
                <a:cxn ang="0">
                  <a:pos x="T8" y="T9"/>
                </a:cxn>
                <a:cxn ang="0">
                  <a:pos x="T10" y="T11"/>
                </a:cxn>
              </a:cxnLst>
              <a:rect l="0" t="0" r="r" b="b"/>
              <a:pathLst>
                <a:path w="15" h="76">
                  <a:moveTo>
                    <a:pt x="15" y="0"/>
                  </a:moveTo>
                  <a:lnTo>
                    <a:pt x="15" y="0"/>
                  </a:lnTo>
                  <a:lnTo>
                    <a:pt x="0" y="0"/>
                  </a:lnTo>
                  <a:lnTo>
                    <a:pt x="0" y="76"/>
                  </a:lnTo>
                  <a:lnTo>
                    <a:pt x="15" y="76"/>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31"/>
            <p:cNvSpPr>
              <a:spLocks noEditPoints="1"/>
            </p:cNvSpPr>
            <p:nvPr/>
          </p:nvSpPr>
          <p:spPr bwMode="auto">
            <a:xfrm>
              <a:off x="4322" y="2263"/>
              <a:ext cx="48" cy="71"/>
            </a:xfrm>
            <a:custGeom>
              <a:avLst/>
              <a:gdLst>
                <a:gd name="T0" fmla="*/ 14 w 55"/>
                <a:gd name="T1" fmla="*/ 31 h 80"/>
                <a:gd name="T2" fmla="*/ 14 w 55"/>
                <a:gd name="T3" fmla="*/ 31 h 80"/>
                <a:gd name="T4" fmla="*/ 27 w 55"/>
                <a:gd name="T5" fmla="*/ 13 h 80"/>
                <a:gd name="T6" fmla="*/ 40 w 55"/>
                <a:gd name="T7" fmla="*/ 30 h 80"/>
                <a:gd name="T8" fmla="*/ 27 w 55"/>
                <a:gd name="T9" fmla="*/ 47 h 80"/>
                <a:gd name="T10" fmla="*/ 14 w 55"/>
                <a:gd name="T11" fmla="*/ 31 h 80"/>
                <a:gd name="T12" fmla="*/ 14 w 55"/>
                <a:gd name="T13" fmla="*/ 1 h 80"/>
                <a:gd name="T14" fmla="*/ 14 w 55"/>
                <a:gd name="T15" fmla="*/ 1 h 80"/>
                <a:gd name="T16" fmla="*/ 0 w 55"/>
                <a:gd name="T17" fmla="*/ 1 h 80"/>
                <a:gd name="T18" fmla="*/ 0 w 55"/>
                <a:gd name="T19" fmla="*/ 80 h 80"/>
                <a:gd name="T20" fmla="*/ 15 w 55"/>
                <a:gd name="T21" fmla="*/ 80 h 80"/>
                <a:gd name="T22" fmla="*/ 15 w 55"/>
                <a:gd name="T23" fmla="*/ 51 h 80"/>
                <a:gd name="T24" fmla="*/ 15 w 55"/>
                <a:gd name="T25" fmla="*/ 51 h 80"/>
                <a:gd name="T26" fmla="*/ 31 w 55"/>
                <a:gd name="T27" fmla="*/ 59 h 80"/>
                <a:gd name="T28" fmla="*/ 55 w 55"/>
                <a:gd name="T29" fmla="*/ 29 h 80"/>
                <a:gd name="T30" fmla="*/ 31 w 55"/>
                <a:gd name="T31" fmla="*/ 0 h 80"/>
                <a:gd name="T32" fmla="*/ 15 w 55"/>
                <a:gd name="T33" fmla="*/ 10 h 80"/>
                <a:gd name="T34" fmla="*/ 14 w 55"/>
                <a:gd name="T35" fmla="*/ 10 h 80"/>
                <a:gd name="T36" fmla="*/ 14 w 55"/>
                <a:gd name="T37" fmla="*/ 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 h="80">
                  <a:moveTo>
                    <a:pt x="14" y="31"/>
                  </a:moveTo>
                  <a:lnTo>
                    <a:pt x="14" y="31"/>
                  </a:lnTo>
                  <a:cubicBezTo>
                    <a:pt x="14" y="22"/>
                    <a:pt x="17" y="13"/>
                    <a:pt x="27" y="13"/>
                  </a:cubicBezTo>
                  <a:cubicBezTo>
                    <a:pt x="36" y="13"/>
                    <a:pt x="40" y="21"/>
                    <a:pt x="40" y="30"/>
                  </a:cubicBezTo>
                  <a:cubicBezTo>
                    <a:pt x="40" y="37"/>
                    <a:pt x="37" y="47"/>
                    <a:pt x="27" y="47"/>
                  </a:cubicBezTo>
                  <a:cubicBezTo>
                    <a:pt x="18" y="47"/>
                    <a:pt x="14" y="39"/>
                    <a:pt x="14" y="31"/>
                  </a:cubicBezTo>
                  <a:close/>
                  <a:moveTo>
                    <a:pt x="14" y="1"/>
                  </a:moveTo>
                  <a:lnTo>
                    <a:pt x="14" y="1"/>
                  </a:lnTo>
                  <a:lnTo>
                    <a:pt x="0" y="1"/>
                  </a:lnTo>
                  <a:lnTo>
                    <a:pt x="0" y="80"/>
                  </a:lnTo>
                  <a:lnTo>
                    <a:pt x="15" y="80"/>
                  </a:lnTo>
                  <a:lnTo>
                    <a:pt x="15" y="51"/>
                  </a:lnTo>
                  <a:lnTo>
                    <a:pt x="15" y="51"/>
                  </a:lnTo>
                  <a:cubicBezTo>
                    <a:pt x="17" y="54"/>
                    <a:pt x="21" y="59"/>
                    <a:pt x="31" y="59"/>
                  </a:cubicBezTo>
                  <a:cubicBezTo>
                    <a:pt x="48" y="59"/>
                    <a:pt x="55" y="44"/>
                    <a:pt x="55" y="29"/>
                  </a:cubicBezTo>
                  <a:cubicBezTo>
                    <a:pt x="55" y="9"/>
                    <a:pt x="44" y="0"/>
                    <a:pt x="31" y="0"/>
                  </a:cubicBezTo>
                  <a:cubicBezTo>
                    <a:pt x="21" y="0"/>
                    <a:pt x="17" y="5"/>
                    <a:pt x="15" y="10"/>
                  </a:cubicBezTo>
                  <a:lnTo>
                    <a:pt x="14" y="10"/>
                  </a:lnTo>
                  <a:lnTo>
                    <a:pt x="14" y="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632"/>
            <p:cNvSpPr>
              <a:spLocks noEditPoints="1"/>
            </p:cNvSpPr>
            <p:nvPr/>
          </p:nvSpPr>
          <p:spPr bwMode="auto">
            <a:xfrm>
              <a:off x="4376" y="2263"/>
              <a:ext cx="47" cy="52"/>
            </a:xfrm>
            <a:custGeom>
              <a:avLst/>
              <a:gdLst>
                <a:gd name="T0" fmla="*/ 38 w 54"/>
                <a:gd name="T1" fmla="*/ 41 h 59"/>
                <a:gd name="T2" fmla="*/ 38 w 54"/>
                <a:gd name="T3" fmla="*/ 41 h 59"/>
                <a:gd name="T4" fmla="*/ 28 w 54"/>
                <a:gd name="T5" fmla="*/ 47 h 59"/>
                <a:gd name="T6" fmla="*/ 15 w 54"/>
                <a:gd name="T7" fmla="*/ 34 h 59"/>
                <a:gd name="T8" fmla="*/ 54 w 54"/>
                <a:gd name="T9" fmla="*/ 34 h 59"/>
                <a:gd name="T10" fmla="*/ 54 w 54"/>
                <a:gd name="T11" fmla="*/ 31 h 59"/>
                <a:gd name="T12" fmla="*/ 27 w 54"/>
                <a:gd name="T13" fmla="*/ 0 h 59"/>
                <a:gd name="T14" fmla="*/ 0 w 54"/>
                <a:gd name="T15" fmla="*/ 28 h 59"/>
                <a:gd name="T16" fmla="*/ 28 w 54"/>
                <a:gd name="T17" fmla="*/ 59 h 59"/>
                <a:gd name="T18" fmla="*/ 53 w 54"/>
                <a:gd name="T19" fmla="*/ 41 h 59"/>
                <a:gd name="T20" fmla="*/ 38 w 54"/>
                <a:gd name="T21" fmla="*/ 41 h 59"/>
                <a:gd name="T22" fmla="*/ 15 w 54"/>
                <a:gd name="T23" fmla="*/ 24 h 59"/>
                <a:gd name="T24" fmla="*/ 15 w 54"/>
                <a:gd name="T25" fmla="*/ 24 h 59"/>
                <a:gd name="T26" fmla="*/ 27 w 54"/>
                <a:gd name="T27" fmla="*/ 12 h 59"/>
                <a:gd name="T28" fmla="*/ 38 w 54"/>
                <a:gd name="T29" fmla="*/ 24 h 59"/>
                <a:gd name="T30" fmla="*/ 15 w 54"/>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9">
                  <a:moveTo>
                    <a:pt x="38" y="41"/>
                  </a:moveTo>
                  <a:lnTo>
                    <a:pt x="38" y="41"/>
                  </a:lnTo>
                  <a:cubicBezTo>
                    <a:pt x="37" y="45"/>
                    <a:pt x="32" y="47"/>
                    <a:pt x="28" y="47"/>
                  </a:cubicBezTo>
                  <a:cubicBezTo>
                    <a:pt x="16" y="47"/>
                    <a:pt x="15" y="38"/>
                    <a:pt x="15" y="34"/>
                  </a:cubicBezTo>
                  <a:lnTo>
                    <a:pt x="54" y="34"/>
                  </a:lnTo>
                  <a:lnTo>
                    <a:pt x="54" y="31"/>
                  </a:lnTo>
                  <a:cubicBezTo>
                    <a:pt x="54" y="5"/>
                    <a:pt x="38" y="0"/>
                    <a:pt x="27" y="0"/>
                  </a:cubicBezTo>
                  <a:cubicBezTo>
                    <a:pt x="2" y="0"/>
                    <a:pt x="0" y="22"/>
                    <a:pt x="0" y="28"/>
                  </a:cubicBezTo>
                  <a:cubicBezTo>
                    <a:pt x="0" y="52"/>
                    <a:pt x="12" y="59"/>
                    <a:pt x="28" y="59"/>
                  </a:cubicBezTo>
                  <a:cubicBezTo>
                    <a:pt x="38" y="59"/>
                    <a:pt x="49" y="55"/>
                    <a:pt x="53" y="41"/>
                  </a:cubicBezTo>
                  <a:lnTo>
                    <a:pt x="38" y="41"/>
                  </a:lnTo>
                  <a:close/>
                  <a:moveTo>
                    <a:pt x="15" y="24"/>
                  </a:moveTo>
                  <a:lnTo>
                    <a:pt x="15" y="24"/>
                  </a:lnTo>
                  <a:cubicBezTo>
                    <a:pt x="16" y="17"/>
                    <a:pt x="20" y="12"/>
                    <a:pt x="27" y="12"/>
                  </a:cubicBezTo>
                  <a:cubicBezTo>
                    <a:pt x="32" y="12"/>
                    <a:pt x="38"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633"/>
            <p:cNvSpPr>
              <a:spLocks/>
            </p:cNvSpPr>
            <p:nvPr/>
          </p:nvSpPr>
          <p:spPr bwMode="auto">
            <a:xfrm>
              <a:off x="4432" y="2263"/>
              <a:ext cx="29" cy="51"/>
            </a:xfrm>
            <a:custGeom>
              <a:avLst/>
              <a:gdLst>
                <a:gd name="T0" fmla="*/ 0 w 33"/>
                <a:gd name="T1" fmla="*/ 58 h 58"/>
                <a:gd name="T2" fmla="*/ 0 w 33"/>
                <a:gd name="T3" fmla="*/ 58 h 58"/>
                <a:gd name="T4" fmla="*/ 15 w 33"/>
                <a:gd name="T5" fmla="*/ 58 h 58"/>
                <a:gd name="T6" fmla="*/ 15 w 33"/>
                <a:gd name="T7" fmla="*/ 28 h 58"/>
                <a:gd name="T8" fmla="*/ 28 w 33"/>
                <a:gd name="T9" fmla="*/ 15 h 58"/>
                <a:gd name="T10" fmla="*/ 33 w 33"/>
                <a:gd name="T11" fmla="*/ 15 h 58"/>
                <a:gd name="T12" fmla="*/ 33 w 33"/>
                <a:gd name="T13" fmla="*/ 0 h 58"/>
                <a:gd name="T14" fmla="*/ 30 w 33"/>
                <a:gd name="T15" fmla="*/ 0 h 58"/>
                <a:gd name="T16" fmla="*/ 14 w 33"/>
                <a:gd name="T17" fmla="*/ 11 h 58"/>
                <a:gd name="T18" fmla="*/ 14 w 33"/>
                <a:gd name="T19" fmla="*/ 11 h 58"/>
                <a:gd name="T20" fmla="*/ 14 w 33"/>
                <a:gd name="T21" fmla="*/ 1 h 58"/>
                <a:gd name="T22" fmla="*/ 0 w 33"/>
                <a:gd name="T23" fmla="*/ 1 h 58"/>
                <a:gd name="T24" fmla="*/ 0 w 33"/>
                <a:gd name="T2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0" y="58"/>
                  </a:moveTo>
                  <a:lnTo>
                    <a:pt x="0" y="58"/>
                  </a:lnTo>
                  <a:lnTo>
                    <a:pt x="15" y="58"/>
                  </a:lnTo>
                  <a:lnTo>
                    <a:pt x="15" y="28"/>
                  </a:lnTo>
                  <a:cubicBezTo>
                    <a:pt x="15" y="22"/>
                    <a:pt x="17" y="15"/>
                    <a:pt x="28" y="15"/>
                  </a:cubicBezTo>
                  <a:cubicBezTo>
                    <a:pt x="30" y="15"/>
                    <a:pt x="31" y="15"/>
                    <a:pt x="33" y="15"/>
                  </a:cubicBezTo>
                  <a:lnTo>
                    <a:pt x="33" y="0"/>
                  </a:lnTo>
                  <a:cubicBezTo>
                    <a:pt x="32" y="0"/>
                    <a:pt x="31" y="0"/>
                    <a:pt x="30" y="0"/>
                  </a:cubicBezTo>
                  <a:cubicBezTo>
                    <a:pt x="21" y="0"/>
                    <a:pt x="17" y="5"/>
                    <a:pt x="14" y="11"/>
                  </a:cubicBezTo>
                  <a:lnTo>
                    <a:pt x="14" y="11"/>
                  </a:lnTo>
                  <a:lnTo>
                    <a:pt x="14" y="1"/>
                  </a:lnTo>
                  <a:lnTo>
                    <a:pt x="0" y="1"/>
                  </a:lnTo>
                  <a:lnTo>
                    <a:pt x="0" y="5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634"/>
            <p:cNvSpPr>
              <a:spLocks/>
            </p:cNvSpPr>
            <p:nvPr/>
          </p:nvSpPr>
          <p:spPr bwMode="auto">
            <a:xfrm>
              <a:off x="4465" y="2282"/>
              <a:ext cx="26" cy="12"/>
            </a:xfrm>
            <a:custGeom>
              <a:avLst/>
              <a:gdLst>
                <a:gd name="T0" fmla="*/ 30 w 30"/>
                <a:gd name="T1" fmla="*/ 0 h 14"/>
                <a:gd name="T2" fmla="*/ 30 w 30"/>
                <a:gd name="T3" fmla="*/ 0 h 14"/>
                <a:gd name="T4" fmla="*/ 0 w 30"/>
                <a:gd name="T5" fmla="*/ 0 h 14"/>
                <a:gd name="T6" fmla="*/ 0 w 30"/>
                <a:gd name="T7" fmla="*/ 14 h 14"/>
                <a:gd name="T8" fmla="*/ 30 w 30"/>
                <a:gd name="T9" fmla="*/ 14 h 14"/>
                <a:gd name="T10" fmla="*/ 30 w 30"/>
                <a:gd name="T11" fmla="*/ 0 h 14"/>
              </a:gdLst>
              <a:ahLst/>
              <a:cxnLst>
                <a:cxn ang="0">
                  <a:pos x="T0" y="T1"/>
                </a:cxn>
                <a:cxn ang="0">
                  <a:pos x="T2" y="T3"/>
                </a:cxn>
                <a:cxn ang="0">
                  <a:pos x="T4" y="T5"/>
                </a:cxn>
                <a:cxn ang="0">
                  <a:pos x="T6" y="T7"/>
                </a:cxn>
                <a:cxn ang="0">
                  <a:pos x="T8" y="T9"/>
                </a:cxn>
                <a:cxn ang="0">
                  <a:pos x="T10" y="T11"/>
                </a:cxn>
              </a:cxnLst>
              <a:rect l="0" t="0" r="r" b="b"/>
              <a:pathLst>
                <a:path w="30" h="14">
                  <a:moveTo>
                    <a:pt x="30" y="0"/>
                  </a:moveTo>
                  <a:lnTo>
                    <a:pt x="30" y="0"/>
                  </a:lnTo>
                  <a:lnTo>
                    <a:pt x="0" y="0"/>
                  </a:lnTo>
                  <a:lnTo>
                    <a:pt x="0" y="14"/>
                  </a:lnTo>
                  <a:lnTo>
                    <a:pt x="30" y="14"/>
                  </a:lnTo>
                  <a:lnTo>
                    <a:pt x="3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635"/>
            <p:cNvSpPr>
              <a:spLocks/>
            </p:cNvSpPr>
            <p:nvPr/>
          </p:nvSpPr>
          <p:spPr bwMode="auto">
            <a:xfrm>
              <a:off x="4498" y="2263"/>
              <a:ext cx="46" cy="52"/>
            </a:xfrm>
            <a:custGeom>
              <a:avLst/>
              <a:gdLst>
                <a:gd name="T0" fmla="*/ 36 w 52"/>
                <a:gd name="T1" fmla="*/ 37 h 59"/>
                <a:gd name="T2" fmla="*/ 36 w 52"/>
                <a:gd name="T3" fmla="*/ 37 h 59"/>
                <a:gd name="T4" fmla="*/ 26 w 52"/>
                <a:gd name="T5" fmla="*/ 47 h 59"/>
                <a:gd name="T6" fmla="*/ 15 w 52"/>
                <a:gd name="T7" fmla="*/ 29 h 59"/>
                <a:gd name="T8" fmla="*/ 27 w 52"/>
                <a:gd name="T9" fmla="*/ 12 h 59"/>
                <a:gd name="T10" fmla="*/ 37 w 52"/>
                <a:gd name="T11" fmla="*/ 22 h 59"/>
                <a:gd name="T12" fmla="*/ 52 w 52"/>
                <a:gd name="T13" fmla="*/ 22 h 59"/>
                <a:gd name="T14" fmla="*/ 27 w 52"/>
                <a:gd name="T15" fmla="*/ 0 h 59"/>
                <a:gd name="T16" fmla="*/ 0 w 52"/>
                <a:gd name="T17" fmla="*/ 31 h 59"/>
                <a:gd name="T18" fmla="*/ 26 w 52"/>
                <a:gd name="T19" fmla="*/ 59 h 59"/>
                <a:gd name="T20" fmla="*/ 51 w 52"/>
                <a:gd name="T21" fmla="*/ 37 h 59"/>
                <a:gd name="T22" fmla="*/ 36 w 52"/>
                <a:gd name="T23"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9">
                  <a:moveTo>
                    <a:pt x="36" y="37"/>
                  </a:moveTo>
                  <a:lnTo>
                    <a:pt x="36" y="37"/>
                  </a:lnTo>
                  <a:cubicBezTo>
                    <a:pt x="36" y="40"/>
                    <a:pt x="34" y="47"/>
                    <a:pt x="26" y="47"/>
                  </a:cubicBezTo>
                  <a:cubicBezTo>
                    <a:pt x="15" y="47"/>
                    <a:pt x="15" y="35"/>
                    <a:pt x="15" y="29"/>
                  </a:cubicBezTo>
                  <a:cubicBezTo>
                    <a:pt x="15" y="22"/>
                    <a:pt x="17" y="12"/>
                    <a:pt x="27" y="12"/>
                  </a:cubicBezTo>
                  <a:cubicBezTo>
                    <a:pt x="34" y="12"/>
                    <a:pt x="36" y="18"/>
                    <a:pt x="37" y="22"/>
                  </a:cubicBezTo>
                  <a:lnTo>
                    <a:pt x="52" y="22"/>
                  </a:lnTo>
                  <a:cubicBezTo>
                    <a:pt x="50" y="4"/>
                    <a:pt x="36" y="0"/>
                    <a:pt x="27" y="0"/>
                  </a:cubicBezTo>
                  <a:cubicBezTo>
                    <a:pt x="8" y="0"/>
                    <a:pt x="0" y="13"/>
                    <a:pt x="0" y="31"/>
                  </a:cubicBezTo>
                  <a:cubicBezTo>
                    <a:pt x="0" y="43"/>
                    <a:pt x="5" y="59"/>
                    <a:pt x="26" y="59"/>
                  </a:cubicBezTo>
                  <a:cubicBezTo>
                    <a:pt x="46" y="59"/>
                    <a:pt x="51" y="43"/>
                    <a:pt x="51" y="37"/>
                  </a:cubicBezTo>
                  <a:lnTo>
                    <a:pt x="36" y="3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636"/>
            <p:cNvSpPr>
              <a:spLocks noEditPoints="1"/>
            </p:cNvSpPr>
            <p:nvPr/>
          </p:nvSpPr>
          <p:spPr bwMode="auto">
            <a:xfrm>
              <a:off x="4549" y="2263"/>
              <a:ext cx="47" cy="52"/>
            </a:xfrm>
            <a:custGeom>
              <a:avLst/>
              <a:gdLst>
                <a:gd name="T0" fmla="*/ 37 w 53"/>
                <a:gd name="T1" fmla="*/ 41 h 59"/>
                <a:gd name="T2" fmla="*/ 37 w 53"/>
                <a:gd name="T3" fmla="*/ 41 h 59"/>
                <a:gd name="T4" fmla="*/ 28 w 53"/>
                <a:gd name="T5" fmla="*/ 47 h 59"/>
                <a:gd name="T6" fmla="*/ 15 w 53"/>
                <a:gd name="T7" fmla="*/ 34 h 59"/>
                <a:gd name="T8" fmla="*/ 53 w 53"/>
                <a:gd name="T9" fmla="*/ 34 h 59"/>
                <a:gd name="T10" fmla="*/ 53 w 53"/>
                <a:gd name="T11" fmla="*/ 31 h 59"/>
                <a:gd name="T12" fmla="*/ 27 w 53"/>
                <a:gd name="T13" fmla="*/ 0 h 59"/>
                <a:gd name="T14" fmla="*/ 0 w 53"/>
                <a:gd name="T15" fmla="*/ 28 h 59"/>
                <a:gd name="T16" fmla="*/ 28 w 53"/>
                <a:gd name="T17" fmla="*/ 59 h 59"/>
                <a:gd name="T18" fmla="*/ 53 w 53"/>
                <a:gd name="T19" fmla="*/ 41 h 59"/>
                <a:gd name="T20" fmla="*/ 37 w 53"/>
                <a:gd name="T21" fmla="*/ 41 h 59"/>
                <a:gd name="T22" fmla="*/ 15 w 53"/>
                <a:gd name="T23" fmla="*/ 24 h 59"/>
                <a:gd name="T24" fmla="*/ 15 w 53"/>
                <a:gd name="T25" fmla="*/ 24 h 59"/>
                <a:gd name="T26" fmla="*/ 27 w 53"/>
                <a:gd name="T27" fmla="*/ 12 h 59"/>
                <a:gd name="T28" fmla="*/ 38 w 53"/>
                <a:gd name="T29" fmla="*/ 24 h 59"/>
                <a:gd name="T30" fmla="*/ 15 w 53"/>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9">
                  <a:moveTo>
                    <a:pt x="37" y="41"/>
                  </a:moveTo>
                  <a:lnTo>
                    <a:pt x="37" y="41"/>
                  </a:lnTo>
                  <a:cubicBezTo>
                    <a:pt x="36" y="45"/>
                    <a:pt x="32" y="47"/>
                    <a:pt x="28" y="47"/>
                  </a:cubicBezTo>
                  <a:cubicBezTo>
                    <a:pt x="16" y="47"/>
                    <a:pt x="15" y="38"/>
                    <a:pt x="15" y="34"/>
                  </a:cubicBezTo>
                  <a:lnTo>
                    <a:pt x="53" y="34"/>
                  </a:lnTo>
                  <a:lnTo>
                    <a:pt x="53" y="31"/>
                  </a:lnTo>
                  <a:cubicBezTo>
                    <a:pt x="53" y="5"/>
                    <a:pt x="38" y="0"/>
                    <a:pt x="27" y="0"/>
                  </a:cubicBezTo>
                  <a:cubicBezTo>
                    <a:pt x="2" y="0"/>
                    <a:pt x="0" y="22"/>
                    <a:pt x="0" y="28"/>
                  </a:cubicBezTo>
                  <a:cubicBezTo>
                    <a:pt x="0" y="52"/>
                    <a:pt x="12" y="59"/>
                    <a:pt x="28" y="59"/>
                  </a:cubicBezTo>
                  <a:cubicBezTo>
                    <a:pt x="38" y="59"/>
                    <a:pt x="49" y="55"/>
                    <a:pt x="53" y="41"/>
                  </a:cubicBezTo>
                  <a:lnTo>
                    <a:pt x="37" y="41"/>
                  </a:lnTo>
                  <a:close/>
                  <a:moveTo>
                    <a:pt x="15" y="24"/>
                  </a:moveTo>
                  <a:lnTo>
                    <a:pt x="15" y="24"/>
                  </a:lnTo>
                  <a:cubicBezTo>
                    <a:pt x="16" y="17"/>
                    <a:pt x="20" y="12"/>
                    <a:pt x="27" y="12"/>
                  </a:cubicBezTo>
                  <a:cubicBezTo>
                    <a:pt x="31"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637"/>
            <p:cNvSpPr>
              <a:spLocks/>
            </p:cNvSpPr>
            <p:nvPr/>
          </p:nvSpPr>
          <p:spPr bwMode="auto">
            <a:xfrm>
              <a:off x="4605" y="2263"/>
              <a:ext cx="45" cy="51"/>
            </a:xfrm>
            <a:custGeom>
              <a:avLst/>
              <a:gdLst>
                <a:gd name="T0" fmla="*/ 51 w 51"/>
                <a:gd name="T1" fmla="*/ 19 h 58"/>
                <a:gd name="T2" fmla="*/ 51 w 51"/>
                <a:gd name="T3" fmla="*/ 19 h 58"/>
                <a:gd name="T4" fmla="*/ 31 w 51"/>
                <a:gd name="T5" fmla="*/ 0 h 58"/>
                <a:gd name="T6" fmla="*/ 14 w 51"/>
                <a:gd name="T7" fmla="*/ 10 h 58"/>
                <a:gd name="T8" fmla="*/ 14 w 51"/>
                <a:gd name="T9" fmla="*/ 10 h 58"/>
                <a:gd name="T10" fmla="*/ 14 w 51"/>
                <a:gd name="T11" fmla="*/ 1 h 58"/>
                <a:gd name="T12" fmla="*/ 0 w 51"/>
                <a:gd name="T13" fmla="*/ 1 h 58"/>
                <a:gd name="T14" fmla="*/ 0 w 51"/>
                <a:gd name="T15" fmla="*/ 58 h 58"/>
                <a:gd name="T16" fmla="*/ 14 w 51"/>
                <a:gd name="T17" fmla="*/ 58 h 58"/>
                <a:gd name="T18" fmla="*/ 14 w 51"/>
                <a:gd name="T19" fmla="*/ 25 h 58"/>
                <a:gd name="T20" fmla="*/ 26 w 51"/>
                <a:gd name="T21" fmla="*/ 12 h 58"/>
                <a:gd name="T22" fmla="*/ 36 w 51"/>
                <a:gd name="T23" fmla="*/ 24 h 58"/>
                <a:gd name="T24" fmla="*/ 36 w 51"/>
                <a:gd name="T25" fmla="*/ 58 h 58"/>
                <a:gd name="T26" fmla="*/ 51 w 51"/>
                <a:gd name="T27" fmla="*/ 58 h 58"/>
                <a:gd name="T28" fmla="*/ 51 w 51"/>
                <a:gd name="T2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58">
                  <a:moveTo>
                    <a:pt x="51" y="19"/>
                  </a:moveTo>
                  <a:lnTo>
                    <a:pt x="51" y="19"/>
                  </a:lnTo>
                  <a:cubicBezTo>
                    <a:pt x="51" y="6"/>
                    <a:pt x="42" y="0"/>
                    <a:pt x="31" y="0"/>
                  </a:cubicBezTo>
                  <a:cubicBezTo>
                    <a:pt x="20" y="0"/>
                    <a:pt x="16" y="6"/>
                    <a:pt x="14" y="10"/>
                  </a:cubicBezTo>
                  <a:lnTo>
                    <a:pt x="14" y="10"/>
                  </a:lnTo>
                  <a:lnTo>
                    <a:pt x="14" y="1"/>
                  </a:lnTo>
                  <a:lnTo>
                    <a:pt x="0" y="1"/>
                  </a:lnTo>
                  <a:lnTo>
                    <a:pt x="0" y="58"/>
                  </a:lnTo>
                  <a:lnTo>
                    <a:pt x="14" y="58"/>
                  </a:lnTo>
                  <a:lnTo>
                    <a:pt x="14" y="25"/>
                  </a:lnTo>
                  <a:cubicBezTo>
                    <a:pt x="14" y="17"/>
                    <a:pt x="19" y="12"/>
                    <a:pt x="26" y="12"/>
                  </a:cubicBezTo>
                  <a:cubicBezTo>
                    <a:pt x="35" y="12"/>
                    <a:pt x="36" y="19"/>
                    <a:pt x="36" y="24"/>
                  </a:cubicBezTo>
                  <a:lnTo>
                    <a:pt x="36" y="58"/>
                  </a:lnTo>
                  <a:lnTo>
                    <a:pt x="51" y="58"/>
                  </a:lnTo>
                  <a:lnTo>
                    <a:pt x="51"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38"/>
            <p:cNvSpPr>
              <a:spLocks/>
            </p:cNvSpPr>
            <p:nvPr/>
          </p:nvSpPr>
          <p:spPr bwMode="auto">
            <a:xfrm>
              <a:off x="4657" y="2251"/>
              <a:ext cx="29" cy="63"/>
            </a:xfrm>
            <a:custGeom>
              <a:avLst/>
              <a:gdLst>
                <a:gd name="T0" fmla="*/ 22 w 32"/>
                <a:gd name="T1" fmla="*/ 0 h 72"/>
                <a:gd name="T2" fmla="*/ 22 w 32"/>
                <a:gd name="T3" fmla="*/ 0 h 72"/>
                <a:gd name="T4" fmla="*/ 8 w 32"/>
                <a:gd name="T5" fmla="*/ 0 h 72"/>
                <a:gd name="T6" fmla="*/ 8 w 32"/>
                <a:gd name="T7" fmla="*/ 15 h 72"/>
                <a:gd name="T8" fmla="*/ 0 w 32"/>
                <a:gd name="T9" fmla="*/ 15 h 72"/>
                <a:gd name="T10" fmla="*/ 0 w 32"/>
                <a:gd name="T11" fmla="*/ 26 h 72"/>
                <a:gd name="T12" fmla="*/ 8 w 32"/>
                <a:gd name="T13" fmla="*/ 26 h 72"/>
                <a:gd name="T14" fmla="*/ 8 w 32"/>
                <a:gd name="T15" fmla="*/ 60 h 72"/>
                <a:gd name="T16" fmla="*/ 23 w 32"/>
                <a:gd name="T17" fmla="*/ 72 h 72"/>
                <a:gd name="T18" fmla="*/ 25 w 32"/>
                <a:gd name="T19" fmla="*/ 72 h 72"/>
                <a:gd name="T20" fmla="*/ 32 w 32"/>
                <a:gd name="T21" fmla="*/ 72 h 72"/>
                <a:gd name="T22" fmla="*/ 32 w 32"/>
                <a:gd name="T23" fmla="*/ 61 h 72"/>
                <a:gd name="T24" fmla="*/ 29 w 32"/>
                <a:gd name="T25" fmla="*/ 61 h 72"/>
                <a:gd name="T26" fmla="*/ 22 w 32"/>
                <a:gd name="T27" fmla="*/ 57 h 72"/>
                <a:gd name="T28" fmla="*/ 22 w 32"/>
                <a:gd name="T29" fmla="*/ 26 h 72"/>
                <a:gd name="T30" fmla="*/ 32 w 32"/>
                <a:gd name="T31" fmla="*/ 26 h 72"/>
                <a:gd name="T32" fmla="*/ 32 w 32"/>
                <a:gd name="T33" fmla="*/ 15 h 72"/>
                <a:gd name="T34" fmla="*/ 22 w 32"/>
                <a:gd name="T35" fmla="*/ 15 h 72"/>
                <a:gd name="T36" fmla="*/ 22 w 32"/>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72">
                  <a:moveTo>
                    <a:pt x="22" y="0"/>
                  </a:moveTo>
                  <a:lnTo>
                    <a:pt x="22" y="0"/>
                  </a:lnTo>
                  <a:lnTo>
                    <a:pt x="8" y="0"/>
                  </a:lnTo>
                  <a:lnTo>
                    <a:pt x="8" y="15"/>
                  </a:lnTo>
                  <a:lnTo>
                    <a:pt x="0" y="15"/>
                  </a:lnTo>
                  <a:lnTo>
                    <a:pt x="0" y="26"/>
                  </a:lnTo>
                  <a:lnTo>
                    <a:pt x="8" y="26"/>
                  </a:lnTo>
                  <a:lnTo>
                    <a:pt x="8" y="60"/>
                  </a:lnTo>
                  <a:cubicBezTo>
                    <a:pt x="8" y="68"/>
                    <a:pt x="10" y="72"/>
                    <a:pt x="23" y="72"/>
                  </a:cubicBezTo>
                  <a:lnTo>
                    <a:pt x="25" y="72"/>
                  </a:lnTo>
                  <a:cubicBezTo>
                    <a:pt x="27" y="72"/>
                    <a:pt x="29" y="72"/>
                    <a:pt x="32" y="72"/>
                  </a:cubicBezTo>
                  <a:lnTo>
                    <a:pt x="32" y="61"/>
                  </a:lnTo>
                  <a:cubicBezTo>
                    <a:pt x="31" y="61"/>
                    <a:pt x="29" y="61"/>
                    <a:pt x="29" y="61"/>
                  </a:cubicBezTo>
                  <a:cubicBezTo>
                    <a:pt x="22" y="61"/>
                    <a:pt x="22" y="60"/>
                    <a:pt x="22" y="57"/>
                  </a:cubicBezTo>
                  <a:lnTo>
                    <a:pt x="22" y="26"/>
                  </a:lnTo>
                  <a:lnTo>
                    <a:pt x="32" y="26"/>
                  </a:lnTo>
                  <a:lnTo>
                    <a:pt x="32" y="15"/>
                  </a:lnTo>
                  <a:lnTo>
                    <a:pt x="22" y="15"/>
                  </a:lnTo>
                  <a:lnTo>
                    <a:pt x="2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639"/>
            <p:cNvSpPr>
              <a:spLocks noEditPoints="1"/>
            </p:cNvSpPr>
            <p:nvPr/>
          </p:nvSpPr>
          <p:spPr bwMode="auto">
            <a:xfrm>
              <a:off x="4690" y="2263"/>
              <a:ext cx="47" cy="52"/>
            </a:xfrm>
            <a:custGeom>
              <a:avLst/>
              <a:gdLst>
                <a:gd name="T0" fmla="*/ 37 w 53"/>
                <a:gd name="T1" fmla="*/ 41 h 59"/>
                <a:gd name="T2" fmla="*/ 37 w 53"/>
                <a:gd name="T3" fmla="*/ 41 h 59"/>
                <a:gd name="T4" fmla="*/ 28 w 53"/>
                <a:gd name="T5" fmla="*/ 47 h 59"/>
                <a:gd name="T6" fmla="*/ 15 w 53"/>
                <a:gd name="T7" fmla="*/ 34 h 59"/>
                <a:gd name="T8" fmla="*/ 53 w 53"/>
                <a:gd name="T9" fmla="*/ 34 h 59"/>
                <a:gd name="T10" fmla="*/ 53 w 53"/>
                <a:gd name="T11" fmla="*/ 31 h 59"/>
                <a:gd name="T12" fmla="*/ 27 w 53"/>
                <a:gd name="T13" fmla="*/ 0 h 59"/>
                <a:gd name="T14" fmla="*/ 0 w 53"/>
                <a:gd name="T15" fmla="*/ 28 h 59"/>
                <a:gd name="T16" fmla="*/ 28 w 53"/>
                <a:gd name="T17" fmla="*/ 59 h 59"/>
                <a:gd name="T18" fmla="*/ 53 w 53"/>
                <a:gd name="T19" fmla="*/ 41 h 59"/>
                <a:gd name="T20" fmla="*/ 37 w 53"/>
                <a:gd name="T21" fmla="*/ 41 h 59"/>
                <a:gd name="T22" fmla="*/ 15 w 53"/>
                <a:gd name="T23" fmla="*/ 24 h 59"/>
                <a:gd name="T24" fmla="*/ 15 w 53"/>
                <a:gd name="T25" fmla="*/ 24 h 59"/>
                <a:gd name="T26" fmla="*/ 27 w 53"/>
                <a:gd name="T27" fmla="*/ 12 h 59"/>
                <a:gd name="T28" fmla="*/ 38 w 53"/>
                <a:gd name="T29" fmla="*/ 24 h 59"/>
                <a:gd name="T30" fmla="*/ 15 w 53"/>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9">
                  <a:moveTo>
                    <a:pt x="37" y="41"/>
                  </a:moveTo>
                  <a:lnTo>
                    <a:pt x="37" y="41"/>
                  </a:lnTo>
                  <a:cubicBezTo>
                    <a:pt x="36" y="45"/>
                    <a:pt x="32" y="47"/>
                    <a:pt x="28" y="47"/>
                  </a:cubicBezTo>
                  <a:cubicBezTo>
                    <a:pt x="16" y="47"/>
                    <a:pt x="15" y="38"/>
                    <a:pt x="15" y="34"/>
                  </a:cubicBezTo>
                  <a:lnTo>
                    <a:pt x="53" y="34"/>
                  </a:lnTo>
                  <a:lnTo>
                    <a:pt x="53" y="31"/>
                  </a:lnTo>
                  <a:cubicBezTo>
                    <a:pt x="53" y="5"/>
                    <a:pt x="38" y="0"/>
                    <a:pt x="27" y="0"/>
                  </a:cubicBezTo>
                  <a:cubicBezTo>
                    <a:pt x="2" y="0"/>
                    <a:pt x="0" y="22"/>
                    <a:pt x="0" y="28"/>
                  </a:cubicBezTo>
                  <a:cubicBezTo>
                    <a:pt x="0" y="52"/>
                    <a:pt x="12" y="59"/>
                    <a:pt x="28" y="59"/>
                  </a:cubicBezTo>
                  <a:cubicBezTo>
                    <a:pt x="38" y="59"/>
                    <a:pt x="49" y="55"/>
                    <a:pt x="53" y="41"/>
                  </a:cubicBezTo>
                  <a:lnTo>
                    <a:pt x="37" y="41"/>
                  </a:lnTo>
                  <a:close/>
                  <a:moveTo>
                    <a:pt x="15" y="24"/>
                  </a:moveTo>
                  <a:lnTo>
                    <a:pt x="15" y="24"/>
                  </a:lnTo>
                  <a:cubicBezTo>
                    <a:pt x="16" y="17"/>
                    <a:pt x="20" y="12"/>
                    <a:pt x="27" y="12"/>
                  </a:cubicBezTo>
                  <a:cubicBezTo>
                    <a:pt x="31"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640"/>
            <p:cNvSpPr>
              <a:spLocks/>
            </p:cNvSpPr>
            <p:nvPr/>
          </p:nvSpPr>
          <p:spPr bwMode="auto">
            <a:xfrm>
              <a:off x="4746" y="2263"/>
              <a:ext cx="29" cy="51"/>
            </a:xfrm>
            <a:custGeom>
              <a:avLst/>
              <a:gdLst>
                <a:gd name="T0" fmla="*/ 0 w 33"/>
                <a:gd name="T1" fmla="*/ 58 h 58"/>
                <a:gd name="T2" fmla="*/ 0 w 33"/>
                <a:gd name="T3" fmla="*/ 58 h 58"/>
                <a:gd name="T4" fmla="*/ 15 w 33"/>
                <a:gd name="T5" fmla="*/ 58 h 58"/>
                <a:gd name="T6" fmla="*/ 15 w 33"/>
                <a:gd name="T7" fmla="*/ 28 h 58"/>
                <a:gd name="T8" fmla="*/ 29 w 33"/>
                <a:gd name="T9" fmla="*/ 15 h 58"/>
                <a:gd name="T10" fmla="*/ 33 w 33"/>
                <a:gd name="T11" fmla="*/ 15 h 58"/>
                <a:gd name="T12" fmla="*/ 33 w 33"/>
                <a:gd name="T13" fmla="*/ 0 h 58"/>
                <a:gd name="T14" fmla="*/ 30 w 33"/>
                <a:gd name="T15" fmla="*/ 0 h 58"/>
                <a:gd name="T16" fmla="*/ 15 w 33"/>
                <a:gd name="T17" fmla="*/ 11 h 58"/>
                <a:gd name="T18" fmla="*/ 15 w 33"/>
                <a:gd name="T19" fmla="*/ 11 h 58"/>
                <a:gd name="T20" fmla="*/ 15 w 33"/>
                <a:gd name="T21" fmla="*/ 1 h 58"/>
                <a:gd name="T22" fmla="*/ 0 w 33"/>
                <a:gd name="T23" fmla="*/ 1 h 58"/>
                <a:gd name="T24" fmla="*/ 0 w 33"/>
                <a:gd name="T2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0" y="58"/>
                  </a:moveTo>
                  <a:lnTo>
                    <a:pt x="0" y="58"/>
                  </a:lnTo>
                  <a:lnTo>
                    <a:pt x="15" y="58"/>
                  </a:lnTo>
                  <a:lnTo>
                    <a:pt x="15" y="28"/>
                  </a:lnTo>
                  <a:cubicBezTo>
                    <a:pt x="15" y="22"/>
                    <a:pt x="17" y="15"/>
                    <a:pt x="29" y="15"/>
                  </a:cubicBezTo>
                  <a:cubicBezTo>
                    <a:pt x="30" y="15"/>
                    <a:pt x="32" y="15"/>
                    <a:pt x="33" y="15"/>
                  </a:cubicBezTo>
                  <a:lnTo>
                    <a:pt x="33" y="0"/>
                  </a:lnTo>
                  <a:cubicBezTo>
                    <a:pt x="32" y="0"/>
                    <a:pt x="31" y="0"/>
                    <a:pt x="30" y="0"/>
                  </a:cubicBezTo>
                  <a:cubicBezTo>
                    <a:pt x="21" y="0"/>
                    <a:pt x="18" y="5"/>
                    <a:pt x="15" y="11"/>
                  </a:cubicBezTo>
                  <a:lnTo>
                    <a:pt x="15" y="11"/>
                  </a:lnTo>
                  <a:lnTo>
                    <a:pt x="15" y="1"/>
                  </a:lnTo>
                  <a:lnTo>
                    <a:pt x="0" y="1"/>
                  </a:lnTo>
                  <a:lnTo>
                    <a:pt x="0" y="5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641"/>
            <p:cNvSpPr>
              <a:spLocks noEditPoints="1"/>
            </p:cNvSpPr>
            <p:nvPr/>
          </p:nvSpPr>
          <p:spPr bwMode="auto">
            <a:xfrm>
              <a:off x="4779" y="2263"/>
              <a:ext cx="47" cy="52"/>
            </a:xfrm>
            <a:custGeom>
              <a:avLst/>
              <a:gdLst>
                <a:gd name="T0" fmla="*/ 37 w 53"/>
                <a:gd name="T1" fmla="*/ 41 h 59"/>
                <a:gd name="T2" fmla="*/ 37 w 53"/>
                <a:gd name="T3" fmla="*/ 41 h 59"/>
                <a:gd name="T4" fmla="*/ 28 w 53"/>
                <a:gd name="T5" fmla="*/ 47 h 59"/>
                <a:gd name="T6" fmla="*/ 14 w 53"/>
                <a:gd name="T7" fmla="*/ 34 h 59"/>
                <a:gd name="T8" fmla="*/ 53 w 53"/>
                <a:gd name="T9" fmla="*/ 34 h 59"/>
                <a:gd name="T10" fmla="*/ 53 w 53"/>
                <a:gd name="T11" fmla="*/ 31 h 59"/>
                <a:gd name="T12" fmla="*/ 27 w 53"/>
                <a:gd name="T13" fmla="*/ 0 h 59"/>
                <a:gd name="T14" fmla="*/ 0 w 53"/>
                <a:gd name="T15" fmla="*/ 28 h 59"/>
                <a:gd name="T16" fmla="*/ 28 w 53"/>
                <a:gd name="T17" fmla="*/ 59 h 59"/>
                <a:gd name="T18" fmla="*/ 52 w 53"/>
                <a:gd name="T19" fmla="*/ 41 h 59"/>
                <a:gd name="T20" fmla="*/ 37 w 53"/>
                <a:gd name="T21" fmla="*/ 41 h 59"/>
                <a:gd name="T22" fmla="*/ 15 w 53"/>
                <a:gd name="T23" fmla="*/ 24 h 59"/>
                <a:gd name="T24" fmla="*/ 15 w 53"/>
                <a:gd name="T25" fmla="*/ 24 h 59"/>
                <a:gd name="T26" fmla="*/ 26 w 53"/>
                <a:gd name="T27" fmla="*/ 12 h 59"/>
                <a:gd name="T28" fmla="*/ 38 w 53"/>
                <a:gd name="T29" fmla="*/ 24 h 59"/>
                <a:gd name="T30" fmla="*/ 15 w 53"/>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9">
                  <a:moveTo>
                    <a:pt x="37" y="41"/>
                  </a:moveTo>
                  <a:lnTo>
                    <a:pt x="37" y="41"/>
                  </a:lnTo>
                  <a:cubicBezTo>
                    <a:pt x="36" y="45"/>
                    <a:pt x="32" y="47"/>
                    <a:pt x="28" y="47"/>
                  </a:cubicBezTo>
                  <a:cubicBezTo>
                    <a:pt x="16" y="47"/>
                    <a:pt x="15" y="38"/>
                    <a:pt x="14" y="34"/>
                  </a:cubicBezTo>
                  <a:lnTo>
                    <a:pt x="53" y="34"/>
                  </a:lnTo>
                  <a:lnTo>
                    <a:pt x="53" y="31"/>
                  </a:lnTo>
                  <a:cubicBezTo>
                    <a:pt x="53" y="5"/>
                    <a:pt x="38" y="0"/>
                    <a:pt x="27" y="0"/>
                  </a:cubicBezTo>
                  <a:cubicBezTo>
                    <a:pt x="2" y="0"/>
                    <a:pt x="0" y="22"/>
                    <a:pt x="0" y="28"/>
                  </a:cubicBezTo>
                  <a:cubicBezTo>
                    <a:pt x="0" y="52"/>
                    <a:pt x="12" y="59"/>
                    <a:pt x="28" y="59"/>
                  </a:cubicBezTo>
                  <a:cubicBezTo>
                    <a:pt x="37" y="59"/>
                    <a:pt x="49" y="55"/>
                    <a:pt x="52" y="41"/>
                  </a:cubicBezTo>
                  <a:lnTo>
                    <a:pt x="37" y="41"/>
                  </a:lnTo>
                  <a:close/>
                  <a:moveTo>
                    <a:pt x="15" y="24"/>
                  </a:moveTo>
                  <a:lnTo>
                    <a:pt x="15" y="24"/>
                  </a:lnTo>
                  <a:cubicBezTo>
                    <a:pt x="16" y="17"/>
                    <a:pt x="19" y="12"/>
                    <a:pt x="26" y="12"/>
                  </a:cubicBezTo>
                  <a:cubicBezTo>
                    <a:pt x="31"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642"/>
            <p:cNvSpPr>
              <a:spLocks noEditPoints="1"/>
            </p:cNvSpPr>
            <p:nvPr/>
          </p:nvSpPr>
          <p:spPr bwMode="auto">
            <a:xfrm>
              <a:off x="4832" y="2247"/>
              <a:ext cx="49" cy="68"/>
            </a:xfrm>
            <a:custGeom>
              <a:avLst/>
              <a:gdLst>
                <a:gd name="T0" fmla="*/ 55 w 55"/>
                <a:gd name="T1" fmla="*/ 0 h 77"/>
                <a:gd name="T2" fmla="*/ 55 w 55"/>
                <a:gd name="T3" fmla="*/ 0 h 77"/>
                <a:gd name="T4" fmla="*/ 40 w 55"/>
                <a:gd name="T5" fmla="*/ 0 h 77"/>
                <a:gd name="T6" fmla="*/ 40 w 55"/>
                <a:gd name="T7" fmla="*/ 27 h 77"/>
                <a:gd name="T8" fmla="*/ 40 w 55"/>
                <a:gd name="T9" fmla="*/ 27 h 77"/>
                <a:gd name="T10" fmla="*/ 23 w 55"/>
                <a:gd name="T11" fmla="*/ 18 h 77"/>
                <a:gd name="T12" fmla="*/ 0 w 55"/>
                <a:gd name="T13" fmla="*/ 47 h 77"/>
                <a:gd name="T14" fmla="*/ 24 w 55"/>
                <a:gd name="T15" fmla="*/ 77 h 77"/>
                <a:gd name="T16" fmla="*/ 40 w 55"/>
                <a:gd name="T17" fmla="*/ 69 h 77"/>
                <a:gd name="T18" fmla="*/ 40 w 55"/>
                <a:gd name="T19" fmla="*/ 69 h 77"/>
                <a:gd name="T20" fmla="*/ 40 w 55"/>
                <a:gd name="T21" fmla="*/ 76 h 77"/>
                <a:gd name="T22" fmla="*/ 55 w 55"/>
                <a:gd name="T23" fmla="*/ 76 h 77"/>
                <a:gd name="T24" fmla="*/ 55 w 55"/>
                <a:gd name="T25" fmla="*/ 0 h 77"/>
                <a:gd name="T26" fmla="*/ 15 w 55"/>
                <a:gd name="T27" fmla="*/ 48 h 77"/>
                <a:gd name="T28" fmla="*/ 15 w 55"/>
                <a:gd name="T29" fmla="*/ 48 h 77"/>
                <a:gd name="T30" fmla="*/ 28 w 55"/>
                <a:gd name="T31" fmla="*/ 31 h 77"/>
                <a:gd name="T32" fmla="*/ 41 w 55"/>
                <a:gd name="T33" fmla="*/ 49 h 77"/>
                <a:gd name="T34" fmla="*/ 28 w 55"/>
                <a:gd name="T35" fmla="*/ 65 h 77"/>
                <a:gd name="T36" fmla="*/ 15 w 55"/>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 h="77">
                  <a:moveTo>
                    <a:pt x="55" y="0"/>
                  </a:moveTo>
                  <a:lnTo>
                    <a:pt x="55" y="0"/>
                  </a:lnTo>
                  <a:lnTo>
                    <a:pt x="40" y="0"/>
                  </a:lnTo>
                  <a:lnTo>
                    <a:pt x="40" y="27"/>
                  </a:lnTo>
                  <a:lnTo>
                    <a:pt x="40" y="27"/>
                  </a:lnTo>
                  <a:cubicBezTo>
                    <a:pt x="37" y="23"/>
                    <a:pt x="33" y="18"/>
                    <a:pt x="23" y="18"/>
                  </a:cubicBezTo>
                  <a:cubicBezTo>
                    <a:pt x="11" y="18"/>
                    <a:pt x="0" y="27"/>
                    <a:pt x="0" y="47"/>
                  </a:cubicBezTo>
                  <a:cubicBezTo>
                    <a:pt x="0" y="62"/>
                    <a:pt x="7" y="77"/>
                    <a:pt x="24" y="77"/>
                  </a:cubicBezTo>
                  <a:cubicBezTo>
                    <a:pt x="30" y="77"/>
                    <a:pt x="37" y="75"/>
                    <a:pt x="40" y="69"/>
                  </a:cubicBezTo>
                  <a:lnTo>
                    <a:pt x="40" y="69"/>
                  </a:lnTo>
                  <a:lnTo>
                    <a:pt x="40" y="76"/>
                  </a:lnTo>
                  <a:lnTo>
                    <a:pt x="55" y="76"/>
                  </a:lnTo>
                  <a:lnTo>
                    <a:pt x="55" y="0"/>
                  </a:lnTo>
                  <a:close/>
                  <a:moveTo>
                    <a:pt x="15" y="48"/>
                  </a:moveTo>
                  <a:lnTo>
                    <a:pt x="15" y="48"/>
                  </a:lnTo>
                  <a:cubicBezTo>
                    <a:pt x="15" y="39"/>
                    <a:pt x="18" y="31"/>
                    <a:pt x="28" y="31"/>
                  </a:cubicBezTo>
                  <a:cubicBezTo>
                    <a:pt x="38" y="31"/>
                    <a:pt x="41" y="40"/>
                    <a:pt x="41" y="49"/>
                  </a:cubicBezTo>
                  <a:cubicBezTo>
                    <a:pt x="41" y="57"/>
                    <a:pt x="37" y="65"/>
                    <a:pt x="28" y="65"/>
                  </a:cubicBezTo>
                  <a:cubicBezTo>
                    <a:pt x="18" y="65"/>
                    <a:pt x="15" y="55"/>
                    <a:pt x="15"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643"/>
            <p:cNvSpPr>
              <a:spLocks/>
            </p:cNvSpPr>
            <p:nvPr/>
          </p:nvSpPr>
          <p:spPr bwMode="auto">
            <a:xfrm>
              <a:off x="4177" y="2360"/>
              <a:ext cx="50" cy="68"/>
            </a:xfrm>
            <a:custGeom>
              <a:avLst/>
              <a:gdLst>
                <a:gd name="T0" fmla="*/ 56 w 57"/>
                <a:gd name="T1" fmla="*/ 0 h 76"/>
                <a:gd name="T2" fmla="*/ 56 w 57"/>
                <a:gd name="T3" fmla="*/ 0 h 76"/>
                <a:gd name="T4" fmla="*/ 0 w 57"/>
                <a:gd name="T5" fmla="*/ 0 h 76"/>
                <a:gd name="T6" fmla="*/ 0 w 57"/>
                <a:gd name="T7" fmla="*/ 76 h 76"/>
                <a:gd name="T8" fmla="*/ 57 w 57"/>
                <a:gd name="T9" fmla="*/ 76 h 76"/>
                <a:gd name="T10" fmla="*/ 57 w 57"/>
                <a:gd name="T11" fmla="*/ 62 h 76"/>
                <a:gd name="T12" fmla="*/ 15 w 57"/>
                <a:gd name="T13" fmla="*/ 62 h 76"/>
                <a:gd name="T14" fmla="*/ 15 w 57"/>
                <a:gd name="T15" fmla="*/ 43 h 76"/>
                <a:gd name="T16" fmla="*/ 52 w 57"/>
                <a:gd name="T17" fmla="*/ 43 h 76"/>
                <a:gd name="T18" fmla="*/ 52 w 57"/>
                <a:gd name="T19" fmla="*/ 29 h 76"/>
                <a:gd name="T20" fmla="*/ 15 w 57"/>
                <a:gd name="T21" fmla="*/ 29 h 76"/>
                <a:gd name="T22" fmla="*/ 15 w 57"/>
                <a:gd name="T23" fmla="*/ 13 h 76"/>
                <a:gd name="T24" fmla="*/ 56 w 57"/>
                <a:gd name="T25" fmla="*/ 13 h 76"/>
                <a:gd name="T26" fmla="*/ 56 w 57"/>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76">
                  <a:moveTo>
                    <a:pt x="56" y="0"/>
                  </a:moveTo>
                  <a:lnTo>
                    <a:pt x="56" y="0"/>
                  </a:lnTo>
                  <a:lnTo>
                    <a:pt x="0" y="0"/>
                  </a:lnTo>
                  <a:lnTo>
                    <a:pt x="0" y="76"/>
                  </a:lnTo>
                  <a:lnTo>
                    <a:pt x="57" y="76"/>
                  </a:lnTo>
                  <a:lnTo>
                    <a:pt x="57" y="62"/>
                  </a:lnTo>
                  <a:lnTo>
                    <a:pt x="15" y="62"/>
                  </a:lnTo>
                  <a:lnTo>
                    <a:pt x="15" y="43"/>
                  </a:lnTo>
                  <a:lnTo>
                    <a:pt x="52" y="43"/>
                  </a:lnTo>
                  <a:lnTo>
                    <a:pt x="52" y="29"/>
                  </a:lnTo>
                  <a:lnTo>
                    <a:pt x="15" y="29"/>
                  </a:lnTo>
                  <a:lnTo>
                    <a:pt x="15" y="13"/>
                  </a:lnTo>
                  <a:lnTo>
                    <a:pt x="56" y="13"/>
                  </a:lnTo>
                  <a:lnTo>
                    <a:pt x="5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644"/>
            <p:cNvSpPr>
              <a:spLocks/>
            </p:cNvSpPr>
            <p:nvPr/>
          </p:nvSpPr>
          <p:spPr bwMode="auto">
            <a:xfrm>
              <a:off x="4234" y="2377"/>
              <a:ext cx="49" cy="51"/>
            </a:xfrm>
            <a:custGeom>
              <a:avLst/>
              <a:gdLst>
                <a:gd name="T0" fmla="*/ 37 w 56"/>
                <a:gd name="T1" fmla="*/ 28 h 57"/>
                <a:gd name="T2" fmla="*/ 37 w 56"/>
                <a:gd name="T3" fmla="*/ 28 h 57"/>
                <a:gd name="T4" fmla="*/ 55 w 56"/>
                <a:gd name="T5" fmla="*/ 0 h 57"/>
                <a:gd name="T6" fmla="*/ 38 w 56"/>
                <a:gd name="T7" fmla="*/ 0 h 57"/>
                <a:gd name="T8" fmla="*/ 29 w 56"/>
                <a:gd name="T9" fmla="*/ 17 h 57"/>
                <a:gd name="T10" fmla="*/ 19 w 56"/>
                <a:gd name="T11" fmla="*/ 0 h 57"/>
                <a:gd name="T12" fmla="*/ 1 w 56"/>
                <a:gd name="T13" fmla="*/ 0 h 57"/>
                <a:gd name="T14" fmla="*/ 19 w 56"/>
                <a:gd name="T15" fmla="*/ 28 h 57"/>
                <a:gd name="T16" fmla="*/ 0 w 56"/>
                <a:gd name="T17" fmla="*/ 57 h 57"/>
                <a:gd name="T18" fmla="*/ 18 w 56"/>
                <a:gd name="T19" fmla="*/ 57 h 57"/>
                <a:gd name="T20" fmla="*/ 28 w 56"/>
                <a:gd name="T21" fmla="*/ 40 h 57"/>
                <a:gd name="T22" fmla="*/ 38 w 56"/>
                <a:gd name="T23" fmla="*/ 57 h 57"/>
                <a:gd name="T24" fmla="*/ 56 w 56"/>
                <a:gd name="T25" fmla="*/ 57 h 57"/>
                <a:gd name="T26" fmla="*/ 37 w 56"/>
                <a:gd name="T27"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57">
                  <a:moveTo>
                    <a:pt x="37" y="28"/>
                  </a:moveTo>
                  <a:lnTo>
                    <a:pt x="37" y="28"/>
                  </a:lnTo>
                  <a:lnTo>
                    <a:pt x="55" y="0"/>
                  </a:lnTo>
                  <a:lnTo>
                    <a:pt x="38" y="0"/>
                  </a:lnTo>
                  <a:lnTo>
                    <a:pt x="29" y="17"/>
                  </a:lnTo>
                  <a:lnTo>
                    <a:pt x="19" y="0"/>
                  </a:lnTo>
                  <a:lnTo>
                    <a:pt x="1" y="0"/>
                  </a:lnTo>
                  <a:lnTo>
                    <a:pt x="19" y="28"/>
                  </a:lnTo>
                  <a:lnTo>
                    <a:pt x="0" y="57"/>
                  </a:lnTo>
                  <a:lnTo>
                    <a:pt x="18" y="57"/>
                  </a:lnTo>
                  <a:lnTo>
                    <a:pt x="28" y="40"/>
                  </a:lnTo>
                  <a:lnTo>
                    <a:pt x="38" y="57"/>
                  </a:lnTo>
                  <a:lnTo>
                    <a:pt x="56" y="57"/>
                  </a:lnTo>
                  <a:lnTo>
                    <a:pt x="37" y="2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645"/>
            <p:cNvSpPr>
              <a:spLocks noEditPoints="1"/>
            </p:cNvSpPr>
            <p:nvPr/>
          </p:nvSpPr>
          <p:spPr bwMode="auto">
            <a:xfrm>
              <a:off x="4291" y="2376"/>
              <a:ext cx="48" cy="71"/>
            </a:xfrm>
            <a:custGeom>
              <a:avLst/>
              <a:gdLst>
                <a:gd name="T0" fmla="*/ 14 w 54"/>
                <a:gd name="T1" fmla="*/ 31 h 80"/>
                <a:gd name="T2" fmla="*/ 14 w 54"/>
                <a:gd name="T3" fmla="*/ 31 h 80"/>
                <a:gd name="T4" fmla="*/ 26 w 54"/>
                <a:gd name="T5" fmla="*/ 13 h 80"/>
                <a:gd name="T6" fmla="*/ 39 w 54"/>
                <a:gd name="T7" fmla="*/ 30 h 80"/>
                <a:gd name="T8" fmla="*/ 27 w 54"/>
                <a:gd name="T9" fmla="*/ 47 h 80"/>
                <a:gd name="T10" fmla="*/ 14 w 54"/>
                <a:gd name="T11" fmla="*/ 31 h 80"/>
                <a:gd name="T12" fmla="*/ 14 w 54"/>
                <a:gd name="T13" fmla="*/ 1 h 80"/>
                <a:gd name="T14" fmla="*/ 14 w 54"/>
                <a:gd name="T15" fmla="*/ 1 h 80"/>
                <a:gd name="T16" fmla="*/ 0 w 54"/>
                <a:gd name="T17" fmla="*/ 1 h 80"/>
                <a:gd name="T18" fmla="*/ 0 w 54"/>
                <a:gd name="T19" fmla="*/ 80 h 80"/>
                <a:gd name="T20" fmla="*/ 14 w 54"/>
                <a:gd name="T21" fmla="*/ 80 h 80"/>
                <a:gd name="T22" fmla="*/ 14 w 54"/>
                <a:gd name="T23" fmla="*/ 51 h 80"/>
                <a:gd name="T24" fmla="*/ 15 w 54"/>
                <a:gd name="T25" fmla="*/ 51 h 80"/>
                <a:gd name="T26" fmla="*/ 31 w 54"/>
                <a:gd name="T27" fmla="*/ 59 h 80"/>
                <a:gd name="T28" fmla="*/ 54 w 54"/>
                <a:gd name="T29" fmla="*/ 29 h 80"/>
                <a:gd name="T30" fmla="*/ 31 w 54"/>
                <a:gd name="T31" fmla="*/ 0 h 80"/>
                <a:gd name="T32" fmla="*/ 14 w 54"/>
                <a:gd name="T33" fmla="*/ 10 h 80"/>
                <a:gd name="T34" fmla="*/ 14 w 54"/>
                <a:gd name="T35" fmla="*/ 10 h 80"/>
                <a:gd name="T36" fmla="*/ 14 w 54"/>
                <a:gd name="T37" fmla="*/ 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80">
                  <a:moveTo>
                    <a:pt x="14" y="31"/>
                  </a:moveTo>
                  <a:lnTo>
                    <a:pt x="14" y="31"/>
                  </a:lnTo>
                  <a:cubicBezTo>
                    <a:pt x="14" y="22"/>
                    <a:pt x="16" y="13"/>
                    <a:pt x="26" y="13"/>
                  </a:cubicBezTo>
                  <a:cubicBezTo>
                    <a:pt x="36" y="13"/>
                    <a:pt x="39" y="21"/>
                    <a:pt x="39" y="30"/>
                  </a:cubicBezTo>
                  <a:cubicBezTo>
                    <a:pt x="39" y="37"/>
                    <a:pt x="36" y="47"/>
                    <a:pt x="27" y="47"/>
                  </a:cubicBezTo>
                  <a:cubicBezTo>
                    <a:pt x="17" y="47"/>
                    <a:pt x="14" y="39"/>
                    <a:pt x="14" y="31"/>
                  </a:cubicBezTo>
                  <a:close/>
                  <a:moveTo>
                    <a:pt x="14" y="1"/>
                  </a:moveTo>
                  <a:lnTo>
                    <a:pt x="14" y="1"/>
                  </a:lnTo>
                  <a:lnTo>
                    <a:pt x="0" y="1"/>
                  </a:lnTo>
                  <a:lnTo>
                    <a:pt x="0" y="80"/>
                  </a:lnTo>
                  <a:lnTo>
                    <a:pt x="14" y="80"/>
                  </a:lnTo>
                  <a:lnTo>
                    <a:pt x="14" y="51"/>
                  </a:lnTo>
                  <a:lnTo>
                    <a:pt x="15" y="51"/>
                  </a:lnTo>
                  <a:cubicBezTo>
                    <a:pt x="16" y="54"/>
                    <a:pt x="20" y="59"/>
                    <a:pt x="31" y="59"/>
                  </a:cubicBezTo>
                  <a:cubicBezTo>
                    <a:pt x="47" y="59"/>
                    <a:pt x="54" y="44"/>
                    <a:pt x="54" y="29"/>
                  </a:cubicBezTo>
                  <a:cubicBezTo>
                    <a:pt x="54" y="9"/>
                    <a:pt x="43" y="0"/>
                    <a:pt x="31" y="0"/>
                  </a:cubicBezTo>
                  <a:cubicBezTo>
                    <a:pt x="21" y="0"/>
                    <a:pt x="17" y="5"/>
                    <a:pt x="14" y="10"/>
                  </a:cubicBezTo>
                  <a:lnTo>
                    <a:pt x="14" y="10"/>
                  </a:lnTo>
                  <a:lnTo>
                    <a:pt x="14" y="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646"/>
            <p:cNvSpPr>
              <a:spLocks noEditPoints="1"/>
            </p:cNvSpPr>
            <p:nvPr/>
          </p:nvSpPr>
          <p:spPr bwMode="auto">
            <a:xfrm>
              <a:off x="4345" y="2376"/>
              <a:ext cx="47" cy="52"/>
            </a:xfrm>
            <a:custGeom>
              <a:avLst/>
              <a:gdLst>
                <a:gd name="T0" fmla="*/ 37 w 53"/>
                <a:gd name="T1" fmla="*/ 41 h 59"/>
                <a:gd name="T2" fmla="*/ 37 w 53"/>
                <a:gd name="T3" fmla="*/ 41 h 59"/>
                <a:gd name="T4" fmla="*/ 28 w 53"/>
                <a:gd name="T5" fmla="*/ 47 h 59"/>
                <a:gd name="T6" fmla="*/ 14 w 53"/>
                <a:gd name="T7" fmla="*/ 34 h 59"/>
                <a:gd name="T8" fmla="*/ 53 w 53"/>
                <a:gd name="T9" fmla="*/ 34 h 59"/>
                <a:gd name="T10" fmla="*/ 53 w 53"/>
                <a:gd name="T11" fmla="*/ 31 h 59"/>
                <a:gd name="T12" fmla="*/ 27 w 53"/>
                <a:gd name="T13" fmla="*/ 0 h 59"/>
                <a:gd name="T14" fmla="*/ 0 w 53"/>
                <a:gd name="T15" fmla="*/ 28 h 59"/>
                <a:gd name="T16" fmla="*/ 28 w 53"/>
                <a:gd name="T17" fmla="*/ 59 h 59"/>
                <a:gd name="T18" fmla="*/ 53 w 53"/>
                <a:gd name="T19" fmla="*/ 41 h 59"/>
                <a:gd name="T20" fmla="*/ 37 w 53"/>
                <a:gd name="T21" fmla="*/ 41 h 59"/>
                <a:gd name="T22" fmla="*/ 15 w 53"/>
                <a:gd name="T23" fmla="*/ 24 h 59"/>
                <a:gd name="T24" fmla="*/ 15 w 53"/>
                <a:gd name="T25" fmla="*/ 24 h 59"/>
                <a:gd name="T26" fmla="*/ 26 w 53"/>
                <a:gd name="T27" fmla="*/ 12 h 59"/>
                <a:gd name="T28" fmla="*/ 38 w 53"/>
                <a:gd name="T29" fmla="*/ 24 h 59"/>
                <a:gd name="T30" fmla="*/ 15 w 53"/>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9">
                  <a:moveTo>
                    <a:pt x="37" y="41"/>
                  </a:moveTo>
                  <a:lnTo>
                    <a:pt x="37" y="41"/>
                  </a:lnTo>
                  <a:cubicBezTo>
                    <a:pt x="36" y="45"/>
                    <a:pt x="32" y="47"/>
                    <a:pt x="28" y="47"/>
                  </a:cubicBezTo>
                  <a:cubicBezTo>
                    <a:pt x="16" y="47"/>
                    <a:pt x="15" y="38"/>
                    <a:pt x="14" y="34"/>
                  </a:cubicBezTo>
                  <a:lnTo>
                    <a:pt x="53" y="34"/>
                  </a:lnTo>
                  <a:lnTo>
                    <a:pt x="53" y="31"/>
                  </a:lnTo>
                  <a:cubicBezTo>
                    <a:pt x="53" y="5"/>
                    <a:pt x="38" y="0"/>
                    <a:pt x="27" y="0"/>
                  </a:cubicBezTo>
                  <a:cubicBezTo>
                    <a:pt x="2" y="0"/>
                    <a:pt x="0" y="22"/>
                    <a:pt x="0" y="28"/>
                  </a:cubicBezTo>
                  <a:cubicBezTo>
                    <a:pt x="0" y="52"/>
                    <a:pt x="12" y="59"/>
                    <a:pt x="28" y="59"/>
                  </a:cubicBezTo>
                  <a:cubicBezTo>
                    <a:pt x="37" y="59"/>
                    <a:pt x="49" y="55"/>
                    <a:pt x="53" y="41"/>
                  </a:cubicBezTo>
                  <a:lnTo>
                    <a:pt x="37" y="41"/>
                  </a:lnTo>
                  <a:close/>
                  <a:moveTo>
                    <a:pt x="15" y="24"/>
                  </a:moveTo>
                  <a:lnTo>
                    <a:pt x="15" y="24"/>
                  </a:lnTo>
                  <a:cubicBezTo>
                    <a:pt x="16" y="17"/>
                    <a:pt x="19" y="12"/>
                    <a:pt x="26" y="12"/>
                  </a:cubicBezTo>
                  <a:cubicBezTo>
                    <a:pt x="31"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647"/>
            <p:cNvSpPr>
              <a:spLocks/>
            </p:cNvSpPr>
            <p:nvPr/>
          </p:nvSpPr>
          <p:spPr bwMode="auto">
            <a:xfrm>
              <a:off x="4400" y="2376"/>
              <a:ext cx="30" cy="52"/>
            </a:xfrm>
            <a:custGeom>
              <a:avLst/>
              <a:gdLst>
                <a:gd name="T0" fmla="*/ 0 w 33"/>
                <a:gd name="T1" fmla="*/ 58 h 58"/>
                <a:gd name="T2" fmla="*/ 0 w 33"/>
                <a:gd name="T3" fmla="*/ 58 h 58"/>
                <a:gd name="T4" fmla="*/ 15 w 33"/>
                <a:gd name="T5" fmla="*/ 58 h 58"/>
                <a:gd name="T6" fmla="*/ 15 w 33"/>
                <a:gd name="T7" fmla="*/ 28 h 58"/>
                <a:gd name="T8" fmla="*/ 29 w 33"/>
                <a:gd name="T9" fmla="*/ 15 h 58"/>
                <a:gd name="T10" fmla="*/ 33 w 33"/>
                <a:gd name="T11" fmla="*/ 15 h 58"/>
                <a:gd name="T12" fmla="*/ 33 w 33"/>
                <a:gd name="T13" fmla="*/ 0 h 58"/>
                <a:gd name="T14" fmla="*/ 30 w 33"/>
                <a:gd name="T15" fmla="*/ 0 h 58"/>
                <a:gd name="T16" fmla="*/ 15 w 33"/>
                <a:gd name="T17" fmla="*/ 11 h 58"/>
                <a:gd name="T18" fmla="*/ 14 w 33"/>
                <a:gd name="T19" fmla="*/ 11 h 58"/>
                <a:gd name="T20" fmla="*/ 14 w 33"/>
                <a:gd name="T21" fmla="*/ 1 h 58"/>
                <a:gd name="T22" fmla="*/ 0 w 33"/>
                <a:gd name="T23" fmla="*/ 1 h 58"/>
                <a:gd name="T24" fmla="*/ 0 w 33"/>
                <a:gd name="T2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0" y="58"/>
                  </a:moveTo>
                  <a:lnTo>
                    <a:pt x="0" y="58"/>
                  </a:lnTo>
                  <a:lnTo>
                    <a:pt x="15" y="58"/>
                  </a:lnTo>
                  <a:lnTo>
                    <a:pt x="15" y="28"/>
                  </a:lnTo>
                  <a:cubicBezTo>
                    <a:pt x="15" y="22"/>
                    <a:pt x="17" y="15"/>
                    <a:pt x="29" y="15"/>
                  </a:cubicBezTo>
                  <a:cubicBezTo>
                    <a:pt x="30" y="15"/>
                    <a:pt x="32" y="15"/>
                    <a:pt x="33" y="15"/>
                  </a:cubicBezTo>
                  <a:lnTo>
                    <a:pt x="33" y="0"/>
                  </a:lnTo>
                  <a:cubicBezTo>
                    <a:pt x="32" y="0"/>
                    <a:pt x="31" y="0"/>
                    <a:pt x="30" y="0"/>
                  </a:cubicBezTo>
                  <a:cubicBezTo>
                    <a:pt x="21" y="0"/>
                    <a:pt x="18" y="5"/>
                    <a:pt x="15" y="11"/>
                  </a:cubicBezTo>
                  <a:lnTo>
                    <a:pt x="14" y="11"/>
                  </a:lnTo>
                  <a:lnTo>
                    <a:pt x="14" y="1"/>
                  </a:lnTo>
                  <a:lnTo>
                    <a:pt x="0" y="1"/>
                  </a:lnTo>
                  <a:lnTo>
                    <a:pt x="0" y="5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648"/>
            <p:cNvSpPr>
              <a:spLocks/>
            </p:cNvSpPr>
            <p:nvPr/>
          </p:nvSpPr>
          <p:spPr bwMode="auto">
            <a:xfrm>
              <a:off x="4432" y="2364"/>
              <a:ext cx="29" cy="64"/>
            </a:xfrm>
            <a:custGeom>
              <a:avLst/>
              <a:gdLst>
                <a:gd name="T0" fmla="*/ 23 w 32"/>
                <a:gd name="T1" fmla="*/ 0 h 72"/>
                <a:gd name="T2" fmla="*/ 23 w 32"/>
                <a:gd name="T3" fmla="*/ 0 h 72"/>
                <a:gd name="T4" fmla="*/ 8 w 32"/>
                <a:gd name="T5" fmla="*/ 0 h 72"/>
                <a:gd name="T6" fmla="*/ 8 w 32"/>
                <a:gd name="T7" fmla="*/ 15 h 72"/>
                <a:gd name="T8" fmla="*/ 0 w 32"/>
                <a:gd name="T9" fmla="*/ 15 h 72"/>
                <a:gd name="T10" fmla="*/ 0 w 32"/>
                <a:gd name="T11" fmla="*/ 26 h 72"/>
                <a:gd name="T12" fmla="*/ 8 w 32"/>
                <a:gd name="T13" fmla="*/ 26 h 72"/>
                <a:gd name="T14" fmla="*/ 8 w 32"/>
                <a:gd name="T15" fmla="*/ 60 h 72"/>
                <a:gd name="T16" fmla="*/ 23 w 32"/>
                <a:gd name="T17" fmla="*/ 72 h 72"/>
                <a:gd name="T18" fmla="*/ 25 w 32"/>
                <a:gd name="T19" fmla="*/ 72 h 72"/>
                <a:gd name="T20" fmla="*/ 32 w 32"/>
                <a:gd name="T21" fmla="*/ 72 h 72"/>
                <a:gd name="T22" fmla="*/ 32 w 32"/>
                <a:gd name="T23" fmla="*/ 61 h 72"/>
                <a:gd name="T24" fmla="*/ 29 w 32"/>
                <a:gd name="T25" fmla="*/ 61 h 72"/>
                <a:gd name="T26" fmla="*/ 23 w 32"/>
                <a:gd name="T27" fmla="*/ 57 h 72"/>
                <a:gd name="T28" fmla="*/ 23 w 32"/>
                <a:gd name="T29" fmla="*/ 26 h 72"/>
                <a:gd name="T30" fmla="*/ 32 w 32"/>
                <a:gd name="T31" fmla="*/ 26 h 72"/>
                <a:gd name="T32" fmla="*/ 32 w 32"/>
                <a:gd name="T33" fmla="*/ 15 h 72"/>
                <a:gd name="T34" fmla="*/ 23 w 32"/>
                <a:gd name="T35" fmla="*/ 15 h 72"/>
                <a:gd name="T36" fmla="*/ 23 w 32"/>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72">
                  <a:moveTo>
                    <a:pt x="23" y="0"/>
                  </a:moveTo>
                  <a:lnTo>
                    <a:pt x="23" y="0"/>
                  </a:lnTo>
                  <a:lnTo>
                    <a:pt x="8" y="0"/>
                  </a:lnTo>
                  <a:lnTo>
                    <a:pt x="8" y="15"/>
                  </a:lnTo>
                  <a:lnTo>
                    <a:pt x="0" y="15"/>
                  </a:lnTo>
                  <a:lnTo>
                    <a:pt x="0" y="26"/>
                  </a:lnTo>
                  <a:lnTo>
                    <a:pt x="8" y="26"/>
                  </a:lnTo>
                  <a:lnTo>
                    <a:pt x="8" y="60"/>
                  </a:lnTo>
                  <a:cubicBezTo>
                    <a:pt x="8" y="68"/>
                    <a:pt x="10" y="72"/>
                    <a:pt x="23" y="72"/>
                  </a:cubicBezTo>
                  <a:lnTo>
                    <a:pt x="25" y="72"/>
                  </a:lnTo>
                  <a:cubicBezTo>
                    <a:pt x="27" y="72"/>
                    <a:pt x="29" y="72"/>
                    <a:pt x="32" y="72"/>
                  </a:cubicBezTo>
                  <a:lnTo>
                    <a:pt x="32" y="61"/>
                  </a:lnTo>
                  <a:cubicBezTo>
                    <a:pt x="31" y="61"/>
                    <a:pt x="30" y="61"/>
                    <a:pt x="29" y="61"/>
                  </a:cubicBezTo>
                  <a:cubicBezTo>
                    <a:pt x="23" y="61"/>
                    <a:pt x="23" y="60"/>
                    <a:pt x="23" y="57"/>
                  </a:cubicBezTo>
                  <a:lnTo>
                    <a:pt x="23" y="26"/>
                  </a:lnTo>
                  <a:lnTo>
                    <a:pt x="32" y="26"/>
                  </a:lnTo>
                  <a:lnTo>
                    <a:pt x="32" y="15"/>
                  </a:lnTo>
                  <a:lnTo>
                    <a:pt x="23" y="15"/>
                  </a:lnTo>
                  <a:lnTo>
                    <a:pt x="2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649"/>
            <p:cNvSpPr>
              <a:spLocks/>
            </p:cNvSpPr>
            <p:nvPr/>
          </p:nvSpPr>
          <p:spPr bwMode="auto">
            <a:xfrm>
              <a:off x="4465" y="2395"/>
              <a:ext cx="26" cy="12"/>
            </a:xfrm>
            <a:custGeom>
              <a:avLst/>
              <a:gdLst>
                <a:gd name="T0" fmla="*/ 30 w 30"/>
                <a:gd name="T1" fmla="*/ 0 h 14"/>
                <a:gd name="T2" fmla="*/ 30 w 30"/>
                <a:gd name="T3" fmla="*/ 0 h 14"/>
                <a:gd name="T4" fmla="*/ 0 w 30"/>
                <a:gd name="T5" fmla="*/ 0 h 14"/>
                <a:gd name="T6" fmla="*/ 0 w 30"/>
                <a:gd name="T7" fmla="*/ 14 h 14"/>
                <a:gd name="T8" fmla="*/ 30 w 30"/>
                <a:gd name="T9" fmla="*/ 14 h 14"/>
                <a:gd name="T10" fmla="*/ 30 w 30"/>
                <a:gd name="T11" fmla="*/ 0 h 14"/>
              </a:gdLst>
              <a:ahLst/>
              <a:cxnLst>
                <a:cxn ang="0">
                  <a:pos x="T0" y="T1"/>
                </a:cxn>
                <a:cxn ang="0">
                  <a:pos x="T2" y="T3"/>
                </a:cxn>
                <a:cxn ang="0">
                  <a:pos x="T4" y="T5"/>
                </a:cxn>
                <a:cxn ang="0">
                  <a:pos x="T6" y="T7"/>
                </a:cxn>
                <a:cxn ang="0">
                  <a:pos x="T8" y="T9"/>
                </a:cxn>
                <a:cxn ang="0">
                  <a:pos x="T10" y="T11"/>
                </a:cxn>
              </a:cxnLst>
              <a:rect l="0" t="0" r="r" b="b"/>
              <a:pathLst>
                <a:path w="30" h="14">
                  <a:moveTo>
                    <a:pt x="30" y="0"/>
                  </a:moveTo>
                  <a:lnTo>
                    <a:pt x="30" y="0"/>
                  </a:lnTo>
                  <a:lnTo>
                    <a:pt x="0" y="0"/>
                  </a:lnTo>
                  <a:lnTo>
                    <a:pt x="0" y="14"/>
                  </a:lnTo>
                  <a:lnTo>
                    <a:pt x="30" y="14"/>
                  </a:lnTo>
                  <a:lnTo>
                    <a:pt x="3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650"/>
            <p:cNvSpPr>
              <a:spLocks noEditPoints="1"/>
            </p:cNvSpPr>
            <p:nvPr/>
          </p:nvSpPr>
          <p:spPr bwMode="auto">
            <a:xfrm>
              <a:off x="4498" y="2376"/>
              <a:ext cx="50" cy="52"/>
            </a:xfrm>
            <a:custGeom>
              <a:avLst/>
              <a:gdLst>
                <a:gd name="T0" fmla="*/ 57 w 57"/>
                <a:gd name="T1" fmla="*/ 30 h 59"/>
                <a:gd name="T2" fmla="*/ 57 w 57"/>
                <a:gd name="T3" fmla="*/ 30 h 59"/>
                <a:gd name="T4" fmla="*/ 28 w 57"/>
                <a:gd name="T5" fmla="*/ 0 h 59"/>
                <a:gd name="T6" fmla="*/ 0 w 57"/>
                <a:gd name="T7" fmla="*/ 30 h 59"/>
                <a:gd name="T8" fmla="*/ 28 w 57"/>
                <a:gd name="T9" fmla="*/ 59 h 59"/>
                <a:gd name="T10" fmla="*/ 57 w 57"/>
                <a:gd name="T11" fmla="*/ 30 h 59"/>
                <a:gd name="T12" fmla="*/ 42 w 57"/>
                <a:gd name="T13" fmla="*/ 30 h 59"/>
                <a:gd name="T14" fmla="*/ 42 w 57"/>
                <a:gd name="T15" fmla="*/ 30 h 59"/>
                <a:gd name="T16" fmla="*/ 28 w 57"/>
                <a:gd name="T17" fmla="*/ 47 h 59"/>
                <a:gd name="T18" fmla="*/ 15 w 57"/>
                <a:gd name="T19" fmla="*/ 30 h 59"/>
                <a:gd name="T20" fmla="*/ 28 w 57"/>
                <a:gd name="T21" fmla="*/ 12 h 59"/>
                <a:gd name="T22" fmla="*/ 42 w 57"/>
                <a:gd name="T2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59">
                  <a:moveTo>
                    <a:pt x="57" y="30"/>
                  </a:moveTo>
                  <a:lnTo>
                    <a:pt x="57" y="30"/>
                  </a:lnTo>
                  <a:cubicBezTo>
                    <a:pt x="57" y="9"/>
                    <a:pt x="44" y="0"/>
                    <a:pt x="28" y="0"/>
                  </a:cubicBezTo>
                  <a:cubicBezTo>
                    <a:pt x="13" y="0"/>
                    <a:pt x="0" y="9"/>
                    <a:pt x="0" y="30"/>
                  </a:cubicBezTo>
                  <a:cubicBezTo>
                    <a:pt x="0" y="50"/>
                    <a:pt x="13" y="59"/>
                    <a:pt x="28" y="59"/>
                  </a:cubicBezTo>
                  <a:cubicBezTo>
                    <a:pt x="44" y="59"/>
                    <a:pt x="57" y="50"/>
                    <a:pt x="57" y="30"/>
                  </a:cubicBezTo>
                  <a:close/>
                  <a:moveTo>
                    <a:pt x="42" y="30"/>
                  </a:moveTo>
                  <a:lnTo>
                    <a:pt x="42" y="30"/>
                  </a:lnTo>
                  <a:cubicBezTo>
                    <a:pt x="42" y="37"/>
                    <a:pt x="40" y="47"/>
                    <a:pt x="28" y="47"/>
                  </a:cubicBezTo>
                  <a:cubicBezTo>
                    <a:pt x="17" y="47"/>
                    <a:pt x="15" y="37"/>
                    <a:pt x="15" y="30"/>
                  </a:cubicBezTo>
                  <a:cubicBezTo>
                    <a:pt x="15" y="22"/>
                    <a:pt x="17" y="12"/>
                    <a:pt x="28" y="12"/>
                  </a:cubicBezTo>
                  <a:cubicBezTo>
                    <a:pt x="40" y="12"/>
                    <a:pt x="42" y="22"/>
                    <a:pt x="42" y="30"/>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651"/>
            <p:cNvSpPr>
              <a:spLocks/>
            </p:cNvSpPr>
            <p:nvPr/>
          </p:nvSpPr>
          <p:spPr bwMode="auto">
            <a:xfrm>
              <a:off x="4558" y="2376"/>
              <a:ext cx="29" cy="52"/>
            </a:xfrm>
            <a:custGeom>
              <a:avLst/>
              <a:gdLst>
                <a:gd name="T0" fmla="*/ 0 w 33"/>
                <a:gd name="T1" fmla="*/ 58 h 58"/>
                <a:gd name="T2" fmla="*/ 0 w 33"/>
                <a:gd name="T3" fmla="*/ 58 h 58"/>
                <a:gd name="T4" fmla="*/ 15 w 33"/>
                <a:gd name="T5" fmla="*/ 58 h 58"/>
                <a:gd name="T6" fmla="*/ 15 w 33"/>
                <a:gd name="T7" fmla="*/ 28 h 58"/>
                <a:gd name="T8" fmla="*/ 28 w 33"/>
                <a:gd name="T9" fmla="*/ 15 h 58"/>
                <a:gd name="T10" fmla="*/ 33 w 33"/>
                <a:gd name="T11" fmla="*/ 15 h 58"/>
                <a:gd name="T12" fmla="*/ 33 w 33"/>
                <a:gd name="T13" fmla="*/ 0 h 58"/>
                <a:gd name="T14" fmla="*/ 30 w 33"/>
                <a:gd name="T15" fmla="*/ 0 h 58"/>
                <a:gd name="T16" fmla="*/ 14 w 33"/>
                <a:gd name="T17" fmla="*/ 11 h 58"/>
                <a:gd name="T18" fmla="*/ 14 w 33"/>
                <a:gd name="T19" fmla="*/ 11 h 58"/>
                <a:gd name="T20" fmla="*/ 14 w 33"/>
                <a:gd name="T21" fmla="*/ 1 h 58"/>
                <a:gd name="T22" fmla="*/ 0 w 33"/>
                <a:gd name="T23" fmla="*/ 1 h 58"/>
                <a:gd name="T24" fmla="*/ 0 w 33"/>
                <a:gd name="T2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0" y="58"/>
                  </a:moveTo>
                  <a:lnTo>
                    <a:pt x="0" y="58"/>
                  </a:lnTo>
                  <a:lnTo>
                    <a:pt x="15" y="58"/>
                  </a:lnTo>
                  <a:lnTo>
                    <a:pt x="15" y="28"/>
                  </a:lnTo>
                  <a:cubicBezTo>
                    <a:pt x="15" y="22"/>
                    <a:pt x="17" y="15"/>
                    <a:pt x="28" y="15"/>
                  </a:cubicBezTo>
                  <a:cubicBezTo>
                    <a:pt x="30" y="15"/>
                    <a:pt x="31" y="15"/>
                    <a:pt x="33" y="15"/>
                  </a:cubicBezTo>
                  <a:lnTo>
                    <a:pt x="33" y="0"/>
                  </a:lnTo>
                  <a:cubicBezTo>
                    <a:pt x="32" y="0"/>
                    <a:pt x="31" y="0"/>
                    <a:pt x="30" y="0"/>
                  </a:cubicBezTo>
                  <a:cubicBezTo>
                    <a:pt x="21" y="0"/>
                    <a:pt x="17" y="5"/>
                    <a:pt x="14" y="11"/>
                  </a:cubicBezTo>
                  <a:lnTo>
                    <a:pt x="14" y="11"/>
                  </a:lnTo>
                  <a:lnTo>
                    <a:pt x="14" y="1"/>
                  </a:lnTo>
                  <a:lnTo>
                    <a:pt x="0" y="1"/>
                  </a:lnTo>
                  <a:lnTo>
                    <a:pt x="0" y="5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652"/>
            <p:cNvSpPr>
              <a:spLocks noEditPoints="1"/>
            </p:cNvSpPr>
            <p:nvPr/>
          </p:nvSpPr>
          <p:spPr bwMode="auto">
            <a:xfrm>
              <a:off x="4595" y="2360"/>
              <a:ext cx="13" cy="68"/>
            </a:xfrm>
            <a:custGeom>
              <a:avLst/>
              <a:gdLst>
                <a:gd name="T0" fmla="*/ 0 w 15"/>
                <a:gd name="T1" fmla="*/ 20 h 77"/>
                <a:gd name="T2" fmla="*/ 0 w 15"/>
                <a:gd name="T3" fmla="*/ 20 h 77"/>
                <a:gd name="T4" fmla="*/ 0 w 15"/>
                <a:gd name="T5" fmla="*/ 77 h 77"/>
                <a:gd name="T6" fmla="*/ 15 w 15"/>
                <a:gd name="T7" fmla="*/ 77 h 77"/>
                <a:gd name="T8" fmla="*/ 15 w 15"/>
                <a:gd name="T9" fmla="*/ 20 h 77"/>
                <a:gd name="T10" fmla="*/ 0 w 15"/>
                <a:gd name="T11" fmla="*/ 20 h 77"/>
                <a:gd name="T12" fmla="*/ 15 w 15"/>
                <a:gd name="T13" fmla="*/ 0 h 77"/>
                <a:gd name="T14" fmla="*/ 15 w 15"/>
                <a:gd name="T15" fmla="*/ 0 h 77"/>
                <a:gd name="T16" fmla="*/ 0 w 15"/>
                <a:gd name="T17" fmla="*/ 0 h 77"/>
                <a:gd name="T18" fmla="*/ 0 w 15"/>
                <a:gd name="T19" fmla="*/ 14 h 77"/>
                <a:gd name="T20" fmla="*/ 15 w 15"/>
                <a:gd name="T21" fmla="*/ 14 h 77"/>
                <a:gd name="T22" fmla="*/ 15 w 15"/>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7">
                  <a:moveTo>
                    <a:pt x="0" y="20"/>
                  </a:moveTo>
                  <a:lnTo>
                    <a:pt x="0" y="20"/>
                  </a:lnTo>
                  <a:lnTo>
                    <a:pt x="0" y="77"/>
                  </a:lnTo>
                  <a:lnTo>
                    <a:pt x="15" y="77"/>
                  </a:lnTo>
                  <a:lnTo>
                    <a:pt x="15" y="20"/>
                  </a:lnTo>
                  <a:lnTo>
                    <a:pt x="0" y="20"/>
                  </a:lnTo>
                  <a:close/>
                  <a:moveTo>
                    <a:pt x="15" y="0"/>
                  </a:moveTo>
                  <a:lnTo>
                    <a:pt x="15" y="0"/>
                  </a:lnTo>
                  <a:lnTo>
                    <a:pt x="0" y="0"/>
                  </a:lnTo>
                  <a:lnTo>
                    <a:pt x="0" y="14"/>
                  </a:lnTo>
                  <a:lnTo>
                    <a:pt x="15" y="14"/>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653"/>
            <p:cNvSpPr>
              <a:spLocks noEditPoints="1"/>
            </p:cNvSpPr>
            <p:nvPr/>
          </p:nvSpPr>
          <p:spPr bwMode="auto">
            <a:xfrm>
              <a:off x="4617" y="2376"/>
              <a:ext cx="47" cy="52"/>
            </a:xfrm>
            <a:custGeom>
              <a:avLst/>
              <a:gdLst>
                <a:gd name="T0" fmla="*/ 37 w 53"/>
                <a:gd name="T1" fmla="*/ 41 h 59"/>
                <a:gd name="T2" fmla="*/ 37 w 53"/>
                <a:gd name="T3" fmla="*/ 41 h 59"/>
                <a:gd name="T4" fmla="*/ 28 w 53"/>
                <a:gd name="T5" fmla="*/ 47 h 59"/>
                <a:gd name="T6" fmla="*/ 15 w 53"/>
                <a:gd name="T7" fmla="*/ 34 h 59"/>
                <a:gd name="T8" fmla="*/ 53 w 53"/>
                <a:gd name="T9" fmla="*/ 34 h 59"/>
                <a:gd name="T10" fmla="*/ 53 w 53"/>
                <a:gd name="T11" fmla="*/ 31 h 59"/>
                <a:gd name="T12" fmla="*/ 27 w 53"/>
                <a:gd name="T13" fmla="*/ 0 h 59"/>
                <a:gd name="T14" fmla="*/ 0 w 53"/>
                <a:gd name="T15" fmla="*/ 28 h 59"/>
                <a:gd name="T16" fmla="*/ 28 w 53"/>
                <a:gd name="T17" fmla="*/ 59 h 59"/>
                <a:gd name="T18" fmla="*/ 53 w 53"/>
                <a:gd name="T19" fmla="*/ 41 h 59"/>
                <a:gd name="T20" fmla="*/ 37 w 53"/>
                <a:gd name="T21" fmla="*/ 41 h 59"/>
                <a:gd name="T22" fmla="*/ 15 w 53"/>
                <a:gd name="T23" fmla="*/ 24 h 59"/>
                <a:gd name="T24" fmla="*/ 15 w 53"/>
                <a:gd name="T25" fmla="*/ 24 h 59"/>
                <a:gd name="T26" fmla="*/ 27 w 53"/>
                <a:gd name="T27" fmla="*/ 12 h 59"/>
                <a:gd name="T28" fmla="*/ 38 w 53"/>
                <a:gd name="T29" fmla="*/ 24 h 59"/>
                <a:gd name="T30" fmla="*/ 15 w 53"/>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9">
                  <a:moveTo>
                    <a:pt x="37" y="41"/>
                  </a:moveTo>
                  <a:lnTo>
                    <a:pt x="37" y="41"/>
                  </a:lnTo>
                  <a:cubicBezTo>
                    <a:pt x="36" y="45"/>
                    <a:pt x="32" y="47"/>
                    <a:pt x="28" y="47"/>
                  </a:cubicBezTo>
                  <a:cubicBezTo>
                    <a:pt x="16" y="47"/>
                    <a:pt x="15" y="38"/>
                    <a:pt x="15" y="34"/>
                  </a:cubicBezTo>
                  <a:lnTo>
                    <a:pt x="53" y="34"/>
                  </a:lnTo>
                  <a:lnTo>
                    <a:pt x="53" y="31"/>
                  </a:lnTo>
                  <a:cubicBezTo>
                    <a:pt x="53" y="5"/>
                    <a:pt x="38" y="0"/>
                    <a:pt x="27" y="0"/>
                  </a:cubicBezTo>
                  <a:cubicBezTo>
                    <a:pt x="2" y="0"/>
                    <a:pt x="0" y="22"/>
                    <a:pt x="0" y="28"/>
                  </a:cubicBezTo>
                  <a:cubicBezTo>
                    <a:pt x="0" y="52"/>
                    <a:pt x="12" y="59"/>
                    <a:pt x="28" y="59"/>
                  </a:cubicBezTo>
                  <a:cubicBezTo>
                    <a:pt x="38" y="59"/>
                    <a:pt x="49" y="55"/>
                    <a:pt x="53" y="41"/>
                  </a:cubicBezTo>
                  <a:lnTo>
                    <a:pt x="37" y="41"/>
                  </a:lnTo>
                  <a:close/>
                  <a:moveTo>
                    <a:pt x="15" y="24"/>
                  </a:moveTo>
                  <a:lnTo>
                    <a:pt x="15" y="24"/>
                  </a:lnTo>
                  <a:cubicBezTo>
                    <a:pt x="16" y="17"/>
                    <a:pt x="20" y="12"/>
                    <a:pt x="27" y="12"/>
                  </a:cubicBezTo>
                  <a:cubicBezTo>
                    <a:pt x="31"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654"/>
            <p:cNvSpPr>
              <a:spLocks/>
            </p:cNvSpPr>
            <p:nvPr/>
          </p:nvSpPr>
          <p:spPr bwMode="auto">
            <a:xfrm>
              <a:off x="4673" y="2376"/>
              <a:ext cx="45" cy="52"/>
            </a:xfrm>
            <a:custGeom>
              <a:avLst/>
              <a:gdLst>
                <a:gd name="T0" fmla="*/ 51 w 51"/>
                <a:gd name="T1" fmla="*/ 19 h 58"/>
                <a:gd name="T2" fmla="*/ 51 w 51"/>
                <a:gd name="T3" fmla="*/ 19 h 58"/>
                <a:gd name="T4" fmla="*/ 31 w 51"/>
                <a:gd name="T5" fmla="*/ 0 h 58"/>
                <a:gd name="T6" fmla="*/ 14 w 51"/>
                <a:gd name="T7" fmla="*/ 10 h 58"/>
                <a:gd name="T8" fmla="*/ 14 w 51"/>
                <a:gd name="T9" fmla="*/ 10 h 58"/>
                <a:gd name="T10" fmla="*/ 14 w 51"/>
                <a:gd name="T11" fmla="*/ 1 h 58"/>
                <a:gd name="T12" fmla="*/ 0 w 51"/>
                <a:gd name="T13" fmla="*/ 1 h 58"/>
                <a:gd name="T14" fmla="*/ 0 w 51"/>
                <a:gd name="T15" fmla="*/ 58 h 58"/>
                <a:gd name="T16" fmla="*/ 14 w 51"/>
                <a:gd name="T17" fmla="*/ 58 h 58"/>
                <a:gd name="T18" fmla="*/ 14 w 51"/>
                <a:gd name="T19" fmla="*/ 25 h 58"/>
                <a:gd name="T20" fmla="*/ 26 w 51"/>
                <a:gd name="T21" fmla="*/ 12 h 58"/>
                <a:gd name="T22" fmla="*/ 36 w 51"/>
                <a:gd name="T23" fmla="*/ 24 h 58"/>
                <a:gd name="T24" fmla="*/ 36 w 51"/>
                <a:gd name="T25" fmla="*/ 58 h 58"/>
                <a:gd name="T26" fmla="*/ 51 w 51"/>
                <a:gd name="T27" fmla="*/ 58 h 58"/>
                <a:gd name="T28" fmla="*/ 51 w 51"/>
                <a:gd name="T2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58">
                  <a:moveTo>
                    <a:pt x="51" y="19"/>
                  </a:moveTo>
                  <a:lnTo>
                    <a:pt x="51" y="19"/>
                  </a:lnTo>
                  <a:cubicBezTo>
                    <a:pt x="51" y="6"/>
                    <a:pt x="42" y="0"/>
                    <a:pt x="31" y="0"/>
                  </a:cubicBezTo>
                  <a:cubicBezTo>
                    <a:pt x="20" y="0"/>
                    <a:pt x="16" y="6"/>
                    <a:pt x="14" y="10"/>
                  </a:cubicBezTo>
                  <a:lnTo>
                    <a:pt x="14" y="10"/>
                  </a:lnTo>
                  <a:lnTo>
                    <a:pt x="14" y="1"/>
                  </a:lnTo>
                  <a:lnTo>
                    <a:pt x="0" y="1"/>
                  </a:lnTo>
                  <a:lnTo>
                    <a:pt x="0" y="58"/>
                  </a:lnTo>
                  <a:lnTo>
                    <a:pt x="14" y="58"/>
                  </a:lnTo>
                  <a:lnTo>
                    <a:pt x="14" y="25"/>
                  </a:lnTo>
                  <a:cubicBezTo>
                    <a:pt x="14" y="17"/>
                    <a:pt x="19" y="12"/>
                    <a:pt x="26" y="12"/>
                  </a:cubicBezTo>
                  <a:cubicBezTo>
                    <a:pt x="35" y="12"/>
                    <a:pt x="36" y="19"/>
                    <a:pt x="36" y="24"/>
                  </a:cubicBezTo>
                  <a:lnTo>
                    <a:pt x="36" y="58"/>
                  </a:lnTo>
                  <a:lnTo>
                    <a:pt x="51" y="58"/>
                  </a:lnTo>
                  <a:lnTo>
                    <a:pt x="51" y="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655"/>
            <p:cNvSpPr>
              <a:spLocks/>
            </p:cNvSpPr>
            <p:nvPr/>
          </p:nvSpPr>
          <p:spPr bwMode="auto">
            <a:xfrm>
              <a:off x="4725" y="2364"/>
              <a:ext cx="29" cy="64"/>
            </a:xfrm>
            <a:custGeom>
              <a:avLst/>
              <a:gdLst>
                <a:gd name="T0" fmla="*/ 22 w 32"/>
                <a:gd name="T1" fmla="*/ 0 h 72"/>
                <a:gd name="T2" fmla="*/ 22 w 32"/>
                <a:gd name="T3" fmla="*/ 0 h 72"/>
                <a:gd name="T4" fmla="*/ 8 w 32"/>
                <a:gd name="T5" fmla="*/ 0 h 72"/>
                <a:gd name="T6" fmla="*/ 8 w 32"/>
                <a:gd name="T7" fmla="*/ 15 h 72"/>
                <a:gd name="T8" fmla="*/ 0 w 32"/>
                <a:gd name="T9" fmla="*/ 15 h 72"/>
                <a:gd name="T10" fmla="*/ 0 w 32"/>
                <a:gd name="T11" fmla="*/ 26 h 72"/>
                <a:gd name="T12" fmla="*/ 8 w 32"/>
                <a:gd name="T13" fmla="*/ 26 h 72"/>
                <a:gd name="T14" fmla="*/ 8 w 32"/>
                <a:gd name="T15" fmla="*/ 60 h 72"/>
                <a:gd name="T16" fmla="*/ 23 w 32"/>
                <a:gd name="T17" fmla="*/ 72 h 72"/>
                <a:gd name="T18" fmla="*/ 25 w 32"/>
                <a:gd name="T19" fmla="*/ 72 h 72"/>
                <a:gd name="T20" fmla="*/ 32 w 32"/>
                <a:gd name="T21" fmla="*/ 72 h 72"/>
                <a:gd name="T22" fmla="*/ 32 w 32"/>
                <a:gd name="T23" fmla="*/ 61 h 72"/>
                <a:gd name="T24" fmla="*/ 29 w 32"/>
                <a:gd name="T25" fmla="*/ 61 h 72"/>
                <a:gd name="T26" fmla="*/ 22 w 32"/>
                <a:gd name="T27" fmla="*/ 57 h 72"/>
                <a:gd name="T28" fmla="*/ 22 w 32"/>
                <a:gd name="T29" fmla="*/ 26 h 72"/>
                <a:gd name="T30" fmla="*/ 32 w 32"/>
                <a:gd name="T31" fmla="*/ 26 h 72"/>
                <a:gd name="T32" fmla="*/ 32 w 32"/>
                <a:gd name="T33" fmla="*/ 15 h 72"/>
                <a:gd name="T34" fmla="*/ 22 w 32"/>
                <a:gd name="T35" fmla="*/ 15 h 72"/>
                <a:gd name="T36" fmla="*/ 22 w 32"/>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72">
                  <a:moveTo>
                    <a:pt x="22" y="0"/>
                  </a:moveTo>
                  <a:lnTo>
                    <a:pt x="22" y="0"/>
                  </a:lnTo>
                  <a:lnTo>
                    <a:pt x="8" y="0"/>
                  </a:lnTo>
                  <a:lnTo>
                    <a:pt x="8" y="15"/>
                  </a:lnTo>
                  <a:lnTo>
                    <a:pt x="0" y="15"/>
                  </a:lnTo>
                  <a:lnTo>
                    <a:pt x="0" y="26"/>
                  </a:lnTo>
                  <a:lnTo>
                    <a:pt x="8" y="26"/>
                  </a:lnTo>
                  <a:lnTo>
                    <a:pt x="8" y="60"/>
                  </a:lnTo>
                  <a:cubicBezTo>
                    <a:pt x="8" y="68"/>
                    <a:pt x="10" y="72"/>
                    <a:pt x="23" y="72"/>
                  </a:cubicBezTo>
                  <a:lnTo>
                    <a:pt x="25" y="72"/>
                  </a:lnTo>
                  <a:cubicBezTo>
                    <a:pt x="27" y="72"/>
                    <a:pt x="29" y="72"/>
                    <a:pt x="32" y="72"/>
                  </a:cubicBezTo>
                  <a:lnTo>
                    <a:pt x="32" y="61"/>
                  </a:lnTo>
                  <a:cubicBezTo>
                    <a:pt x="31" y="61"/>
                    <a:pt x="29" y="61"/>
                    <a:pt x="29" y="61"/>
                  </a:cubicBezTo>
                  <a:cubicBezTo>
                    <a:pt x="22" y="61"/>
                    <a:pt x="22" y="60"/>
                    <a:pt x="22" y="57"/>
                  </a:cubicBezTo>
                  <a:lnTo>
                    <a:pt x="22" y="26"/>
                  </a:lnTo>
                  <a:lnTo>
                    <a:pt x="32" y="26"/>
                  </a:lnTo>
                  <a:lnTo>
                    <a:pt x="32" y="15"/>
                  </a:lnTo>
                  <a:lnTo>
                    <a:pt x="22" y="15"/>
                  </a:lnTo>
                  <a:lnTo>
                    <a:pt x="2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56"/>
            <p:cNvSpPr>
              <a:spLocks noEditPoints="1"/>
            </p:cNvSpPr>
            <p:nvPr/>
          </p:nvSpPr>
          <p:spPr bwMode="auto">
            <a:xfrm>
              <a:off x="4758" y="2376"/>
              <a:ext cx="47" cy="52"/>
            </a:xfrm>
            <a:custGeom>
              <a:avLst/>
              <a:gdLst>
                <a:gd name="T0" fmla="*/ 37 w 53"/>
                <a:gd name="T1" fmla="*/ 41 h 59"/>
                <a:gd name="T2" fmla="*/ 37 w 53"/>
                <a:gd name="T3" fmla="*/ 41 h 59"/>
                <a:gd name="T4" fmla="*/ 28 w 53"/>
                <a:gd name="T5" fmla="*/ 47 h 59"/>
                <a:gd name="T6" fmla="*/ 15 w 53"/>
                <a:gd name="T7" fmla="*/ 34 h 59"/>
                <a:gd name="T8" fmla="*/ 53 w 53"/>
                <a:gd name="T9" fmla="*/ 34 h 59"/>
                <a:gd name="T10" fmla="*/ 53 w 53"/>
                <a:gd name="T11" fmla="*/ 31 h 59"/>
                <a:gd name="T12" fmla="*/ 27 w 53"/>
                <a:gd name="T13" fmla="*/ 0 h 59"/>
                <a:gd name="T14" fmla="*/ 0 w 53"/>
                <a:gd name="T15" fmla="*/ 28 h 59"/>
                <a:gd name="T16" fmla="*/ 28 w 53"/>
                <a:gd name="T17" fmla="*/ 59 h 59"/>
                <a:gd name="T18" fmla="*/ 53 w 53"/>
                <a:gd name="T19" fmla="*/ 41 h 59"/>
                <a:gd name="T20" fmla="*/ 37 w 53"/>
                <a:gd name="T21" fmla="*/ 41 h 59"/>
                <a:gd name="T22" fmla="*/ 15 w 53"/>
                <a:gd name="T23" fmla="*/ 24 h 59"/>
                <a:gd name="T24" fmla="*/ 15 w 53"/>
                <a:gd name="T25" fmla="*/ 24 h 59"/>
                <a:gd name="T26" fmla="*/ 27 w 53"/>
                <a:gd name="T27" fmla="*/ 12 h 59"/>
                <a:gd name="T28" fmla="*/ 38 w 53"/>
                <a:gd name="T29" fmla="*/ 24 h 59"/>
                <a:gd name="T30" fmla="*/ 15 w 53"/>
                <a:gd name="T3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9">
                  <a:moveTo>
                    <a:pt x="37" y="41"/>
                  </a:moveTo>
                  <a:lnTo>
                    <a:pt x="37" y="41"/>
                  </a:lnTo>
                  <a:cubicBezTo>
                    <a:pt x="36" y="45"/>
                    <a:pt x="32" y="47"/>
                    <a:pt x="28" y="47"/>
                  </a:cubicBezTo>
                  <a:cubicBezTo>
                    <a:pt x="16" y="47"/>
                    <a:pt x="15" y="38"/>
                    <a:pt x="15" y="34"/>
                  </a:cubicBezTo>
                  <a:lnTo>
                    <a:pt x="53" y="34"/>
                  </a:lnTo>
                  <a:lnTo>
                    <a:pt x="53" y="31"/>
                  </a:lnTo>
                  <a:cubicBezTo>
                    <a:pt x="53" y="5"/>
                    <a:pt x="38" y="0"/>
                    <a:pt x="27" y="0"/>
                  </a:cubicBezTo>
                  <a:cubicBezTo>
                    <a:pt x="2" y="0"/>
                    <a:pt x="0" y="22"/>
                    <a:pt x="0" y="28"/>
                  </a:cubicBezTo>
                  <a:cubicBezTo>
                    <a:pt x="0" y="52"/>
                    <a:pt x="12" y="59"/>
                    <a:pt x="28" y="59"/>
                  </a:cubicBezTo>
                  <a:cubicBezTo>
                    <a:pt x="38" y="59"/>
                    <a:pt x="49" y="55"/>
                    <a:pt x="53" y="41"/>
                  </a:cubicBezTo>
                  <a:lnTo>
                    <a:pt x="37" y="41"/>
                  </a:lnTo>
                  <a:close/>
                  <a:moveTo>
                    <a:pt x="15" y="24"/>
                  </a:moveTo>
                  <a:lnTo>
                    <a:pt x="15" y="24"/>
                  </a:lnTo>
                  <a:cubicBezTo>
                    <a:pt x="16" y="17"/>
                    <a:pt x="20" y="12"/>
                    <a:pt x="27" y="12"/>
                  </a:cubicBezTo>
                  <a:cubicBezTo>
                    <a:pt x="31" y="12"/>
                    <a:pt x="37" y="15"/>
                    <a:pt x="38" y="24"/>
                  </a:cubicBezTo>
                  <a:lnTo>
                    <a:pt x="15" y="2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657"/>
            <p:cNvSpPr>
              <a:spLocks noEditPoints="1"/>
            </p:cNvSpPr>
            <p:nvPr/>
          </p:nvSpPr>
          <p:spPr bwMode="auto">
            <a:xfrm>
              <a:off x="4811" y="2360"/>
              <a:ext cx="49" cy="68"/>
            </a:xfrm>
            <a:custGeom>
              <a:avLst/>
              <a:gdLst>
                <a:gd name="T0" fmla="*/ 55 w 55"/>
                <a:gd name="T1" fmla="*/ 0 h 77"/>
                <a:gd name="T2" fmla="*/ 55 w 55"/>
                <a:gd name="T3" fmla="*/ 0 h 77"/>
                <a:gd name="T4" fmla="*/ 40 w 55"/>
                <a:gd name="T5" fmla="*/ 0 h 77"/>
                <a:gd name="T6" fmla="*/ 40 w 55"/>
                <a:gd name="T7" fmla="*/ 27 h 77"/>
                <a:gd name="T8" fmla="*/ 40 w 55"/>
                <a:gd name="T9" fmla="*/ 27 h 77"/>
                <a:gd name="T10" fmla="*/ 24 w 55"/>
                <a:gd name="T11" fmla="*/ 18 h 77"/>
                <a:gd name="T12" fmla="*/ 0 w 55"/>
                <a:gd name="T13" fmla="*/ 47 h 77"/>
                <a:gd name="T14" fmla="*/ 24 w 55"/>
                <a:gd name="T15" fmla="*/ 77 h 77"/>
                <a:gd name="T16" fmla="*/ 40 w 55"/>
                <a:gd name="T17" fmla="*/ 69 h 77"/>
                <a:gd name="T18" fmla="*/ 41 w 55"/>
                <a:gd name="T19" fmla="*/ 69 h 77"/>
                <a:gd name="T20" fmla="*/ 41 w 55"/>
                <a:gd name="T21" fmla="*/ 76 h 77"/>
                <a:gd name="T22" fmla="*/ 55 w 55"/>
                <a:gd name="T23" fmla="*/ 76 h 77"/>
                <a:gd name="T24" fmla="*/ 55 w 55"/>
                <a:gd name="T25" fmla="*/ 0 h 77"/>
                <a:gd name="T26" fmla="*/ 16 w 55"/>
                <a:gd name="T27" fmla="*/ 48 h 77"/>
                <a:gd name="T28" fmla="*/ 16 w 55"/>
                <a:gd name="T29" fmla="*/ 48 h 77"/>
                <a:gd name="T30" fmla="*/ 28 w 55"/>
                <a:gd name="T31" fmla="*/ 31 h 77"/>
                <a:gd name="T32" fmla="*/ 41 w 55"/>
                <a:gd name="T33" fmla="*/ 49 h 77"/>
                <a:gd name="T34" fmla="*/ 28 w 55"/>
                <a:gd name="T35" fmla="*/ 65 h 77"/>
                <a:gd name="T36" fmla="*/ 16 w 55"/>
                <a:gd name="T37"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 h="77">
                  <a:moveTo>
                    <a:pt x="55" y="0"/>
                  </a:moveTo>
                  <a:lnTo>
                    <a:pt x="55" y="0"/>
                  </a:lnTo>
                  <a:lnTo>
                    <a:pt x="40" y="0"/>
                  </a:lnTo>
                  <a:lnTo>
                    <a:pt x="40" y="27"/>
                  </a:lnTo>
                  <a:lnTo>
                    <a:pt x="40" y="27"/>
                  </a:lnTo>
                  <a:cubicBezTo>
                    <a:pt x="38" y="23"/>
                    <a:pt x="33" y="18"/>
                    <a:pt x="24" y="18"/>
                  </a:cubicBezTo>
                  <a:cubicBezTo>
                    <a:pt x="11" y="18"/>
                    <a:pt x="0" y="27"/>
                    <a:pt x="0" y="47"/>
                  </a:cubicBezTo>
                  <a:cubicBezTo>
                    <a:pt x="0" y="62"/>
                    <a:pt x="7" y="77"/>
                    <a:pt x="24" y="77"/>
                  </a:cubicBezTo>
                  <a:cubicBezTo>
                    <a:pt x="30" y="77"/>
                    <a:pt x="37" y="75"/>
                    <a:pt x="40" y="69"/>
                  </a:cubicBezTo>
                  <a:lnTo>
                    <a:pt x="41" y="69"/>
                  </a:lnTo>
                  <a:lnTo>
                    <a:pt x="41" y="76"/>
                  </a:lnTo>
                  <a:lnTo>
                    <a:pt x="55" y="76"/>
                  </a:lnTo>
                  <a:lnTo>
                    <a:pt x="55" y="0"/>
                  </a:lnTo>
                  <a:close/>
                  <a:moveTo>
                    <a:pt x="16" y="48"/>
                  </a:moveTo>
                  <a:lnTo>
                    <a:pt x="16" y="48"/>
                  </a:lnTo>
                  <a:cubicBezTo>
                    <a:pt x="16" y="39"/>
                    <a:pt x="19" y="31"/>
                    <a:pt x="28" y="31"/>
                  </a:cubicBezTo>
                  <a:cubicBezTo>
                    <a:pt x="38" y="31"/>
                    <a:pt x="41" y="40"/>
                    <a:pt x="41" y="49"/>
                  </a:cubicBezTo>
                  <a:cubicBezTo>
                    <a:pt x="41" y="57"/>
                    <a:pt x="37" y="65"/>
                    <a:pt x="28" y="65"/>
                  </a:cubicBezTo>
                  <a:cubicBezTo>
                    <a:pt x="18" y="65"/>
                    <a:pt x="16" y="55"/>
                    <a:pt x="16" y="4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58"/>
            <p:cNvSpPr>
              <a:spLocks/>
            </p:cNvSpPr>
            <p:nvPr/>
          </p:nvSpPr>
          <p:spPr bwMode="auto">
            <a:xfrm>
              <a:off x="661" y="2640"/>
              <a:ext cx="70" cy="101"/>
            </a:xfrm>
            <a:custGeom>
              <a:avLst/>
              <a:gdLst>
                <a:gd name="T0" fmla="*/ 23 w 80"/>
                <a:gd name="T1" fmla="*/ 0 h 114"/>
                <a:gd name="T2" fmla="*/ 23 w 80"/>
                <a:gd name="T3" fmla="*/ 0 h 114"/>
                <a:gd name="T4" fmla="*/ 0 w 80"/>
                <a:gd name="T5" fmla="*/ 0 h 114"/>
                <a:gd name="T6" fmla="*/ 0 w 80"/>
                <a:gd name="T7" fmla="*/ 114 h 114"/>
                <a:gd name="T8" fmla="*/ 80 w 80"/>
                <a:gd name="T9" fmla="*/ 114 h 114"/>
                <a:gd name="T10" fmla="*/ 80 w 80"/>
                <a:gd name="T11" fmla="*/ 93 h 114"/>
                <a:gd name="T12" fmla="*/ 23 w 80"/>
                <a:gd name="T13" fmla="*/ 93 h 114"/>
                <a:gd name="T14" fmla="*/ 23 w 80"/>
                <a:gd name="T15" fmla="*/ 0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14">
                  <a:moveTo>
                    <a:pt x="23" y="0"/>
                  </a:moveTo>
                  <a:lnTo>
                    <a:pt x="23" y="0"/>
                  </a:lnTo>
                  <a:lnTo>
                    <a:pt x="0" y="0"/>
                  </a:lnTo>
                  <a:lnTo>
                    <a:pt x="0" y="114"/>
                  </a:lnTo>
                  <a:lnTo>
                    <a:pt x="80" y="114"/>
                  </a:lnTo>
                  <a:lnTo>
                    <a:pt x="80" y="93"/>
                  </a:lnTo>
                  <a:lnTo>
                    <a:pt x="23" y="93"/>
                  </a:lnTo>
                  <a:lnTo>
                    <a:pt x="23" y="0"/>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659"/>
            <p:cNvSpPr>
              <a:spLocks noEditPoints="1"/>
            </p:cNvSpPr>
            <p:nvPr/>
          </p:nvSpPr>
          <p:spPr bwMode="auto">
            <a:xfrm>
              <a:off x="745" y="2640"/>
              <a:ext cx="20" cy="101"/>
            </a:xfrm>
            <a:custGeom>
              <a:avLst/>
              <a:gdLst>
                <a:gd name="T0" fmla="*/ 0 w 22"/>
                <a:gd name="T1" fmla="*/ 30 h 115"/>
                <a:gd name="T2" fmla="*/ 0 w 22"/>
                <a:gd name="T3" fmla="*/ 30 h 115"/>
                <a:gd name="T4" fmla="*/ 0 w 22"/>
                <a:gd name="T5" fmla="*/ 115 h 115"/>
                <a:gd name="T6" fmla="*/ 22 w 22"/>
                <a:gd name="T7" fmla="*/ 115 h 115"/>
                <a:gd name="T8" fmla="*/ 22 w 22"/>
                <a:gd name="T9" fmla="*/ 30 h 115"/>
                <a:gd name="T10" fmla="*/ 0 w 22"/>
                <a:gd name="T11" fmla="*/ 30 h 115"/>
                <a:gd name="T12" fmla="*/ 22 w 22"/>
                <a:gd name="T13" fmla="*/ 0 h 115"/>
                <a:gd name="T14" fmla="*/ 22 w 22"/>
                <a:gd name="T15" fmla="*/ 0 h 115"/>
                <a:gd name="T16" fmla="*/ 0 w 22"/>
                <a:gd name="T17" fmla="*/ 0 h 115"/>
                <a:gd name="T18" fmla="*/ 0 w 22"/>
                <a:gd name="T19" fmla="*/ 20 h 115"/>
                <a:gd name="T20" fmla="*/ 22 w 22"/>
                <a:gd name="T21" fmla="*/ 20 h 115"/>
                <a:gd name="T22" fmla="*/ 22 w 22"/>
                <a:gd name="T2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115">
                  <a:moveTo>
                    <a:pt x="0" y="30"/>
                  </a:moveTo>
                  <a:lnTo>
                    <a:pt x="0" y="30"/>
                  </a:lnTo>
                  <a:lnTo>
                    <a:pt x="0" y="115"/>
                  </a:lnTo>
                  <a:lnTo>
                    <a:pt x="22" y="115"/>
                  </a:lnTo>
                  <a:lnTo>
                    <a:pt x="22" y="30"/>
                  </a:lnTo>
                  <a:lnTo>
                    <a:pt x="0" y="30"/>
                  </a:lnTo>
                  <a:close/>
                  <a:moveTo>
                    <a:pt x="22" y="0"/>
                  </a:moveTo>
                  <a:lnTo>
                    <a:pt x="22" y="0"/>
                  </a:lnTo>
                  <a:lnTo>
                    <a:pt x="0" y="0"/>
                  </a:lnTo>
                  <a:lnTo>
                    <a:pt x="0" y="20"/>
                  </a:lnTo>
                  <a:lnTo>
                    <a:pt x="22" y="20"/>
                  </a:lnTo>
                  <a:lnTo>
                    <a:pt x="22" y="0"/>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60"/>
            <p:cNvSpPr>
              <a:spLocks/>
            </p:cNvSpPr>
            <p:nvPr/>
          </p:nvSpPr>
          <p:spPr bwMode="auto">
            <a:xfrm>
              <a:off x="780" y="2664"/>
              <a:ext cx="68" cy="79"/>
            </a:xfrm>
            <a:custGeom>
              <a:avLst/>
              <a:gdLst>
                <a:gd name="T0" fmla="*/ 75 w 77"/>
                <a:gd name="T1" fmla="*/ 28 h 89"/>
                <a:gd name="T2" fmla="*/ 75 w 77"/>
                <a:gd name="T3" fmla="*/ 28 h 89"/>
                <a:gd name="T4" fmla="*/ 37 w 77"/>
                <a:gd name="T5" fmla="*/ 0 h 89"/>
                <a:gd name="T6" fmla="*/ 3 w 77"/>
                <a:gd name="T7" fmla="*/ 28 h 89"/>
                <a:gd name="T8" fmla="*/ 55 w 77"/>
                <a:gd name="T9" fmla="*/ 63 h 89"/>
                <a:gd name="T10" fmla="*/ 41 w 77"/>
                <a:gd name="T11" fmla="*/ 72 h 89"/>
                <a:gd name="T12" fmla="*/ 22 w 77"/>
                <a:gd name="T13" fmla="*/ 60 h 89"/>
                <a:gd name="T14" fmla="*/ 0 w 77"/>
                <a:gd name="T15" fmla="*/ 60 h 89"/>
                <a:gd name="T16" fmla="*/ 40 w 77"/>
                <a:gd name="T17" fmla="*/ 89 h 89"/>
                <a:gd name="T18" fmla="*/ 77 w 77"/>
                <a:gd name="T19" fmla="*/ 60 h 89"/>
                <a:gd name="T20" fmla="*/ 24 w 77"/>
                <a:gd name="T21" fmla="*/ 25 h 89"/>
                <a:gd name="T22" fmla="*/ 38 w 77"/>
                <a:gd name="T23" fmla="*/ 17 h 89"/>
                <a:gd name="T24" fmla="*/ 53 w 77"/>
                <a:gd name="T25" fmla="*/ 28 h 89"/>
                <a:gd name="T26" fmla="*/ 75 w 77"/>
                <a:gd name="T27" fmla="*/ 2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89">
                  <a:moveTo>
                    <a:pt x="75" y="28"/>
                  </a:moveTo>
                  <a:lnTo>
                    <a:pt x="75" y="28"/>
                  </a:lnTo>
                  <a:cubicBezTo>
                    <a:pt x="73" y="4"/>
                    <a:pt x="53" y="0"/>
                    <a:pt x="37" y="0"/>
                  </a:cubicBezTo>
                  <a:cubicBezTo>
                    <a:pt x="10" y="0"/>
                    <a:pt x="3" y="16"/>
                    <a:pt x="3" y="28"/>
                  </a:cubicBezTo>
                  <a:cubicBezTo>
                    <a:pt x="3" y="60"/>
                    <a:pt x="55" y="49"/>
                    <a:pt x="55" y="63"/>
                  </a:cubicBezTo>
                  <a:cubicBezTo>
                    <a:pt x="55" y="67"/>
                    <a:pt x="52" y="72"/>
                    <a:pt x="41" y="72"/>
                  </a:cubicBezTo>
                  <a:cubicBezTo>
                    <a:pt x="27" y="72"/>
                    <a:pt x="22" y="67"/>
                    <a:pt x="22" y="60"/>
                  </a:cubicBezTo>
                  <a:lnTo>
                    <a:pt x="0" y="60"/>
                  </a:lnTo>
                  <a:cubicBezTo>
                    <a:pt x="0" y="82"/>
                    <a:pt x="21" y="89"/>
                    <a:pt x="40" y="89"/>
                  </a:cubicBezTo>
                  <a:cubicBezTo>
                    <a:pt x="53" y="89"/>
                    <a:pt x="77" y="85"/>
                    <a:pt x="77" y="60"/>
                  </a:cubicBezTo>
                  <a:cubicBezTo>
                    <a:pt x="77" y="29"/>
                    <a:pt x="24" y="38"/>
                    <a:pt x="24" y="25"/>
                  </a:cubicBezTo>
                  <a:cubicBezTo>
                    <a:pt x="24" y="21"/>
                    <a:pt x="26" y="17"/>
                    <a:pt x="38" y="17"/>
                  </a:cubicBezTo>
                  <a:cubicBezTo>
                    <a:pt x="50" y="17"/>
                    <a:pt x="52" y="23"/>
                    <a:pt x="53" y="28"/>
                  </a:cubicBezTo>
                  <a:lnTo>
                    <a:pt x="75" y="28"/>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661"/>
            <p:cNvSpPr>
              <a:spLocks/>
            </p:cNvSpPr>
            <p:nvPr/>
          </p:nvSpPr>
          <p:spPr bwMode="auto">
            <a:xfrm>
              <a:off x="855" y="2646"/>
              <a:ext cx="42" cy="96"/>
            </a:xfrm>
            <a:custGeom>
              <a:avLst/>
              <a:gdLst>
                <a:gd name="T0" fmla="*/ 34 w 48"/>
                <a:gd name="T1" fmla="*/ 0 h 109"/>
                <a:gd name="T2" fmla="*/ 34 w 48"/>
                <a:gd name="T3" fmla="*/ 0 h 109"/>
                <a:gd name="T4" fmla="*/ 12 w 48"/>
                <a:gd name="T5" fmla="*/ 0 h 109"/>
                <a:gd name="T6" fmla="*/ 12 w 48"/>
                <a:gd name="T7" fmla="*/ 23 h 109"/>
                <a:gd name="T8" fmla="*/ 0 w 48"/>
                <a:gd name="T9" fmla="*/ 23 h 109"/>
                <a:gd name="T10" fmla="*/ 0 w 48"/>
                <a:gd name="T11" fmla="*/ 39 h 109"/>
                <a:gd name="T12" fmla="*/ 12 w 48"/>
                <a:gd name="T13" fmla="*/ 39 h 109"/>
                <a:gd name="T14" fmla="*/ 12 w 48"/>
                <a:gd name="T15" fmla="*/ 91 h 109"/>
                <a:gd name="T16" fmla="*/ 34 w 48"/>
                <a:gd name="T17" fmla="*/ 109 h 109"/>
                <a:gd name="T18" fmla="*/ 37 w 48"/>
                <a:gd name="T19" fmla="*/ 109 h 109"/>
                <a:gd name="T20" fmla="*/ 48 w 48"/>
                <a:gd name="T21" fmla="*/ 108 h 109"/>
                <a:gd name="T22" fmla="*/ 48 w 48"/>
                <a:gd name="T23" fmla="*/ 92 h 109"/>
                <a:gd name="T24" fmla="*/ 43 w 48"/>
                <a:gd name="T25" fmla="*/ 92 h 109"/>
                <a:gd name="T26" fmla="*/ 34 w 48"/>
                <a:gd name="T27" fmla="*/ 85 h 109"/>
                <a:gd name="T28" fmla="*/ 34 w 48"/>
                <a:gd name="T29" fmla="*/ 39 h 109"/>
                <a:gd name="T30" fmla="*/ 48 w 48"/>
                <a:gd name="T31" fmla="*/ 39 h 109"/>
                <a:gd name="T32" fmla="*/ 48 w 48"/>
                <a:gd name="T33" fmla="*/ 23 h 109"/>
                <a:gd name="T34" fmla="*/ 34 w 48"/>
                <a:gd name="T35" fmla="*/ 23 h 109"/>
                <a:gd name="T36" fmla="*/ 34 w 48"/>
                <a:gd name="T3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109">
                  <a:moveTo>
                    <a:pt x="34" y="0"/>
                  </a:moveTo>
                  <a:lnTo>
                    <a:pt x="34" y="0"/>
                  </a:lnTo>
                  <a:lnTo>
                    <a:pt x="12" y="0"/>
                  </a:lnTo>
                  <a:lnTo>
                    <a:pt x="12" y="23"/>
                  </a:lnTo>
                  <a:lnTo>
                    <a:pt x="0" y="23"/>
                  </a:lnTo>
                  <a:lnTo>
                    <a:pt x="0" y="39"/>
                  </a:lnTo>
                  <a:lnTo>
                    <a:pt x="12" y="39"/>
                  </a:lnTo>
                  <a:lnTo>
                    <a:pt x="12" y="91"/>
                  </a:lnTo>
                  <a:cubicBezTo>
                    <a:pt x="12" y="101"/>
                    <a:pt x="15" y="109"/>
                    <a:pt x="34" y="109"/>
                  </a:cubicBezTo>
                  <a:lnTo>
                    <a:pt x="37" y="109"/>
                  </a:lnTo>
                  <a:cubicBezTo>
                    <a:pt x="41" y="109"/>
                    <a:pt x="44" y="109"/>
                    <a:pt x="48" y="108"/>
                  </a:cubicBezTo>
                  <a:lnTo>
                    <a:pt x="48" y="92"/>
                  </a:lnTo>
                  <a:cubicBezTo>
                    <a:pt x="46" y="92"/>
                    <a:pt x="45" y="92"/>
                    <a:pt x="43" y="92"/>
                  </a:cubicBezTo>
                  <a:cubicBezTo>
                    <a:pt x="34" y="92"/>
                    <a:pt x="34" y="90"/>
                    <a:pt x="34" y="85"/>
                  </a:cubicBezTo>
                  <a:lnTo>
                    <a:pt x="34" y="39"/>
                  </a:lnTo>
                  <a:lnTo>
                    <a:pt x="48" y="39"/>
                  </a:lnTo>
                  <a:lnTo>
                    <a:pt x="48" y="23"/>
                  </a:lnTo>
                  <a:lnTo>
                    <a:pt x="34" y="23"/>
                  </a:lnTo>
                  <a:lnTo>
                    <a:pt x="34" y="0"/>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62"/>
            <p:cNvSpPr>
              <a:spLocks noEditPoints="1"/>
            </p:cNvSpPr>
            <p:nvPr/>
          </p:nvSpPr>
          <p:spPr bwMode="auto">
            <a:xfrm>
              <a:off x="904" y="2664"/>
              <a:ext cx="71" cy="79"/>
            </a:xfrm>
            <a:custGeom>
              <a:avLst/>
              <a:gdLst>
                <a:gd name="T0" fmla="*/ 56 w 80"/>
                <a:gd name="T1" fmla="*/ 62 h 89"/>
                <a:gd name="T2" fmla="*/ 56 w 80"/>
                <a:gd name="T3" fmla="*/ 62 h 89"/>
                <a:gd name="T4" fmla="*/ 42 w 80"/>
                <a:gd name="T5" fmla="*/ 71 h 89"/>
                <a:gd name="T6" fmla="*/ 22 w 80"/>
                <a:gd name="T7" fmla="*/ 51 h 89"/>
                <a:gd name="T8" fmla="*/ 80 w 80"/>
                <a:gd name="T9" fmla="*/ 51 h 89"/>
                <a:gd name="T10" fmla="*/ 80 w 80"/>
                <a:gd name="T11" fmla="*/ 47 h 89"/>
                <a:gd name="T12" fmla="*/ 40 w 80"/>
                <a:gd name="T13" fmla="*/ 0 h 89"/>
                <a:gd name="T14" fmla="*/ 0 w 80"/>
                <a:gd name="T15" fmla="*/ 43 h 89"/>
                <a:gd name="T16" fmla="*/ 42 w 80"/>
                <a:gd name="T17" fmla="*/ 89 h 89"/>
                <a:gd name="T18" fmla="*/ 79 w 80"/>
                <a:gd name="T19" fmla="*/ 62 h 89"/>
                <a:gd name="T20" fmla="*/ 56 w 80"/>
                <a:gd name="T21" fmla="*/ 62 h 89"/>
                <a:gd name="T22" fmla="*/ 23 w 80"/>
                <a:gd name="T23" fmla="*/ 36 h 89"/>
                <a:gd name="T24" fmla="*/ 23 w 80"/>
                <a:gd name="T25" fmla="*/ 36 h 89"/>
                <a:gd name="T26" fmla="*/ 40 w 80"/>
                <a:gd name="T27" fmla="*/ 18 h 89"/>
                <a:gd name="T28" fmla="*/ 57 w 80"/>
                <a:gd name="T29" fmla="*/ 36 h 89"/>
                <a:gd name="T30" fmla="*/ 23 w 80"/>
                <a:gd name="T31" fmla="*/ 3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9">
                  <a:moveTo>
                    <a:pt x="56" y="62"/>
                  </a:moveTo>
                  <a:lnTo>
                    <a:pt x="56" y="62"/>
                  </a:lnTo>
                  <a:cubicBezTo>
                    <a:pt x="54" y="68"/>
                    <a:pt x="48" y="71"/>
                    <a:pt x="42" y="71"/>
                  </a:cubicBezTo>
                  <a:cubicBezTo>
                    <a:pt x="24" y="71"/>
                    <a:pt x="23" y="57"/>
                    <a:pt x="22" y="51"/>
                  </a:cubicBezTo>
                  <a:lnTo>
                    <a:pt x="80" y="51"/>
                  </a:lnTo>
                  <a:lnTo>
                    <a:pt x="80" y="47"/>
                  </a:lnTo>
                  <a:cubicBezTo>
                    <a:pt x="80" y="8"/>
                    <a:pt x="57" y="0"/>
                    <a:pt x="40" y="0"/>
                  </a:cubicBezTo>
                  <a:cubicBezTo>
                    <a:pt x="3" y="0"/>
                    <a:pt x="0" y="33"/>
                    <a:pt x="0" y="43"/>
                  </a:cubicBezTo>
                  <a:cubicBezTo>
                    <a:pt x="0" y="78"/>
                    <a:pt x="18" y="89"/>
                    <a:pt x="42" y="89"/>
                  </a:cubicBezTo>
                  <a:cubicBezTo>
                    <a:pt x="56" y="89"/>
                    <a:pt x="73" y="82"/>
                    <a:pt x="79" y="62"/>
                  </a:cubicBezTo>
                  <a:lnTo>
                    <a:pt x="56" y="62"/>
                  </a:lnTo>
                  <a:close/>
                  <a:moveTo>
                    <a:pt x="23" y="36"/>
                  </a:moveTo>
                  <a:lnTo>
                    <a:pt x="23" y="36"/>
                  </a:lnTo>
                  <a:cubicBezTo>
                    <a:pt x="24" y="25"/>
                    <a:pt x="29" y="18"/>
                    <a:pt x="40" y="18"/>
                  </a:cubicBezTo>
                  <a:cubicBezTo>
                    <a:pt x="47" y="18"/>
                    <a:pt x="56" y="22"/>
                    <a:pt x="57" y="36"/>
                  </a:cubicBezTo>
                  <a:lnTo>
                    <a:pt x="23" y="36"/>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663"/>
            <p:cNvSpPr>
              <a:spLocks/>
            </p:cNvSpPr>
            <p:nvPr/>
          </p:nvSpPr>
          <p:spPr bwMode="auto">
            <a:xfrm>
              <a:off x="988" y="2664"/>
              <a:ext cx="68" cy="77"/>
            </a:xfrm>
            <a:custGeom>
              <a:avLst/>
              <a:gdLst>
                <a:gd name="T0" fmla="*/ 77 w 77"/>
                <a:gd name="T1" fmla="*/ 28 h 87"/>
                <a:gd name="T2" fmla="*/ 77 w 77"/>
                <a:gd name="T3" fmla="*/ 28 h 87"/>
                <a:gd name="T4" fmla="*/ 47 w 77"/>
                <a:gd name="T5" fmla="*/ 0 h 87"/>
                <a:gd name="T6" fmla="*/ 22 w 77"/>
                <a:gd name="T7" fmla="*/ 15 h 87"/>
                <a:gd name="T8" fmla="*/ 22 w 77"/>
                <a:gd name="T9" fmla="*/ 15 h 87"/>
                <a:gd name="T10" fmla="*/ 22 w 77"/>
                <a:gd name="T11" fmla="*/ 2 h 87"/>
                <a:gd name="T12" fmla="*/ 0 w 77"/>
                <a:gd name="T13" fmla="*/ 2 h 87"/>
                <a:gd name="T14" fmla="*/ 0 w 77"/>
                <a:gd name="T15" fmla="*/ 87 h 87"/>
                <a:gd name="T16" fmla="*/ 23 w 77"/>
                <a:gd name="T17" fmla="*/ 87 h 87"/>
                <a:gd name="T18" fmla="*/ 23 w 77"/>
                <a:gd name="T19" fmla="*/ 38 h 87"/>
                <a:gd name="T20" fmla="*/ 40 w 77"/>
                <a:gd name="T21" fmla="*/ 19 h 87"/>
                <a:gd name="T22" fmla="*/ 54 w 77"/>
                <a:gd name="T23" fmla="*/ 35 h 87"/>
                <a:gd name="T24" fmla="*/ 54 w 77"/>
                <a:gd name="T25" fmla="*/ 87 h 87"/>
                <a:gd name="T26" fmla="*/ 77 w 77"/>
                <a:gd name="T27" fmla="*/ 87 h 87"/>
                <a:gd name="T28" fmla="*/ 77 w 77"/>
                <a:gd name="T29" fmla="*/ 2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87">
                  <a:moveTo>
                    <a:pt x="77" y="28"/>
                  </a:moveTo>
                  <a:lnTo>
                    <a:pt x="77" y="28"/>
                  </a:lnTo>
                  <a:cubicBezTo>
                    <a:pt x="77" y="10"/>
                    <a:pt x="64" y="0"/>
                    <a:pt x="47" y="0"/>
                  </a:cubicBezTo>
                  <a:cubicBezTo>
                    <a:pt x="31" y="0"/>
                    <a:pt x="25" y="10"/>
                    <a:pt x="22" y="15"/>
                  </a:cubicBezTo>
                  <a:lnTo>
                    <a:pt x="22" y="15"/>
                  </a:lnTo>
                  <a:lnTo>
                    <a:pt x="22" y="2"/>
                  </a:lnTo>
                  <a:lnTo>
                    <a:pt x="0" y="2"/>
                  </a:lnTo>
                  <a:lnTo>
                    <a:pt x="0" y="87"/>
                  </a:lnTo>
                  <a:lnTo>
                    <a:pt x="23" y="87"/>
                  </a:lnTo>
                  <a:lnTo>
                    <a:pt x="23" y="38"/>
                  </a:lnTo>
                  <a:cubicBezTo>
                    <a:pt x="23" y="25"/>
                    <a:pt x="30" y="19"/>
                    <a:pt x="40" y="19"/>
                  </a:cubicBezTo>
                  <a:cubicBezTo>
                    <a:pt x="54" y="19"/>
                    <a:pt x="54" y="29"/>
                    <a:pt x="54" y="35"/>
                  </a:cubicBezTo>
                  <a:lnTo>
                    <a:pt x="54" y="87"/>
                  </a:lnTo>
                  <a:lnTo>
                    <a:pt x="77" y="87"/>
                  </a:lnTo>
                  <a:lnTo>
                    <a:pt x="77" y="28"/>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64"/>
            <p:cNvSpPr>
              <a:spLocks/>
            </p:cNvSpPr>
            <p:nvPr/>
          </p:nvSpPr>
          <p:spPr bwMode="auto">
            <a:xfrm>
              <a:off x="1070" y="2693"/>
              <a:ext cx="38" cy="18"/>
            </a:xfrm>
            <a:custGeom>
              <a:avLst/>
              <a:gdLst>
                <a:gd name="T0" fmla="*/ 44 w 44"/>
                <a:gd name="T1" fmla="*/ 0 h 21"/>
                <a:gd name="T2" fmla="*/ 44 w 44"/>
                <a:gd name="T3" fmla="*/ 0 h 21"/>
                <a:gd name="T4" fmla="*/ 0 w 44"/>
                <a:gd name="T5" fmla="*/ 0 h 21"/>
                <a:gd name="T6" fmla="*/ 0 w 44"/>
                <a:gd name="T7" fmla="*/ 21 h 21"/>
                <a:gd name="T8" fmla="*/ 44 w 44"/>
                <a:gd name="T9" fmla="*/ 21 h 21"/>
                <a:gd name="T10" fmla="*/ 44 w 44"/>
                <a:gd name="T11" fmla="*/ 0 h 21"/>
              </a:gdLst>
              <a:ahLst/>
              <a:cxnLst>
                <a:cxn ang="0">
                  <a:pos x="T0" y="T1"/>
                </a:cxn>
                <a:cxn ang="0">
                  <a:pos x="T2" y="T3"/>
                </a:cxn>
                <a:cxn ang="0">
                  <a:pos x="T4" y="T5"/>
                </a:cxn>
                <a:cxn ang="0">
                  <a:pos x="T6" y="T7"/>
                </a:cxn>
                <a:cxn ang="0">
                  <a:pos x="T8" y="T9"/>
                </a:cxn>
                <a:cxn ang="0">
                  <a:pos x="T10" y="T11"/>
                </a:cxn>
              </a:cxnLst>
              <a:rect l="0" t="0" r="r" b="b"/>
              <a:pathLst>
                <a:path w="44" h="21">
                  <a:moveTo>
                    <a:pt x="44" y="0"/>
                  </a:moveTo>
                  <a:lnTo>
                    <a:pt x="44" y="0"/>
                  </a:lnTo>
                  <a:lnTo>
                    <a:pt x="0" y="0"/>
                  </a:lnTo>
                  <a:lnTo>
                    <a:pt x="0" y="21"/>
                  </a:lnTo>
                  <a:lnTo>
                    <a:pt x="44" y="21"/>
                  </a:lnTo>
                  <a:lnTo>
                    <a:pt x="44" y="0"/>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665"/>
            <p:cNvSpPr>
              <a:spLocks noEditPoints="1"/>
            </p:cNvSpPr>
            <p:nvPr/>
          </p:nvSpPr>
          <p:spPr bwMode="auto">
            <a:xfrm>
              <a:off x="1123" y="2640"/>
              <a:ext cx="83" cy="101"/>
            </a:xfrm>
            <a:custGeom>
              <a:avLst/>
              <a:gdLst>
                <a:gd name="T0" fmla="*/ 0 w 94"/>
                <a:gd name="T1" fmla="*/ 114 h 114"/>
                <a:gd name="T2" fmla="*/ 0 w 94"/>
                <a:gd name="T3" fmla="*/ 114 h 114"/>
                <a:gd name="T4" fmla="*/ 48 w 94"/>
                <a:gd name="T5" fmla="*/ 114 h 114"/>
                <a:gd name="T6" fmla="*/ 84 w 94"/>
                <a:gd name="T7" fmla="*/ 104 h 114"/>
                <a:gd name="T8" fmla="*/ 94 w 94"/>
                <a:gd name="T9" fmla="*/ 80 h 114"/>
                <a:gd name="T10" fmla="*/ 77 w 94"/>
                <a:gd name="T11" fmla="*/ 52 h 114"/>
                <a:gd name="T12" fmla="*/ 91 w 94"/>
                <a:gd name="T13" fmla="*/ 29 h 114"/>
                <a:gd name="T14" fmla="*/ 56 w 94"/>
                <a:gd name="T15" fmla="*/ 0 h 114"/>
                <a:gd name="T16" fmla="*/ 0 w 94"/>
                <a:gd name="T17" fmla="*/ 0 h 114"/>
                <a:gd name="T18" fmla="*/ 0 w 94"/>
                <a:gd name="T19" fmla="*/ 114 h 114"/>
                <a:gd name="T20" fmla="*/ 23 w 94"/>
                <a:gd name="T21" fmla="*/ 64 h 114"/>
                <a:gd name="T22" fmla="*/ 23 w 94"/>
                <a:gd name="T23" fmla="*/ 64 h 114"/>
                <a:gd name="T24" fmla="*/ 53 w 94"/>
                <a:gd name="T25" fmla="*/ 64 h 114"/>
                <a:gd name="T26" fmla="*/ 70 w 94"/>
                <a:gd name="T27" fmla="*/ 77 h 114"/>
                <a:gd name="T28" fmla="*/ 52 w 94"/>
                <a:gd name="T29" fmla="*/ 94 h 114"/>
                <a:gd name="T30" fmla="*/ 23 w 94"/>
                <a:gd name="T31" fmla="*/ 94 h 114"/>
                <a:gd name="T32" fmla="*/ 23 w 94"/>
                <a:gd name="T33" fmla="*/ 64 h 114"/>
                <a:gd name="T34" fmla="*/ 23 w 94"/>
                <a:gd name="T35" fmla="*/ 19 h 114"/>
                <a:gd name="T36" fmla="*/ 23 w 94"/>
                <a:gd name="T37" fmla="*/ 19 h 114"/>
                <a:gd name="T38" fmla="*/ 50 w 94"/>
                <a:gd name="T39" fmla="*/ 19 h 114"/>
                <a:gd name="T40" fmla="*/ 68 w 94"/>
                <a:gd name="T41" fmla="*/ 32 h 114"/>
                <a:gd name="T42" fmla="*/ 51 w 94"/>
                <a:gd name="T43" fmla="*/ 44 h 114"/>
                <a:gd name="T44" fmla="*/ 23 w 94"/>
                <a:gd name="T45" fmla="*/ 44 h 114"/>
                <a:gd name="T46" fmla="*/ 23 w 94"/>
                <a:gd name="T47" fmla="*/ 1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114">
                  <a:moveTo>
                    <a:pt x="0" y="114"/>
                  </a:moveTo>
                  <a:lnTo>
                    <a:pt x="0" y="114"/>
                  </a:lnTo>
                  <a:lnTo>
                    <a:pt x="48" y="114"/>
                  </a:lnTo>
                  <a:cubicBezTo>
                    <a:pt x="72" y="114"/>
                    <a:pt x="78" y="110"/>
                    <a:pt x="84" y="104"/>
                  </a:cubicBezTo>
                  <a:cubicBezTo>
                    <a:pt x="91" y="98"/>
                    <a:pt x="94" y="89"/>
                    <a:pt x="94" y="80"/>
                  </a:cubicBezTo>
                  <a:cubicBezTo>
                    <a:pt x="94" y="69"/>
                    <a:pt x="91" y="58"/>
                    <a:pt x="77" y="52"/>
                  </a:cubicBezTo>
                  <a:cubicBezTo>
                    <a:pt x="81" y="50"/>
                    <a:pt x="91" y="45"/>
                    <a:pt x="91" y="29"/>
                  </a:cubicBezTo>
                  <a:cubicBezTo>
                    <a:pt x="91" y="17"/>
                    <a:pt x="84" y="0"/>
                    <a:pt x="56" y="0"/>
                  </a:cubicBezTo>
                  <a:lnTo>
                    <a:pt x="0" y="0"/>
                  </a:lnTo>
                  <a:lnTo>
                    <a:pt x="0" y="114"/>
                  </a:lnTo>
                  <a:close/>
                  <a:moveTo>
                    <a:pt x="23" y="64"/>
                  </a:moveTo>
                  <a:lnTo>
                    <a:pt x="23" y="64"/>
                  </a:lnTo>
                  <a:lnTo>
                    <a:pt x="53" y="64"/>
                  </a:lnTo>
                  <a:cubicBezTo>
                    <a:pt x="62" y="64"/>
                    <a:pt x="70" y="67"/>
                    <a:pt x="70" y="77"/>
                  </a:cubicBezTo>
                  <a:cubicBezTo>
                    <a:pt x="70" y="89"/>
                    <a:pt x="64" y="94"/>
                    <a:pt x="52" y="94"/>
                  </a:cubicBezTo>
                  <a:lnTo>
                    <a:pt x="23" y="94"/>
                  </a:lnTo>
                  <a:lnTo>
                    <a:pt x="23" y="64"/>
                  </a:lnTo>
                  <a:close/>
                  <a:moveTo>
                    <a:pt x="23" y="19"/>
                  </a:moveTo>
                  <a:lnTo>
                    <a:pt x="23" y="19"/>
                  </a:lnTo>
                  <a:lnTo>
                    <a:pt x="50" y="19"/>
                  </a:lnTo>
                  <a:cubicBezTo>
                    <a:pt x="61" y="19"/>
                    <a:pt x="68" y="22"/>
                    <a:pt x="68" y="32"/>
                  </a:cubicBezTo>
                  <a:cubicBezTo>
                    <a:pt x="68" y="41"/>
                    <a:pt x="60" y="44"/>
                    <a:pt x="51" y="44"/>
                  </a:cubicBezTo>
                  <a:lnTo>
                    <a:pt x="23" y="44"/>
                  </a:lnTo>
                  <a:lnTo>
                    <a:pt x="23" y="19"/>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666"/>
            <p:cNvSpPr>
              <a:spLocks noEditPoints="1"/>
            </p:cNvSpPr>
            <p:nvPr/>
          </p:nvSpPr>
          <p:spPr bwMode="auto">
            <a:xfrm>
              <a:off x="1218" y="2664"/>
              <a:ext cx="71" cy="79"/>
            </a:xfrm>
            <a:custGeom>
              <a:avLst/>
              <a:gdLst>
                <a:gd name="T0" fmla="*/ 57 w 80"/>
                <a:gd name="T1" fmla="*/ 62 h 89"/>
                <a:gd name="T2" fmla="*/ 57 w 80"/>
                <a:gd name="T3" fmla="*/ 62 h 89"/>
                <a:gd name="T4" fmla="*/ 42 w 80"/>
                <a:gd name="T5" fmla="*/ 71 h 89"/>
                <a:gd name="T6" fmla="*/ 22 w 80"/>
                <a:gd name="T7" fmla="*/ 51 h 89"/>
                <a:gd name="T8" fmla="*/ 80 w 80"/>
                <a:gd name="T9" fmla="*/ 51 h 89"/>
                <a:gd name="T10" fmla="*/ 80 w 80"/>
                <a:gd name="T11" fmla="*/ 47 h 89"/>
                <a:gd name="T12" fmla="*/ 41 w 80"/>
                <a:gd name="T13" fmla="*/ 0 h 89"/>
                <a:gd name="T14" fmla="*/ 0 w 80"/>
                <a:gd name="T15" fmla="*/ 43 h 89"/>
                <a:gd name="T16" fmla="*/ 42 w 80"/>
                <a:gd name="T17" fmla="*/ 89 h 89"/>
                <a:gd name="T18" fmla="*/ 79 w 80"/>
                <a:gd name="T19" fmla="*/ 62 h 89"/>
                <a:gd name="T20" fmla="*/ 57 w 80"/>
                <a:gd name="T21" fmla="*/ 62 h 89"/>
                <a:gd name="T22" fmla="*/ 23 w 80"/>
                <a:gd name="T23" fmla="*/ 36 h 89"/>
                <a:gd name="T24" fmla="*/ 23 w 80"/>
                <a:gd name="T25" fmla="*/ 36 h 89"/>
                <a:gd name="T26" fmla="*/ 40 w 80"/>
                <a:gd name="T27" fmla="*/ 18 h 89"/>
                <a:gd name="T28" fmla="*/ 58 w 80"/>
                <a:gd name="T29" fmla="*/ 36 h 89"/>
                <a:gd name="T30" fmla="*/ 23 w 80"/>
                <a:gd name="T31" fmla="*/ 3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9">
                  <a:moveTo>
                    <a:pt x="57" y="62"/>
                  </a:moveTo>
                  <a:lnTo>
                    <a:pt x="57" y="62"/>
                  </a:lnTo>
                  <a:cubicBezTo>
                    <a:pt x="55" y="68"/>
                    <a:pt x="48" y="71"/>
                    <a:pt x="42" y="71"/>
                  </a:cubicBezTo>
                  <a:cubicBezTo>
                    <a:pt x="24" y="71"/>
                    <a:pt x="23" y="57"/>
                    <a:pt x="22" y="51"/>
                  </a:cubicBezTo>
                  <a:lnTo>
                    <a:pt x="80" y="51"/>
                  </a:lnTo>
                  <a:lnTo>
                    <a:pt x="80" y="47"/>
                  </a:lnTo>
                  <a:cubicBezTo>
                    <a:pt x="80" y="8"/>
                    <a:pt x="57" y="0"/>
                    <a:pt x="41" y="0"/>
                  </a:cubicBezTo>
                  <a:cubicBezTo>
                    <a:pt x="4" y="0"/>
                    <a:pt x="0" y="33"/>
                    <a:pt x="0" y="43"/>
                  </a:cubicBezTo>
                  <a:cubicBezTo>
                    <a:pt x="0" y="78"/>
                    <a:pt x="18" y="89"/>
                    <a:pt x="42" y="89"/>
                  </a:cubicBezTo>
                  <a:cubicBezTo>
                    <a:pt x="57" y="89"/>
                    <a:pt x="74" y="82"/>
                    <a:pt x="79" y="62"/>
                  </a:cubicBezTo>
                  <a:lnTo>
                    <a:pt x="57" y="62"/>
                  </a:lnTo>
                  <a:close/>
                  <a:moveTo>
                    <a:pt x="23" y="36"/>
                  </a:moveTo>
                  <a:lnTo>
                    <a:pt x="23" y="36"/>
                  </a:lnTo>
                  <a:cubicBezTo>
                    <a:pt x="24" y="25"/>
                    <a:pt x="30" y="18"/>
                    <a:pt x="40" y="18"/>
                  </a:cubicBezTo>
                  <a:cubicBezTo>
                    <a:pt x="48" y="18"/>
                    <a:pt x="56" y="22"/>
                    <a:pt x="58" y="36"/>
                  </a:cubicBezTo>
                  <a:lnTo>
                    <a:pt x="23" y="36"/>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667"/>
            <p:cNvSpPr>
              <a:spLocks noEditPoints="1"/>
            </p:cNvSpPr>
            <p:nvPr/>
          </p:nvSpPr>
          <p:spPr bwMode="auto">
            <a:xfrm>
              <a:off x="1343" y="2640"/>
              <a:ext cx="78" cy="101"/>
            </a:xfrm>
            <a:custGeom>
              <a:avLst/>
              <a:gdLst>
                <a:gd name="T0" fmla="*/ 24 w 88"/>
                <a:gd name="T1" fmla="*/ 73 h 114"/>
                <a:gd name="T2" fmla="*/ 24 w 88"/>
                <a:gd name="T3" fmla="*/ 73 h 114"/>
                <a:gd name="T4" fmla="*/ 51 w 88"/>
                <a:gd name="T5" fmla="*/ 73 h 114"/>
                <a:gd name="T6" fmla="*/ 88 w 88"/>
                <a:gd name="T7" fmla="*/ 36 h 114"/>
                <a:gd name="T8" fmla="*/ 52 w 88"/>
                <a:gd name="T9" fmla="*/ 0 h 114"/>
                <a:gd name="T10" fmla="*/ 0 w 88"/>
                <a:gd name="T11" fmla="*/ 0 h 114"/>
                <a:gd name="T12" fmla="*/ 0 w 88"/>
                <a:gd name="T13" fmla="*/ 114 h 114"/>
                <a:gd name="T14" fmla="*/ 24 w 88"/>
                <a:gd name="T15" fmla="*/ 114 h 114"/>
                <a:gd name="T16" fmla="*/ 24 w 88"/>
                <a:gd name="T17" fmla="*/ 73 h 114"/>
                <a:gd name="T18" fmla="*/ 24 w 88"/>
                <a:gd name="T19" fmla="*/ 53 h 114"/>
                <a:gd name="T20" fmla="*/ 24 w 88"/>
                <a:gd name="T21" fmla="*/ 53 h 114"/>
                <a:gd name="T22" fmla="*/ 24 w 88"/>
                <a:gd name="T23" fmla="*/ 19 h 114"/>
                <a:gd name="T24" fmla="*/ 43 w 88"/>
                <a:gd name="T25" fmla="*/ 19 h 114"/>
                <a:gd name="T26" fmla="*/ 64 w 88"/>
                <a:gd name="T27" fmla="*/ 35 h 114"/>
                <a:gd name="T28" fmla="*/ 46 w 88"/>
                <a:gd name="T29" fmla="*/ 53 h 114"/>
                <a:gd name="T30" fmla="*/ 24 w 88"/>
                <a:gd name="T31" fmla="*/ 5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114">
                  <a:moveTo>
                    <a:pt x="24" y="73"/>
                  </a:moveTo>
                  <a:lnTo>
                    <a:pt x="24" y="73"/>
                  </a:lnTo>
                  <a:lnTo>
                    <a:pt x="51" y="73"/>
                  </a:lnTo>
                  <a:cubicBezTo>
                    <a:pt x="82" y="73"/>
                    <a:pt x="88" y="47"/>
                    <a:pt x="88" y="36"/>
                  </a:cubicBezTo>
                  <a:cubicBezTo>
                    <a:pt x="88" y="14"/>
                    <a:pt x="74" y="0"/>
                    <a:pt x="52" y="0"/>
                  </a:cubicBezTo>
                  <a:lnTo>
                    <a:pt x="0" y="0"/>
                  </a:lnTo>
                  <a:lnTo>
                    <a:pt x="0" y="114"/>
                  </a:lnTo>
                  <a:lnTo>
                    <a:pt x="24" y="114"/>
                  </a:lnTo>
                  <a:lnTo>
                    <a:pt x="24" y="73"/>
                  </a:lnTo>
                  <a:close/>
                  <a:moveTo>
                    <a:pt x="24" y="53"/>
                  </a:moveTo>
                  <a:lnTo>
                    <a:pt x="24" y="53"/>
                  </a:lnTo>
                  <a:lnTo>
                    <a:pt x="24" y="19"/>
                  </a:lnTo>
                  <a:lnTo>
                    <a:pt x="43" y="19"/>
                  </a:lnTo>
                  <a:cubicBezTo>
                    <a:pt x="58" y="19"/>
                    <a:pt x="64" y="24"/>
                    <a:pt x="64" y="35"/>
                  </a:cubicBezTo>
                  <a:cubicBezTo>
                    <a:pt x="64" y="40"/>
                    <a:pt x="64" y="53"/>
                    <a:pt x="46" y="53"/>
                  </a:cubicBezTo>
                  <a:lnTo>
                    <a:pt x="24" y="53"/>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668"/>
            <p:cNvSpPr>
              <a:spLocks/>
            </p:cNvSpPr>
            <p:nvPr/>
          </p:nvSpPr>
          <p:spPr bwMode="auto">
            <a:xfrm>
              <a:off x="1436" y="2664"/>
              <a:ext cx="43" cy="77"/>
            </a:xfrm>
            <a:custGeom>
              <a:avLst/>
              <a:gdLst>
                <a:gd name="T0" fmla="*/ 0 w 49"/>
                <a:gd name="T1" fmla="*/ 87 h 87"/>
                <a:gd name="T2" fmla="*/ 0 w 49"/>
                <a:gd name="T3" fmla="*/ 87 h 87"/>
                <a:gd name="T4" fmla="*/ 22 w 49"/>
                <a:gd name="T5" fmla="*/ 87 h 87"/>
                <a:gd name="T6" fmla="*/ 22 w 49"/>
                <a:gd name="T7" fmla="*/ 43 h 87"/>
                <a:gd name="T8" fmla="*/ 43 w 49"/>
                <a:gd name="T9" fmla="*/ 23 h 87"/>
                <a:gd name="T10" fmla="*/ 49 w 49"/>
                <a:gd name="T11" fmla="*/ 23 h 87"/>
                <a:gd name="T12" fmla="*/ 49 w 49"/>
                <a:gd name="T13" fmla="*/ 0 h 87"/>
                <a:gd name="T14" fmla="*/ 45 w 49"/>
                <a:gd name="T15" fmla="*/ 0 h 87"/>
                <a:gd name="T16" fmla="*/ 21 w 49"/>
                <a:gd name="T17" fmla="*/ 17 h 87"/>
                <a:gd name="T18" fmla="*/ 21 w 49"/>
                <a:gd name="T19" fmla="*/ 17 h 87"/>
                <a:gd name="T20" fmla="*/ 21 w 49"/>
                <a:gd name="T21" fmla="*/ 2 h 87"/>
                <a:gd name="T22" fmla="*/ 0 w 49"/>
                <a:gd name="T23" fmla="*/ 2 h 87"/>
                <a:gd name="T24" fmla="*/ 0 w 49"/>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87">
                  <a:moveTo>
                    <a:pt x="0" y="87"/>
                  </a:moveTo>
                  <a:lnTo>
                    <a:pt x="0" y="87"/>
                  </a:lnTo>
                  <a:lnTo>
                    <a:pt x="22" y="87"/>
                  </a:lnTo>
                  <a:lnTo>
                    <a:pt x="22" y="43"/>
                  </a:lnTo>
                  <a:cubicBezTo>
                    <a:pt x="22" y="33"/>
                    <a:pt x="25" y="23"/>
                    <a:pt x="43" y="23"/>
                  </a:cubicBezTo>
                  <a:cubicBezTo>
                    <a:pt x="45" y="23"/>
                    <a:pt x="47" y="23"/>
                    <a:pt x="49" y="23"/>
                  </a:cubicBezTo>
                  <a:lnTo>
                    <a:pt x="49" y="0"/>
                  </a:lnTo>
                  <a:cubicBezTo>
                    <a:pt x="48" y="0"/>
                    <a:pt x="46" y="0"/>
                    <a:pt x="45" y="0"/>
                  </a:cubicBezTo>
                  <a:cubicBezTo>
                    <a:pt x="31" y="0"/>
                    <a:pt x="26" y="8"/>
                    <a:pt x="21" y="17"/>
                  </a:cubicBezTo>
                  <a:lnTo>
                    <a:pt x="21" y="17"/>
                  </a:lnTo>
                  <a:lnTo>
                    <a:pt x="21" y="2"/>
                  </a:lnTo>
                  <a:lnTo>
                    <a:pt x="0" y="2"/>
                  </a:lnTo>
                  <a:lnTo>
                    <a:pt x="0" y="87"/>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669"/>
            <p:cNvSpPr>
              <a:spLocks noEditPoints="1"/>
            </p:cNvSpPr>
            <p:nvPr/>
          </p:nvSpPr>
          <p:spPr bwMode="auto">
            <a:xfrm>
              <a:off x="1486" y="2664"/>
              <a:ext cx="70" cy="79"/>
            </a:xfrm>
            <a:custGeom>
              <a:avLst/>
              <a:gdLst>
                <a:gd name="T0" fmla="*/ 56 w 80"/>
                <a:gd name="T1" fmla="*/ 62 h 89"/>
                <a:gd name="T2" fmla="*/ 56 w 80"/>
                <a:gd name="T3" fmla="*/ 62 h 89"/>
                <a:gd name="T4" fmla="*/ 42 w 80"/>
                <a:gd name="T5" fmla="*/ 71 h 89"/>
                <a:gd name="T6" fmla="*/ 22 w 80"/>
                <a:gd name="T7" fmla="*/ 51 h 89"/>
                <a:gd name="T8" fmla="*/ 80 w 80"/>
                <a:gd name="T9" fmla="*/ 51 h 89"/>
                <a:gd name="T10" fmla="*/ 80 w 80"/>
                <a:gd name="T11" fmla="*/ 47 h 89"/>
                <a:gd name="T12" fmla="*/ 40 w 80"/>
                <a:gd name="T13" fmla="*/ 0 h 89"/>
                <a:gd name="T14" fmla="*/ 0 w 80"/>
                <a:gd name="T15" fmla="*/ 43 h 89"/>
                <a:gd name="T16" fmla="*/ 42 w 80"/>
                <a:gd name="T17" fmla="*/ 89 h 89"/>
                <a:gd name="T18" fmla="*/ 79 w 80"/>
                <a:gd name="T19" fmla="*/ 62 h 89"/>
                <a:gd name="T20" fmla="*/ 56 w 80"/>
                <a:gd name="T21" fmla="*/ 62 h 89"/>
                <a:gd name="T22" fmla="*/ 22 w 80"/>
                <a:gd name="T23" fmla="*/ 36 h 89"/>
                <a:gd name="T24" fmla="*/ 22 w 80"/>
                <a:gd name="T25" fmla="*/ 36 h 89"/>
                <a:gd name="T26" fmla="*/ 40 w 80"/>
                <a:gd name="T27" fmla="*/ 18 h 89"/>
                <a:gd name="T28" fmla="*/ 57 w 80"/>
                <a:gd name="T29" fmla="*/ 36 h 89"/>
                <a:gd name="T30" fmla="*/ 22 w 80"/>
                <a:gd name="T31" fmla="*/ 3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9">
                  <a:moveTo>
                    <a:pt x="56" y="62"/>
                  </a:moveTo>
                  <a:lnTo>
                    <a:pt x="56" y="62"/>
                  </a:lnTo>
                  <a:cubicBezTo>
                    <a:pt x="54" y="68"/>
                    <a:pt x="48" y="71"/>
                    <a:pt x="42" y="71"/>
                  </a:cubicBezTo>
                  <a:cubicBezTo>
                    <a:pt x="24" y="71"/>
                    <a:pt x="22" y="57"/>
                    <a:pt x="22" y="51"/>
                  </a:cubicBezTo>
                  <a:lnTo>
                    <a:pt x="80" y="51"/>
                  </a:lnTo>
                  <a:lnTo>
                    <a:pt x="80" y="47"/>
                  </a:lnTo>
                  <a:cubicBezTo>
                    <a:pt x="80" y="8"/>
                    <a:pt x="57" y="0"/>
                    <a:pt x="40" y="0"/>
                  </a:cubicBezTo>
                  <a:cubicBezTo>
                    <a:pt x="3" y="0"/>
                    <a:pt x="0" y="33"/>
                    <a:pt x="0" y="43"/>
                  </a:cubicBezTo>
                  <a:cubicBezTo>
                    <a:pt x="0" y="78"/>
                    <a:pt x="18" y="89"/>
                    <a:pt x="42" y="89"/>
                  </a:cubicBezTo>
                  <a:cubicBezTo>
                    <a:pt x="56" y="89"/>
                    <a:pt x="73" y="82"/>
                    <a:pt x="79" y="62"/>
                  </a:cubicBezTo>
                  <a:lnTo>
                    <a:pt x="56" y="62"/>
                  </a:lnTo>
                  <a:close/>
                  <a:moveTo>
                    <a:pt x="22" y="36"/>
                  </a:moveTo>
                  <a:lnTo>
                    <a:pt x="22" y="36"/>
                  </a:lnTo>
                  <a:cubicBezTo>
                    <a:pt x="24" y="25"/>
                    <a:pt x="29" y="18"/>
                    <a:pt x="40" y="18"/>
                  </a:cubicBezTo>
                  <a:cubicBezTo>
                    <a:pt x="47" y="18"/>
                    <a:pt x="56" y="22"/>
                    <a:pt x="57" y="36"/>
                  </a:cubicBezTo>
                  <a:lnTo>
                    <a:pt x="22" y="36"/>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670"/>
            <p:cNvSpPr>
              <a:spLocks/>
            </p:cNvSpPr>
            <p:nvPr/>
          </p:nvSpPr>
          <p:spPr bwMode="auto">
            <a:xfrm>
              <a:off x="1565" y="2664"/>
              <a:ext cx="68" cy="79"/>
            </a:xfrm>
            <a:custGeom>
              <a:avLst/>
              <a:gdLst>
                <a:gd name="T0" fmla="*/ 75 w 77"/>
                <a:gd name="T1" fmla="*/ 28 h 89"/>
                <a:gd name="T2" fmla="*/ 75 w 77"/>
                <a:gd name="T3" fmla="*/ 28 h 89"/>
                <a:gd name="T4" fmla="*/ 37 w 77"/>
                <a:gd name="T5" fmla="*/ 0 h 89"/>
                <a:gd name="T6" fmla="*/ 3 w 77"/>
                <a:gd name="T7" fmla="*/ 28 h 89"/>
                <a:gd name="T8" fmla="*/ 55 w 77"/>
                <a:gd name="T9" fmla="*/ 63 h 89"/>
                <a:gd name="T10" fmla="*/ 41 w 77"/>
                <a:gd name="T11" fmla="*/ 72 h 89"/>
                <a:gd name="T12" fmla="*/ 23 w 77"/>
                <a:gd name="T13" fmla="*/ 60 h 89"/>
                <a:gd name="T14" fmla="*/ 0 w 77"/>
                <a:gd name="T15" fmla="*/ 60 h 89"/>
                <a:gd name="T16" fmla="*/ 40 w 77"/>
                <a:gd name="T17" fmla="*/ 89 h 89"/>
                <a:gd name="T18" fmla="*/ 77 w 77"/>
                <a:gd name="T19" fmla="*/ 60 h 89"/>
                <a:gd name="T20" fmla="*/ 24 w 77"/>
                <a:gd name="T21" fmla="*/ 25 h 89"/>
                <a:gd name="T22" fmla="*/ 38 w 77"/>
                <a:gd name="T23" fmla="*/ 17 h 89"/>
                <a:gd name="T24" fmla="*/ 53 w 77"/>
                <a:gd name="T25" fmla="*/ 28 h 89"/>
                <a:gd name="T26" fmla="*/ 75 w 77"/>
                <a:gd name="T27" fmla="*/ 2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89">
                  <a:moveTo>
                    <a:pt x="75" y="28"/>
                  </a:moveTo>
                  <a:lnTo>
                    <a:pt x="75" y="28"/>
                  </a:lnTo>
                  <a:cubicBezTo>
                    <a:pt x="73" y="4"/>
                    <a:pt x="53" y="0"/>
                    <a:pt x="37" y="0"/>
                  </a:cubicBezTo>
                  <a:cubicBezTo>
                    <a:pt x="10" y="0"/>
                    <a:pt x="3" y="16"/>
                    <a:pt x="3" y="28"/>
                  </a:cubicBezTo>
                  <a:cubicBezTo>
                    <a:pt x="3" y="60"/>
                    <a:pt x="55" y="49"/>
                    <a:pt x="55" y="63"/>
                  </a:cubicBezTo>
                  <a:cubicBezTo>
                    <a:pt x="55" y="67"/>
                    <a:pt x="52" y="72"/>
                    <a:pt x="41" y="72"/>
                  </a:cubicBezTo>
                  <a:cubicBezTo>
                    <a:pt x="27" y="72"/>
                    <a:pt x="23" y="67"/>
                    <a:pt x="23" y="60"/>
                  </a:cubicBezTo>
                  <a:lnTo>
                    <a:pt x="0" y="60"/>
                  </a:lnTo>
                  <a:cubicBezTo>
                    <a:pt x="0" y="82"/>
                    <a:pt x="21" y="89"/>
                    <a:pt x="40" y="89"/>
                  </a:cubicBezTo>
                  <a:cubicBezTo>
                    <a:pt x="54" y="89"/>
                    <a:pt x="77" y="85"/>
                    <a:pt x="77" y="60"/>
                  </a:cubicBezTo>
                  <a:cubicBezTo>
                    <a:pt x="77" y="29"/>
                    <a:pt x="24" y="38"/>
                    <a:pt x="24" y="25"/>
                  </a:cubicBezTo>
                  <a:cubicBezTo>
                    <a:pt x="24" y="21"/>
                    <a:pt x="26" y="17"/>
                    <a:pt x="38" y="17"/>
                  </a:cubicBezTo>
                  <a:cubicBezTo>
                    <a:pt x="50" y="17"/>
                    <a:pt x="52" y="23"/>
                    <a:pt x="53" y="28"/>
                  </a:cubicBezTo>
                  <a:lnTo>
                    <a:pt x="75" y="28"/>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671"/>
            <p:cNvSpPr>
              <a:spLocks noEditPoints="1"/>
            </p:cNvSpPr>
            <p:nvPr/>
          </p:nvSpPr>
          <p:spPr bwMode="auto">
            <a:xfrm>
              <a:off x="1642" y="2664"/>
              <a:ext cx="71" cy="79"/>
            </a:xfrm>
            <a:custGeom>
              <a:avLst/>
              <a:gdLst>
                <a:gd name="T0" fmla="*/ 57 w 81"/>
                <a:gd name="T1" fmla="*/ 62 h 89"/>
                <a:gd name="T2" fmla="*/ 57 w 81"/>
                <a:gd name="T3" fmla="*/ 62 h 89"/>
                <a:gd name="T4" fmla="*/ 43 w 81"/>
                <a:gd name="T5" fmla="*/ 71 h 89"/>
                <a:gd name="T6" fmla="*/ 23 w 81"/>
                <a:gd name="T7" fmla="*/ 51 h 89"/>
                <a:gd name="T8" fmla="*/ 81 w 81"/>
                <a:gd name="T9" fmla="*/ 51 h 89"/>
                <a:gd name="T10" fmla="*/ 81 w 81"/>
                <a:gd name="T11" fmla="*/ 47 h 89"/>
                <a:gd name="T12" fmla="*/ 41 w 81"/>
                <a:gd name="T13" fmla="*/ 0 h 89"/>
                <a:gd name="T14" fmla="*/ 0 w 81"/>
                <a:gd name="T15" fmla="*/ 43 h 89"/>
                <a:gd name="T16" fmla="*/ 43 w 81"/>
                <a:gd name="T17" fmla="*/ 89 h 89"/>
                <a:gd name="T18" fmla="*/ 80 w 81"/>
                <a:gd name="T19" fmla="*/ 62 h 89"/>
                <a:gd name="T20" fmla="*/ 57 w 81"/>
                <a:gd name="T21" fmla="*/ 62 h 89"/>
                <a:gd name="T22" fmla="*/ 23 w 81"/>
                <a:gd name="T23" fmla="*/ 36 h 89"/>
                <a:gd name="T24" fmla="*/ 23 w 81"/>
                <a:gd name="T25" fmla="*/ 36 h 89"/>
                <a:gd name="T26" fmla="*/ 41 w 81"/>
                <a:gd name="T27" fmla="*/ 18 h 89"/>
                <a:gd name="T28" fmla="*/ 58 w 81"/>
                <a:gd name="T29" fmla="*/ 36 h 89"/>
                <a:gd name="T30" fmla="*/ 23 w 81"/>
                <a:gd name="T31" fmla="*/ 3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89">
                  <a:moveTo>
                    <a:pt x="57" y="62"/>
                  </a:moveTo>
                  <a:lnTo>
                    <a:pt x="57" y="62"/>
                  </a:lnTo>
                  <a:cubicBezTo>
                    <a:pt x="55" y="68"/>
                    <a:pt x="49" y="71"/>
                    <a:pt x="43" y="71"/>
                  </a:cubicBezTo>
                  <a:cubicBezTo>
                    <a:pt x="25" y="71"/>
                    <a:pt x="23" y="57"/>
                    <a:pt x="23" y="51"/>
                  </a:cubicBezTo>
                  <a:lnTo>
                    <a:pt x="81" y="51"/>
                  </a:lnTo>
                  <a:lnTo>
                    <a:pt x="81" y="47"/>
                  </a:lnTo>
                  <a:cubicBezTo>
                    <a:pt x="81" y="8"/>
                    <a:pt x="58" y="0"/>
                    <a:pt x="41" y="0"/>
                  </a:cubicBezTo>
                  <a:cubicBezTo>
                    <a:pt x="4" y="0"/>
                    <a:pt x="0" y="33"/>
                    <a:pt x="0" y="43"/>
                  </a:cubicBezTo>
                  <a:cubicBezTo>
                    <a:pt x="0" y="78"/>
                    <a:pt x="19" y="89"/>
                    <a:pt x="43" y="89"/>
                  </a:cubicBezTo>
                  <a:cubicBezTo>
                    <a:pt x="57" y="89"/>
                    <a:pt x="74" y="82"/>
                    <a:pt x="80" y="62"/>
                  </a:cubicBezTo>
                  <a:lnTo>
                    <a:pt x="57" y="62"/>
                  </a:lnTo>
                  <a:close/>
                  <a:moveTo>
                    <a:pt x="23" y="36"/>
                  </a:moveTo>
                  <a:lnTo>
                    <a:pt x="23" y="36"/>
                  </a:lnTo>
                  <a:cubicBezTo>
                    <a:pt x="25" y="25"/>
                    <a:pt x="30" y="18"/>
                    <a:pt x="41" y="18"/>
                  </a:cubicBezTo>
                  <a:cubicBezTo>
                    <a:pt x="48" y="18"/>
                    <a:pt x="57" y="22"/>
                    <a:pt x="58" y="36"/>
                  </a:cubicBezTo>
                  <a:lnTo>
                    <a:pt x="23" y="36"/>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672"/>
            <p:cNvSpPr>
              <a:spLocks/>
            </p:cNvSpPr>
            <p:nvPr/>
          </p:nvSpPr>
          <p:spPr bwMode="auto">
            <a:xfrm>
              <a:off x="1727" y="2664"/>
              <a:ext cx="68" cy="77"/>
            </a:xfrm>
            <a:custGeom>
              <a:avLst/>
              <a:gdLst>
                <a:gd name="T0" fmla="*/ 77 w 77"/>
                <a:gd name="T1" fmla="*/ 28 h 87"/>
                <a:gd name="T2" fmla="*/ 77 w 77"/>
                <a:gd name="T3" fmla="*/ 28 h 87"/>
                <a:gd name="T4" fmla="*/ 47 w 77"/>
                <a:gd name="T5" fmla="*/ 0 h 87"/>
                <a:gd name="T6" fmla="*/ 22 w 77"/>
                <a:gd name="T7" fmla="*/ 15 h 87"/>
                <a:gd name="T8" fmla="*/ 21 w 77"/>
                <a:gd name="T9" fmla="*/ 15 h 87"/>
                <a:gd name="T10" fmla="*/ 21 w 77"/>
                <a:gd name="T11" fmla="*/ 2 h 87"/>
                <a:gd name="T12" fmla="*/ 0 w 77"/>
                <a:gd name="T13" fmla="*/ 2 h 87"/>
                <a:gd name="T14" fmla="*/ 0 w 77"/>
                <a:gd name="T15" fmla="*/ 87 h 87"/>
                <a:gd name="T16" fmla="*/ 22 w 77"/>
                <a:gd name="T17" fmla="*/ 87 h 87"/>
                <a:gd name="T18" fmla="*/ 22 w 77"/>
                <a:gd name="T19" fmla="*/ 38 h 87"/>
                <a:gd name="T20" fmla="*/ 40 w 77"/>
                <a:gd name="T21" fmla="*/ 19 h 87"/>
                <a:gd name="T22" fmla="*/ 54 w 77"/>
                <a:gd name="T23" fmla="*/ 35 h 87"/>
                <a:gd name="T24" fmla="*/ 54 w 77"/>
                <a:gd name="T25" fmla="*/ 87 h 87"/>
                <a:gd name="T26" fmla="*/ 77 w 77"/>
                <a:gd name="T27" fmla="*/ 87 h 87"/>
                <a:gd name="T28" fmla="*/ 77 w 77"/>
                <a:gd name="T29" fmla="*/ 2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87">
                  <a:moveTo>
                    <a:pt x="77" y="28"/>
                  </a:moveTo>
                  <a:lnTo>
                    <a:pt x="77" y="28"/>
                  </a:lnTo>
                  <a:cubicBezTo>
                    <a:pt x="77" y="10"/>
                    <a:pt x="64" y="0"/>
                    <a:pt x="47" y="0"/>
                  </a:cubicBezTo>
                  <a:cubicBezTo>
                    <a:pt x="31" y="0"/>
                    <a:pt x="25" y="10"/>
                    <a:pt x="22" y="15"/>
                  </a:cubicBezTo>
                  <a:lnTo>
                    <a:pt x="21" y="15"/>
                  </a:lnTo>
                  <a:lnTo>
                    <a:pt x="21" y="2"/>
                  </a:lnTo>
                  <a:lnTo>
                    <a:pt x="0" y="2"/>
                  </a:lnTo>
                  <a:lnTo>
                    <a:pt x="0" y="87"/>
                  </a:lnTo>
                  <a:lnTo>
                    <a:pt x="22" y="87"/>
                  </a:lnTo>
                  <a:lnTo>
                    <a:pt x="22" y="38"/>
                  </a:lnTo>
                  <a:cubicBezTo>
                    <a:pt x="22" y="25"/>
                    <a:pt x="30" y="19"/>
                    <a:pt x="40" y="19"/>
                  </a:cubicBezTo>
                  <a:cubicBezTo>
                    <a:pt x="54" y="19"/>
                    <a:pt x="54" y="29"/>
                    <a:pt x="54" y="35"/>
                  </a:cubicBezTo>
                  <a:lnTo>
                    <a:pt x="54" y="87"/>
                  </a:lnTo>
                  <a:lnTo>
                    <a:pt x="77" y="87"/>
                  </a:lnTo>
                  <a:lnTo>
                    <a:pt x="77" y="28"/>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673"/>
            <p:cNvSpPr>
              <a:spLocks/>
            </p:cNvSpPr>
            <p:nvPr/>
          </p:nvSpPr>
          <p:spPr bwMode="auto">
            <a:xfrm>
              <a:off x="1805" y="2646"/>
              <a:ext cx="43" cy="96"/>
            </a:xfrm>
            <a:custGeom>
              <a:avLst/>
              <a:gdLst>
                <a:gd name="T0" fmla="*/ 34 w 48"/>
                <a:gd name="T1" fmla="*/ 0 h 109"/>
                <a:gd name="T2" fmla="*/ 34 w 48"/>
                <a:gd name="T3" fmla="*/ 0 h 109"/>
                <a:gd name="T4" fmla="*/ 12 w 48"/>
                <a:gd name="T5" fmla="*/ 0 h 109"/>
                <a:gd name="T6" fmla="*/ 12 w 48"/>
                <a:gd name="T7" fmla="*/ 23 h 109"/>
                <a:gd name="T8" fmla="*/ 0 w 48"/>
                <a:gd name="T9" fmla="*/ 23 h 109"/>
                <a:gd name="T10" fmla="*/ 0 w 48"/>
                <a:gd name="T11" fmla="*/ 39 h 109"/>
                <a:gd name="T12" fmla="*/ 12 w 48"/>
                <a:gd name="T13" fmla="*/ 39 h 109"/>
                <a:gd name="T14" fmla="*/ 12 w 48"/>
                <a:gd name="T15" fmla="*/ 91 h 109"/>
                <a:gd name="T16" fmla="*/ 34 w 48"/>
                <a:gd name="T17" fmla="*/ 109 h 109"/>
                <a:gd name="T18" fmla="*/ 37 w 48"/>
                <a:gd name="T19" fmla="*/ 109 h 109"/>
                <a:gd name="T20" fmla="*/ 48 w 48"/>
                <a:gd name="T21" fmla="*/ 108 h 109"/>
                <a:gd name="T22" fmla="*/ 48 w 48"/>
                <a:gd name="T23" fmla="*/ 92 h 109"/>
                <a:gd name="T24" fmla="*/ 43 w 48"/>
                <a:gd name="T25" fmla="*/ 92 h 109"/>
                <a:gd name="T26" fmla="*/ 34 w 48"/>
                <a:gd name="T27" fmla="*/ 85 h 109"/>
                <a:gd name="T28" fmla="*/ 34 w 48"/>
                <a:gd name="T29" fmla="*/ 39 h 109"/>
                <a:gd name="T30" fmla="*/ 48 w 48"/>
                <a:gd name="T31" fmla="*/ 39 h 109"/>
                <a:gd name="T32" fmla="*/ 48 w 48"/>
                <a:gd name="T33" fmla="*/ 23 h 109"/>
                <a:gd name="T34" fmla="*/ 34 w 48"/>
                <a:gd name="T35" fmla="*/ 23 h 109"/>
                <a:gd name="T36" fmla="*/ 34 w 48"/>
                <a:gd name="T3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109">
                  <a:moveTo>
                    <a:pt x="34" y="0"/>
                  </a:moveTo>
                  <a:lnTo>
                    <a:pt x="34" y="0"/>
                  </a:lnTo>
                  <a:lnTo>
                    <a:pt x="12" y="0"/>
                  </a:lnTo>
                  <a:lnTo>
                    <a:pt x="12" y="23"/>
                  </a:lnTo>
                  <a:lnTo>
                    <a:pt x="0" y="23"/>
                  </a:lnTo>
                  <a:lnTo>
                    <a:pt x="0" y="39"/>
                  </a:lnTo>
                  <a:lnTo>
                    <a:pt x="12" y="39"/>
                  </a:lnTo>
                  <a:lnTo>
                    <a:pt x="12" y="91"/>
                  </a:lnTo>
                  <a:cubicBezTo>
                    <a:pt x="12" y="101"/>
                    <a:pt x="15" y="109"/>
                    <a:pt x="34" y="109"/>
                  </a:cubicBezTo>
                  <a:lnTo>
                    <a:pt x="37" y="109"/>
                  </a:lnTo>
                  <a:cubicBezTo>
                    <a:pt x="41" y="109"/>
                    <a:pt x="44" y="109"/>
                    <a:pt x="48" y="108"/>
                  </a:cubicBezTo>
                  <a:lnTo>
                    <a:pt x="48" y="92"/>
                  </a:lnTo>
                  <a:cubicBezTo>
                    <a:pt x="46" y="92"/>
                    <a:pt x="44" y="92"/>
                    <a:pt x="43" y="92"/>
                  </a:cubicBezTo>
                  <a:cubicBezTo>
                    <a:pt x="34" y="92"/>
                    <a:pt x="34" y="90"/>
                    <a:pt x="34" y="85"/>
                  </a:cubicBezTo>
                  <a:lnTo>
                    <a:pt x="34" y="39"/>
                  </a:lnTo>
                  <a:lnTo>
                    <a:pt x="48" y="39"/>
                  </a:lnTo>
                  <a:lnTo>
                    <a:pt x="48" y="23"/>
                  </a:lnTo>
                  <a:lnTo>
                    <a:pt x="34" y="23"/>
                  </a:lnTo>
                  <a:lnTo>
                    <a:pt x="34" y="0"/>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674"/>
            <p:cNvSpPr>
              <a:spLocks noEditPoints="1"/>
            </p:cNvSpPr>
            <p:nvPr/>
          </p:nvSpPr>
          <p:spPr bwMode="auto">
            <a:xfrm>
              <a:off x="2227" y="2640"/>
              <a:ext cx="85" cy="101"/>
            </a:xfrm>
            <a:custGeom>
              <a:avLst/>
              <a:gdLst>
                <a:gd name="T0" fmla="*/ 0 w 97"/>
                <a:gd name="T1" fmla="*/ 114 h 114"/>
                <a:gd name="T2" fmla="*/ 0 w 97"/>
                <a:gd name="T3" fmla="*/ 114 h 114"/>
                <a:gd name="T4" fmla="*/ 50 w 97"/>
                <a:gd name="T5" fmla="*/ 114 h 114"/>
                <a:gd name="T6" fmla="*/ 97 w 97"/>
                <a:gd name="T7" fmla="*/ 54 h 114"/>
                <a:gd name="T8" fmla="*/ 51 w 97"/>
                <a:gd name="T9" fmla="*/ 0 h 114"/>
                <a:gd name="T10" fmla="*/ 0 w 97"/>
                <a:gd name="T11" fmla="*/ 0 h 114"/>
                <a:gd name="T12" fmla="*/ 0 w 97"/>
                <a:gd name="T13" fmla="*/ 114 h 114"/>
                <a:gd name="T14" fmla="*/ 24 w 97"/>
                <a:gd name="T15" fmla="*/ 19 h 114"/>
                <a:gd name="T16" fmla="*/ 24 w 97"/>
                <a:gd name="T17" fmla="*/ 19 h 114"/>
                <a:gd name="T18" fmla="*/ 46 w 97"/>
                <a:gd name="T19" fmla="*/ 19 h 114"/>
                <a:gd name="T20" fmla="*/ 73 w 97"/>
                <a:gd name="T21" fmla="*/ 56 h 114"/>
                <a:gd name="T22" fmla="*/ 47 w 97"/>
                <a:gd name="T23" fmla="*/ 94 h 114"/>
                <a:gd name="T24" fmla="*/ 24 w 97"/>
                <a:gd name="T25" fmla="*/ 94 h 114"/>
                <a:gd name="T26" fmla="*/ 24 w 97"/>
                <a:gd name="T27" fmla="*/ 1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14">
                  <a:moveTo>
                    <a:pt x="0" y="114"/>
                  </a:moveTo>
                  <a:lnTo>
                    <a:pt x="0" y="114"/>
                  </a:lnTo>
                  <a:lnTo>
                    <a:pt x="50" y="114"/>
                  </a:lnTo>
                  <a:cubicBezTo>
                    <a:pt x="87" y="114"/>
                    <a:pt x="97" y="79"/>
                    <a:pt x="97" y="54"/>
                  </a:cubicBezTo>
                  <a:cubicBezTo>
                    <a:pt x="97" y="32"/>
                    <a:pt x="89" y="0"/>
                    <a:pt x="51" y="0"/>
                  </a:cubicBezTo>
                  <a:lnTo>
                    <a:pt x="0" y="0"/>
                  </a:lnTo>
                  <a:lnTo>
                    <a:pt x="0" y="114"/>
                  </a:lnTo>
                  <a:close/>
                  <a:moveTo>
                    <a:pt x="24" y="19"/>
                  </a:moveTo>
                  <a:lnTo>
                    <a:pt x="24" y="19"/>
                  </a:lnTo>
                  <a:lnTo>
                    <a:pt x="46" y="19"/>
                  </a:lnTo>
                  <a:cubicBezTo>
                    <a:pt x="57" y="19"/>
                    <a:pt x="73" y="22"/>
                    <a:pt x="73" y="56"/>
                  </a:cubicBezTo>
                  <a:cubicBezTo>
                    <a:pt x="73" y="75"/>
                    <a:pt x="66" y="94"/>
                    <a:pt x="47" y="94"/>
                  </a:cubicBezTo>
                  <a:lnTo>
                    <a:pt x="24" y="94"/>
                  </a:lnTo>
                  <a:lnTo>
                    <a:pt x="24" y="19"/>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675"/>
            <p:cNvSpPr>
              <a:spLocks noEditPoints="1"/>
            </p:cNvSpPr>
            <p:nvPr/>
          </p:nvSpPr>
          <p:spPr bwMode="auto">
            <a:xfrm>
              <a:off x="2321" y="2664"/>
              <a:ext cx="72" cy="79"/>
            </a:xfrm>
            <a:custGeom>
              <a:avLst/>
              <a:gdLst>
                <a:gd name="T0" fmla="*/ 57 w 81"/>
                <a:gd name="T1" fmla="*/ 62 h 89"/>
                <a:gd name="T2" fmla="*/ 57 w 81"/>
                <a:gd name="T3" fmla="*/ 62 h 89"/>
                <a:gd name="T4" fmla="*/ 42 w 81"/>
                <a:gd name="T5" fmla="*/ 71 h 89"/>
                <a:gd name="T6" fmla="*/ 23 w 81"/>
                <a:gd name="T7" fmla="*/ 51 h 89"/>
                <a:gd name="T8" fmla="*/ 81 w 81"/>
                <a:gd name="T9" fmla="*/ 51 h 89"/>
                <a:gd name="T10" fmla="*/ 81 w 81"/>
                <a:gd name="T11" fmla="*/ 47 h 89"/>
                <a:gd name="T12" fmla="*/ 41 w 81"/>
                <a:gd name="T13" fmla="*/ 0 h 89"/>
                <a:gd name="T14" fmla="*/ 0 w 81"/>
                <a:gd name="T15" fmla="*/ 43 h 89"/>
                <a:gd name="T16" fmla="*/ 42 w 81"/>
                <a:gd name="T17" fmla="*/ 89 h 89"/>
                <a:gd name="T18" fmla="*/ 80 w 81"/>
                <a:gd name="T19" fmla="*/ 62 h 89"/>
                <a:gd name="T20" fmla="*/ 57 w 81"/>
                <a:gd name="T21" fmla="*/ 62 h 89"/>
                <a:gd name="T22" fmla="*/ 23 w 81"/>
                <a:gd name="T23" fmla="*/ 36 h 89"/>
                <a:gd name="T24" fmla="*/ 23 w 81"/>
                <a:gd name="T25" fmla="*/ 36 h 89"/>
                <a:gd name="T26" fmla="*/ 41 w 81"/>
                <a:gd name="T27" fmla="*/ 18 h 89"/>
                <a:gd name="T28" fmla="*/ 58 w 81"/>
                <a:gd name="T29" fmla="*/ 36 h 89"/>
                <a:gd name="T30" fmla="*/ 23 w 81"/>
                <a:gd name="T31" fmla="*/ 3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89">
                  <a:moveTo>
                    <a:pt x="57" y="62"/>
                  </a:moveTo>
                  <a:lnTo>
                    <a:pt x="57" y="62"/>
                  </a:lnTo>
                  <a:cubicBezTo>
                    <a:pt x="55" y="68"/>
                    <a:pt x="49" y="71"/>
                    <a:pt x="42" y="71"/>
                  </a:cubicBezTo>
                  <a:cubicBezTo>
                    <a:pt x="24" y="71"/>
                    <a:pt x="23" y="57"/>
                    <a:pt x="23" y="51"/>
                  </a:cubicBezTo>
                  <a:lnTo>
                    <a:pt x="81" y="51"/>
                  </a:lnTo>
                  <a:lnTo>
                    <a:pt x="81" y="47"/>
                  </a:lnTo>
                  <a:cubicBezTo>
                    <a:pt x="81" y="8"/>
                    <a:pt x="58" y="0"/>
                    <a:pt x="41" y="0"/>
                  </a:cubicBezTo>
                  <a:cubicBezTo>
                    <a:pt x="4" y="0"/>
                    <a:pt x="0" y="33"/>
                    <a:pt x="0" y="43"/>
                  </a:cubicBezTo>
                  <a:cubicBezTo>
                    <a:pt x="0" y="78"/>
                    <a:pt x="19" y="89"/>
                    <a:pt x="42" y="89"/>
                  </a:cubicBezTo>
                  <a:cubicBezTo>
                    <a:pt x="57" y="89"/>
                    <a:pt x="74" y="82"/>
                    <a:pt x="80" y="62"/>
                  </a:cubicBezTo>
                  <a:lnTo>
                    <a:pt x="57" y="62"/>
                  </a:lnTo>
                  <a:close/>
                  <a:moveTo>
                    <a:pt x="23" y="36"/>
                  </a:moveTo>
                  <a:lnTo>
                    <a:pt x="23" y="36"/>
                  </a:lnTo>
                  <a:cubicBezTo>
                    <a:pt x="24" y="25"/>
                    <a:pt x="30" y="18"/>
                    <a:pt x="41" y="18"/>
                  </a:cubicBezTo>
                  <a:cubicBezTo>
                    <a:pt x="48" y="18"/>
                    <a:pt x="56" y="22"/>
                    <a:pt x="58" y="36"/>
                  </a:cubicBezTo>
                  <a:lnTo>
                    <a:pt x="23" y="36"/>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676"/>
            <p:cNvSpPr>
              <a:spLocks/>
            </p:cNvSpPr>
            <p:nvPr/>
          </p:nvSpPr>
          <p:spPr bwMode="auto">
            <a:xfrm>
              <a:off x="2401" y="2664"/>
              <a:ext cx="69" cy="79"/>
            </a:xfrm>
            <a:custGeom>
              <a:avLst/>
              <a:gdLst>
                <a:gd name="T0" fmla="*/ 76 w 78"/>
                <a:gd name="T1" fmla="*/ 28 h 89"/>
                <a:gd name="T2" fmla="*/ 76 w 78"/>
                <a:gd name="T3" fmla="*/ 28 h 89"/>
                <a:gd name="T4" fmla="*/ 38 w 78"/>
                <a:gd name="T5" fmla="*/ 0 h 89"/>
                <a:gd name="T6" fmla="*/ 3 w 78"/>
                <a:gd name="T7" fmla="*/ 28 h 89"/>
                <a:gd name="T8" fmla="*/ 56 w 78"/>
                <a:gd name="T9" fmla="*/ 63 h 89"/>
                <a:gd name="T10" fmla="*/ 42 w 78"/>
                <a:gd name="T11" fmla="*/ 72 h 89"/>
                <a:gd name="T12" fmla="*/ 23 w 78"/>
                <a:gd name="T13" fmla="*/ 60 h 89"/>
                <a:gd name="T14" fmla="*/ 0 w 78"/>
                <a:gd name="T15" fmla="*/ 60 h 89"/>
                <a:gd name="T16" fmla="*/ 41 w 78"/>
                <a:gd name="T17" fmla="*/ 89 h 89"/>
                <a:gd name="T18" fmla="*/ 78 w 78"/>
                <a:gd name="T19" fmla="*/ 60 h 89"/>
                <a:gd name="T20" fmla="*/ 25 w 78"/>
                <a:gd name="T21" fmla="*/ 25 h 89"/>
                <a:gd name="T22" fmla="*/ 39 w 78"/>
                <a:gd name="T23" fmla="*/ 17 h 89"/>
                <a:gd name="T24" fmla="*/ 54 w 78"/>
                <a:gd name="T25" fmla="*/ 28 h 89"/>
                <a:gd name="T26" fmla="*/ 76 w 78"/>
                <a:gd name="T27" fmla="*/ 2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8" h="89">
                  <a:moveTo>
                    <a:pt x="76" y="28"/>
                  </a:moveTo>
                  <a:lnTo>
                    <a:pt x="76" y="28"/>
                  </a:lnTo>
                  <a:cubicBezTo>
                    <a:pt x="74" y="4"/>
                    <a:pt x="54" y="0"/>
                    <a:pt x="38" y="0"/>
                  </a:cubicBezTo>
                  <a:cubicBezTo>
                    <a:pt x="11" y="0"/>
                    <a:pt x="3" y="16"/>
                    <a:pt x="3" y="28"/>
                  </a:cubicBezTo>
                  <a:cubicBezTo>
                    <a:pt x="3" y="60"/>
                    <a:pt x="56" y="49"/>
                    <a:pt x="56" y="63"/>
                  </a:cubicBezTo>
                  <a:cubicBezTo>
                    <a:pt x="56" y="67"/>
                    <a:pt x="53" y="72"/>
                    <a:pt x="42" y="72"/>
                  </a:cubicBezTo>
                  <a:cubicBezTo>
                    <a:pt x="28" y="72"/>
                    <a:pt x="23" y="67"/>
                    <a:pt x="23" y="60"/>
                  </a:cubicBezTo>
                  <a:lnTo>
                    <a:pt x="0" y="60"/>
                  </a:lnTo>
                  <a:cubicBezTo>
                    <a:pt x="1" y="82"/>
                    <a:pt x="22" y="89"/>
                    <a:pt x="41" y="89"/>
                  </a:cubicBezTo>
                  <a:cubicBezTo>
                    <a:pt x="54" y="89"/>
                    <a:pt x="78" y="85"/>
                    <a:pt x="78" y="60"/>
                  </a:cubicBezTo>
                  <a:cubicBezTo>
                    <a:pt x="78" y="29"/>
                    <a:pt x="25" y="38"/>
                    <a:pt x="25" y="25"/>
                  </a:cubicBezTo>
                  <a:cubicBezTo>
                    <a:pt x="25" y="21"/>
                    <a:pt x="27" y="17"/>
                    <a:pt x="39" y="17"/>
                  </a:cubicBezTo>
                  <a:cubicBezTo>
                    <a:pt x="51" y="17"/>
                    <a:pt x="53" y="23"/>
                    <a:pt x="54" y="28"/>
                  </a:cubicBezTo>
                  <a:lnTo>
                    <a:pt x="76" y="28"/>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677"/>
            <p:cNvSpPr>
              <a:spLocks noEditPoints="1"/>
            </p:cNvSpPr>
            <p:nvPr/>
          </p:nvSpPr>
          <p:spPr bwMode="auto">
            <a:xfrm>
              <a:off x="2485" y="2640"/>
              <a:ext cx="20" cy="101"/>
            </a:xfrm>
            <a:custGeom>
              <a:avLst/>
              <a:gdLst>
                <a:gd name="T0" fmla="*/ 0 w 22"/>
                <a:gd name="T1" fmla="*/ 30 h 115"/>
                <a:gd name="T2" fmla="*/ 0 w 22"/>
                <a:gd name="T3" fmla="*/ 30 h 115"/>
                <a:gd name="T4" fmla="*/ 0 w 22"/>
                <a:gd name="T5" fmla="*/ 115 h 115"/>
                <a:gd name="T6" fmla="*/ 22 w 22"/>
                <a:gd name="T7" fmla="*/ 115 h 115"/>
                <a:gd name="T8" fmla="*/ 22 w 22"/>
                <a:gd name="T9" fmla="*/ 30 h 115"/>
                <a:gd name="T10" fmla="*/ 0 w 22"/>
                <a:gd name="T11" fmla="*/ 30 h 115"/>
                <a:gd name="T12" fmla="*/ 22 w 22"/>
                <a:gd name="T13" fmla="*/ 0 h 115"/>
                <a:gd name="T14" fmla="*/ 22 w 22"/>
                <a:gd name="T15" fmla="*/ 0 h 115"/>
                <a:gd name="T16" fmla="*/ 0 w 22"/>
                <a:gd name="T17" fmla="*/ 0 h 115"/>
                <a:gd name="T18" fmla="*/ 0 w 22"/>
                <a:gd name="T19" fmla="*/ 20 h 115"/>
                <a:gd name="T20" fmla="*/ 22 w 22"/>
                <a:gd name="T21" fmla="*/ 20 h 115"/>
                <a:gd name="T22" fmla="*/ 22 w 22"/>
                <a:gd name="T2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115">
                  <a:moveTo>
                    <a:pt x="0" y="30"/>
                  </a:moveTo>
                  <a:lnTo>
                    <a:pt x="0" y="30"/>
                  </a:lnTo>
                  <a:lnTo>
                    <a:pt x="0" y="115"/>
                  </a:lnTo>
                  <a:lnTo>
                    <a:pt x="22" y="115"/>
                  </a:lnTo>
                  <a:lnTo>
                    <a:pt x="22" y="30"/>
                  </a:lnTo>
                  <a:lnTo>
                    <a:pt x="0" y="30"/>
                  </a:lnTo>
                  <a:close/>
                  <a:moveTo>
                    <a:pt x="22" y="0"/>
                  </a:moveTo>
                  <a:lnTo>
                    <a:pt x="22" y="0"/>
                  </a:lnTo>
                  <a:lnTo>
                    <a:pt x="0" y="0"/>
                  </a:lnTo>
                  <a:lnTo>
                    <a:pt x="0" y="20"/>
                  </a:lnTo>
                  <a:lnTo>
                    <a:pt x="22" y="20"/>
                  </a:lnTo>
                  <a:lnTo>
                    <a:pt x="22" y="0"/>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678"/>
            <p:cNvSpPr>
              <a:spLocks noEditPoints="1"/>
            </p:cNvSpPr>
            <p:nvPr/>
          </p:nvSpPr>
          <p:spPr bwMode="auto">
            <a:xfrm>
              <a:off x="2520" y="2664"/>
              <a:ext cx="72" cy="107"/>
            </a:xfrm>
            <a:custGeom>
              <a:avLst/>
              <a:gdLst>
                <a:gd name="T0" fmla="*/ 61 w 82"/>
                <a:gd name="T1" fmla="*/ 2 h 121"/>
                <a:gd name="T2" fmla="*/ 61 w 82"/>
                <a:gd name="T3" fmla="*/ 2 h 121"/>
                <a:gd name="T4" fmla="*/ 61 w 82"/>
                <a:gd name="T5" fmla="*/ 15 h 121"/>
                <a:gd name="T6" fmla="*/ 60 w 82"/>
                <a:gd name="T7" fmla="*/ 15 h 121"/>
                <a:gd name="T8" fmla="*/ 36 w 82"/>
                <a:gd name="T9" fmla="*/ 0 h 121"/>
                <a:gd name="T10" fmla="*/ 0 w 82"/>
                <a:gd name="T11" fmla="*/ 44 h 121"/>
                <a:gd name="T12" fmla="*/ 37 w 82"/>
                <a:gd name="T13" fmla="*/ 87 h 121"/>
                <a:gd name="T14" fmla="*/ 59 w 82"/>
                <a:gd name="T15" fmla="*/ 75 h 121"/>
                <a:gd name="T16" fmla="*/ 60 w 82"/>
                <a:gd name="T17" fmla="*/ 75 h 121"/>
                <a:gd name="T18" fmla="*/ 60 w 82"/>
                <a:gd name="T19" fmla="*/ 85 h 121"/>
                <a:gd name="T20" fmla="*/ 42 w 82"/>
                <a:gd name="T21" fmla="*/ 104 h 121"/>
                <a:gd name="T22" fmla="*/ 26 w 82"/>
                <a:gd name="T23" fmla="*/ 96 h 121"/>
                <a:gd name="T24" fmla="*/ 2 w 82"/>
                <a:gd name="T25" fmla="*/ 96 h 121"/>
                <a:gd name="T26" fmla="*/ 39 w 82"/>
                <a:gd name="T27" fmla="*/ 121 h 121"/>
                <a:gd name="T28" fmla="*/ 82 w 82"/>
                <a:gd name="T29" fmla="*/ 82 h 121"/>
                <a:gd name="T30" fmla="*/ 82 w 82"/>
                <a:gd name="T31" fmla="*/ 2 h 121"/>
                <a:gd name="T32" fmla="*/ 61 w 82"/>
                <a:gd name="T33" fmla="*/ 2 h 121"/>
                <a:gd name="T34" fmla="*/ 23 w 82"/>
                <a:gd name="T35" fmla="*/ 45 h 121"/>
                <a:gd name="T36" fmla="*/ 23 w 82"/>
                <a:gd name="T37" fmla="*/ 45 h 121"/>
                <a:gd name="T38" fmla="*/ 41 w 82"/>
                <a:gd name="T39" fmla="*/ 19 h 121"/>
                <a:gd name="T40" fmla="*/ 60 w 82"/>
                <a:gd name="T41" fmla="*/ 44 h 121"/>
                <a:gd name="T42" fmla="*/ 41 w 82"/>
                <a:gd name="T43" fmla="*/ 69 h 121"/>
                <a:gd name="T44" fmla="*/ 23 w 82"/>
                <a:gd name="T45" fmla="*/ 4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2" h="121">
                  <a:moveTo>
                    <a:pt x="61" y="2"/>
                  </a:moveTo>
                  <a:lnTo>
                    <a:pt x="61" y="2"/>
                  </a:lnTo>
                  <a:lnTo>
                    <a:pt x="61" y="15"/>
                  </a:lnTo>
                  <a:lnTo>
                    <a:pt x="60" y="15"/>
                  </a:lnTo>
                  <a:cubicBezTo>
                    <a:pt x="58" y="9"/>
                    <a:pt x="51" y="0"/>
                    <a:pt x="36" y="0"/>
                  </a:cubicBezTo>
                  <a:cubicBezTo>
                    <a:pt x="17" y="0"/>
                    <a:pt x="0" y="14"/>
                    <a:pt x="0" y="44"/>
                  </a:cubicBezTo>
                  <a:cubicBezTo>
                    <a:pt x="0" y="73"/>
                    <a:pt x="16" y="87"/>
                    <a:pt x="37" y="87"/>
                  </a:cubicBezTo>
                  <a:cubicBezTo>
                    <a:pt x="50" y="87"/>
                    <a:pt x="56" y="81"/>
                    <a:pt x="59" y="75"/>
                  </a:cubicBezTo>
                  <a:lnTo>
                    <a:pt x="60" y="75"/>
                  </a:lnTo>
                  <a:lnTo>
                    <a:pt x="60" y="85"/>
                  </a:lnTo>
                  <a:cubicBezTo>
                    <a:pt x="60" y="99"/>
                    <a:pt x="54" y="104"/>
                    <a:pt x="42" y="104"/>
                  </a:cubicBezTo>
                  <a:cubicBezTo>
                    <a:pt x="29" y="104"/>
                    <a:pt x="27" y="100"/>
                    <a:pt x="26" y="96"/>
                  </a:cubicBezTo>
                  <a:lnTo>
                    <a:pt x="2" y="96"/>
                  </a:lnTo>
                  <a:cubicBezTo>
                    <a:pt x="3" y="114"/>
                    <a:pt x="22" y="121"/>
                    <a:pt x="39" y="121"/>
                  </a:cubicBezTo>
                  <a:cubicBezTo>
                    <a:pt x="81" y="121"/>
                    <a:pt x="82" y="97"/>
                    <a:pt x="82" y="82"/>
                  </a:cubicBezTo>
                  <a:lnTo>
                    <a:pt x="82" y="2"/>
                  </a:lnTo>
                  <a:lnTo>
                    <a:pt x="61" y="2"/>
                  </a:lnTo>
                  <a:close/>
                  <a:moveTo>
                    <a:pt x="23" y="45"/>
                  </a:moveTo>
                  <a:lnTo>
                    <a:pt x="23" y="45"/>
                  </a:lnTo>
                  <a:cubicBezTo>
                    <a:pt x="23" y="25"/>
                    <a:pt x="33" y="19"/>
                    <a:pt x="41" y="19"/>
                  </a:cubicBezTo>
                  <a:cubicBezTo>
                    <a:pt x="53" y="19"/>
                    <a:pt x="60" y="30"/>
                    <a:pt x="60" y="44"/>
                  </a:cubicBezTo>
                  <a:cubicBezTo>
                    <a:pt x="60" y="56"/>
                    <a:pt x="56" y="69"/>
                    <a:pt x="41" y="69"/>
                  </a:cubicBezTo>
                  <a:cubicBezTo>
                    <a:pt x="28" y="69"/>
                    <a:pt x="23" y="56"/>
                    <a:pt x="23" y="45"/>
                  </a:cubicBez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679"/>
            <p:cNvSpPr>
              <a:spLocks/>
            </p:cNvSpPr>
            <p:nvPr/>
          </p:nvSpPr>
          <p:spPr bwMode="auto">
            <a:xfrm>
              <a:off x="2610" y="2664"/>
              <a:ext cx="68" cy="77"/>
            </a:xfrm>
            <a:custGeom>
              <a:avLst/>
              <a:gdLst>
                <a:gd name="T0" fmla="*/ 77 w 77"/>
                <a:gd name="T1" fmla="*/ 28 h 87"/>
                <a:gd name="T2" fmla="*/ 77 w 77"/>
                <a:gd name="T3" fmla="*/ 28 h 87"/>
                <a:gd name="T4" fmla="*/ 47 w 77"/>
                <a:gd name="T5" fmla="*/ 0 h 87"/>
                <a:gd name="T6" fmla="*/ 22 w 77"/>
                <a:gd name="T7" fmla="*/ 15 h 87"/>
                <a:gd name="T8" fmla="*/ 21 w 77"/>
                <a:gd name="T9" fmla="*/ 15 h 87"/>
                <a:gd name="T10" fmla="*/ 21 w 77"/>
                <a:gd name="T11" fmla="*/ 2 h 87"/>
                <a:gd name="T12" fmla="*/ 0 w 77"/>
                <a:gd name="T13" fmla="*/ 2 h 87"/>
                <a:gd name="T14" fmla="*/ 0 w 77"/>
                <a:gd name="T15" fmla="*/ 87 h 87"/>
                <a:gd name="T16" fmla="*/ 22 w 77"/>
                <a:gd name="T17" fmla="*/ 87 h 87"/>
                <a:gd name="T18" fmla="*/ 22 w 77"/>
                <a:gd name="T19" fmla="*/ 38 h 87"/>
                <a:gd name="T20" fmla="*/ 40 w 77"/>
                <a:gd name="T21" fmla="*/ 19 h 87"/>
                <a:gd name="T22" fmla="*/ 54 w 77"/>
                <a:gd name="T23" fmla="*/ 35 h 87"/>
                <a:gd name="T24" fmla="*/ 54 w 77"/>
                <a:gd name="T25" fmla="*/ 87 h 87"/>
                <a:gd name="T26" fmla="*/ 77 w 77"/>
                <a:gd name="T27" fmla="*/ 87 h 87"/>
                <a:gd name="T28" fmla="*/ 77 w 77"/>
                <a:gd name="T29" fmla="*/ 2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87">
                  <a:moveTo>
                    <a:pt x="77" y="28"/>
                  </a:moveTo>
                  <a:lnTo>
                    <a:pt x="77" y="28"/>
                  </a:lnTo>
                  <a:cubicBezTo>
                    <a:pt x="77" y="10"/>
                    <a:pt x="64" y="0"/>
                    <a:pt x="47" y="0"/>
                  </a:cubicBezTo>
                  <a:cubicBezTo>
                    <a:pt x="31" y="0"/>
                    <a:pt x="25" y="10"/>
                    <a:pt x="22" y="15"/>
                  </a:cubicBezTo>
                  <a:lnTo>
                    <a:pt x="21" y="15"/>
                  </a:lnTo>
                  <a:lnTo>
                    <a:pt x="21" y="2"/>
                  </a:lnTo>
                  <a:lnTo>
                    <a:pt x="0" y="2"/>
                  </a:lnTo>
                  <a:lnTo>
                    <a:pt x="0" y="87"/>
                  </a:lnTo>
                  <a:lnTo>
                    <a:pt x="22" y="87"/>
                  </a:lnTo>
                  <a:lnTo>
                    <a:pt x="22" y="38"/>
                  </a:lnTo>
                  <a:cubicBezTo>
                    <a:pt x="22" y="25"/>
                    <a:pt x="30" y="19"/>
                    <a:pt x="40" y="19"/>
                  </a:cubicBezTo>
                  <a:cubicBezTo>
                    <a:pt x="54" y="19"/>
                    <a:pt x="54" y="29"/>
                    <a:pt x="54" y="35"/>
                  </a:cubicBezTo>
                  <a:lnTo>
                    <a:pt x="54" y="87"/>
                  </a:lnTo>
                  <a:lnTo>
                    <a:pt x="77" y="87"/>
                  </a:lnTo>
                  <a:lnTo>
                    <a:pt x="77" y="28"/>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680"/>
            <p:cNvSpPr>
              <a:spLocks/>
            </p:cNvSpPr>
            <p:nvPr/>
          </p:nvSpPr>
          <p:spPr bwMode="auto">
            <a:xfrm>
              <a:off x="2691" y="2693"/>
              <a:ext cx="39" cy="18"/>
            </a:xfrm>
            <a:custGeom>
              <a:avLst/>
              <a:gdLst>
                <a:gd name="T0" fmla="*/ 44 w 44"/>
                <a:gd name="T1" fmla="*/ 0 h 21"/>
                <a:gd name="T2" fmla="*/ 44 w 44"/>
                <a:gd name="T3" fmla="*/ 0 h 21"/>
                <a:gd name="T4" fmla="*/ 0 w 44"/>
                <a:gd name="T5" fmla="*/ 0 h 21"/>
                <a:gd name="T6" fmla="*/ 0 w 44"/>
                <a:gd name="T7" fmla="*/ 21 h 21"/>
                <a:gd name="T8" fmla="*/ 44 w 44"/>
                <a:gd name="T9" fmla="*/ 21 h 21"/>
                <a:gd name="T10" fmla="*/ 44 w 44"/>
                <a:gd name="T11" fmla="*/ 0 h 21"/>
              </a:gdLst>
              <a:ahLst/>
              <a:cxnLst>
                <a:cxn ang="0">
                  <a:pos x="T0" y="T1"/>
                </a:cxn>
                <a:cxn ang="0">
                  <a:pos x="T2" y="T3"/>
                </a:cxn>
                <a:cxn ang="0">
                  <a:pos x="T4" y="T5"/>
                </a:cxn>
                <a:cxn ang="0">
                  <a:pos x="T6" y="T7"/>
                </a:cxn>
                <a:cxn ang="0">
                  <a:pos x="T8" y="T9"/>
                </a:cxn>
                <a:cxn ang="0">
                  <a:pos x="T10" y="T11"/>
                </a:cxn>
              </a:cxnLst>
              <a:rect l="0" t="0" r="r" b="b"/>
              <a:pathLst>
                <a:path w="44" h="21">
                  <a:moveTo>
                    <a:pt x="44" y="0"/>
                  </a:moveTo>
                  <a:lnTo>
                    <a:pt x="44" y="0"/>
                  </a:lnTo>
                  <a:lnTo>
                    <a:pt x="0" y="0"/>
                  </a:lnTo>
                  <a:lnTo>
                    <a:pt x="0" y="21"/>
                  </a:lnTo>
                  <a:lnTo>
                    <a:pt x="44" y="21"/>
                  </a:lnTo>
                  <a:lnTo>
                    <a:pt x="44" y="0"/>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681"/>
            <p:cNvSpPr>
              <a:spLocks noEditPoints="1"/>
            </p:cNvSpPr>
            <p:nvPr/>
          </p:nvSpPr>
          <p:spPr bwMode="auto">
            <a:xfrm>
              <a:off x="2745" y="2640"/>
              <a:ext cx="86" cy="101"/>
            </a:xfrm>
            <a:custGeom>
              <a:avLst/>
              <a:gdLst>
                <a:gd name="T0" fmla="*/ 0 w 97"/>
                <a:gd name="T1" fmla="*/ 114 h 114"/>
                <a:gd name="T2" fmla="*/ 0 w 97"/>
                <a:gd name="T3" fmla="*/ 114 h 114"/>
                <a:gd name="T4" fmla="*/ 49 w 97"/>
                <a:gd name="T5" fmla="*/ 114 h 114"/>
                <a:gd name="T6" fmla="*/ 97 w 97"/>
                <a:gd name="T7" fmla="*/ 54 h 114"/>
                <a:gd name="T8" fmla="*/ 50 w 97"/>
                <a:gd name="T9" fmla="*/ 0 h 114"/>
                <a:gd name="T10" fmla="*/ 0 w 97"/>
                <a:gd name="T11" fmla="*/ 0 h 114"/>
                <a:gd name="T12" fmla="*/ 0 w 97"/>
                <a:gd name="T13" fmla="*/ 114 h 114"/>
                <a:gd name="T14" fmla="*/ 23 w 97"/>
                <a:gd name="T15" fmla="*/ 19 h 114"/>
                <a:gd name="T16" fmla="*/ 23 w 97"/>
                <a:gd name="T17" fmla="*/ 19 h 114"/>
                <a:gd name="T18" fmla="*/ 46 w 97"/>
                <a:gd name="T19" fmla="*/ 19 h 114"/>
                <a:gd name="T20" fmla="*/ 72 w 97"/>
                <a:gd name="T21" fmla="*/ 56 h 114"/>
                <a:gd name="T22" fmla="*/ 47 w 97"/>
                <a:gd name="T23" fmla="*/ 94 h 114"/>
                <a:gd name="T24" fmla="*/ 23 w 97"/>
                <a:gd name="T25" fmla="*/ 94 h 114"/>
                <a:gd name="T26" fmla="*/ 23 w 97"/>
                <a:gd name="T27" fmla="*/ 1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14">
                  <a:moveTo>
                    <a:pt x="0" y="114"/>
                  </a:moveTo>
                  <a:lnTo>
                    <a:pt x="0" y="114"/>
                  </a:lnTo>
                  <a:lnTo>
                    <a:pt x="49" y="114"/>
                  </a:lnTo>
                  <a:cubicBezTo>
                    <a:pt x="87" y="114"/>
                    <a:pt x="97" y="79"/>
                    <a:pt x="97" y="54"/>
                  </a:cubicBezTo>
                  <a:cubicBezTo>
                    <a:pt x="97" y="32"/>
                    <a:pt x="89" y="0"/>
                    <a:pt x="50" y="0"/>
                  </a:cubicBezTo>
                  <a:lnTo>
                    <a:pt x="0" y="0"/>
                  </a:lnTo>
                  <a:lnTo>
                    <a:pt x="0" y="114"/>
                  </a:lnTo>
                  <a:close/>
                  <a:moveTo>
                    <a:pt x="23" y="19"/>
                  </a:moveTo>
                  <a:lnTo>
                    <a:pt x="23" y="19"/>
                  </a:lnTo>
                  <a:lnTo>
                    <a:pt x="46" y="19"/>
                  </a:lnTo>
                  <a:cubicBezTo>
                    <a:pt x="56" y="19"/>
                    <a:pt x="72" y="22"/>
                    <a:pt x="72" y="56"/>
                  </a:cubicBezTo>
                  <a:cubicBezTo>
                    <a:pt x="72" y="75"/>
                    <a:pt x="66" y="94"/>
                    <a:pt x="47" y="94"/>
                  </a:cubicBezTo>
                  <a:lnTo>
                    <a:pt x="23" y="94"/>
                  </a:lnTo>
                  <a:lnTo>
                    <a:pt x="23" y="19"/>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82"/>
            <p:cNvSpPr>
              <a:spLocks noEditPoints="1"/>
            </p:cNvSpPr>
            <p:nvPr/>
          </p:nvSpPr>
          <p:spPr bwMode="auto">
            <a:xfrm>
              <a:off x="2846" y="2640"/>
              <a:ext cx="20" cy="101"/>
            </a:xfrm>
            <a:custGeom>
              <a:avLst/>
              <a:gdLst>
                <a:gd name="T0" fmla="*/ 0 w 23"/>
                <a:gd name="T1" fmla="*/ 30 h 115"/>
                <a:gd name="T2" fmla="*/ 0 w 23"/>
                <a:gd name="T3" fmla="*/ 30 h 115"/>
                <a:gd name="T4" fmla="*/ 0 w 23"/>
                <a:gd name="T5" fmla="*/ 115 h 115"/>
                <a:gd name="T6" fmla="*/ 23 w 23"/>
                <a:gd name="T7" fmla="*/ 115 h 115"/>
                <a:gd name="T8" fmla="*/ 23 w 23"/>
                <a:gd name="T9" fmla="*/ 30 h 115"/>
                <a:gd name="T10" fmla="*/ 0 w 23"/>
                <a:gd name="T11" fmla="*/ 30 h 115"/>
                <a:gd name="T12" fmla="*/ 23 w 23"/>
                <a:gd name="T13" fmla="*/ 0 h 115"/>
                <a:gd name="T14" fmla="*/ 23 w 23"/>
                <a:gd name="T15" fmla="*/ 0 h 115"/>
                <a:gd name="T16" fmla="*/ 0 w 23"/>
                <a:gd name="T17" fmla="*/ 0 h 115"/>
                <a:gd name="T18" fmla="*/ 0 w 23"/>
                <a:gd name="T19" fmla="*/ 20 h 115"/>
                <a:gd name="T20" fmla="*/ 23 w 23"/>
                <a:gd name="T21" fmla="*/ 20 h 115"/>
                <a:gd name="T22" fmla="*/ 23 w 23"/>
                <a:gd name="T2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115">
                  <a:moveTo>
                    <a:pt x="0" y="30"/>
                  </a:moveTo>
                  <a:lnTo>
                    <a:pt x="0" y="30"/>
                  </a:lnTo>
                  <a:lnTo>
                    <a:pt x="0" y="115"/>
                  </a:lnTo>
                  <a:lnTo>
                    <a:pt x="23" y="115"/>
                  </a:lnTo>
                  <a:lnTo>
                    <a:pt x="23" y="30"/>
                  </a:lnTo>
                  <a:lnTo>
                    <a:pt x="0" y="30"/>
                  </a:lnTo>
                  <a:close/>
                  <a:moveTo>
                    <a:pt x="23" y="0"/>
                  </a:moveTo>
                  <a:lnTo>
                    <a:pt x="23" y="0"/>
                  </a:lnTo>
                  <a:lnTo>
                    <a:pt x="0" y="0"/>
                  </a:lnTo>
                  <a:lnTo>
                    <a:pt x="0" y="20"/>
                  </a:lnTo>
                  <a:lnTo>
                    <a:pt x="23" y="20"/>
                  </a:lnTo>
                  <a:lnTo>
                    <a:pt x="23" y="0"/>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683"/>
            <p:cNvSpPr>
              <a:spLocks/>
            </p:cNvSpPr>
            <p:nvPr/>
          </p:nvSpPr>
          <p:spPr bwMode="auto">
            <a:xfrm>
              <a:off x="2880" y="2664"/>
              <a:ext cx="68" cy="79"/>
            </a:xfrm>
            <a:custGeom>
              <a:avLst/>
              <a:gdLst>
                <a:gd name="T0" fmla="*/ 75 w 77"/>
                <a:gd name="T1" fmla="*/ 28 h 89"/>
                <a:gd name="T2" fmla="*/ 75 w 77"/>
                <a:gd name="T3" fmla="*/ 28 h 89"/>
                <a:gd name="T4" fmla="*/ 37 w 77"/>
                <a:gd name="T5" fmla="*/ 0 h 89"/>
                <a:gd name="T6" fmla="*/ 3 w 77"/>
                <a:gd name="T7" fmla="*/ 28 h 89"/>
                <a:gd name="T8" fmla="*/ 55 w 77"/>
                <a:gd name="T9" fmla="*/ 63 h 89"/>
                <a:gd name="T10" fmla="*/ 41 w 77"/>
                <a:gd name="T11" fmla="*/ 72 h 89"/>
                <a:gd name="T12" fmla="*/ 23 w 77"/>
                <a:gd name="T13" fmla="*/ 60 h 89"/>
                <a:gd name="T14" fmla="*/ 0 w 77"/>
                <a:gd name="T15" fmla="*/ 60 h 89"/>
                <a:gd name="T16" fmla="*/ 40 w 77"/>
                <a:gd name="T17" fmla="*/ 89 h 89"/>
                <a:gd name="T18" fmla="*/ 77 w 77"/>
                <a:gd name="T19" fmla="*/ 60 h 89"/>
                <a:gd name="T20" fmla="*/ 24 w 77"/>
                <a:gd name="T21" fmla="*/ 25 h 89"/>
                <a:gd name="T22" fmla="*/ 38 w 77"/>
                <a:gd name="T23" fmla="*/ 17 h 89"/>
                <a:gd name="T24" fmla="*/ 53 w 77"/>
                <a:gd name="T25" fmla="*/ 28 h 89"/>
                <a:gd name="T26" fmla="*/ 75 w 77"/>
                <a:gd name="T27" fmla="*/ 2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89">
                  <a:moveTo>
                    <a:pt x="75" y="28"/>
                  </a:moveTo>
                  <a:lnTo>
                    <a:pt x="75" y="28"/>
                  </a:lnTo>
                  <a:cubicBezTo>
                    <a:pt x="73" y="4"/>
                    <a:pt x="53" y="0"/>
                    <a:pt x="37" y="0"/>
                  </a:cubicBezTo>
                  <a:cubicBezTo>
                    <a:pt x="10" y="0"/>
                    <a:pt x="3" y="16"/>
                    <a:pt x="3" y="28"/>
                  </a:cubicBezTo>
                  <a:cubicBezTo>
                    <a:pt x="3" y="60"/>
                    <a:pt x="55" y="49"/>
                    <a:pt x="55" y="63"/>
                  </a:cubicBezTo>
                  <a:cubicBezTo>
                    <a:pt x="55" y="67"/>
                    <a:pt x="52" y="72"/>
                    <a:pt x="41" y="72"/>
                  </a:cubicBezTo>
                  <a:cubicBezTo>
                    <a:pt x="27" y="72"/>
                    <a:pt x="23" y="67"/>
                    <a:pt x="23" y="60"/>
                  </a:cubicBezTo>
                  <a:lnTo>
                    <a:pt x="0" y="60"/>
                  </a:lnTo>
                  <a:cubicBezTo>
                    <a:pt x="0" y="82"/>
                    <a:pt x="21" y="89"/>
                    <a:pt x="40" y="89"/>
                  </a:cubicBezTo>
                  <a:cubicBezTo>
                    <a:pt x="54" y="89"/>
                    <a:pt x="77" y="85"/>
                    <a:pt x="77" y="60"/>
                  </a:cubicBezTo>
                  <a:cubicBezTo>
                    <a:pt x="77" y="29"/>
                    <a:pt x="24" y="38"/>
                    <a:pt x="24" y="25"/>
                  </a:cubicBezTo>
                  <a:cubicBezTo>
                    <a:pt x="24" y="21"/>
                    <a:pt x="26" y="17"/>
                    <a:pt x="38" y="17"/>
                  </a:cubicBezTo>
                  <a:cubicBezTo>
                    <a:pt x="50" y="17"/>
                    <a:pt x="52" y="23"/>
                    <a:pt x="53" y="28"/>
                  </a:cubicBezTo>
                  <a:lnTo>
                    <a:pt x="75" y="28"/>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684"/>
            <p:cNvSpPr>
              <a:spLocks/>
            </p:cNvSpPr>
            <p:nvPr/>
          </p:nvSpPr>
          <p:spPr bwMode="auto">
            <a:xfrm>
              <a:off x="2959" y="2664"/>
              <a:ext cx="69" cy="79"/>
            </a:xfrm>
            <a:custGeom>
              <a:avLst/>
              <a:gdLst>
                <a:gd name="T0" fmla="*/ 55 w 78"/>
                <a:gd name="T1" fmla="*/ 56 h 89"/>
                <a:gd name="T2" fmla="*/ 55 w 78"/>
                <a:gd name="T3" fmla="*/ 56 h 89"/>
                <a:gd name="T4" fmla="*/ 40 w 78"/>
                <a:gd name="T5" fmla="*/ 71 h 89"/>
                <a:gd name="T6" fmla="*/ 23 w 78"/>
                <a:gd name="T7" fmla="*/ 43 h 89"/>
                <a:gd name="T8" fmla="*/ 41 w 78"/>
                <a:gd name="T9" fmla="*/ 19 h 89"/>
                <a:gd name="T10" fmla="*/ 56 w 78"/>
                <a:gd name="T11" fmla="*/ 32 h 89"/>
                <a:gd name="T12" fmla="*/ 78 w 78"/>
                <a:gd name="T13" fmla="*/ 32 h 89"/>
                <a:gd name="T14" fmla="*/ 41 w 78"/>
                <a:gd name="T15" fmla="*/ 0 h 89"/>
                <a:gd name="T16" fmla="*/ 0 w 78"/>
                <a:gd name="T17" fmla="*/ 47 h 89"/>
                <a:gd name="T18" fmla="*/ 39 w 78"/>
                <a:gd name="T19" fmla="*/ 89 h 89"/>
                <a:gd name="T20" fmla="*/ 78 w 78"/>
                <a:gd name="T21" fmla="*/ 56 h 89"/>
                <a:gd name="T22" fmla="*/ 55 w 78"/>
                <a:gd name="T23" fmla="*/ 5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89">
                  <a:moveTo>
                    <a:pt x="55" y="56"/>
                  </a:moveTo>
                  <a:lnTo>
                    <a:pt x="55" y="56"/>
                  </a:lnTo>
                  <a:cubicBezTo>
                    <a:pt x="55" y="60"/>
                    <a:pt x="52" y="71"/>
                    <a:pt x="40" y="71"/>
                  </a:cubicBezTo>
                  <a:cubicBezTo>
                    <a:pt x="23" y="71"/>
                    <a:pt x="23" y="52"/>
                    <a:pt x="23" y="43"/>
                  </a:cubicBezTo>
                  <a:cubicBezTo>
                    <a:pt x="23" y="33"/>
                    <a:pt x="27" y="19"/>
                    <a:pt x="41" y="19"/>
                  </a:cubicBezTo>
                  <a:cubicBezTo>
                    <a:pt x="51" y="18"/>
                    <a:pt x="55" y="27"/>
                    <a:pt x="56" y="32"/>
                  </a:cubicBezTo>
                  <a:lnTo>
                    <a:pt x="78" y="32"/>
                  </a:lnTo>
                  <a:cubicBezTo>
                    <a:pt x="76" y="6"/>
                    <a:pt x="54" y="0"/>
                    <a:pt x="41" y="0"/>
                  </a:cubicBezTo>
                  <a:cubicBezTo>
                    <a:pt x="12" y="0"/>
                    <a:pt x="0" y="20"/>
                    <a:pt x="0" y="47"/>
                  </a:cubicBezTo>
                  <a:cubicBezTo>
                    <a:pt x="0" y="65"/>
                    <a:pt x="8" y="89"/>
                    <a:pt x="39" y="89"/>
                  </a:cubicBezTo>
                  <a:cubicBezTo>
                    <a:pt x="70" y="89"/>
                    <a:pt x="77" y="65"/>
                    <a:pt x="78" y="56"/>
                  </a:cubicBezTo>
                  <a:lnTo>
                    <a:pt x="55" y="56"/>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685"/>
            <p:cNvSpPr>
              <a:spLocks noEditPoints="1"/>
            </p:cNvSpPr>
            <p:nvPr/>
          </p:nvSpPr>
          <p:spPr bwMode="auto">
            <a:xfrm>
              <a:off x="3038" y="2664"/>
              <a:ext cx="76" cy="79"/>
            </a:xfrm>
            <a:custGeom>
              <a:avLst/>
              <a:gdLst>
                <a:gd name="T0" fmla="*/ 87 w 87"/>
                <a:gd name="T1" fmla="*/ 45 h 89"/>
                <a:gd name="T2" fmla="*/ 87 w 87"/>
                <a:gd name="T3" fmla="*/ 45 h 89"/>
                <a:gd name="T4" fmla="*/ 43 w 87"/>
                <a:gd name="T5" fmla="*/ 0 h 89"/>
                <a:gd name="T6" fmla="*/ 0 w 87"/>
                <a:gd name="T7" fmla="*/ 45 h 89"/>
                <a:gd name="T8" fmla="*/ 43 w 87"/>
                <a:gd name="T9" fmla="*/ 89 h 89"/>
                <a:gd name="T10" fmla="*/ 87 w 87"/>
                <a:gd name="T11" fmla="*/ 45 h 89"/>
                <a:gd name="T12" fmla="*/ 64 w 87"/>
                <a:gd name="T13" fmla="*/ 45 h 89"/>
                <a:gd name="T14" fmla="*/ 64 w 87"/>
                <a:gd name="T15" fmla="*/ 45 h 89"/>
                <a:gd name="T16" fmla="*/ 43 w 87"/>
                <a:gd name="T17" fmla="*/ 70 h 89"/>
                <a:gd name="T18" fmla="*/ 23 w 87"/>
                <a:gd name="T19" fmla="*/ 45 h 89"/>
                <a:gd name="T20" fmla="*/ 43 w 87"/>
                <a:gd name="T21" fmla="*/ 19 h 89"/>
                <a:gd name="T22" fmla="*/ 64 w 87"/>
                <a:gd name="T23" fmla="*/ 4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89">
                  <a:moveTo>
                    <a:pt x="87" y="45"/>
                  </a:moveTo>
                  <a:lnTo>
                    <a:pt x="87" y="45"/>
                  </a:lnTo>
                  <a:cubicBezTo>
                    <a:pt x="87" y="14"/>
                    <a:pt x="66" y="0"/>
                    <a:pt x="43" y="0"/>
                  </a:cubicBezTo>
                  <a:cubicBezTo>
                    <a:pt x="21" y="0"/>
                    <a:pt x="0" y="14"/>
                    <a:pt x="0" y="45"/>
                  </a:cubicBezTo>
                  <a:cubicBezTo>
                    <a:pt x="0" y="75"/>
                    <a:pt x="21" y="89"/>
                    <a:pt x="43" y="89"/>
                  </a:cubicBezTo>
                  <a:cubicBezTo>
                    <a:pt x="66" y="89"/>
                    <a:pt x="87" y="75"/>
                    <a:pt x="87" y="45"/>
                  </a:cubicBezTo>
                  <a:close/>
                  <a:moveTo>
                    <a:pt x="64" y="45"/>
                  </a:moveTo>
                  <a:lnTo>
                    <a:pt x="64" y="45"/>
                  </a:lnTo>
                  <a:cubicBezTo>
                    <a:pt x="64" y="55"/>
                    <a:pt x="61" y="70"/>
                    <a:pt x="43" y="70"/>
                  </a:cubicBezTo>
                  <a:cubicBezTo>
                    <a:pt x="26" y="70"/>
                    <a:pt x="23" y="55"/>
                    <a:pt x="23" y="45"/>
                  </a:cubicBezTo>
                  <a:cubicBezTo>
                    <a:pt x="23" y="34"/>
                    <a:pt x="26" y="19"/>
                    <a:pt x="43" y="19"/>
                  </a:cubicBezTo>
                  <a:cubicBezTo>
                    <a:pt x="61" y="19"/>
                    <a:pt x="64" y="34"/>
                    <a:pt x="64" y="45"/>
                  </a:cubicBez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686"/>
            <p:cNvSpPr>
              <a:spLocks/>
            </p:cNvSpPr>
            <p:nvPr/>
          </p:nvSpPr>
          <p:spPr bwMode="auto">
            <a:xfrm>
              <a:off x="3121" y="2666"/>
              <a:ext cx="75" cy="75"/>
            </a:xfrm>
            <a:custGeom>
              <a:avLst/>
              <a:gdLst>
                <a:gd name="T0" fmla="*/ 84 w 84"/>
                <a:gd name="T1" fmla="*/ 0 h 85"/>
                <a:gd name="T2" fmla="*/ 84 w 84"/>
                <a:gd name="T3" fmla="*/ 0 h 85"/>
                <a:gd name="T4" fmla="*/ 60 w 84"/>
                <a:gd name="T5" fmla="*/ 0 h 85"/>
                <a:gd name="T6" fmla="*/ 42 w 84"/>
                <a:gd name="T7" fmla="*/ 63 h 85"/>
                <a:gd name="T8" fmla="*/ 42 w 84"/>
                <a:gd name="T9" fmla="*/ 63 h 85"/>
                <a:gd name="T10" fmla="*/ 24 w 84"/>
                <a:gd name="T11" fmla="*/ 0 h 85"/>
                <a:gd name="T12" fmla="*/ 0 w 84"/>
                <a:gd name="T13" fmla="*/ 0 h 85"/>
                <a:gd name="T14" fmla="*/ 30 w 84"/>
                <a:gd name="T15" fmla="*/ 85 h 85"/>
                <a:gd name="T16" fmla="*/ 53 w 84"/>
                <a:gd name="T17" fmla="*/ 85 h 85"/>
                <a:gd name="T18" fmla="*/ 84 w 84"/>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0"/>
                  </a:moveTo>
                  <a:lnTo>
                    <a:pt x="84" y="0"/>
                  </a:lnTo>
                  <a:lnTo>
                    <a:pt x="60" y="0"/>
                  </a:lnTo>
                  <a:lnTo>
                    <a:pt x="42" y="63"/>
                  </a:lnTo>
                  <a:lnTo>
                    <a:pt x="42" y="63"/>
                  </a:lnTo>
                  <a:lnTo>
                    <a:pt x="24" y="0"/>
                  </a:lnTo>
                  <a:lnTo>
                    <a:pt x="0" y="0"/>
                  </a:lnTo>
                  <a:lnTo>
                    <a:pt x="30" y="85"/>
                  </a:lnTo>
                  <a:lnTo>
                    <a:pt x="53" y="85"/>
                  </a:lnTo>
                  <a:lnTo>
                    <a:pt x="84" y="0"/>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687"/>
            <p:cNvSpPr>
              <a:spLocks noEditPoints="1"/>
            </p:cNvSpPr>
            <p:nvPr/>
          </p:nvSpPr>
          <p:spPr bwMode="auto">
            <a:xfrm>
              <a:off x="3201" y="2664"/>
              <a:ext cx="71" cy="79"/>
            </a:xfrm>
            <a:custGeom>
              <a:avLst/>
              <a:gdLst>
                <a:gd name="T0" fmla="*/ 57 w 80"/>
                <a:gd name="T1" fmla="*/ 62 h 89"/>
                <a:gd name="T2" fmla="*/ 57 w 80"/>
                <a:gd name="T3" fmla="*/ 62 h 89"/>
                <a:gd name="T4" fmla="*/ 42 w 80"/>
                <a:gd name="T5" fmla="*/ 71 h 89"/>
                <a:gd name="T6" fmla="*/ 22 w 80"/>
                <a:gd name="T7" fmla="*/ 51 h 89"/>
                <a:gd name="T8" fmla="*/ 80 w 80"/>
                <a:gd name="T9" fmla="*/ 51 h 89"/>
                <a:gd name="T10" fmla="*/ 80 w 80"/>
                <a:gd name="T11" fmla="*/ 47 h 89"/>
                <a:gd name="T12" fmla="*/ 41 w 80"/>
                <a:gd name="T13" fmla="*/ 0 h 89"/>
                <a:gd name="T14" fmla="*/ 0 w 80"/>
                <a:gd name="T15" fmla="*/ 43 h 89"/>
                <a:gd name="T16" fmla="*/ 42 w 80"/>
                <a:gd name="T17" fmla="*/ 89 h 89"/>
                <a:gd name="T18" fmla="*/ 79 w 80"/>
                <a:gd name="T19" fmla="*/ 62 h 89"/>
                <a:gd name="T20" fmla="*/ 57 w 80"/>
                <a:gd name="T21" fmla="*/ 62 h 89"/>
                <a:gd name="T22" fmla="*/ 23 w 80"/>
                <a:gd name="T23" fmla="*/ 36 h 89"/>
                <a:gd name="T24" fmla="*/ 23 w 80"/>
                <a:gd name="T25" fmla="*/ 36 h 89"/>
                <a:gd name="T26" fmla="*/ 40 w 80"/>
                <a:gd name="T27" fmla="*/ 18 h 89"/>
                <a:gd name="T28" fmla="*/ 58 w 80"/>
                <a:gd name="T29" fmla="*/ 36 h 89"/>
                <a:gd name="T30" fmla="*/ 23 w 80"/>
                <a:gd name="T31" fmla="*/ 3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9">
                  <a:moveTo>
                    <a:pt x="57" y="62"/>
                  </a:moveTo>
                  <a:lnTo>
                    <a:pt x="57" y="62"/>
                  </a:lnTo>
                  <a:cubicBezTo>
                    <a:pt x="55" y="68"/>
                    <a:pt x="48" y="71"/>
                    <a:pt x="42" y="71"/>
                  </a:cubicBezTo>
                  <a:cubicBezTo>
                    <a:pt x="24" y="71"/>
                    <a:pt x="23" y="57"/>
                    <a:pt x="22" y="51"/>
                  </a:cubicBezTo>
                  <a:lnTo>
                    <a:pt x="80" y="51"/>
                  </a:lnTo>
                  <a:lnTo>
                    <a:pt x="80" y="47"/>
                  </a:lnTo>
                  <a:cubicBezTo>
                    <a:pt x="80" y="8"/>
                    <a:pt x="57" y="0"/>
                    <a:pt x="41" y="0"/>
                  </a:cubicBezTo>
                  <a:cubicBezTo>
                    <a:pt x="4" y="0"/>
                    <a:pt x="0" y="33"/>
                    <a:pt x="0" y="43"/>
                  </a:cubicBezTo>
                  <a:cubicBezTo>
                    <a:pt x="0" y="78"/>
                    <a:pt x="18" y="89"/>
                    <a:pt x="42" y="89"/>
                  </a:cubicBezTo>
                  <a:cubicBezTo>
                    <a:pt x="57" y="89"/>
                    <a:pt x="74" y="82"/>
                    <a:pt x="79" y="62"/>
                  </a:cubicBezTo>
                  <a:lnTo>
                    <a:pt x="57" y="62"/>
                  </a:lnTo>
                  <a:close/>
                  <a:moveTo>
                    <a:pt x="23" y="36"/>
                  </a:moveTo>
                  <a:lnTo>
                    <a:pt x="23" y="36"/>
                  </a:lnTo>
                  <a:cubicBezTo>
                    <a:pt x="24" y="25"/>
                    <a:pt x="30" y="18"/>
                    <a:pt x="40" y="18"/>
                  </a:cubicBezTo>
                  <a:cubicBezTo>
                    <a:pt x="48" y="18"/>
                    <a:pt x="56" y="22"/>
                    <a:pt x="58" y="36"/>
                  </a:cubicBezTo>
                  <a:lnTo>
                    <a:pt x="23" y="36"/>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688"/>
            <p:cNvSpPr>
              <a:spLocks/>
            </p:cNvSpPr>
            <p:nvPr/>
          </p:nvSpPr>
          <p:spPr bwMode="auto">
            <a:xfrm>
              <a:off x="3286" y="2664"/>
              <a:ext cx="43" cy="77"/>
            </a:xfrm>
            <a:custGeom>
              <a:avLst/>
              <a:gdLst>
                <a:gd name="T0" fmla="*/ 0 w 49"/>
                <a:gd name="T1" fmla="*/ 87 h 87"/>
                <a:gd name="T2" fmla="*/ 0 w 49"/>
                <a:gd name="T3" fmla="*/ 87 h 87"/>
                <a:gd name="T4" fmla="*/ 22 w 49"/>
                <a:gd name="T5" fmla="*/ 87 h 87"/>
                <a:gd name="T6" fmla="*/ 22 w 49"/>
                <a:gd name="T7" fmla="*/ 43 h 87"/>
                <a:gd name="T8" fmla="*/ 42 w 49"/>
                <a:gd name="T9" fmla="*/ 23 h 87"/>
                <a:gd name="T10" fmla="*/ 49 w 49"/>
                <a:gd name="T11" fmla="*/ 23 h 87"/>
                <a:gd name="T12" fmla="*/ 49 w 49"/>
                <a:gd name="T13" fmla="*/ 0 h 87"/>
                <a:gd name="T14" fmla="*/ 44 w 49"/>
                <a:gd name="T15" fmla="*/ 0 h 87"/>
                <a:gd name="T16" fmla="*/ 21 w 49"/>
                <a:gd name="T17" fmla="*/ 17 h 87"/>
                <a:gd name="T18" fmla="*/ 21 w 49"/>
                <a:gd name="T19" fmla="*/ 17 h 87"/>
                <a:gd name="T20" fmla="*/ 21 w 49"/>
                <a:gd name="T21" fmla="*/ 2 h 87"/>
                <a:gd name="T22" fmla="*/ 0 w 49"/>
                <a:gd name="T23" fmla="*/ 2 h 87"/>
                <a:gd name="T24" fmla="*/ 0 w 49"/>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87">
                  <a:moveTo>
                    <a:pt x="0" y="87"/>
                  </a:moveTo>
                  <a:lnTo>
                    <a:pt x="0" y="87"/>
                  </a:lnTo>
                  <a:lnTo>
                    <a:pt x="22" y="87"/>
                  </a:lnTo>
                  <a:lnTo>
                    <a:pt x="22" y="43"/>
                  </a:lnTo>
                  <a:cubicBezTo>
                    <a:pt x="22" y="33"/>
                    <a:pt x="25" y="23"/>
                    <a:pt x="42" y="23"/>
                  </a:cubicBezTo>
                  <a:cubicBezTo>
                    <a:pt x="44" y="23"/>
                    <a:pt x="47" y="23"/>
                    <a:pt x="49" y="23"/>
                  </a:cubicBezTo>
                  <a:lnTo>
                    <a:pt x="49" y="0"/>
                  </a:lnTo>
                  <a:cubicBezTo>
                    <a:pt x="47" y="0"/>
                    <a:pt x="46" y="0"/>
                    <a:pt x="44" y="0"/>
                  </a:cubicBezTo>
                  <a:cubicBezTo>
                    <a:pt x="31" y="0"/>
                    <a:pt x="26" y="8"/>
                    <a:pt x="21" y="17"/>
                  </a:cubicBezTo>
                  <a:lnTo>
                    <a:pt x="21" y="17"/>
                  </a:lnTo>
                  <a:lnTo>
                    <a:pt x="21" y="2"/>
                  </a:lnTo>
                  <a:lnTo>
                    <a:pt x="0" y="2"/>
                  </a:lnTo>
                  <a:lnTo>
                    <a:pt x="0" y="87"/>
                  </a:lnTo>
                  <a:close/>
                </a:path>
              </a:pathLst>
            </a:custGeom>
            <a:solidFill>
              <a:srgbClr val="34539D"/>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689"/>
            <p:cNvSpPr>
              <a:spLocks/>
            </p:cNvSpPr>
            <p:nvPr/>
          </p:nvSpPr>
          <p:spPr bwMode="auto">
            <a:xfrm>
              <a:off x="3865" y="2640"/>
              <a:ext cx="82" cy="101"/>
            </a:xfrm>
            <a:custGeom>
              <a:avLst/>
              <a:gdLst>
                <a:gd name="T0" fmla="*/ 58 w 93"/>
                <a:gd name="T1" fmla="*/ 20 h 114"/>
                <a:gd name="T2" fmla="*/ 58 w 93"/>
                <a:gd name="T3" fmla="*/ 20 h 114"/>
                <a:gd name="T4" fmla="*/ 93 w 93"/>
                <a:gd name="T5" fmla="*/ 20 h 114"/>
                <a:gd name="T6" fmla="*/ 93 w 93"/>
                <a:gd name="T7" fmla="*/ 0 h 114"/>
                <a:gd name="T8" fmla="*/ 0 w 93"/>
                <a:gd name="T9" fmla="*/ 0 h 114"/>
                <a:gd name="T10" fmla="*/ 0 w 93"/>
                <a:gd name="T11" fmla="*/ 20 h 114"/>
                <a:gd name="T12" fmla="*/ 34 w 93"/>
                <a:gd name="T13" fmla="*/ 20 h 114"/>
                <a:gd name="T14" fmla="*/ 34 w 93"/>
                <a:gd name="T15" fmla="*/ 114 h 114"/>
                <a:gd name="T16" fmla="*/ 58 w 93"/>
                <a:gd name="T17" fmla="*/ 114 h 114"/>
                <a:gd name="T18" fmla="*/ 58 w 93"/>
                <a:gd name="T19" fmla="*/ 2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114">
                  <a:moveTo>
                    <a:pt x="58" y="20"/>
                  </a:moveTo>
                  <a:lnTo>
                    <a:pt x="58" y="20"/>
                  </a:lnTo>
                  <a:lnTo>
                    <a:pt x="93" y="20"/>
                  </a:lnTo>
                  <a:lnTo>
                    <a:pt x="93" y="0"/>
                  </a:lnTo>
                  <a:lnTo>
                    <a:pt x="0" y="0"/>
                  </a:lnTo>
                  <a:lnTo>
                    <a:pt x="0" y="20"/>
                  </a:lnTo>
                  <a:lnTo>
                    <a:pt x="34" y="20"/>
                  </a:lnTo>
                  <a:lnTo>
                    <a:pt x="34" y="114"/>
                  </a:lnTo>
                  <a:lnTo>
                    <a:pt x="58" y="114"/>
                  </a:lnTo>
                  <a:lnTo>
                    <a:pt x="58" y="20"/>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690"/>
            <p:cNvSpPr>
              <a:spLocks noEditPoints="1"/>
            </p:cNvSpPr>
            <p:nvPr/>
          </p:nvSpPr>
          <p:spPr bwMode="auto">
            <a:xfrm>
              <a:off x="3953" y="2664"/>
              <a:ext cx="70" cy="79"/>
            </a:xfrm>
            <a:custGeom>
              <a:avLst/>
              <a:gdLst>
                <a:gd name="T0" fmla="*/ 57 w 80"/>
                <a:gd name="T1" fmla="*/ 62 h 89"/>
                <a:gd name="T2" fmla="*/ 57 w 80"/>
                <a:gd name="T3" fmla="*/ 62 h 89"/>
                <a:gd name="T4" fmla="*/ 42 w 80"/>
                <a:gd name="T5" fmla="*/ 71 h 89"/>
                <a:gd name="T6" fmla="*/ 22 w 80"/>
                <a:gd name="T7" fmla="*/ 51 h 89"/>
                <a:gd name="T8" fmla="*/ 80 w 80"/>
                <a:gd name="T9" fmla="*/ 51 h 89"/>
                <a:gd name="T10" fmla="*/ 80 w 80"/>
                <a:gd name="T11" fmla="*/ 47 h 89"/>
                <a:gd name="T12" fmla="*/ 41 w 80"/>
                <a:gd name="T13" fmla="*/ 0 h 89"/>
                <a:gd name="T14" fmla="*/ 0 w 80"/>
                <a:gd name="T15" fmla="*/ 43 h 89"/>
                <a:gd name="T16" fmla="*/ 42 w 80"/>
                <a:gd name="T17" fmla="*/ 89 h 89"/>
                <a:gd name="T18" fmla="*/ 79 w 80"/>
                <a:gd name="T19" fmla="*/ 62 h 89"/>
                <a:gd name="T20" fmla="*/ 57 w 80"/>
                <a:gd name="T21" fmla="*/ 62 h 89"/>
                <a:gd name="T22" fmla="*/ 23 w 80"/>
                <a:gd name="T23" fmla="*/ 36 h 89"/>
                <a:gd name="T24" fmla="*/ 23 w 80"/>
                <a:gd name="T25" fmla="*/ 36 h 89"/>
                <a:gd name="T26" fmla="*/ 40 w 80"/>
                <a:gd name="T27" fmla="*/ 18 h 89"/>
                <a:gd name="T28" fmla="*/ 58 w 80"/>
                <a:gd name="T29" fmla="*/ 36 h 89"/>
                <a:gd name="T30" fmla="*/ 23 w 80"/>
                <a:gd name="T31" fmla="*/ 3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9">
                  <a:moveTo>
                    <a:pt x="57" y="62"/>
                  </a:moveTo>
                  <a:lnTo>
                    <a:pt x="57" y="62"/>
                  </a:lnTo>
                  <a:cubicBezTo>
                    <a:pt x="55" y="68"/>
                    <a:pt x="48" y="71"/>
                    <a:pt x="42" y="71"/>
                  </a:cubicBezTo>
                  <a:cubicBezTo>
                    <a:pt x="24" y="71"/>
                    <a:pt x="23" y="57"/>
                    <a:pt x="22" y="51"/>
                  </a:cubicBezTo>
                  <a:lnTo>
                    <a:pt x="80" y="51"/>
                  </a:lnTo>
                  <a:lnTo>
                    <a:pt x="80" y="47"/>
                  </a:lnTo>
                  <a:cubicBezTo>
                    <a:pt x="80" y="8"/>
                    <a:pt x="57" y="0"/>
                    <a:pt x="41" y="0"/>
                  </a:cubicBezTo>
                  <a:cubicBezTo>
                    <a:pt x="4" y="0"/>
                    <a:pt x="0" y="33"/>
                    <a:pt x="0" y="43"/>
                  </a:cubicBezTo>
                  <a:cubicBezTo>
                    <a:pt x="0" y="78"/>
                    <a:pt x="18" y="89"/>
                    <a:pt x="42" y="89"/>
                  </a:cubicBezTo>
                  <a:cubicBezTo>
                    <a:pt x="57" y="89"/>
                    <a:pt x="74" y="82"/>
                    <a:pt x="79" y="62"/>
                  </a:cubicBezTo>
                  <a:lnTo>
                    <a:pt x="57" y="62"/>
                  </a:lnTo>
                  <a:close/>
                  <a:moveTo>
                    <a:pt x="23" y="36"/>
                  </a:moveTo>
                  <a:lnTo>
                    <a:pt x="23" y="36"/>
                  </a:lnTo>
                  <a:cubicBezTo>
                    <a:pt x="24" y="25"/>
                    <a:pt x="30" y="18"/>
                    <a:pt x="40" y="18"/>
                  </a:cubicBezTo>
                  <a:cubicBezTo>
                    <a:pt x="47" y="18"/>
                    <a:pt x="56" y="22"/>
                    <a:pt x="58" y="36"/>
                  </a:cubicBezTo>
                  <a:lnTo>
                    <a:pt x="23" y="36"/>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691"/>
            <p:cNvSpPr>
              <a:spLocks noEditPoints="1"/>
            </p:cNvSpPr>
            <p:nvPr/>
          </p:nvSpPr>
          <p:spPr bwMode="auto">
            <a:xfrm>
              <a:off x="4032" y="2664"/>
              <a:ext cx="70" cy="79"/>
            </a:xfrm>
            <a:custGeom>
              <a:avLst/>
              <a:gdLst>
                <a:gd name="T0" fmla="*/ 74 w 79"/>
                <a:gd name="T1" fmla="*/ 25 h 89"/>
                <a:gd name="T2" fmla="*/ 74 w 79"/>
                <a:gd name="T3" fmla="*/ 25 h 89"/>
                <a:gd name="T4" fmla="*/ 41 w 79"/>
                <a:gd name="T5" fmla="*/ 0 h 89"/>
                <a:gd name="T6" fmla="*/ 3 w 79"/>
                <a:gd name="T7" fmla="*/ 30 h 89"/>
                <a:gd name="T8" fmla="*/ 24 w 79"/>
                <a:gd name="T9" fmla="*/ 30 h 89"/>
                <a:gd name="T10" fmla="*/ 38 w 79"/>
                <a:gd name="T11" fmla="*/ 18 h 89"/>
                <a:gd name="T12" fmla="*/ 53 w 79"/>
                <a:gd name="T13" fmla="*/ 28 h 89"/>
                <a:gd name="T14" fmla="*/ 45 w 79"/>
                <a:gd name="T15" fmla="*/ 34 h 89"/>
                <a:gd name="T16" fmla="*/ 25 w 79"/>
                <a:gd name="T17" fmla="*/ 37 h 89"/>
                <a:gd name="T18" fmla="*/ 0 w 79"/>
                <a:gd name="T19" fmla="*/ 64 h 89"/>
                <a:gd name="T20" fmla="*/ 26 w 79"/>
                <a:gd name="T21" fmla="*/ 89 h 89"/>
                <a:gd name="T22" fmla="*/ 53 w 79"/>
                <a:gd name="T23" fmla="*/ 77 h 89"/>
                <a:gd name="T24" fmla="*/ 55 w 79"/>
                <a:gd name="T25" fmla="*/ 87 h 89"/>
                <a:gd name="T26" fmla="*/ 79 w 79"/>
                <a:gd name="T27" fmla="*/ 87 h 89"/>
                <a:gd name="T28" fmla="*/ 79 w 79"/>
                <a:gd name="T29" fmla="*/ 83 h 89"/>
                <a:gd name="T30" fmla="*/ 74 w 79"/>
                <a:gd name="T31" fmla="*/ 70 h 89"/>
                <a:gd name="T32" fmla="*/ 74 w 79"/>
                <a:gd name="T33" fmla="*/ 25 h 89"/>
                <a:gd name="T34" fmla="*/ 53 w 79"/>
                <a:gd name="T35" fmla="*/ 56 h 89"/>
                <a:gd name="T36" fmla="*/ 53 w 79"/>
                <a:gd name="T37" fmla="*/ 56 h 89"/>
                <a:gd name="T38" fmla="*/ 33 w 79"/>
                <a:gd name="T39" fmla="*/ 73 h 89"/>
                <a:gd name="T40" fmla="*/ 22 w 79"/>
                <a:gd name="T41" fmla="*/ 63 h 89"/>
                <a:gd name="T42" fmla="*/ 37 w 79"/>
                <a:gd name="T43" fmla="*/ 50 h 89"/>
                <a:gd name="T44" fmla="*/ 53 w 79"/>
                <a:gd name="T45" fmla="*/ 46 h 89"/>
                <a:gd name="T46" fmla="*/ 53 w 79"/>
                <a:gd name="T47" fmla="*/ 5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89">
                  <a:moveTo>
                    <a:pt x="74" y="25"/>
                  </a:moveTo>
                  <a:lnTo>
                    <a:pt x="74" y="25"/>
                  </a:lnTo>
                  <a:cubicBezTo>
                    <a:pt x="74" y="4"/>
                    <a:pt x="53" y="0"/>
                    <a:pt x="41" y="0"/>
                  </a:cubicBezTo>
                  <a:cubicBezTo>
                    <a:pt x="23" y="0"/>
                    <a:pt x="5" y="4"/>
                    <a:pt x="3" y="30"/>
                  </a:cubicBezTo>
                  <a:lnTo>
                    <a:pt x="24" y="30"/>
                  </a:lnTo>
                  <a:cubicBezTo>
                    <a:pt x="25" y="25"/>
                    <a:pt x="27" y="18"/>
                    <a:pt x="38" y="18"/>
                  </a:cubicBezTo>
                  <a:cubicBezTo>
                    <a:pt x="44" y="18"/>
                    <a:pt x="53" y="18"/>
                    <a:pt x="53" y="28"/>
                  </a:cubicBezTo>
                  <a:cubicBezTo>
                    <a:pt x="53" y="32"/>
                    <a:pt x="48" y="34"/>
                    <a:pt x="45" y="34"/>
                  </a:cubicBezTo>
                  <a:lnTo>
                    <a:pt x="25" y="37"/>
                  </a:lnTo>
                  <a:cubicBezTo>
                    <a:pt x="11" y="39"/>
                    <a:pt x="0" y="48"/>
                    <a:pt x="0" y="64"/>
                  </a:cubicBezTo>
                  <a:cubicBezTo>
                    <a:pt x="0" y="82"/>
                    <a:pt x="13" y="89"/>
                    <a:pt x="26" y="89"/>
                  </a:cubicBezTo>
                  <a:cubicBezTo>
                    <a:pt x="41" y="89"/>
                    <a:pt x="48" y="82"/>
                    <a:pt x="53" y="77"/>
                  </a:cubicBezTo>
                  <a:cubicBezTo>
                    <a:pt x="54" y="82"/>
                    <a:pt x="54" y="83"/>
                    <a:pt x="55" y="87"/>
                  </a:cubicBezTo>
                  <a:lnTo>
                    <a:pt x="79" y="87"/>
                  </a:lnTo>
                  <a:lnTo>
                    <a:pt x="79" y="83"/>
                  </a:lnTo>
                  <a:cubicBezTo>
                    <a:pt x="77" y="83"/>
                    <a:pt x="74" y="80"/>
                    <a:pt x="74" y="70"/>
                  </a:cubicBezTo>
                  <a:lnTo>
                    <a:pt x="74" y="25"/>
                  </a:lnTo>
                  <a:close/>
                  <a:moveTo>
                    <a:pt x="53" y="56"/>
                  </a:moveTo>
                  <a:lnTo>
                    <a:pt x="53" y="56"/>
                  </a:lnTo>
                  <a:cubicBezTo>
                    <a:pt x="53" y="67"/>
                    <a:pt x="42" y="73"/>
                    <a:pt x="33" y="73"/>
                  </a:cubicBezTo>
                  <a:cubicBezTo>
                    <a:pt x="28" y="73"/>
                    <a:pt x="22" y="71"/>
                    <a:pt x="22" y="63"/>
                  </a:cubicBezTo>
                  <a:cubicBezTo>
                    <a:pt x="22" y="54"/>
                    <a:pt x="29" y="52"/>
                    <a:pt x="37" y="50"/>
                  </a:cubicBezTo>
                  <a:cubicBezTo>
                    <a:pt x="47" y="49"/>
                    <a:pt x="50" y="47"/>
                    <a:pt x="53" y="46"/>
                  </a:cubicBezTo>
                  <a:lnTo>
                    <a:pt x="53" y="56"/>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692"/>
            <p:cNvSpPr>
              <a:spLocks/>
            </p:cNvSpPr>
            <p:nvPr/>
          </p:nvSpPr>
          <p:spPr bwMode="auto">
            <a:xfrm>
              <a:off x="4112" y="2664"/>
              <a:ext cx="69" cy="79"/>
            </a:xfrm>
            <a:custGeom>
              <a:avLst/>
              <a:gdLst>
                <a:gd name="T0" fmla="*/ 55 w 78"/>
                <a:gd name="T1" fmla="*/ 56 h 89"/>
                <a:gd name="T2" fmla="*/ 55 w 78"/>
                <a:gd name="T3" fmla="*/ 56 h 89"/>
                <a:gd name="T4" fmla="*/ 40 w 78"/>
                <a:gd name="T5" fmla="*/ 71 h 89"/>
                <a:gd name="T6" fmla="*/ 23 w 78"/>
                <a:gd name="T7" fmla="*/ 43 h 89"/>
                <a:gd name="T8" fmla="*/ 40 w 78"/>
                <a:gd name="T9" fmla="*/ 19 h 89"/>
                <a:gd name="T10" fmla="*/ 55 w 78"/>
                <a:gd name="T11" fmla="*/ 32 h 89"/>
                <a:gd name="T12" fmla="*/ 78 w 78"/>
                <a:gd name="T13" fmla="*/ 32 h 89"/>
                <a:gd name="T14" fmla="*/ 40 w 78"/>
                <a:gd name="T15" fmla="*/ 0 h 89"/>
                <a:gd name="T16" fmla="*/ 0 w 78"/>
                <a:gd name="T17" fmla="*/ 47 h 89"/>
                <a:gd name="T18" fmla="*/ 39 w 78"/>
                <a:gd name="T19" fmla="*/ 89 h 89"/>
                <a:gd name="T20" fmla="*/ 78 w 78"/>
                <a:gd name="T21" fmla="*/ 56 h 89"/>
                <a:gd name="T22" fmla="*/ 55 w 78"/>
                <a:gd name="T23" fmla="*/ 5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89">
                  <a:moveTo>
                    <a:pt x="55" y="56"/>
                  </a:moveTo>
                  <a:lnTo>
                    <a:pt x="55" y="56"/>
                  </a:lnTo>
                  <a:cubicBezTo>
                    <a:pt x="55" y="60"/>
                    <a:pt x="51" y="71"/>
                    <a:pt x="40" y="71"/>
                  </a:cubicBezTo>
                  <a:cubicBezTo>
                    <a:pt x="23" y="71"/>
                    <a:pt x="23" y="52"/>
                    <a:pt x="23" y="43"/>
                  </a:cubicBezTo>
                  <a:cubicBezTo>
                    <a:pt x="23" y="33"/>
                    <a:pt x="26" y="19"/>
                    <a:pt x="40" y="19"/>
                  </a:cubicBezTo>
                  <a:cubicBezTo>
                    <a:pt x="51" y="18"/>
                    <a:pt x="54" y="27"/>
                    <a:pt x="55" y="32"/>
                  </a:cubicBezTo>
                  <a:lnTo>
                    <a:pt x="78" y="32"/>
                  </a:lnTo>
                  <a:cubicBezTo>
                    <a:pt x="76" y="6"/>
                    <a:pt x="54" y="0"/>
                    <a:pt x="40" y="0"/>
                  </a:cubicBezTo>
                  <a:cubicBezTo>
                    <a:pt x="12" y="0"/>
                    <a:pt x="0" y="20"/>
                    <a:pt x="0" y="47"/>
                  </a:cubicBezTo>
                  <a:cubicBezTo>
                    <a:pt x="0" y="65"/>
                    <a:pt x="7" y="89"/>
                    <a:pt x="39" y="89"/>
                  </a:cubicBezTo>
                  <a:cubicBezTo>
                    <a:pt x="70" y="89"/>
                    <a:pt x="77" y="65"/>
                    <a:pt x="78" y="56"/>
                  </a:cubicBezTo>
                  <a:lnTo>
                    <a:pt x="55" y="56"/>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693"/>
            <p:cNvSpPr>
              <a:spLocks/>
            </p:cNvSpPr>
            <p:nvPr/>
          </p:nvSpPr>
          <p:spPr bwMode="auto">
            <a:xfrm>
              <a:off x="4195" y="2640"/>
              <a:ext cx="67" cy="101"/>
            </a:xfrm>
            <a:custGeom>
              <a:avLst/>
              <a:gdLst>
                <a:gd name="T0" fmla="*/ 76 w 76"/>
                <a:gd name="T1" fmla="*/ 55 h 114"/>
                <a:gd name="T2" fmla="*/ 76 w 76"/>
                <a:gd name="T3" fmla="*/ 55 h 114"/>
                <a:gd name="T4" fmla="*/ 47 w 76"/>
                <a:gd name="T5" fmla="*/ 27 h 114"/>
                <a:gd name="T6" fmla="*/ 22 w 76"/>
                <a:gd name="T7" fmla="*/ 40 h 114"/>
                <a:gd name="T8" fmla="*/ 22 w 76"/>
                <a:gd name="T9" fmla="*/ 40 h 114"/>
                <a:gd name="T10" fmla="*/ 22 w 76"/>
                <a:gd name="T11" fmla="*/ 0 h 114"/>
                <a:gd name="T12" fmla="*/ 0 w 76"/>
                <a:gd name="T13" fmla="*/ 0 h 114"/>
                <a:gd name="T14" fmla="*/ 0 w 76"/>
                <a:gd name="T15" fmla="*/ 114 h 114"/>
                <a:gd name="T16" fmla="*/ 22 w 76"/>
                <a:gd name="T17" fmla="*/ 114 h 114"/>
                <a:gd name="T18" fmla="*/ 22 w 76"/>
                <a:gd name="T19" fmla="*/ 65 h 114"/>
                <a:gd name="T20" fmla="*/ 39 w 76"/>
                <a:gd name="T21" fmla="*/ 46 h 114"/>
                <a:gd name="T22" fmla="*/ 54 w 76"/>
                <a:gd name="T23" fmla="*/ 62 h 114"/>
                <a:gd name="T24" fmla="*/ 54 w 76"/>
                <a:gd name="T25" fmla="*/ 114 h 114"/>
                <a:gd name="T26" fmla="*/ 76 w 76"/>
                <a:gd name="T27" fmla="*/ 114 h 114"/>
                <a:gd name="T28" fmla="*/ 76 w 76"/>
                <a:gd name="T29" fmla="*/ 5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14">
                  <a:moveTo>
                    <a:pt x="76" y="55"/>
                  </a:moveTo>
                  <a:lnTo>
                    <a:pt x="76" y="55"/>
                  </a:lnTo>
                  <a:cubicBezTo>
                    <a:pt x="76" y="37"/>
                    <a:pt x="63" y="27"/>
                    <a:pt x="47" y="27"/>
                  </a:cubicBezTo>
                  <a:cubicBezTo>
                    <a:pt x="35" y="27"/>
                    <a:pt x="25" y="33"/>
                    <a:pt x="22" y="40"/>
                  </a:cubicBezTo>
                  <a:lnTo>
                    <a:pt x="22" y="40"/>
                  </a:lnTo>
                  <a:lnTo>
                    <a:pt x="22" y="0"/>
                  </a:lnTo>
                  <a:lnTo>
                    <a:pt x="0" y="0"/>
                  </a:lnTo>
                  <a:lnTo>
                    <a:pt x="0" y="114"/>
                  </a:lnTo>
                  <a:lnTo>
                    <a:pt x="22" y="114"/>
                  </a:lnTo>
                  <a:lnTo>
                    <a:pt x="22" y="65"/>
                  </a:lnTo>
                  <a:cubicBezTo>
                    <a:pt x="22" y="52"/>
                    <a:pt x="30" y="46"/>
                    <a:pt x="39" y="46"/>
                  </a:cubicBezTo>
                  <a:cubicBezTo>
                    <a:pt x="54" y="46"/>
                    <a:pt x="54" y="56"/>
                    <a:pt x="54" y="62"/>
                  </a:cubicBezTo>
                  <a:lnTo>
                    <a:pt x="54" y="114"/>
                  </a:lnTo>
                  <a:lnTo>
                    <a:pt x="76" y="114"/>
                  </a:lnTo>
                  <a:lnTo>
                    <a:pt x="76" y="55"/>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694"/>
            <p:cNvSpPr>
              <a:spLocks noEditPoints="1"/>
            </p:cNvSpPr>
            <p:nvPr/>
          </p:nvSpPr>
          <p:spPr bwMode="auto">
            <a:xfrm>
              <a:off x="4318" y="2640"/>
              <a:ext cx="91" cy="104"/>
            </a:xfrm>
            <a:custGeom>
              <a:avLst/>
              <a:gdLst>
                <a:gd name="T0" fmla="*/ 53 w 103"/>
                <a:gd name="T1" fmla="*/ 26 h 117"/>
                <a:gd name="T2" fmla="*/ 53 w 103"/>
                <a:gd name="T3" fmla="*/ 26 h 117"/>
                <a:gd name="T4" fmla="*/ 43 w 103"/>
                <a:gd name="T5" fmla="*/ 40 h 117"/>
                <a:gd name="T6" fmla="*/ 35 w 103"/>
                <a:gd name="T7" fmla="*/ 26 h 117"/>
                <a:gd name="T8" fmla="*/ 44 w 103"/>
                <a:gd name="T9" fmla="*/ 17 h 117"/>
                <a:gd name="T10" fmla="*/ 53 w 103"/>
                <a:gd name="T11" fmla="*/ 26 h 117"/>
                <a:gd name="T12" fmla="*/ 82 w 103"/>
                <a:gd name="T13" fmla="*/ 89 h 117"/>
                <a:gd name="T14" fmla="*/ 82 w 103"/>
                <a:gd name="T15" fmla="*/ 89 h 117"/>
                <a:gd name="T16" fmla="*/ 95 w 103"/>
                <a:gd name="T17" fmla="*/ 55 h 117"/>
                <a:gd name="T18" fmla="*/ 76 w 103"/>
                <a:gd name="T19" fmla="*/ 55 h 117"/>
                <a:gd name="T20" fmla="*/ 70 w 103"/>
                <a:gd name="T21" fmla="*/ 73 h 117"/>
                <a:gd name="T22" fmla="*/ 54 w 103"/>
                <a:gd name="T23" fmla="*/ 53 h 117"/>
                <a:gd name="T24" fmla="*/ 73 w 103"/>
                <a:gd name="T25" fmla="*/ 26 h 117"/>
                <a:gd name="T26" fmla="*/ 45 w 103"/>
                <a:gd name="T27" fmla="*/ 0 h 117"/>
                <a:gd name="T28" fmla="*/ 14 w 103"/>
                <a:gd name="T29" fmla="*/ 26 h 117"/>
                <a:gd name="T30" fmla="*/ 24 w 103"/>
                <a:gd name="T31" fmla="*/ 50 h 117"/>
                <a:gd name="T32" fmla="*/ 22 w 103"/>
                <a:gd name="T33" fmla="*/ 51 h 117"/>
                <a:gd name="T34" fmla="*/ 0 w 103"/>
                <a:gd name="T35" fmla="*/ 84 h 117"/>
                <a:gd name="T36" fmla="*/ 36 w 103"/>
                <a:gd name="T37" fmla="*/ 117 h 117"/>
                <a:gd name="T38" fmla="*/ 68 w 103"/>
                <a:gd name="T39" fmla="*/ 104 h 117"/>
                <a:gd name="T40" fmla="*/ 76 w 103"/>
                <a:gd name="T41" fmla="*/ 114 h 117"/>
                <a:gd name="T42" fmla="*/ 103 w 103"/>
                <a:gd name="T43" fmla="*/ 114 h 117"/>
                <a:gd name="T44" fmla="*/ 82 w 103"/>
                <a:gd name="T45" fmla="*/ 89 h 117"/>
                <a:gd name="T46" fmla="*/ 57 w 103"/>
                <a:gd name="T47" fmla="*/ 90 h 117"/>
                <a:gd name="T48" fmla="*/ 57 w 103"/>
                <a:gd name="T49" fmla="*/ 90 h 117"/>
                <a:gd name="T50" fmla="*/ 39 w 103"/>
                <a:gd name="T51" fmla="*/ 98 h 117"/>
                <a:gd name="T52" fmla="*/ 22 w 103"/>
                <a:gd name="T53" fmla="*/ 83 h 117"/>
                <a:gd name="T54" fmla="*/ 36 w 103"/>
                <a:gd name="T55" fmla="*/ 64 h 117"/>
                <a:gd name="T56" fmla="*/ 57 w 103"/>
                <a:gd name="T57" fmla="*/ 9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3" h="117">
                  <a:moveTo>
                    <a:pt x="53" y="26"/>
                  </a:moveTo>
                  <a:lnTo>
                    <a:pt x="53" y="26"/>
                  </a:lnTo>
                  <a:cubicBezTo>
                    <a:pt x="53" y="32"/>
                    <a:pt x="49" y="36"/>
                    <a:pt x="43" y="40"/>
                  </a:cubicBezTo>
                  <a:cubicBezTo>
                    <a:pt x="37" y="34"/>
                    <a:pt x="35" y="30"/>
                    <a:pt x="35" y="26"/>
                  </a:cubicBezTo>
                  <a:cubicBezTo>
                    <a:pt x="35" y="20"/>
                    <a:pt x="39" y="17"/>
                    <a:pt x="44" y="17"/>
                  </a:cubicBezTo>
                  <a:cubicBezTo>
                    <a:pt x="49" y="17"/>
                    <a:pt x="53" y="20"/>
                    <a:pt x="53" y="26"/>
                  </a:cubicBezTo>
                  <a:close/>
                  <a:moveTo>
                    <a:pt x="82" y="89"/>
                  </a:moveTo>
                  <a:lnTo>
                    <a:pt x="82" y="89"/>
                  </a:lnTo>
                  <a:cubicBezTo>
                    <a:pt x="90" y="79"/>
                    <a:pt x="94" y="70"/>
                    <a:pt x="95" y="55"/>
                  </a:cubicBezTo>
                  <a:lnTo>
                    <a:pt x="76" y="55"/>
                  </a:lnTo>
                  <a:cubicBezTo>
                    <a:pt x="75" y="63"/>
                    <a:pt x="73" y="69"/>
                    <a:pt x="70" y="73"/>
                  </a:cubicBezTo>
                  <a:lnTo>
                    <a:pt x="54" y="53"/>
                  </a:lnTo>
                  <a:cubicBezTo>
                    <a:pt x="58" y="51"/>
                    <a:pt x="73" y="42"/>
                    <a:pt x="73" y="26"/>
                  </a:cubicBezTo>
                  <a:cubicBezTo>
                    <a:pt x="73" y="8"/>
                    <a:pt x="57" y="0"/>
                    <a:pt x="45" y="0"/>
                  </a:cubicBezTo>
                  <a:cubicBezTo>
                    <a:pt x="27" y="0"/>
                    <a:pt x="14" y="10"/>
                    <a:pt x="14" y="26"/>
                  </a:cubicBezTo>
                  <a:cubicBezTo>
                    <a:pt x="14" y="36"/>
                    <a:pt x="20" y="44"/>
                    <a:pt x="24" y="50"/>
                  </a:cubicBezTo>
                  <a:lnTo>
                    <a:pt x="22" y="51"/>
                  </a:lnTo>
                  <a:cubicBezTo>
                    <a:pt x="3" y="63"/>
                    <a:pt x="0" y="73"/>
                    <a:pt x="0" y="84"/>
                  </a:cubicBezTo>
                  <a:cubicBezTo>
                    <a:pt x="0" y="101"/>
                    <a:pt x="14" y="117"/>
                    <a:pt x="36" y="117"/>
                  </a:cubicBezTo>
                  <a:cubicBezTo>
                    <a:pt x="53" y="117"/>
                    <a:pt x="62" y="111"/>
                    <a:pt x="68" y="104"/>
                  </a:cubicBezTo>
                  <a:lnTo>
                    <a:pt x="76" y="114"/>
                  </a:lnTo>
                  <a:lnTo>
                    <a:pt x="103" y="114"/>
                  </a:lnTo>
                  <a:lnTo>
                    <a:pt x="82" y="89"/>
                  </a:lnTo>
                  <a:close/>
                  <a:moveTo>
                    <a:pt x="57" y="90"/>
                  </a:moveTo>
                  <a:lnTo>
                    <a:pt x="57" y="90"/>
                  </a:lnTo>
                  <a:cubicBezTo>
                    <a:pt x="53" y="94"/>
                    <a:pt x="47" y="98"/>
                    <a:pt x="39" y="98"/>
                  </a:cubicBezTo>
                  <a:cubicBezTo>
                    <a:pt x="26" y="98"/>
                    <a:pt x="22" y="87"/>
                    <a:pt x="22" y="83"/>
                  </a:cubicBezTo>
                  <a:cubicBezTo>
                    <a:pt x="22" y="74"/>
                    <a:pt x="27" y="71"/>
                    <a:pt x="36" y="64"/>
                  </a:cubicBezTo>
                  <a:lnTo>
                    <a:pt x="57" y="90"/>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695"/>
            <p:cNvSpPr>
              <a:spLocks noEditPoints="1"/>
            </p:cNvSpPr>
            <p:nvPr/>
          </p:nvSpPr>
          <p:spPr bwMode="auto">
            <a:xfrm>
              <a:off x="4463" y="2640"/>
              <a:ext cx="86" cy="101"/>
            </a:xfrm>
            <a:custGeom>
              <a:avLst/>
              <a:gdLst>
                <a:gd name="T0" fmla="*/ 0 w 97"/>
                <a:gd name="T1" fmla="*/ 114 h 114"/>
                <a:gd name="T2" fmla="*/ 0 w 97"/>
                <a:gd name="T3" fmla="*/ 114 h 114"/>
                <a:gd name="T4" fmla="*/ 49 w 97"/>
                <a:gd name="T5" fmla="*/ 114 h 114"/>
                <a:gd name="T6" fmla="*/ 97 w 97"/>
                <a:gd name="T7" fmla="*/ 54 h 114"/>
                <a:gd name="T8" fmla="*/ 50 w 97"/>
                <a:gd name="T9" fmla="*/ 0 h 114"/>
                <a:gd name="T10" fmla="*/ 0 w 97"/>
                <a:gd name="T11" fmla="*/ 0 h 114"/>
                <a:gd name="T12" fmla="*/ 0 w 97"/>
                <a:gd name="T13" fmla="*/ 114 h 114"/>
                <a:gd name="T14" fmla="*/ 23 w 97"/>
                <a:gd name="T15" fmla="*/ 19 h 114"/>
                <a:gd name="T16" fmla="*/ 23 w 97"/>
                <a:gd name="T17" fmla="*/ 19 h 114"/>
                <a:gd name="T18" fmla="*/ 46 w 97"/>
                <a:gd name="T19" fmla="*/ 19 h 114"/>
                <a:gd name="T20" fmla="*/ 72 w 97"/>
                <a:gd name="T21" fmla="*/ 56 h 114"/>
                <a:gd name="T22" fmla="*/ 46 w 97"/>
                <a:gd name="T23" fmla="*/ 94 h 114"/>
                <a:gd name="T24" fmla="*/ 23 w 97"/>
                <a:gd name="T25" fmla="*/ 94 h 114"/>
                <a:gd name="T26" fmla="*/ 23 w 97"/>
                <a:gd name="T27" fmla="*/ 1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14">
                  <a:moveTo>
                    <a:pt x="0" y="114"/>
                  </a:moveTo>
                  <a:lnTo>
                    <a:pt x="0" y="114"/>
                  </a:lnTo>
                  <a:lnTo>
                    <a:pt x="49" y="114"/>
                  </a:lnTo>
                  <a:cubicBezTo>
                    <a:pt x="87" y="114"/>
                    <a:pt x="97" y="79"/>
                    <a:pt x="97" y="54"/>
                  </a:cubicBezTo>
                  <a:cubicBezTo>
                    <a:pt x="97" y="32"/>
                    <a:pt x="89" y="0"/>
                    <a:pt x="50" y="0"/>
                  </a:cubicBezTo>
                  <a:lnTo>
                    <a:pt x="0" y="0"/>
                  </a:lnTo>
                  <a:lnTo>
                    <a:pt x="0" y="114"/>
                  </a:lnTo>
                  <a:close/>
                  <a:moveTo>
                    <a:pt x="23" y="19"/>
                  </a:moveTo>
                  <a:lnTo>
                    <a:pt x="23" y="19"/>
                  </a:lnTo>
                  <a:lnTo>
                    <a:pt x="46" y="19"/>
                  </a:lnTo>
                  <a:cubicBezTo>
                    <a:pt x="56" y="19"/>
                    <a:pt x="72" y="22"/>
                    <a:pt x="72" y="56"/>
                  </a:cubicBezTo>
                  <a:cubicBezTo>
                    <a:pt x="72" y="75"/>
                    <a:pt x="66" y="94"/>
                    <a:pt x="46" y="94"/>
                  </a:cubicBezTo>
                  <a:lnTo>
                    <a:pt x="23" y="94"/>
                  </a:lnTo>
                  <a:lnTo>
                    <a:pt x="23" y="19"/>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696"/>
            <p:cNvSpPr>
              <a:spLocks noEditPoints="1"/>
            </p:cNvSpPr>
            <p:nvPr/>
          </p:nvSpPr>
          <p:spPr bwMode="auto">
            <a:xfrm>
              <a:off x="4564" y="2640"/>
              <a:ext cx="19" cy="101"/>
            </a:xfrm>
            <a:custGeom>
              <a:avLst/>
              <a:gdLst>
                <a:gd name="T0" fmla="*/ 0 w 22"/>
                <a:gd name="T1" fmla="*/ 30 h 115"/>
                <a:gd name="T2" fmla="*/ 0 w 22"/>
                <a:gd name="T3" fmla="*/ 30 h 115"/>
                <a:gd name="T4" fmla="*/ 0 w 22"/>
                <a:gd name="T5" fmla="*/ 115 h 115"/>
                <a:gd name="T6" fmla="*/ 22 w 22"/>
                <a:gd name="T7" fmla="*/ 115 h 115"/>
                <a:gd name="T8" fmla="*/ 22 w 22"/>
                <a:gd name="T9" fmla="*/ 30 h 115"/>
                <a:gd name="T10" fmla="*/ 0 w 22"/>
                <a:gd name="T11" fmla="*/ 30 h 115"/>
                <a:gd name="T12" fmla="*/ 22 w 22"/>
                <a:gd name="T13" fmla="*/ 0 h 115"/>
                <a:gd name="T14" fmla="*/ 22 w 22"/>
                <a:gd name="T15" fmla="*/ 0 h 115"/>
                <a:gd name="T16" fmla="*/ 0 w 22"/>
                <a:gd name="T17" fmla="*/ 0 h 115"/>
                <a:gd name="T18" fmla="*/ 0 w 22"/>
                <a:gd name="T19" fmla="*/ 20 h 115"/>
                <a:gd name="T20" fmla="*/ 22 w 22"/>
                <a:gd name="T21" fmla="*/ 20 h 115"/>
                <a:gd name="T22" fmla="*/ 22 w 22"/>
                <a:gd name="T2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115">
                  <a:moveTo>
                    <a:pt x="0" y="30"/>
                  </a:moveTo>
                  <a:lnTo>
                    <a:pt x="0" y="30"/>
                  </a:lnTo>
                  <a:lnTo>
                    <a:pt x="0" y="115"/>
                  </a:lnTo>
                  <a:lnTo>
                    <a:pt x="22" y="115"/>
                  </a:lnTo>
                  <a:lnTo>
                    <a:pt x="22" y="30"/>
                  </a:lnTo>
                  <a:lnTo>
                    <a:pt x="0" y="30"/>
                  </a:lnTo>
                  <a:close/>
                  <a:moveTo>
                    <a:pt x="22" y="0"/>
                  </a:moveTo>
                  <a:lnTo>
                    <a:pt x="22" y="0"/>
                  </a:lnTo>
                  <a:lnTo>
                    <a:pt x="0" y="0"/>
                  </a:lnTo>
                  <a:lnTo>
                    <a:pt x="0" y="20"/>
                  </a:lnTo>
                  <a:lnTo>
                    <a:pt x="22" y="20"/>
                  </a:lnTo>
                  <a:lnTo>
                    <a:pt x="22" y="0"/>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697"/>
            <p:cNvSpPr>
              <a:spLocks/>
            </p:cNvSpPr>
            <p:nvPr/>
          </p:nvSpPr>
          <p:spPr bwMode="auto">
            <a:xfrm>
              <a:off x="4603" y="2664"/>
              <a:ext cx="43" cy="77"/>
            </a:xfrm>
            <a:custGeom>
              <a:avLst/>
              <a:gdLst>
                <a:gd name="T0" fmla="*/ 0 w 49"/>
                <a:gd name="T1" fmla="*/ 87 h 87"/>
                <a:gd name="T2" fmla="*/ 0 w 49"/>
                <a:gd name="T3" fmla="*/ 87 h 87"/>
                <a:gd name="T4" fmla="*/ 22 w 49"/>
                <a:gd name="T5" fmla="*/ 87 h 87"/>
                <a:gd name="T6" fmla="*/ 22 w 49"/>
                <a:gd name="T7" fmla="*/ 43 h 87"/>
                <a:gd name="T8" fmla="*/ 43 w 49"/>
                <a:gd name="T9" fmla="*/ 23 h 87"/>
                <a:gd name="T10" fmla="*/ 49 w 49"/>
                <a:gd name="T11" fmla="*/ 23 h 87"/>
                <a:gd name="T12" fmla="*/ 49 w 49"/>
                <a:gd name="T13" fmla="*/ 0 h 87"/>
                <a:gd name="T14" fmla="*/ 45 w 49"/>
                <a:gd name="T15" fmla="*/ 0 h 87"/>
                <a:gd name="T16" fmla="*/ 21 w 49"/>
                <a:gd name="T17" fmla="*/ 17 h 87"/>
                <a:gd name="T18" fmla="*/ 21 w 49"/>
                <a:gd name="T19" fmla="*/ 17 h 87"/>
                <a:gd name="T20" fmla="*/ 21 w 49"/>
                <a:gd name="T21" fmla="*/ 2 h 87"/>
                <a:gd name="T22" fmla="*/ 0 w 49"/>
                <a:gd name="T23" fmla="*/ 2 h 87"/>
                <a:gd name="T24" fmla="*/ 0 w 49"/>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87">
                  <a:moveTo>
                    <a:pt x="0" y="87"/>
                  </a:moveTo>
                  <a:lnTo>
                    <a:pt x="0" y="87"/>
                  </a:lnTo>
                  <a:lnTo>
                    <a:pt x="22" y="87"/>
                  </a:lnTo>
                  <a:lnTo>
                    <a:pt x="22" y="43"/>
                  </a:lnTo>
                  <a:cubicBezTo>
                    <a:pt x="22" y="33"/>
                    <a:pt x="25" y="23"/>
                    <a:pt x="43" y="23"/>
                  </a:cubicBezTo>
                  <a:cubicBezTo>
                    <a:pt x="45" y="23"/>
                    <a:pt x="47" y="23"/>
                    <a:pt x="49" y="23"/>
                  </a:cubicBezTo>
                  <a:lnTo>
                    <a:pt x="49" y="0"/>
                  </a:lnTo>
                  <a:cubicBezTo>
                    <a:pt x="47" y="0"/>
                    <a:pt x="46" y="0"/>
                    <a:pt x="45" y="0"/>
                  </a:cubicBezTo>
                  <a:cubicBezTo>
                    <a:pt x="31" y="0"/>
                    <a:pt x="26" y="8"/>
                    <a:pt x="21" y="17"/>
                  </a:cubicBezTo>
                  <a:lnTo>
                    <a:pt x="21" y="17"/>
                  </a:lnTo>
                  <a:lnTo>
                    <a:pt x="21" y="2"/>
                  </a:lnTo>
                  <a:lnTo>
                    <a:pt x="0" y="2"/>
                  </a:lnTo>
                  <a:lnTo>
                    <a:pt x="0" y="87"/>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698"/>
            <p:cNvSpPr>
              <a:spLocks noEditPoints="1"/>
            </p:cNvSpPr>
            <p:nvPr/>
          </p:nvSpPr>
          <p:spPr bwMode="auto">
            <a:xfrm>
              <a:off x="4651" y="2664"/>
              <a:ext cx="72" cy="79"/>
            </a:xfrm>
            <a:custGeom>
              <a:avLst/>
              <a:gdLst>
                <a:gd name="T0" fmla="*/ 57 w 81"/>
                <a:gd name="T1" fmla="*/ 62 h 89"/>
                <a:gd name="T2" fmla="*/ 57 w 81"/>
                <a:gd name="T3" fmla="*/ 62 h 89"/>
                <a:gd name="T4" fmla="*/ 43 w 81"/>
                <a:gd name="T5" fmla="*/ 71 h 89"/>
                <a:gd name="T6" fmla="*/ 23 w 81"/>
                <a:gd name="T7" fmla="*/ 51 h 89"/>
                <a:gd name="T8" fmla="*/ 81 w 81"/>
                <a:gd name="T9" fmla="*/ 51 h 89"/>
                <a:gd name="T10" fmla="*/ 81 w 81"/>
                <a:gd name="T11" fmla="*/ 47 h 89"/>
                <a:gd name="T12" fmla="*/ 41 w 81"/>
                <a:gd name="T13" fmla="*/ 0 h 89"/>
                <a:gd name="T14" fmla="*/ 0 w 81"/>
                <a:gd name="T15" fmla="*/ 43 h 89"/>
                <a:gd name="T16" fmla="*/ 43 w 81"/>
                <a:gd name="T17" fmla="*/ 89 h 89"/>
                <a:gd name="T18" fmla="*/ 80 w 81"/>
                <a:gd name="T19" fmla="*/ 62 h 89"/>
                <a:gd name="T20" fmla="*/ 57 w 81"/>
                <a:gd name="T21" fmla="*/ 62 h 89"/>
                <a:gd name="T22" fmla="*/ 23 w 81"/>
                <a:gd name="T23" fmla="*/ 36 h 89"/>
                <a:gd name="T24" fmla="*/ 23 w 81"/>
                <a:gd name="T25" fmla="*/ 36 h 89"/>
                <a:gd name="T26" fmla="*/ 41 w 81"/>
                <a:gd name="T27" fmla="*/ 18 h 89"/>
                <a:gd name="T28" fmla="*/ 58 w 81"/>
                <a:gd name="T29" fmla="*/ 36 h 89"/>
                <a:gd name="T30" fmla="*/ 23 w 81"/>
                <a:gd name="T31" fmla="*/ 3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89">
                  <a:moveTo>
                    <a:pt x="57" y="62"/>
                  </a:moveTo>
                  <a:lnTo>
                    <a:pt x="57" y="62"/>
                  </a:lnTo>
                  <a:cubicBezTo>
                    <a:pt x="55" y="68"/>
                    <a:pt x="49" y="71"/>
                    <a:pt x="43" y="71"/>
                  </a:cubicBezTo>
                  <a:cubicBezTo>
                    <a:pt x="25" y="71"/>
                    <a:pt x="23" y="57"/>
                    <a:pt x="23" y="51"/>
                  </a:cubicBezTo>
                  <a:lnTo>
                    <a:pt x="81" y="51"/>
                  </a:lnTo>
                  <a:lnTo>
                    <a:pt x="81" y="47"/>
                  </a:lnTo>
                  <a:cubicBezTo>
                    <a:pt x="81" y="8"/>
                    <a:pt x="58" y="0"/>
                    <a:pt x="41" y="0"/>
                  </a:cubicBezTo>
                  <a:cubicBezTo>
                    <a:pt x="4" y="0"/>
                    <a:pt x="0" y="33"/>
                    <a:pt x="0" y="43"/>
                  </a:cubicBezTo>
                  <a:cubicBezTo>
                    <a:pt x="0" y="78"/>
                    <a:pt x="19" y="89"/>
                    <a:pt x="43" y="89"/>
                  </a:cubicBezTo>
                  <a:cubicBezTo>
                    <a:pt x="57" y="89"/>
                    <a:pt x="74" y="82"/>
                    <a:pt x="80" y="62"/>
                  </a:cubicBezTo>
                  <a:lnTo>
                    <a:pt x="57" y="62"/>
                  </a:lnTo>
                  <a:close/>
                  <a:moveTo>
                    <a:pt x="23" y="36"/>
                  </a:moveTo>
                  <a:lnTo>
                    <a:pt x="23" y="36"/>
                  </a:lnTo>
                  <a:cubicBezTo>
                    <a:pt x="25" y="25"/>
                    <a:pt x="30" y="18"/>
                    <a:pt x="41" y="18"/>
                  </a:cubicBezTo>
                  <a:cubicBezTo>
                    <a:pt x="48" y="18"/>
                    <a:pt x="57" y="22"/>
                    <a:pt x="58" y="36"/>
                  </a:cubicBezTo>
                  <a:lnTo>
                    <a:pt x="23" y="36"/>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699"/>
            <p:cNvSpPr>
              <a:spLocks/>
            </p:cNvSpPr>
            <p:nvPr/>
          </p:nvSpPr>
          <p:spPr bwMode="auto">
            <a:xfrm>
              <a:off x="4732" y="2664"/>
              <a:ext cx="69" cy="79"/>
            </a:xfrm>
            <a:custGeom>
              <a:avLst/>
              <a:gdLst>
                <a:gd name="T0" fmla="*/ 55 w 78"/>
                <a:gd name="T1" fmla="*/ 56 h 89"/>
                <a:gd name="T2" fmla="*/ 55 w 78"/>
                <a:gd name="T3" fmla="*/ 56 h 89"/>
                <a:gd name="T4" fmla="*/ 40 w 78"/>
                <a:gd name="T5" fmla="*/ 71 h 89"/>
                <a:gd name="T6" fmla="*/ 23 w 78"/>
                <a:gd name="T7" fmla="*/ 43 h 89"/>
                <a:gd name="T8" fmla="*/ 41 w 78"/>
                <a:gd name="T9" fmla="*/ 19 h 89"/>
                <a:gd name="T10" fmla="*/ 56 w 78"/>
                <a:gd name="T11" fmla="*/ 32 h 89"/>
                <a:gd name="T12" fmla="*/ 78 w 78"/>
                <a:gd name="T13" fmla="*/ 32 h 89"/>
                <a:gd name="T14" fmla="*/ 41 w 78"/>
                <a:gd name="T15" fmla="*/ 0 h 89"/>
                <a:gd name="T16" fmla="*/ 0 w 78"/>
                <a:gd name="T17" fmla="*/ 47 h 89"/>
                <a:gd name="T18" fmla="*/ 39 w 78"/>
                <a:gd name="T19" fmla="*/ 89 h 89"/>
                <a:gd name="T20" fmla="*/ 78 w 78"/>
                <a:gd name="T21" fmla="*/ 56 h 89"/>
                <a:gd name="T22" fmla="*/ 55 w 78"/>
                <a:gd name="T23" fmla="*/ 5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89">
                  <a:moveTo>
                    <a:pt x="55" y="56"/>
                  </a:moveTo>
                  <a:lnTo>
                    <a:pt x="55" y="56"/>
                  </a:lnTo>
                  <a:cubicBezTo>
                    <a:pt x="55" y="60"/>
                    <a:pt x="52" y="71"/>
                    <a:pt x="40" y="71"/>
                  </a:cubicBezTo>
                  <a:cubicBezTo>
                    <a:pt x="23" y="71"/>
                    <a:pt x="23" y="52"/>
                    <a:pt x="23" y="43"/>
                  </a:cubicBezTo>
                  <a:cubicBezTo>
                    <a:pt x="23" y="33"/>
                    <a:pt x="27" y="19"/>
                    <a:pt x="41" y="19"/>
                  </a:cubicBezTo>
                  <a:cubicBezTo>
                    <a:pt x="51" y="18"/>
                    <a:pt x="55" y="27"/>
                    <a:pt x="56" y="32"/>
                  </a:cubicBezTo>
                  <a:lnTo>
                    <a:pt x="78" y="32"/>
                  </a:lnTo>
                  <a:cubicBezTo>
                    <a:pt x="76" y="6"/>
                    <a:pt x="54" y="0"/>
                    <a:pt x="41" y="0"/>
                  </a:cubicBezTo>
                  <a:cubicBezTo>
                    <a:pt x="12" y="0"/>
                    <a:pt x="0" y="20"/>
                    <a:pt x="0" y="47"/>
                  </a:cubicBezTo>
                  <a:cubicBezTo>
                    <a:pt x="0" y="65"/>
                    <a:pt x="8" y="89"/>
                    <a:pt x="39" y="89"/>
                  </a:cubicBezTo>
                  <a:cubicBezTo>
                    <a:pt x="70" y="89"/>
                    <a:pt x="77" y="65"/>
                    <a:pt x="78" y="56"/>
                  </a:cubicBezTo>
                  <a:lnTo>
                    <a:pt x="55" y="56"/>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700"/>
            <p:cNvSpPr>
              <a:spLocks/>
            </p:cNvSpPr>
            <p:nvPr/>
          </p:nvSpPr>
          <p:spPr bwMode="auto">
            <a:xfrm>
              <a:off x="4807" y="2646"/>
              <a:ext cx="42" cy="96"/>
            </a:xfrm>
            <a:custGeom>
              <a:avLst/>
              <a:gdLst>
                <a:gd name="T0" fmla="*/ 34 w 48"/>
                <a:gd name="T1" fmla="*/ 0 h 109"/>
                <a:gd name="T2" fmla="*/ 34 w 48"/>
                <a:gd name="T3" fmla="*/ 0 h 109"/>
                <a:gd name="T4" fmla="*/ 12 w 48"/>
                <a:gd name="T5" fmla="*/ 0 h 109"/>
                <a:gd name="T6" fmla="*/ 12 w 48"/>
                <a:gd name="T7" fmla="*/ 23 h 109"/>
                <a:gd name="T8" fmla="*/ 0 w 48"/>
                <a:gd name="T9" fmla="*/ 23 h 109"/>
                <a:gd name="T10" fmla="*/ 0 w 48"/>
                <a:gd name="T11" fmla="*/ 39 h 109"/>
                <a:gd name="T12" fmla="*/ 12 w 48"/>
                <a:gd name="T13" fmla="*/ 39 h 109"/>
                <a:gd name="T14" fmla="*/ 12 w 48"/>
                <a:gd name="T15" fmla="*/ 91 h 109"/>
                <a:gd name="T16" fmla="*/ 35 w 48"/>
                <a:gd name="T17" fmla="*/ 109 h 109"/>
                <a:gd name="T18" fmla="*/ 37 w 48"/>
                <a:gd name="T19" fmla="*/ 109 h 109"/>
                <a:gd name="T20" fmla="*/ 48 w 48"/>
                <a:gd name="T21" fmla="*/ 108 h 109"/>
                <a:gd name="T22" fmla="*/ 48 w 48"/>
                <a:gd name="T23" fmla="*/ 92 h 109"/>
                <a:gd name="T24" fmla="*/ 43 w 48"/>
                <a:gd name="T25" fmla="*/ 92 h 109"/>
                <a:gd name="T26" fmla="*/ 34 w 48"/>
                <a:gd name="T27" fmla="*/ 85 h 109"/>
                <a:gd name="T28" fmla="*/ 34 w 48"/>
                <a:gd name="T29" fmla="*/ 39 h 109"/>
                <a:gd name="T30" fmla="*/ 48 w 48"/>
                <a:gd name="T31" fmla="*/ 39 h 109"/>
                <a:gd name="T32" fmla="*/ 48 w 48"/>
                <a:gd name="T33" fmla="*/ 23 h 109"/>
                <a:gd name="T34" fmla="*/ 34 w 48"/>
                <a:gd name="T35" fmla="*/ 23 h 109"/>
                <a:gd name="T36" fmla="*/ 34 w 48"/>
                <a:gd name="T3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109">
                  <a:moveTo>
                    <a:pt x="34" y="0"/>
                  </a:moveTo>
                  <a:lnTo>
                    <a:pt x="34" y="0"/>
                  </a:lnTo>
                  <a:lnTo>
                    <a:pt x="12" y="0"/>
                  </a:lnTo>
                  <a:lnTo>
                    <a:pt x="12" y="23"/>
                  </a:lnTo>
                  <a:lnTo>
                    <a:pt x="0" y="23"/>
                  </a:lnTo>
                  <a:lnTo>
                    <a:pt x="0" y="39"/>
                  </a:lnTo>
                  <a:lnTo>
                    <a:pt x="12" y="39"/>
                  </a:lnTo>
                  <a:lnTo>
                    <a:pt x="12" y="91"/>
                  </a:lnTo>
                  <a:cubicBezTo>
                    <a:pt x="12" y="101"/>
                    <a:pt x="15" y="109"/>
                    <a:pt x="35" y="109"/>
                  </a:cubicBezTo>
                  <a:lnTo>
                    <a:pt x="37" y="109"/>
                  </a:lnTo>
                  <a:cubicBezTo>
                    <a:pt x="41" y="109"/>
                    <a:pt x="44" y="109"/>
                    <a:pt x="48" y="108"/>
                  </a:cubicBezTo>
                  <a:lnTo>
                    <a:pt x="48" y="92"/>
                  </a:lnTo>
                  <a:cubicBezTo>
                    <a:pt x="46" y="92"/>
                    <a:pt x="45" y="92"/>
                    <a:pt x="43" y="92"/>
                  </a:cubicBezTo>
                  <a:cubicBezTo>
                    <a:pt x="34" y="92"/>
                    <a:pt x="34" y="90"/>
                    <a:pt x="34" y="85"/>
                  </a:cubicBezTo>
                  <a:lnTo>
                    <a:pt x="34" y="39"/>
                  </a:lnTo>
                  <a:lnTo>
                    <a:pt x="48" y="39"/>
                  </a:lnTo>
                  <a:lnTo>
                    <a:pt x="48" y="23"/>
                  </a:lnTo>
                  <a:lnTo>
                    <a:pt x="34" y="23"/>
                  </a:lnTo>
                  <a:lnTo>
                    <a:pt x="34" y="0"/>
                  </a:lnTo>
                  <a:close/>
                </a:path>
              </a:pathLst>
            </a:custGeom>
            <a:solidFill>
              <a:srgbClr val="28468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05" name="TextBox 704"/>
          <p:cNvSpPr txBox="1"/>
          <p:nvPr/>
        </p:nvSpPr>
        <p:spPr>
          <a:xfrm>
            <a:off x="-1683026" y="4565650"/>
            <a:ext cx="2559242" cy="1200329"/>
          </a:xfrm>
          <a:prstGeom prst="rect">
            <a:avLst/>
          </a:prstGeom>
          <a:noFill/>
        </p:spPr>
        <p:txBody>
          <a:bodyPr wrap="square" rtlCol="0">
            <a:spAutoFit/>
          </a:bodyPr>
          <a:lstStyle/>
          <a:p>
            <a:r>
              <a:rPr lang="en-US" dirty="0" smtClean="0"/>
              <a:t>There is one issue here: Change to “Listens for understanding &amp; raises questions for reflection”</a:t>
            </a:r>
            <a:endParaRPr lang="en-US" dirty="0"/>
          </a:p>
        </p:txBody>
      </p:sp>
      <p:cxnSp>
        <p:nvCxnSpPr>
          <p:cNvPr id="706" name="Straight Arrow Connector 705"/>
          <p:cNvCxnSpPr/>
          <p:nvPr/>
        </p:nvCxnSpPr>
        <p:spPr>
          <a:xfrm flipV="1">
            <a:off x="545639" y="4810920"/>
            <a:ext cx="715442" cy="8858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198549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Coaching: A Growth Industry</a:t>
            </a:r>
            <a:endParaRPr lang="en-US" sz="3200" b="1" dirty="0"/>
          </a:p>
        </p:txBody>
      </p:sp>
      <p:sp>
        <p:nvSpPr>
          <p:cNvPr id="3" name="Content Placeholder 2"/>
          <p:cNvSpPr>
            <a:spLocks noGrp="1"/>
          </p:cNvSpPr>
          <p:nvPr>
            <p:ph idx="1"/>
          </p:nvPr>
        </p:nvSpPr>
        <p:spPr/>
        <p:txBody>
          <a:bodyPr>
            <a:noAutofit/>
          </a:bodyPr>
          <a:lstStyle/>
          <a:p>
            <a:r>
              <a:rPr lang="en-US" sz="2400" dirty="0"/>
              <a:t>Coaching has been around for centuries—perhaps </a:t>
            </a:r>
            <a:r>
              <a:rPr lang="en-US" sz="2400" dirty="0" smtClean="0"/>
              <a:t>millennia</a:t>
            </a:r>
          </a:p>
          <a:p>
            <a:r>
              <a:rPr lang="en-US" sz="2400" dirty="0" smtClean="0"/>
              <a:t>1937: First </a:t>
            </a:r>
            <a:r>
              <a:rPr lang="en-US" sz="2400" dirty="0"/>
              <a:t>academic article on the topic of organizational </a:t>
            </a:r>
            <a:r>
              <a:rPr lang="en-US" sz="2400" dirty="0" smtClean="0"/>
              <a:t>coaching</a:t>
            </a:r>
          </a:p>
          <a:p>
            <a:r>
              <a:rPr lang="en-US" sz="2400" dirty="0"/>
              <a:t>Between 1950 and 1990, the idea of executive coaching took hold in the business </a:t>
            </a:r>
            <a:r>
              <a:rPr lang="en-US" sz="2400" dirty="0" smtClean="0"/>
              <a:t>world</a:t>
            </a:r>
            <a:endParaRPr lang="en-US" sz="2400" dirty="0"/>
          </a:p>
          <a:p>
            <a:r>
              <a:rPr lang="en-US" sz="2400" dirty="0"/>
              <a:t>D</a:t>
            </a:r>
            <a:r>
              <a:rPr lang="en-US" sz="2400" dirty="0" smtClean="0"/>
              <a:t>istinct </a:t>
            </a:r>
            <a:r>
              <a:rPr lang="en-US" sz="2400" dirty="0"/>
              <a:t>focus on performance improvement and corrective action emerging during the </a:t>
            </a:r>
            <a:r>
              <a:rPr lang="en-US" sz="2400" dirty="0" smtClean="0"/>
              <a:t>1970s</a:t>
            </a:r>
            <a:r>
              <a:rPr lang="en-US" sz="2400" dirty="0" smtClean="0">
                <a:effectLst/>
              </a:rPr>
              <a:t> </a:t>
            </a:r>
          </a:p>
          <a:p>
            <a:r>
              <a:rPr lang="en-US" sz="2400" dirty="0"/>
              <a:t>Coach training programs proliferated in the </a:t>
            </a:r>
            <a:r>
              <a:rPr lang="en-US" sz="2400" dirty="0" smtClean="0"/>
              <a:t>1980s</a:t>
            </a:r>
          </a:p>
          <a:p>
            <a:r>
              <a:rPr lang="en-US" sz="2400" dirty="0" smtClean="0"/>
              <a:t>Mid</a:t>
            </a:r>
            <a:r>
              <a:rPr lang="en-US" sz="2400" dirty="0"/>
              <a:t>-1990s business magazines and the media popularized coaching in the mainstream </a:t>
            </a:r>
            <a:r>
              <a:rPr lang="en-US" sz="2400" dirty="0" smtClean="0"/>
              <a:t>press</a:t>
            </a:r>
          </a:p>
          <a:p>
            <a:r>
              <a:rPr lang="en-US" sz="2400" dirty="0" smtClean="0">
                <a:effectLst/>
              </a:rPr>
              <a:t>2012: 47,500 coaches </a:t>
            </a:r>
          </a:p>
        </p:txBody>
      </p:sp>
      <p:sp>
        <p:nvSpPr>
          <p:cNvPr id="4" name="Slide Number Placeholder 3"/>
          <p:cNvSpPr>
            <a:spLocks noGrp="1"/>
          </p:cNvSpPr>
          <p:nvPr>
            <p:ph type="sldNum" sz="quarter" idx="12"/>
          </p:nvPr>
        </p:nvSpPr>
        <p:spPr/>
        <p:txBody>
          <a:bodyPr/>
          <a:lstStyle/>
          <a:p>
            <a:fld id="{BA1099E6-94A2-D54D-904C-4EDB9904B23A}" type="slidenum">
              <a:rPr lang="en-US" smtClean="0"/>
              <a:t>26</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6516673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Knowledge Check</a:t>
            </a:r>
            <a:endParaRPr lang="en-US" sz="3200" b="1" dirty="0"/>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en-US" dirty="0" smtClean="0"/>
              <a:t>What </a:t>
            </a:r>
            <a:r>
              <a:rPr lang="en-US" dirty="0"/>
              <a:t>is coaching? Define coaching based on the </a:t>
            </a:r>
            <a:r>
              <a:rPr lang="en-US" dirty="0" smtClean="0"/>
              <a:t>information in </a:t>
            </a:r>
            <a:r>
              <a:rPr lang="en-US" dirty="0"/>
              <a:t>this chapter.</a:t>
            </a:r>
          </a:p>
          <a:p>
            <a:pPr marL="514350" indent="-514350">
              <a:buFont typeface="+mj-lt"/>
              <a:buAutoNum type="arabicPeriod"/>
            </a:pPr>
            <a:r>
              <a:rPr lang="en-US" dirty="0" smtClean="0"/>
              <a:t>What </a:t>
            </a:r>
            <a:r>
              <a:rPr lang="en-US" dirty="0"/>
              <a:t>are the three focus areas of coaching?</a:t>
            </a:r>
          </a:p>
          <a:p>
            <a:pPr marL="514350" indent="-514350">
              <a:buFont typeface="+mj-lt"/>
              <a:buAutoNum type="arabicPeriod"/>
            </a:pPr>
            <a:r>
              <a:rPr lang="en-US" dirty="0" smtClean="0"/>
              <a:t>How </a:t>
            </a:r>
            <a:r>
              <a:rPr lang="en-US" dirty="0"/>
              <a:t>is coaching similar to and different from three </a:t>
            </a:r>
            <a:r>
              <a:rPr lang="en-US" dirty="0" smtClean="0"/>
              <a:t>other helping </a:t>
            </a:r>
            <a:r>
              <a:rPr lang="en-US" dirty="0"/>
              <a:t>relationships?</a:t>
            </a:r>
          </a:p>
          <a:p>
            <a:pPr marL="514350" indent="-514350">
              <a:buFont typeface="+mj-lt"/>
              <a:buAutoNum type="arabicPeriod"/>
            </a:pPr>
            <a:r>
              <a:rPr lang="en-US" dirty="0" smtClean="0"/>
              <a:t>What </a:t>
            </a:r>
            <a:r>
              <a:rPr lang="en-US" dirty="0"/>
              <a:t>traps have you experienced as a helper? How have </a:t>
            </a:r>
            <a:r>
              <a:rPr lang="en-US" dirty="0" smtClean="0"/>
              <a:t>these traps </a:t>
            </a:r>
            <a:r>
              <a:rPr lang="en-US" dirty="0"/>
              <a:t>impacted your work as a helper?</a:t>
            </a:r>
          </a:p>
          <a:p>
            <a:pPr marL="514350" indent="-514350">
              <a:buFont typeface="+mj-lt"/>
              <a:buAutoNum type="arabicPeriod"/>
            </a:pPr>
            <a:r>
              <a:rPr lang="en-US" dirty="0" smtClean="0"/>
              <a:t>What </a:t>
            </a:r>
            <a:r>
              <a:rPr lang="en-US" dirty="0"/>
              <a:t>are three of the hallmarks of a “helping” relationship?</a:t>
            </a:r>
          </a:p>
          <a:p>
            <a:pPr marL="514350" indent="-514350">
              <a:buFont typeface="+mj-lt"/>
              <a:buAutoNum type="arabicPeriod"/>
            </a:pPr>
            <a:r>
              <a:rPr lang="en-US" dirty="0" smtClean="0"/>
              <a:t>What </a:t>
            </a:r>
            <a:r>
              <a:rPr lang="en-US" dirty="0"/>
              <a:t>is the current state of coaching?</a:t>
            </a:r>
          </a:p>
          <a:p>
            <a:pPr marL="514350" indent="-514350">
              <a:buFont typeface="+mj-lt"/>
              <a:buAutoNum type="arabicPeriod"/>
            </a:pPr>
            <a:r>
              <a:rPr lang="en-US" dirty="0" smtClean="0"/>
              <a:t>What </a:t>
            </a:r>
            <a:r>
              <a:rPr lang="en-US" dirty="0"/>
              <a:t>are the factors that affect the designation of coaching </a:t>
            </a:r>
            <a:r>
              <a:rPr lang="en-US" dirty="0" smtClean="0"/>
              <a:t>as a </a:t>
            </a:r>
            <a:r>
              <a:rPr lang="en-US" dirty="0"/>
              <a:t>profession?</a:t>
            </a:r>
          </a:p>
          <a:p>
            <a:pPr marL="514350" indent="-514350">
              <a:buFont typeface="+mj-lt"/>
              <a:buAutoNum type="arabicPeriod"/>
            </a:pPr>
            <a:r>
              <a:rPr lang="en-US" dirty="0" smtClean="0"/>
              <a:t>What </a:t>
            </a:r>
            <a:r>
              <a:rPr lang="en-US" dirty="0"/>
              <a:t>are the primary differences between coaching and therapy</a:t>
            </a:r>
            <a:r>
              <a:rPr lang="en-US" dirty="0" smtClean="0"/>
              <a:t>, mentoring</a:t>
            </a:r>
            <a:r>
              <a:rPr lang="en-US" dirty="0"/>
              <a:t>, training, and consulting?</a:t>
            </a:r>
          </a:p>
          <a:p>
            <a:pPr marL="514350" indent="-514350">
              <a:buFont typeface="+mj-lt"/>
              <a:buAutoNum type="arabicPeriod"/>
            </a:pPr>
            <a:r>
              <a:rPr lang="en-US" dirty="0" smtClean="0"/>
              <a:t>What </a:t>
            </a:r>
            <a:r>
              <a:rPr lang="en-US" dirty="0"/>
              <a:t>are the characteristics of a good coach?</a:t>
            </a:r>
          </a:p>
        </p:txBody>
      </p:sp>
      <p:sp>
        <p:nvSpPr>
          <p:cNvPr id="4" name="Slide Number Placeholder 3"/>
          <p:cNvSpPr>
            <a:spLocks noGrp="1"/>
          </p:cNvSpPr>
          <p:nvPr>
            <p:ph type="sldNum" sz="quarter" idx="12"/>
          </p:nvPr>
        </p:nvSpPr>
        <p:spPr/>
        <p:txBody>
          <a:bodyPr/>
          <a:lstStyle/>
          <a:p>
            <a:fld id="{BA1099E6-94A2-D54D-904C-4EDB9904B23A}" type="slidenum">
              <a:rPr lang="en-US" smtClean="0"/>
              <a:t>27</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2298689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Executive Coaching</a:t>
            </a:r>
            <a:endParaRPr lang="en-US" sz="3200" b="1" dirty="0"/>
          </a:p>
        </p:txBody>
      </p:sp>
      <p:sp>
        <p:nvSpPr>
          <p:cNvPr id="3" name="Content Placeholder 2"/>
          <p:cNvSpPr>
            <a:spLocks noGrp="1"/>
          </p:cNvSpPr>
          <p:nvPr>
            <p:ph idx="1"/>
          </p:nvPr>
        </p:nvSpPr>
        <p:spPr/>
        <p:txBody>
          <a:bodyPr>
            <a:normAutofit/>
          </a:bodyPr>
          <a:lstStyle/>
          <a:p>
            <a:pPr marL="0" indent="0">
              <a:buNone/>
            </a:pPr>
            <a:r>
              <a:rPr lang="en-US" sz="2400" dirty="0" smtClean="0"/>
              <a:t>“… </a:t>
            </a:r>
            <a:r>
              <a:rPr lang="en-US" sz="2400" dirty="0"/>
              <a:t>an action-learning process to enhance effective action and learning agility. It involves a professional relationship and a deliberate, personalized process to provide an executive client with valid information, free and informed choices based on that information, and internal commitment to those </a:t>
            </a:r>
            <a:r>
              <a:rPr lang="en-US" sz="2400" dirty="0" smtClean="0"/>
              <a:t>choices.” (Witherspoon, 2000, p</a:t>
            </a:r>
            <a:r>
              <a:rPr lang="en-US" sz="2400" dirty="0"/>
              <a:t>. 167)</a:t>
            </a:r>
          </a:p>
          <a:p>
            <a:endParaRPr lang="en-US" dirty="0"/>
          </a:p>
        </p:txBody>
      </p:sp>
      <p:sp>
        <p:nvSpPr>
          <p:cNvPr id="4" name="Slide Number Placeholder 3"/>
          <p:cNvSpPr>
            <a:spLocks noGrp="1"/>
          </p:cNvSpPr>
          <p:nvPr>
            <p:ph type="sldNum" sz="quarter" idx="12"/>
          </p:nvPr>
        </p:nvSpPr>
        <p:spPr/>
        <p:txBody>
          <a:bodyPr/>
          <a:lstStyle/>
          <a:p>
            <a:fld id="{BA1099E6-94A2-D54D-904C-4EDB9904B23A}" type="slidenum">
              <a:rPr lang="en-US" smtClean="0"/>
              <a:t>3</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2397678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Executive Coaching/Coaching Psychology</a:t>
            </a:r>
            <a:endParaRPr lang="en-US" sz="3200" b="1" dirty="0"/>
          </a:p>
        </p:txBody>
      </p:sp>
      <p:sp>
        <p:nvSpPr>
          <p:cNvPr id="3" name="Content Placeholder 2"/>
          <p:cNvSpPr>
            <a:spLocks noGrp="1"/>
          </p:cNvSpPr>
          <p:nvPr>
            <p:ph idx="1"/>
          </p:nvPr>
        </p:nvSpPr>
        <p:spPr>
          <a:xfrm>
            <a:off x="457200" y="2194640"/>
            <a:ext cx="8229600" cy="2412262"/>
          </a:xfrm>
        </p:spPr>
        <p:txBody>
          <a:bodyPr>
            <a:normAutofit/>
          </a:bodyPr>
          <a:lstStyle/>
          <a:p>
            <a:pPr marL="0" indent="0">
              <a:buNone/>
            </a:pPr>
            <a:r>
              <a:rPr lang="en-US" sz="2400" dirty="0" smtClean="0"/>
              <a:t>“Coaching </a:t>
            </a:r>
            <a:r>
              <a:rPr lang="en-US" sz="2400" dirty="0"/>
              <a:t>Psychology is for enhancing well-being and performance in personal life and work domains, underpinned by models of coaching grounded in established adult learning or psychological </a:t>
            </a:r>
            <a:r>
              <a:rPr lang="en-US" sz="2400" dirty="0" smtClean="0"/>
              <a:t>approaches.” (British Psychological Society)</a:t>
            </a:r>
            <a:r>
              <a:rPr lang="en-US" sz="2400" dirty="0" smtClean="0">
                <a:effectLst/>
              </a:rPr>
              <a:t> </a:t>
            </a:r>
            <a:endParaRPr lang="en-US" sz="2400" dirty="0"/>
          </a:p>
        </p:txBody>
      </p:sp>
      <p:sp>
        <p:nvSpPr>
          <p:cNvPr id="4" name="Slide Number Placeholder 3"/>
          <p:cNvSpPr>
            <a:spLocks noGrp="1"/>
          </p:cNvSpPr>
          <p:nvPr>
            <p:ph type="sldNum" sz="quarter" idx="12"/>
          </p:nvPr>
        </p:nvSpPr>
        <p:spPr/>
        <p:txBody>
          <a:bodyPr/>
          <a:lstStyle/>
          <a:p>
            <a:fld id="{BA1099E6-94A2-D54D-904C-4EDB9904B23A}" type="slidenum">
              <a:rPr lang="en-US" smtClean="0"/>
              <a:t>4</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3952941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Executive Coaching</a:t>
            </a:r>
            <a:endParaRPr lang="en-US" sz="3200" b="1" dirty="0"/>
          </a:p>
        </p:txBody>
      </p:sp>
      <p:sp>
        <p:nvSpPr>
          <p:cNvPr id="3" name="Content Placeholder 2"/>
          <p:cNvSpPr>
            <a:spLocks noGrp="1"/>
          </p:cNvSpPr>
          <p:nvPr>
            <p:ph idx="1"/>
          </p:nvPr>
        </p:nvSpPr>
        <p:spPr>
          <a:xfrm>
            <a:off x="457200" y="2424308"/>
            <a:ext cx="8229600" cy="2885111"/>
          </a:xfrm>
        </p:spPr>
        <p:txBody>
          <a:bodyPr>
            <a:normAutofit/>
          </a:bodyPr>
          <a:lstStyle/>
          <a:p>
            <a:pPr marL="0" indent="0">
              <a:buNone/>
            </a:pPr>
            <a:r>
              <a:rPr lang="en-US" sz="2400" dirty="0" smtClean="0"/>
              <a:t>“Coaching </a:t>
            </a:r>
            <a:r>
              <a:rPr lang="en-US" sz="2400" dirty="0"/>
              <a:t>is helping another person figure out the best way to achieve his or her goals, build skill sets or expertise, and produce the results the organization </a:t>
            </a:r>
            <a:r>
              <a:rPr lang="en-US" sz="2400" dirty="0" smtClean="0"/>
              <a:t>needs.” (</a:t>
            </a:r>
            <a:r>
              <a:rPr lang="en-US" sz="2400" dirty="0" err="1" smtClean="0"/>
              <a:t>BlessingWhite</a:t>
            </a:r>
            <a:r>
              <a:rPr lang="en-US" sz="2400" dirty="0" smtClean="0"/>
              <a:t>, 2008)</a:t>
            </a:r>
            <a:endParaRPr lang="en-US" sz="2400" dirty="0"/>
          </a:p>
        </p:txBody>
      </p:sp>
      <p:sp>
        <p:nvSpPr>
          <p:cNvPr id="4" name="Slide Number Placeholder 3"/>
          <p:cNvSpPr>
            <a:spLocks noGrp="1"/>
          </p:cNvSpPr>
          <p:nvPr>
            <p:ph type="sldNum" sz="quarter" idx="12"/>
          </p:nvPr>
        </p:nvSpPr>
        <p:spPr/>
        <p:txBody>
          <a:bodyPr/>
          <a:lstStyle/>
          <a:p>
            <a:fld id="{BA1099E6-94A2-D54D-904C-4EDB9904B23A}" type="slidenum">
              <a:rPr lang="en-US" smtClean="0"/>
              <a:t>5</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222600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Executive Coaching</a:t>
            </a:r>
            <a:endParaRPr lang="en-US" sz="3200" b="1" dirty="0"/>
          </a:p>
        </p:txBody>
      </p:sp>
      <p:sp>
        <p:nvSpPr>
          <p:cNvPr id="3" name="Content Placeholder 2"/>
          <p:cNvSpPr>
            <a:spLocks noGrp="1"/>
          </p:cNvSpPr>
          <p:nvPr>
            <p:ph idx="1"/>
          </p:nvPr>
        </p:nvSpPr>
        <p:spPr/>
        <p:txBody>
          <a:bodyPr/>
          <a:lstStyle/>
          <a:p>
            <a:pPr marL="0" indent="0">
              <a:buNone/>
            </a:pPr>
            <a:r>
              <a:rPr lang="en-US" sz="2400" dirty="0"/>
              <a:t>Coaching is a helping relationship built on trust that employs a discovery process intended to help the person being coached to discover his focus, identify actions to be taken, and assume responsibility for the outcomes. In other words, it is an action-oriented, results-focused conversation between a coach and a person or group being coached</a:t>
            </a:r>
            <a:r>
              <a:rPr lang="en-US" sz="2400" dirty="0" smtClean="0"/>
              <a:t>. (Executive Coaching Forum) </a:t>
            </a:r>
            <a:endParaRPr lang="en-US" sz="2400" dirty="0"/>
          </a:p>
          <a:p>
            <a:endParaRPr lang="en-US" dirty="0"/>
          </a:p>
        </p:txBody>
      </p:sp>
      <p:sp>
        <p:nvSpPr>
          <p:cNvPr id="4" name="Slide Number Placeholder 3"/>
          <p:cNvSpPr>
            <a:spLocks noGrp="1"/>
          </p:cNvSpPr>
          <p:nvPr>
            <p:ph type="sldNum" sz="quarter" idx="12"/>
          </p:nvPr>
        </p:nvSpPr>
        <p:spPr/>
        <p:txBody>
          <a:bodyPr/>
          <a:lstStyle/>
          <a:p>
            <a:fld id="{BA1099E6-94A2-D54D-904C-4EDB9904B23A}" type="slidenum">
              <a:rPr lang="en-US" smtClean="0"/>
              <a:t>6</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440248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 Coaching</a:t>
            </a:r>
            <a:endParaRPr lang="en-US" sz="3200" b="1" dirty="0"/>
          </a:p>
        </p:txBody>
      </p:sp>
      <p:sp>
        <p:nvSpPr>
          <p:cNvPr id="3" name="Content Placeholder 2"/>
          <p:cNvSpPr>
            <a:spLocks noGrp="1"/>
          </p:cNvSpPr>
          <p:nvPr>
            <p:ph idx="1"/>
          </p:nvPr>
        </p:nvSpPr>
        <p:spPr>
          <a:xfrm>
            <a:off x="457200" y="2275700"/>
            <a:ext cx="8229600" cy="2182592"/>
          </a:xfrm>
        </p:spPr>
        <p:txBody>
          <a:bodyPr/>
          <a:lstStyle/>
          <a:p>
            <a:pPr marL="0" indent="0">
              <a:buNone/>
            </a:pPr>
            <a:r>
              <a:rPr lang="en-US" sz="2400" dirty="0" smtClean="0"/>
              <a:t>“Coaching </a:t>
            </a:r>
            <a:r>
              <a:rPr lang="en-US" sz="2400" dirty="0"/>
              <a:t>is partnering with clients in a thought-provoking and creative process that inspires them to maximize their personal and professional </a:t>
            </a:r>
            <a:r>
              <a:rPr lang="en-US" sz="2400" dirty="0" smtClean="0"/>
              <a:t>potential.” </a:t>
            </a:r>
            <a:r>
              <a:rPr lang="en-US" sz="2400" dirty="0"/>
              <a:t>(ICF website, ICF Code of </a:t>
            </a:r>
            <a:r>
              <a:rPr lang="en-US" sz="2400" dirty="0" smtClean="0"/>
              <a:t>Ethics)</a:t>
            </a:r>
            <a:endParaRPr lang="en-US" dirty="0"/>
          </a:p>
        </p:txBody>
      </p:sp>
      <p:sp>
        <p:nvSpPr>
          <p:cNvPr id="4" name="Slide Number Placeholder 3"/>
          <p:cNvSpPr>
            <a:spLocks noGrp="1"/>
          </p:cNvSpPr>
          <p:nvPr>
            <p:ph type="sldNum" sz="quarter" idx="12"/>
          </p:nvPr>
        </p:nvSpPr>
        <p:spPr/>
        <p:txBody>
          <a:bodyPr/>
          <a:lstStyle/>
          <a:p>
            <a:fld id="{BA1099E6-94A2-D54D-904C-4EDB9904B23A}" type="slidenum">
              <a:rPr lang="en-US" smtClean="0"/>
              <a:t>7</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3782593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Executive Coaching</a:t>
            </a:r>
            <a:endParaRPr lang="en-US" sz="3200" b="1" dirty="0"/>
          </a:p>
        </p:txBody>
      </p:sp>
      <p:sp>
        <p:nvSpPr>
          <p:cNvPr id="3" name="Content Placeholder 2"/>
          <p:cNvSpPr>
            <a:spLocks noGrp="1"/>
          </p:cNvSpPr>
          <p:nvPr>
            <p:ph idx="1"/>
          </p:nvPr>
        </p:nvSpPr>
        <p:spPr>
          <a:xfrm>
            <a:off x="457200" y="2235169"/>
            <a:ext cx="8229600" cy="3047231"/>
          </a:xfrm>
        </p:spPr>
        <p:txBody>
          <a:bodyPr/>
          <a:lstStyle/>
          <a:p>
            <a:pPr marL="0" indent="0">
              <a:buNone/>
            </a:pPr>
            <a:r>
              <a:rPr lang="en-US" sz="2400" dirty="0"/>
              <a:t>Coaching is “a development process that builds a leader’s capabilities to achieve professional and organizational </a:t>
            </a:r>
            <a:r>
              <a:rPr lang="en-US" sz="2400" dirty="0" smtClean="0"/>
              <a:t>goals.” </a:t>
            </a:r>
            <a:r>
              <a:rPr lang="en-US" sz="2400" dirty="0"/>
              <a:t>(Graduate School Alliance for Executive Coaching, </a:t>
            </a:r>
            <a:r>
              <a:rPr lang="en-US" sz="2400" dirty="0" smtClean="0"/>
              <a:t>2012)</a:t>
            </a:r>
            <a:endParaRPr lang="en-US" sz="2400" dirty="0"/>
          </a:p>
          <a:p>
            <a:endParaRPr lang="en-US" dirty="0"/>
          </a:p>
        </p:txBody>
      </p:sp>
      <p:sp>
        <p:nvSpPr>
          <p:cNvPr id="4" name="Slide Number Placeholder 3"/>
          <p:cNvSpPr>
            <a:spLocks noGrp="1"/>
          </p:cNvSpPr>
          <p:nvPr>
            <p:ph type="sldNum" sz="quarter" idx="12"/>
          </p:nvPr>
        </p:nvSpPr>
        <p:spPr/>
        <p:txBody>
          <a:bodyPr/>
          <a:lstStyle/>
          <a:p>
            <a:fld id="{BA1099E6-94A2-D54D-904C-4EDB9904B23A}" type="slidenum">
              <a:rPr lang="en-US" smtClean="0"/>
              <a:t>8</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3667096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Coaching</a:t>
            </a:r>
            <a:endParaRPr lang="en-US" sz="3200" b="1" dirty="0"/>
          </a:p>
        </p:txBody>
      </p:sp>
      <p:sp>
        <p:nvSpPr>
          <p:cNvPr id="3" name="Content Placeholder 2"/>
          <p:cNvSpPr>
            <a:spLocks noGrp="1"/>
          </p:cNvSpPr>
          <p:nvPr>
            <p:ph idx="1"/>
          </p:nvPr>
        </p:nvSpPr>
        <p:spPr>
          <a:xfrm>
            <a:off x="457200" y="2100070"/>
            <a:ext cx="8229600" cy="3466040"/>
          </a:xfrm>
        </p:spPr>
        <p:txBody>
          <a:bodyPr>
            <a:normAutofit/>
          </a:bodyPr>
          <a:lstStyle/>
          <a:p>
            <a:pPr marL="0" indent="0">
              <a:buNone/>
            </a:pPr>
            <a:r>
              <a:rPr lang="en-US" sz="2400" dirty="0" smtClean="0"/>
              <a:t>Coaching </a:t>
            </a:r>
            <a:r>
              <a:rPr lang="en-US" sz="2400" dirty="0"/>
              <a:t>“is a helping and facilitative process that enables individuals, groups/teams and organizations to acquire new skills, to improve existing skills, competence and performance, and to enhance their personal effectiveness or personal development or personal </a:t>
            </a:r>
            <a:r>
              <a:rPr lang="en-US" sz="2400" dirty="0" smtClean="0"/>
              <a:t>growth.” </a:t>
            </a:r>
            <a:r>
              <a:rPr lang="en-US" sz="2400" dirty="0"/>
              <a:t>(Hamlin, </a:t>
            </a:r>
            <a:r>
              <a:rPr lang="en-US" sz="2400" dirty="0" err="1"/>
              <a:t>Ellinger</a:t>
            </a:r>
            <a:r>
              <a:rPr lang="en-US" sz="2400" dirty="0"/>
              <a:t>, &amp; Beattie, 2009, p. 18</a:t>
            </a:r>
            <a:r>
              <a:rPr lang="en-US" sz="2400" dirty="0" smtClean="0"/>
              <a:t>) </a:t>
            </a:r>
            <a:endParaRPr lang="en-US" sz="2400" dirty="0"/>
          </a:p>
        </p:txBody>
      </p:sp>
      <p:sp>
        <p:nvSpPr>
          <p:cNvPr id="4" name="Slide Number Placeholder 3"/>
          <p:cNvSpPr>
            <a:spLocks noGrp="1"/>
          </p:cNvSpPr>
          <p:nvPr>
            <p:ph type="sldNum" sz="quarter" idx="12"/>
          </p:nvPr>
        </p:nvSpPr>
        <p:spPr/>
        <p:txBody>
          <a:bodyPr/>
          <a:lstStyle/>
          <a:p>
            <a:fld id="{BA1099E6-94A2-D54D-904C-4EDB9904B23A}" type="slidenum">
              <a:rPr lang="en-US" smtClean="0"/>
              <a:t>9</a:t>
            </a:fld>
            <a:endParaRPr lang="en-US"/>
          </a:p>
        </p:txBody>
      </p:sp>
      <p:sp>
        <p:nvSpPr>
          <p:cNvPr id="5" name="TextBox 4"/>
          <p:cNvSpPr txBox="1"/>
          <p:nvPr/>
        </p:nvSpPr>
        <p:spPr>
          <a:xfrm>
            <a:off x="160774" y="6475254"/>
            <a:ext cx="1430885" cy="246221"/>
          </a:xfrm>
          <a:prstGeom prst="rect">
            <a:avLst/>
          </a:prstGeom>
          <a:noFill/>
        </p:spPr>
        <p:txBody>
          <a:bodyPr wrap="square" rtlCol="0">
            <a:spAutoFit/>
          </a:bodyPr>
          <a:lstStyle/>
          <a:p>
            <a:r>
              <a:rPr lang="en-US" sz="1000" dirty="0"/>
              <a:t>© 2014 Taylor &amp; Francis</a:t>
            </a:r>
            <a:r>
              <a:rPr lang="en-US" sz="1000" b="1" dirty="0"/>
              <a:t> </a:t>
            </a:r>
            <a:endParaRPr lang="en-US" sz="1000" dirty="0"/>
          </a:p>
        </p:txBody>
      </p:sp>
    </p:spTree>
    <p:extLst>
      <p:ext uri="{BB962C8B-B14F-4D97-AF65-F5344CB8AC3E}">
        <p14:creationId xmlns:p14="http://schemas.microsoft.com/office/powerpoint/2010/main" val="33612895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13044</TotalTime>
  <Words>1868</Words>
  <Application>Microsoft Office PowerPoint</Application>
  <PresentationFormat>On-screen Show (4:3)</PresentationFormat>
  <Paragraphs>314</Paragraphs>
  <Slides>27</Slides>
  <Notes>3</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Chapter 2: What Is Coaching? </vt:lpstr>
      <vt:lpstr>Focus</vt:lpstr>
      <vt:lpstr>Executive Coaching</vt:lpstr>
      <vt:lpstr>Executive Coaching/Coaching Psychology</vt:lpstr>
      <vt:lpstr>Executive Coaching</vt:lpstr>
      <vt:lpstr>Executive Coaching</vt:lpstr>
      <vt:lpstr> Coaching</vt:lpstr>
      <vt:lpstr>Executive Coaching</vt:lpstr>
      <vt:lpstr>Coaching</vt:lpstr>
      <vt:lpstr>So, what is change coaching?</vt:lpstr>
      <vt:lpstr>Key Characteristics of Coaching</vt:lpstr>
      <vt:lpstr>Some Benefits of Coaching</vt:lpstr>
      <vt:lpstr>What Is Change Coaching Used For?</vt:lpstr>
      <vt:lpstr>Examples of Coaching Agendas</vt:lpstr>
      <vt:lpstr>Focus of Coaching</vt:lpstr>
      <vt:lpstr>Primary Areas of Executive Change</vt:lpstr>
      <vt:lpstr>Benefits Sought</vt:lpstr>
      <vt:lpstr>Helping Relationship</vt:lpstr>
      <vt:lpstr>Helping Relationships</vt:lpstr>
      <vt:lpstr>Helping Relationships (continued)</vt:lpstr>
      <vt:lpstr>Helping Requires…</vt:lpstr>
      <vt:lpstr>Some Potential Traps</vt:lpstr>
      <vt:lpstr>Roles Helper Can Choose</vt:lpstr>
      <vt:lpstr>The Nature of Coaching</vt:lpstr>
      <vt:lpstr>Continuum of Helping Relationships</vt:lpstr>
      <vt:lpstr>Coaching: A Growth Industry</vt:lpstr>
      <vt:lpstr>Knowledge Check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What is Coaching? </dc:title>
  <dc:creator>John Bennett</dc:creator>
  <cp:lastModifiedBy>Jennifer Fandel</cp:lastModifiedBy>
  <cp:revision>25</cp:revision>
  <dcterms:created xsi:type="dcterms:W3CDTF">2013-03-17T18:57:07Z</dcterms:created>
  <dcterms:modified xsi:type="dcterms:W3CDTF">2013-10-02T17:04:41Z</dcterms:modified>
</cp:coreProperties>
</file>