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0"/>
  </p:notesMasterIdLst>
  <p:sldIdLst>
    <p:sldId id="256" r:id="rId2"/>
    <p:sldId id="287" r:id="rId3"/>
    <p:sldId id="257" r:id="rId4"/>
    <p:sldId id="258" r:id="rId5"/>
    <p:sldId id="275" r:id="rId6"/>
    <p:sldId id="259" r:id="rId7"/>
    <p:sldId id="260" r:id="rId8"/>
    <p:sldId id="261" r:id="rId9"/>
    <p:sldId id="276" r:id="rId10"/>
    <p:sldId id="262" r:id="rId11"/>
    <p:sldId id="263" r:id="rId12"/>
    <p:sldId id="264" r:id="rId13"/>
    <p:sldId id="265" r:id="rId14"/>
    <p:sldId id="266" r:id="rId15"/>
    <p:sldId id="278" r:id="rId16"/>
    <p:sldId id="279" r:id="rId17"/>
    <p:sldId id="283" r:id="rId18"/>
    <p:sldId id="268" r:id="rId19"/>
    <p:sldId id="269" r:id="rId20"/>
    <p:sldId id="280" r:id="rId21"/>
    <p:sldId id="281" r:id="rId22"/>
    <p:sldId id="282" r:id="rId23"/>
    <p:sldId id="273" r:id="rId24"/>
    <p:sldId id="284" r:id="rId25"/>
    <p:sldId id="285" r:id="rId26"/>
    <p:sldId id="286" r:id="rId27"/>
    <p:sldId id="277" r:id="rId28"/>
    <p:sldId id="274" r:id="rId29"/>
  </p:sldIdLst>
  <p:sldSz cx="9144000" cy="6858000" type="screen4x3"/>
  <p:notesSz cx="6858000" cy="9144000"/>
  <p:custDataLst>
    <p:tags r:id="rId32"/>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uQ" initials="AuQ" lastIdx="10" clrIdx="0"/>
  <p:cmAuthor id="1" name="maribyrd" initials="m" lastIdx="8"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58" autoAdjust="0"/>
    <p:restoredTop sz="82380" autoAdjust="0"/>
  </p:normalViewPr>
  <p:slideViewPr>
    <p:cSldViewPr>
      <p:cViewPr varScale="1">
        <p:scale>
          <a:sx n="87" d="100"/>
          <a:sy n="87" d="100"/>
        </p:scale>
        <p:origin x="-2016" y="-104"/>
      </p:cViewPr>
      <p:guideLst>
        <p:guide orient="horz" pos="2160"/>
        <p:guide pos="2880"/>
      </p:guideLst>
    </p:cSldViewPr>
  </p:slideViewPr>
  <p:outlineViewPr>
    <p:cViewPr>
      <p:scale>
        <a:sx n="33" d="100"/>
        <a:sy n="33" d="100"/>
      </p:scale>
      <p:origin x="48" y="8813"/>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notesMaster" Target="notesMasters/notesMaster1.xml"/><Relationship Id="rId31" Type="http://schemas.openxmlformats.org/officeDocument/2006/relationships/printerSettings" Target="printerSettings/printerSettings1.bin"/><Relationship Id="rId32" Type="http://schemas.openxmlformats.org/officeDocument/2006/relationships/tags" Target="tags/tag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commentAuthors" Target="commentAuthors.xml"/><Relationship Id="rId34" Type="http://schemas.openxmlformats.org/officeDocument/2006/relationships/presProps" Target="presProps.xml"/><Relationship Id="rId35" Type="http://schemas.openxmlformats.org/officeDocument/2006/relationships/viewProps" Target="viewProps.xml"/><Relationship Id="rId36" Type="http://schemas.openxmlformats.org/officeDocument/2006/relationships/theme" Target="theme/theme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795E9008-2E25-48E1-AD6F-D70438E7DD03}" type="datetimeFigureOut">
              <a:rPr lang="en-US"/>
              <a:pPr>
                <a:defRPr/>
              </a:pPr>
              <a:t>17/10/2013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CF2D74C2-253E-4E95-9C30-0CB45111A6FF}" type="slidenum">
              <a:rPr lang="en-US"/>
              <a:pPr>
                <a:defRPr/>
              </a:pPr>
              <a:t>‹#›</a:t>
            </a:fld>
            <a:endParaRPr lang="en-US" dirty="0"/>
          </a:p>
        </p:txBody>
      </p:sp>
    </p:spTree>
    <p:extLst>
      <p:ext uri="{BB962C8B-B14F-4D97-AF65-F5344CB8AC3E}">
        <p14:creationId xmlns:p14="http://schemas.microsoft.com/office/powerpoint/2010/main" val="80247907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What exactly is a theoretical framework and conceptual model and what are they used for? </a:t>
            </a:r>
          </a:p>
          <a:p>
            <a:pPr eaLnBrk="1" hangingPunct="1">
              <a:spcBef>
                <a:spcPct val="0"/>
              </a:spcBef>
            </a:pPr>
            <a:endParaRPr lang="en-US" dirty="0" smtClean="0"/>
          </a:p>
          <a:p>
            <a:pPr eaLnBrk="1" hangingPunct="1">
              <a:spcBef>
                <a:spcPct val="0"/>
              </a:spcBef>
            </a:pPr>
            <a:r>
              <a:rPr lang="en-US" dirty="0" smtClean="0"/>
              <a:t>According to Stockdale &amp; Crosby (2004), a main goal of theoretical frameworks and conceptual models is to explain and illustrate the connection between an invented idea and practice for the purpose of obtaining testable assumptions. </a:t>
            </a:r>
          </a:p>
          <a:p>
            <a:pPr eaLnBrk="1" hangingPunct="1">
              <a:spcBef>
                <a:spcPct val="0"/>
              </a:spcBef>
            </a:pPr>
            <a:r>
              <a:rPr lang="en-US" dirty="0" smtClean="0"/>
              <a:t>These authors further stated that “when we have sound theory and models to guide our research and practice” (p. 56) we are able to expand the knowledge base of workforce diversity as well as other professional fields and ultimately, provide helpful and practical solutions to a variety of workplace settings that seek to enhance and advance the global practice of managing and leveraging workforce diversity in theory, practice, instruction and dialogue.</a:t>
            </a:r>
          </a:p>
          <a:p>
            <a:pPr eaLnBrk="1" hangingPunct="1">
              <a:spcBef>
                <a:spcPct val="0"/>
              </a:spcBef>
            </a:pPr>
            <a:endParaRPr lang="en-US" dirty="0" smtClean="0"/>
          </a:p>
        </p:txBody>
      </p:sp>
      <p:sp>
        <p:nvSpPr>
          <p:cNvPr id="2253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BCC23B4-097F-44BD-8BF3-7DCBC4FA2A17}" type="slidenum">
              <a:rPr lang="en-US" smtClean="0"/>
              <a:pPr fontAlgn="base">
                <a:spcBef>
                  <a:spcPct val="0"/>
                </a:spcBef>
                <a:spcAft>
                  <a:spcPct val="0"/>
                </a:spcAft>
                <a:defRPr/>
              </a:pPr>
              <a:t>3</a:t>
            </a:fld>
            <a:endParaRPr lang="en-US" dirty="0" smtClean="0"/>
          </a:p>
        </p:txBody>
      </p:sp>
    </p:spTree>
    <p:extLst>
      <p:ext uri="{BB962C8B-B14F-4D97-AF65-F5344CB8AC3E}">
        <p14:creationId xmlns:p14="http://schemas.microsoft.com/office/powerpoint/2010/main" val="14054449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p:spPr>
      </p:sp>
      <p:sp>
        <p:nvSpPr>
          <p:cNvPr id="296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In using the polyrhythmic realities model as a diagnostic tool, Sheared assessed the perceptions of African Americans students enrolled in adult basic education (ABE) programs to understand the extent of their participation in such programs. Frequent assertions that emerged from Sheared’s inquiry were that African American students were inclined to take part in the ABE program when they felt an authentic association with the ABE teachers, their coursework and their peers (p. 38).  Sheared further stated that the African American students recognized their polyrhythmic realities and their life encounters as being significant factors related to achieving their learning outcomes and feeling valued in the ABE program. </a:t>
            </a:r>
          </a:p>
          <a:p>
            <a:pPr eaLnBrk="1" hangingPunct="1">
              <a:spcBef>
                <a:spcPct val="0"/>
              </a:spcBef>
            </a:pPr>
            <a:endParaRPr lang="en-US" dirty="0" smtClean="0"/>
          </a:p>
        </p:txBody>
      </p:sp>
      <p:sp>
        <p:nvSpPr>
          <p:cNvPr id="2970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EACA097-6A00-4107-857B-07BEB6B5659C}" type="slidenum">
              <a:rPr lang="en-US" smtClean="0"/>
              <a:pPr fontAlgn="base">
                <a:spcBef>
                  <a:spcPct val="0"/>
                </a:spcBef>
                <a:spcAft>
                  <a:spcPct val="0"/>
                </a:spcAft>
                <a:defRPr/>
              </a:pPr>
              <a:t>12</a:t>
            </a:fld>
            <a:endParaRPr lang="en-US" dirty="0" smtClean="0"/>
          </a:p>
        </p:txBody>
      </p:sp>
    </p:spTree>
    <p:extLst>
      <p:ext uri="{BB962C8B-B14F-4D97-AF65-F5344CB8AC3E}">
        <p14:creationId xmlns:p14="http://schemas.microsoft.com/office/powerpoint/2010/main" val="20709636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p:spPr>
      </p:sp>
      <p:sp>
        <p:nvSpPr>
          <p:cNvPr id="307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Sheared’s (1991) model highlighted the unified connection among many of their shared dimensions of diversity that includes: class, race, language, and gender that permit learners, such as adult learners, to make sense of unfamiliar printed and verbal assertions. Lastly, Sheared acknowledged that utilizing the polyrhythmic realities model to guide culturally centered educational practices and policies allows learners, such as employees, to develop the confidence they need to give voice to issues of concern, and most importantly, “survive” and succeed in a variety of settings where learning takes place (e.g., profit and nonprofit agencies) that are often racially prejudiced, chauvinist, homophobic, and intolerant of diverse ways of knowing and being (p. 40).  According to Sheared, in order for adult educators to appreciate completely the polyrhythmic realities of African-American adults, as well as all other diverse groups, “they must give voice to the learners lived experiences in the learning environment” (p. 40).   </a:t>
            </a:r>
          </a:p>
          <a:p>
            <a:pPr eaLnBrk="1" hangingPunct="1">
              <a:spcBef>
                <a:spcPct val="0"/>
              </a:spcBef>
            </a:pPr>
            <a:endParaRPr lang="en-US" dirty="0" smtClean="0"/>
          </a:p>
          <a:p>
            <a:pPr eaLnBrk="1" hangingPunct="1">
              <a:spcBef>
                <a:spcPct val="0"/>
              </a:spcBef>
            </a:pPr>
            <a:r>
              <a:rPr lang="en-US" dirty="0" smtClean="0"/>
              <a:t>Sheared further asserted that allowing students to have an opportunity to give voice to their polyrhythmic realities and their life encounters in learning environments can assist them in gaining the knowledge and skills they need to succeed in society and confront unsupportive governing practices and policies (p. 40). Sheared’s framework offers one approach to understand how employees at all levels can learn from giving voice to their intersecting polyrhythmic realities and life encounters in organizational settings.</a:t>
            </a:r>
          </a:p>
          <a:p>
            <a:pPr eaLnBrk="1" hangingPunct="1">
              <a:spcBef>
                <a:spcPct val="0"/>
              </a:spcBef>
            </a:pPr>
            <a:endParaRPr lang="en-US" dirty="0" smtClean="0"/>
          </a:p>
          <a:p>
            <a:pPr eaLnBrk="1" hangingPunct="1">
              <a:spcBef>
                <a:spcPct val="0"/>
              </a:spcBef>
            </a:pPr>
            <a:endParaRPr lang="en-US" dirty="0" smtClean="0"/>
          </a:p>
        </p:txBody>
      </p:sp>
      <p:sp>
        <p:nvSpPr>
          <p:cNvPr id="3072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44D10CA-9AFD-404B-8921-D3F6B9E46763}" type="slidenum">
              <a:rPr lang="en-US" smtClean="0"/>
              <a:pPr fontAlgn="base">
                <a:spcBef>
                  <a:spcPct val="0"/>
                </a:spcBef>
                <a:spcAft>
                  <a:spcPct val="0"/>
                </a:spcAft>
                <a:defRPr/>
              </a:pPr>
              <a:t>13</a:t>
            </a:fld>
            <a:endParaRPr lang="en-US" dirty="0" smtClean="0"/>
          </a:p>
        </p:txBody>
      </p:sp>
    </p:spTree>
    <p:extLst>
      <p:ext uri="{BB962C8B-B14F-4D97-AF65-F5344CB8AC3E}">
        <p14:creationId xmlns:p14="http://schemas.microsoft.com/office/powerpoint/2010/main" val="13929627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85000" lnSpcReduction="10000"/>
          </a:bodyPr>
          <a:lstStyle/>
          <a:p>
            <a:pPr eaLnBrk="1" fontAlgn="auto" hangingPunct="1">
              <a:spcBef>
                <a:spcPts val="0"/>
              </a:spcBef>
              <a:spcAft>
                <a:spcPts val="0"/>
              </a:spcAft>
              <a:defRPr/>
            </a:pPr>
            <a:r>
              <a:rPr lang="en-US" dirty="0" smtClean="0"/>
              <a:t>Scholar/researcher Scott &amp; practitioner Cunningham (2006) underscored that employee resource groups (ERGs) are also useful to organizations in many ways by providing employees an opportunity to give voice to upper management on issues related to enhancing the organizational culture.  ERGs, also known as affinity groups, networking groups, and employee networks (Forsythe 2004), are employee-driven groups typically formed around a characteristic of diversity such as race, gender, sexual orientation, country of origin, religion, physical disabilities, and military service, just to name a few (Forsythe 2004). ERGs, however, may be formed around a specific area within a company such as finance and management (Ford Motor, 2005; DaimlerChrysler Corporation, 2005). Moreover, ERG members share a common interest or background (Digh 2005). Since their conception, ERGs have been viewed as a beneficial resource to several Fortune 500 organizations (Ford Motor Company, 2005; DaimlerChrysler Corporation, 2004; General Motors, 2005), and Oakland University, a higher education institution, located in Rochester, Michigan (Cunningham, 2004 and 2005) in the following ways:</a:t>
            </a:r>
          </a:p>
          <a:p>
            <a:pPr eaLnBrk="1" fontAlgn="auto" hangingPunct="1">
              <a:spcBef>
                <a:spcPts val="0"/>
              </a:spcBef>
              <a:spcAft>
                <a:spcPts val="0"/>
              </a:spcAft>
              <a:buFont typeface="Arial" pitchFamily="34" charset="0"/>
              <a:buChar char="•"/>
              <a:defRPr/>
            </a:pPr>
            <a:r>
              <a:rPr lang="en-US" dirty="0" smtClean="0"/>
              <a:t>They help organizations attract and retain diverse talent</a:t>
            </a:r>
          </a:p>
          <a:p>
            <a:pPr eaLnBrk="1" fontAlgn="auto" hangingPunct="1">
              <a:spcBef>
                <a:spcPts val="0"/>
              </a:spcBef>
              <a:spcAft>
                <a:spcPts val="0"/>
              </a:spcAft>
              <a:buFont typeface="Arial" pitchFamily="34" charset="0"/>
              <a:buChar char="•"/>
              <a:defRPr/>
            </a:pPr>
            <a:r>
              <a:rPr lang="en-US" dirty="0" smtClean="0"/>
              <a:t>They provide support and serve as a resource for the employees they represent</a:t>
            </a:r>
          </a:p>
          <a:p>
            <a:pPr eaLnBrk="1" fontAlgn="auto" hangingPunct="1">
              <a:spcBef>
                <a:spcPts val="0"/>
              </a:spcBef>
              <a:spcAft>
                <a:spcPts val="0"/>
              </a:spcAft>
              <a:buFont typeface="Arial" pitchFamily="34" charset="0"/>
              <a:buChar char="•"/>
              <a:defRPr/>
            </a:pPr>
            <a:r>
              <a:rPr lang="en-US" dirty="0" smtClean="0"/>
              <a:t>They provide a voice to surface issues for improvement</a:t>
            </a:r>
          </a:p>
          <a:p>
            <a:pPr eaLnBrk="1" fontAlgn="auto" hangingPunct="1">
              <a:spcBef>
                <a:spcPts val="0"/>
              </a:spcBef>
              <a:spcAft>
                <a:spcPts val="0"/>
              </a:spcAft>
              <a:buFont typeface="Arial" pitchFamily="34" charset="0"/>
              <a:buChar char="•"/>
              <a:defRPr/>
            </a:pPr>
            <a:r>
              <a:rPr lang="en-US" dirty="0" smtClean="0"/>
              <a:t>They promote networking with people of the same diversity dimension</a:t>
            </a:r>
          </a:p>
          <a:p>
            <a:pPr eaLnBrk="1" fontAlgn="auto" hangingPunct="1">
              <a:spcBef>
                <a:spcPts val="0"/>
              </a:spcBef>
              <a:spcAft>
                <a:spcPts val="0"/>
              </a:spcAft>
              <a:buFont typeface="Arial" pitchFamily="34" charset="0"/>
              <a:buChar char="•"/>
              <a:defRPr/>
            </a:pPr>
            <a:r>
              <a:rPr lang="en-US" dirty="0" smtClean="0"/>
              <a:t>They promote networking with people from diverse backgrounds</a:t>
            </a:r>
          </a:p>
          <a:p>
            <a:pPr eaLnBrk="1" fontAlgn="auto" hangingPunct="1">
              <a:spcBef>
                <a:spcPts val="0"/>
              </a:spcBef>
              <a:spcAft>
                <a:spcPts val="0"/>
              </a:spcAft>
              <a:buFont typeface="Arial" pitchFamily="34" charset="0"/>
              <a:buChar char="•"/>
              <a:defRPr/>
            </a:pPr>
            <a:r>
              <a:rPr lang="en-US" dirty="0" smtClean="0"/>
              <a:t>They promote a corporate connection to a diverse consumer base</a:t>
            </a:r>
          </a:p>
          <a:p>
            <a:pPr eaLnBrk="1" fontAlgn="auto" hangingPunct="1">
              <a:spcBef>
                <a:spcPts val="0"/>
              </a:spcBef>
              <a:spcAft>
                <a:spcPts val="0"/>
              </a:spcAft>
              <a:buFont typeface="Arial" pitchFamily="34" charset="0"/>
              <a:buChar char="•"/>
              <a:defRPr/>
            </a:pPr>
            <a:r>
              <a:rPr lang="en-US" dirty="0" smtClean="0"/>
              <a:t>They provide insight into business strategies/initiatives</a:t>
            </a:r>
          </a:p>
          <a:p>
            <a:pPr eaLnBrk="1" fontAlgn="auto" hangingPunct="1">
              <a:spcBef>
                <a:spcPts val="0"/>
              </a:spcBef>
              <a:spcAft>
                <a:spcPts val="0"/>
              </a:spcAft>
              <a:buFont typeface="Arial" pitchFamily="34" charset="0"/>
              <a:buChar char="•"/>
              <a:defRPr/>
            </a:pPr>
            <a:r>
              <a:rPr lang="en-US" dirty="0" smtClean="0"/>
              <a:t>They promote leadership opportunities</a:t>
            </a:r>
          </a:p>
          <a:p>
            <a:pPr eaLnBrk="1" fontAlgn="auto" hangingPunct="1">
              <a:spcBef>
                <a:spcPts val="0"/>
              </a:spcBef>
              <a:spcAft>
                <a:spcPts val="0"/>
              </a:spcAft>
              <a:buFont typeface="Arial" pitchFamily="34" charset="0"/>
              <a:buChar char="•"/>
              <a:defRPr/>
            </a:pPr>
            <a:r>
              <a:rPr lang="en-US" dirty="0" smtClean="0"/>
              <a:t>They participate in and support community activities</a:t>
            </a:r>
          </a:p>
          <a:p>
            <a:pPr eaLnBrk="1" fontAlgn="auto" hangingPunct="1">
              <a:spcBef>
                <a:spcPts val="0"/>
              </a:spcBef>
              <a:spcAft>
                <a:spcPts val="0"/>
              </a:spcAft>
              <a:buFont typeface="Arial" pitchFamily="34" charset="0"/>
              <a:buChar char="•"/>
              <a:defRPr/>
            </a:pPr>
            <a:r>
              <a:rPr lang="en-US" dirty="0" smtClean="0"/>
              <a:t>They enhance the image of the company as one that values diversity</a:t>
            </a:r>
          </a:p>
          <a:p>
            <a:pPr eaLnBrk="1" fontAlgn="auto" hangingPunct="1">
              <a:spcBef>
                <a:spcPts val="0"/>
              </a:spcBef>
              <a:spcAft>
                <a:spcPts val="0"/>
              </a:spcAft>
              <a:buFont typeface="Arial" pitchFamily="34" charset="0"/>
              <a:buChar char="•"/>
              <a:defRPr/>
            </a:pPr>
            <a:r>
              <a:rPr lang="en-US" dirty="0" smtClean="0"/>
              <a:t>They facilitate cross-cultural dialogue, coaching, and mentoring and employee professional and personal development</a:t>
            </a:r>
          </a:p>
          <a:p>
            <a:pPr eaLnBrk="1" fontAlgn="auto" hangingPunct="1">
              <a:spcBef>
                <a:spcPts val="0"/>
              </a:spcBef>
              <a:spcAft>
                <a:spcPts val="0"/>
              </a:spcAft>
              <a:buFont typeface="Arial" pitchFamily="34" charset="0"/>
              <a:buChar char="•"/>
              <a:defRPr/>
            </a:pPr>
            <a:r>
              <a:rPr lang="en-US" dirty="0" smtClean="0"/>
              <a:t>They provide an opportunity for cross-cultural learning to occur</a:t>
            </a:r>
          </a:p>
          <a:p>
            <a:pPr eaLnBrk="1" fontAlgn="auto" hangingPunct="1">
              <a:spcBef>
                <a:spcPts val="0"/>
              </a:spcBef>
              <a:spcAft>
                <a:spcPts val="0"/>
              </a:spcAft>
              <a:defRPr/>
            </a:pPr>
            <a:r>
              <a:rPr lang="en-US" dirty="0" smtClean="0"/>
              <a:t> </a:t>
            </a:r>
          </a:p>
          <a:p>
            <a:pPr eaLnBrk="1" fontAlgn="auto" hangingPunct="1">
              <a:spcBef>
                <a:spcPts val="0"/>
              </a:spcBef>
              <a:spcAft>
                <a:spcPts val="0"/>
              </a:spcAft>
              <a:defRPr/>
            </a:pPr>
            <a:r>
              <a:rPr lang="en-US" dirty="0" smtClean="0"/>
              <a:t>The ERG model presents us with one innovative strategy regarding how organizations can draw on the talents and strengths of its diverse groups and promote inclusion simultaneously.   </a:t>
            </a:r>
          </a:p>
          <a:p>
            <a:pPr eaLnBrk="1" fontAlgn="auto" hangingPunct="1">
              <a:spcBef>
                <a:spcPts val="0"/>
              </a:spcBef>
              <a:spcAft>
                <a:spcPts val="0"/>
              </a:spcAft>
              <a:defRPr/>
            </a:pPr>
            <a:endParaRPr lang="en-US" dirty="0" smtClean="0"/>
          </a:p>
        </p:txBody>
      </p:sp>
      <p:sp>
        <p:nvSpPr>
          <p:cNvPr id="3174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1B69DBD-1717-448A-AA40-30CE44412225}" type="slidenum">
              <a:rPr lang="en-US" smtClean="0"/>
              <a:pPr fontAlgn="base">
                <a:spcBef>
                  <a:spcPct val="0"/>
                </a:spcBef>
                <a:spcAft>
                  <a:spcPct val="0"/>
                </a:spcAft>
                <a:defRPr/>
              </a:pPr>
              <a:t>14</a:t>
            </a:fld>
            <a:endParaRPr lang="en-US" dirty="0" smtClean="0"/>
          </a:p>
        </p:txBody>
      </p:sp>
    </p:spTree>
    <p:extLst>
      <p:ext uri="{BB962C8B-B14F-4D97-AF65-F5344CB8AC3E}">
        <p14:creationId xmlns:p14="http://schemas.microsoft.com/office/powerpoint/2010/main" val="20981808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In 2001 Allen and Montgomery’s (2001) crafted a Model entitled Creating Diversity (MCD).</a:t>
            </a:r>
            <a:r>
              <a:rPr lang="en-US" baseline="0" dirty="0" smtClean="0"/>
              <a:t> </a:t>
            </a:r>
            <a:r>
              <a:rPr lang="en-US" dirty="0" smtClean="0"/>
              <a:t>Allen and Montgomery’s (2001) MCD serves as a welcomed addition to the focused area of diversity management because of its ability to guide organizational change strategies that are focused on promoting and advancing diversity inclusion. The MCD is based on the groundbreaking work of Kurt Levin (1951) focused on organizational development and its change process in a general sense, as it relates to organizations revising or developing new objectives and practices to meet their present or future goals.  </a:t>
            </a:r>
          </a:p>
          <a:p>
            <a:pPr eaLnBrk="1" hangingPunct="1">
              <a:spcBef>
                <a:spcPct val="0"/>
              </a:spcBef>
            </a:pPr>
            <a:endParaRPr lang="en-US" dirty="0" smtClean="0"/>
          </a:p>
          <a:p>
            <a:pPr eaLnBrk="1" hangingPunct="1">
              <a:spcBef>
                <a:spcPct val="0"/>
              </a:spcBef>
            </a:pPr>
            <a:r>
              <a:rPr lang="en-US" dirty="0" smtClean="0"/>
              <a:t>Below, the four components of Allen and Montgomery’s (200l) MCD are described. </a:t>
            </a:r>
          </a:p>
          <a:p>
            <a:pPr eaLnBrk="1" hangingPunct="1">
              <a:spcBef>
                <a:spcPct val="0"/>
              </a:spcBef>
            </a:pPr>
            <a:r>
              <a:rPr lang="en-US" b="1" dirty="0" smtClean="0"/>
              <a:t>Unfreezing top management’s current commitment, vision and mission toward diversity management in workplace settings</a:t>
            </a:r>
            <a:r>
              <a:rPr lang="en-US" dirty="0" smtClean="0"/>
              <a:t>. </a:t>
            </a:r>
          </a:p>
          <a:p>
            <a:pPr eaLnBrk="1" hangingPunct="1">
              <a:spcBef>
                <a:spcPct val="0"/>
              </a:spcBef>
            </a:pPr>
            <a:r>
              <a:rPr lang="en-US" b="1" dirty="0" smtClean="0"/>
              <a:t>Developing new diversity management initiative, policies, practices, and goals in workplace settings</a:t>
            </a:r>
            <a:r>
              <a:rPr lang="en-US" dirty="0" smtClean="0"/>
              <a:t>. </a:t>
            </a:r>
          </a:p>
          <a:p>
            <a:pPr eaLnBrk="1" hangingPunct="1">
              <a:spcBef>
                <a:spcPct val="0"/>
              </a:spcBef>
            </a:pPr>
            <a:r>
              <a:rPr lang="en-US" b="1" dirty="0" smtClean="0"/>
              <a:t>Refreezing newly developed workplace diversity management initiatives, policies, practices, and goals</a:t>
            </a:r>
            <a:r>
              <a:rPr lang="en-US" dirty="0" smtClean="0"/>
              <a:t>. </a:t>
            </a:r>
          </a:p>
          <a:p>
            <a:pPr eaLnBrk="1" hangingPunct="1">
              <a:spcBef>
                <a:spcPct val="0"/>
              </a:spcBef>
            </a:pPr>
            <a:r>
              <a:rPr lang="en-US" b="1" dirty="0" smtClean="0"/>
              <a:t>Diversity management as a competitive advantage. </a:t>
            </a:r>
            <a:r>
              <a:rPr lang="en-US" dirty="0" smtClean="0"/>
              <a:t>The uniqueness of Allen and Montgomery’s (2001) MCD is that it offers a simplistic and pragmatic approach to guide developmental and change strategies that are focused on promoting and advancing the practice of diversity management in work settings globally in the 21</a:t>
            </a:r>
            <a:r>
              <a:rPr lang="en-US" baseline="0" dirty="0" smtClean="0"/>
              <a:t>st </a:t>
            </a:r>
            <a:r>
              <a:rPr lang="en-US" dirty="0" smtClean="0"/>
              <a:t>century and beyond. </a:t>
            </a:r>
          </a:p>
          <a:p>
            <a:pPr eaLnBrk="1" hangingPunct="1">
              <a:spcBef>
                <a:spcPct val="0"/>
              </a:spcBef>
            </a:pPr>
            <a:endParaRPr lang="en-US" dirty="0" smtClean="0"/>
          </a:p>
        </p:txBody>
      </p:sp>
      <p:sp>
        <p:nvSpPr>
          <p:cNvPr id="3379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49499B2-62FE-46C1-944C-22599B69D6D0}" type="slidenum">
              <a:rPr lang="en-US" smtClean="0"/>
              <a:pPr fontAlgn="base">
                <a:spcBef>
                  <a:spcPct val="0"/>
                </a:spcBef>
                <a:spcAft>
                  <a:spcPct val="0"/>
                </a:spcAft>
                <a:defRPr/>
              </a:pPr>
              <a:t>18</a:t>
            </a:fld>
            <a:endParaRPr lang="en-US" dirty="0" smtClean="0"/>
          </a:p>
        </p:txBody>
      </p:sp>
    </p:spTree>
    <p:extLst>
      <p:ext uri="{BB962C8B-B14F-4D97-AF65-F5344CB8AC3E}">
        <p14:creationId xmlns:p14="http://schemas.microsoft.com/office/powerpoint/2010/main" val="21557688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In 2001 Allen and Montgomery’s (2001) crafted a Model entitled Creating Diversity (MCD).</a:t>
            </a:r>
            <a:r>
              <a:rPr lang="en-US" baseline="0" dirty="0" smtClean="0"/>
              <a:t> </a:t>
            </a:r>
            <a:r>
              <a:rPr lang="en-US" dirty="0" smtClean="0"/>
              <a:t>Allen and Montgomery’s (2001) MCD serves as a welcomed addition to the focused area of diversity management because of its ability to guide organizational change strategies that are focused on promoting and advancing diversity inclusion. The MCD is based on the groundbreaking work of Kurt Levin (1951) focused on organizational development and its change process in a general sense, as it relates to organizations revising or developing new objectives and practices to meet their present or future goals.  </a:t>
            </a:r>
          </a:p>
          <a:p>
            <a:pPr eaLnBrk="1" hangingPunct="1">
              <a:spcBef>
                <a:spcPct val="0"/>
              </a:spcBef>
            </a:pPr>
            <a:endParaRPr lang="en-US" dirty="0" smtClean="0"/>
          </a:p>
          <a:p>
            <a:pPr eaLnBrk="1" hangingPunct="1">
              <a:spcBef>
                <a:spcPct val="0"/>
              </a:spcBef>
            </a:pPr>
            <a:r>
              <a:rPr lang="en-US" dirty="0" smtClean="0"/>
              <a:t>Below, the four components of Allen and Montgomery’s (200l) MCD are described. </a:t>
            </a:r>
          </a:p>
          <a:p>
            <a:pPr eaLnBrk="1" hangingPunct="1">
              <a:spcBef>
                <a:spcPct val="0"/>
              </a:spcBef>
            </a:pPr>
            <a:r>
              <a:rPr lang="en-US" b="1" dirty="0" smtClean="0"/>
              <a:t>Unfreezing top management’s current commitment, vision and mission toward diversity management in workplace settings</a:t>
            </a:r>
            <a:r>
              <a:rPr lang="en-US" dirty="0" smtClean="0"/>
              <a:t>. </a:t>
            </a:r>
          </a:p>
          <a:p>
            <a:pPr eaLnBrk="1" hangingPunct="1">
              <a:spcBef>
                <a:spcPct val="0"/>
              </a:spcBef>
            </a:pPr>
            <a:r>
              <a:rPr lang="en-US" b="1" dirty="0" smtClean="0"/>
              <a:t>Developing new diversity management initiative, policies, practices, and goals in workplace settings</a:t>
            </a:r>
            <a:r>
              <a:rPr lang="en-US" dirty="0" smtClean="0"/>
              <a:t>. </a:t>
            </a:r>
          </a:p>
          <a:p>
            <a:pPr eaLnBrk="1" hangingPunct="1">
              <a:spcBef>
                <a:spcPct val="0"/>
              </a:spcBef>
            </a:pPr>
            <a:r>
              <a:rPr lang="en-US" b="1" dirty="0" smtClean="0"/>
              <a:t>Refreezing newly developed workplace diversity management initiatives, policies, practices, and goals</a:t>
            </a:r>
            <a:r>
              <a:rPr lang="en-US" dirty="0" smtClean="0"/>
              <a:t>. </a:t>
            </a:r>
          </a:p>
          <a:p>
            <a:pPr eaLnBrk="1" hangingPunct="1">
              <a:spcBef>
                <a:spcPct val="0"/>
              </a:spcBef>
            </a:pPr>
            <a:r>
              <a:rPr lang="en-US" b="1" dirty="0" smtClean="0"/>
              <a:t>Diversity management as a competitive advantage. </a:t>
            </a:r>
            <a:r>
              <a:rPr lang="en-US" dirty="0" smtClean="0"/>
              <a:t>The uniqueness of Allen and Montgomery’s (2001) MCD is that it offers a simplistic and pragmatic approach to guide developmental and change strategies that are focused on promoting and advancing the practice of diversity management in work settings globally in the 21</a:t>
            </a:r>
            <a:r>
              <a:rPr lang="en-US" baseline="0" dirty="0" smtClean="0"/>
              <a:t>st </a:t>
            </a:r>
            <a:r>
              <a:rPr lang="en-US" dirty="0" smtClean="0"/>
              <a:t>century and beyond. </a:t>
            </a:r>
          </a:p>
          <a:p>
            <a:pPr eaLnBrk="1" hangingPunct="1">
              <a:spcBef>
                <a:spcPct val="0"/>
              </a:spcBef>
            </a:pPr>
            <a:endParaRPr lang="en-US" dirty="0" smtClean="0"/>
          </a:p>
        </p:txBody>
      </p:sp>
      <p:sp>
        <p:nvSpPr>
          <p:cNvPr id="3482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ACAC2B4-C3E6-42BB-BB28-8C09F833BDEC}" type="slidenum">
              <a:rPr lang="en-US" smtClean="0"/>
              <a:pPr fontAlgn="base">
                <a:spcBef>
                  <a:spcPct val="0"/>
                </a:spcBef>
                <a:spcAft>
                  <a:spcPct val="0"/>
                </a:spcAft>
                <a:defRPr/>
              </a:pPr>
              <a:t>19</a:t>
            </a:fld>
            <a:endParaRPr lang="en-US" dirty="0" smtClean="0"/>
          </a:p>
        </p:txBody>
      </p:sp>
    </p:spTree>
    <p:extLst>
      <p:ext uri="{BB962C8B-B14F-4D97-AF65-F5344CB8AC3E}">
        <p14:creationId xmlns:p14="http://schemas.microsoft.com/office/powerpoint/2010/main" val="13738874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Another theoretical framework that is useful for analyzing current and emerging workforce diversity issues and concerns is Clayton Alderfer's (1987) Embedded Intergroup Relations Theory (EIRT). EIRT</a:t>
            </a:r>
            <a:r>
              <a:rPr lang="en-US" baseline="0" dirty="0" smtClean="0"/>
              <a:t> </a:t>
            </a:r>
            <a:r>
              <a:rPr lang="en-US" dirty="0" smtClean="0"/>
              <a:t>explains the effects of diversity in relation to one's group identity in organizational settings. Identity groups are characterized by: sharing common biological traits,</a:t>
            </a:r>
            <a:r>
              <a:rPr lang="en-US" baseline="0" dirty="0" smtClean="0"/>
              <a:t> </a:t>
            </a:r>
            <a:r>
              <a:rPr lang="en-US" dirty="0" smtClean="0"/>
              <a:t>sharing historical background and experiences, and sharing similar worldviews (Nkomo &amp; Cox, 1996). </a:t>
            </a:r>
          </a:p>
        </p:txBody>
      </p:sp>
      <p:sp>
        <p:nvSpPr>
          <p:cNvPr id="3891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7BBCC2C-1906-41F0-9432-74EAA16BD14F}" type="slidenum">
              <a:rPr lang="en-US" smtClean="0"/>
              <a:pPr fontAlgn="base">
                <a:spcBef>
                  <a:spcPct val="0"/>
                </a:spcBef>
                <a:spcAft>
                  <a:spcPct val="0"/>
                </a:spcAft>
                <a:defRPr/>
              </a:pPr>
              <a:t>23</a:t>
            </a:fld>
            <a:endParaRPr lang="en-US" dirty="0" smtClean="0"/>
          </a:p>
        </p:txBody>
      </p:sp>
    </p:spTree>
    <p:extLst>
      <p:ext uri="{BB962C8B-B14F-4D97-AF65-F5344CB8AC3E}">
        <p14:creationId xmlns:p14="http://schemas.microsoft.com/office/powerpoint/2010/main" val="28311001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The dynamics that emerge from diverse groups is characterized by the notion of embeddedness. Embeddedness means that groups exist inside other groups. Diverse groups and organizations are both open systems that influence and are influenced by the environments in which they are embedded (Alderfer &amp; Tucker, 1996). EIRT supports Wagley and Harris (1964) description of diverse groups:</a:t>
            </a:r>
          </a:p>
          <a:p>
            <a:pPr eaLnBrk="1" hangingPunct="1">
              <a:spcBef>
                <a:spcPct val="0"/>
              </a:spcBef>
            </a:pPr>
            <a:r>
              <a:rPr lang="en-US" dirty="0" smtClean="0"/>
              <a:t>1.      Diverse groups receive unequal and differential treatment compared to other individuals with dissimilar characteristics.</a:t>
            </a:r>
          </a:p>
          <a:p>
            <a:pPr eaLnBrk="1" hangingPunct="1">
              <a:spcBef>
                <a:spcPct val="0"/>
              </a:spcBef>
            </a:pPr>
            <a:r>
              <a:rPr lang="en-US" dirty="0" smtClean="0"/>
              <a:t>2.      Diverse groups are easily recognizable because of distinguishing physical and/or cultural characteristics that are not highly regarded by the dominant group.</a:t>
            </a:r>
          </a:p>
          <a:p>
            <a:pPr eaLnBrk="1" hangingPunct="1">
              <a:spcBef>
                <a:spcPct val="0"/>
              </a:spcBef>
            </a:pPr>
            <a:r>
              <a:rPr lang="en-US" dirty="0" smtClean="0"/>
              <a:t>3.      Diverse groups share a sense of community and common bond.</a:t>
            </a:r>
          </a:p>
          <a:p>
            <a:pPr eaLnBrk="1" hangingPunct="1">
              <a:spcBef>
                <a:spcPct val="0"/>
              </a:spcBef>
            </a:pPr>
            <a:r>
              <a:rPr lang="en-US" dirty="0" smtClean="0"/>
              <a:t>4.      Group membership is assigned or socially constructed.</a:t>
            </a:r>
          </a:p>
          <a:p>
            <a:pPr eaLnBrk="1" hangingPunct="1">
              <a:spcBef>
                <a:spcPct val="0"/>
              </a:spcBef>
            </a:pPr>
            <a:r>
              <a:rPr lang="en-US" dirty="0" smtClean="0"/>
              <a:t>5.      Group members generally tend to affiliate themselves with like individuals either because of their social isolation.</a:t>
            </a:r>
          </a:p>
          <a:p>
            <a:pPr eaLnBrk="1" hangingPunct="1">
              <a:spcBef>
                <a:spcPct val="0"/>
              </a:spcBef>
            </a:pPr>
            <a:r>
              <a:rPr lang="en-US" dirty="0" smtClean="0"/>
              <a:t>EIRT brings to light the common experiences of diverse groups within the workplace. Experiences are more easily recognized and understood by individuals that belong to the same identity group. When these experiences are perceived as adverse, unjust, or unfair, individuals belonging to diverse groups in workplace settings are most likely to make meaning and find support from group membership. Therefore, the usefulness of the  EIRT model is that it highlights the need for organizations of the 21</a:t>
            </a:r>
            <a:r>
              <a:rPr lang="en-US" baseline="0" dirty="0" smtClean="0"/>
              <a:t>st</a:t>
            </a:r>
            <a:r>
              <a:rPr lang="en-US" dirty="0" smtClean="0"/>
              <a:t> century to strengthen intergroup relations among all employees for the purpose of creating a more inclusive, supportive, and productive workplace. </a:t>
            </a:r>
          </a:p>
          <a:p>
            <a:pPr eaLnBrk="1" hangingPunct="1">
              <a:spcBef>
                <a:spcPct val="0"/>
              </a:spcBef>
            </a:pPr>
            <a:endParaRPr lang="en-US" dirty="0" smtClean="0"/>
          </a:p>
        </p:txBody>
      </p:sp>
      <p:sp>
        <p:nvSpPr>
          <p:cNvPr id="3994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398DDD7-1BA1-458A-8A7A-3901FB4BEBE8}" type="slidenum">
              <a:rPr lang="en-US" smtClean="0"/>
              <a:pPr fontAlgn="base">
                <a:spcBef>
                  <a:spcPct val="0"/>
                </a:spcBef>
                <a:spcAft>
                  <a:spcPct val="0"/>
                </a:spcAft>
                <a:defRPr/>
              </a:pPr>
              <a:t>27</a:t>
            </a:fld>
            <a:endParaRPr lang="en-US" dirty="0" smtClean="0"/>
          </a:p>
        </p:txBody>
      </p:sp>
    </p:spTree>
    <p:extLst>
      <p:ext uri="{BB962C8B-B14F-4D97-AF65-F5344CB8AC3E}">
        <p14:creationId xmlns:p14="http://schemas.microsoft.com/office/powerpoint/2010/main" val="178710236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The dynamics that emerge from diverse groups is characterized by the notion of embeddedness. Embeddedness means that groups exist inside other groups. Diverse groups and organizations are both open systems that influence and are influenced by the environments in which they are embedded (Alderfer &amp; Tucker, 1996). EIRT supports Wagley and Harris (1964) description of diverse groups:</a:t>
            </a:r>
          </a:p>
          <a:p>
            <a:pPr eaLnBrk="1" hangingPunct="1">
              <a:spcBef>
                <a:spcPct val="0"/>
              </a:spcBef>
            </a:pPr>
            <a:r>
              <a:rPr lang="en-US" dirty="0" smtClean="0"/>
              <a:t>1.      Diverse groups receive unequal and differential treatment compared to other individuals with dissimilar characteristics.</a:t>
            </a:r>
          </a:p>
          <a:p>
            <a:pPr eaLnBrk="1" hangingPunct="1">
              <a:spcBef>
                <a:spcPct val="0"/>
              </a:spcBef>
            </a:pPr>
            <a:r>
              <a:rPr lang="en-US" dirty="0" smtClean="0"/>
              <a:t>2.      Diverse groups are easily recognizable because of distinguishing physical and/or cultural characteristics that are not highly regarded by the dominant group.</a:t>
            </a:r>
          </a:p>
          <a:p>
            <a:pPr eaLnBrk="1" hangingPunct="1">
              <a:spcBef>
                <a:spcPct val="0"/>
              </a:spcBef>
            </a:pPr>
            <a:r>
              <a:rPr lang="en-US" dirty="0" smtClean="0"/>
              <a:t>3.      Diverse groups share a sense of community and common bond.</a:t>
            </a:r>
          </a:p>
          <a:p>
            <a:pPr eaLnBrk="1" hangingPunct="1">
              <a:spcBef>
                <a:spcPct val="0"/>
              </a:spcBef>
            </a:pPr>
            <a:r>
              <a:rPr lang="en-US" dirty="0" smtClean="0"/>
              <a:t>4.      Group membership is assigned or socially constructed.</a:t>
            </a:r>
          </a:p>
          <a:p>
            <a:pPr eaLnBrk="1" hangingPunct="1">
              <a:spcBef>
                <a:spcPct val="0"/>
              </a:spcBef>
            </a:pPr>
            <a:r>
              <a:rPr lang="en-US" dirty="0" smtClean="0"/>
              <a:t>5.      Group members generally tend to affiliate themselves with like individuals either because of their social isolation.</a:t>
            </a:r>
          </a:p>
          <a:p>
            <a:pPr eaLnBrk="1" hangingPunct="1">
              <a:spcBef>
                <a:spcPct val="0"/>
              </a:spcBef>
            </a:pPr>
            <a:r>
              <a:rPr lang="en-US" dirty="0" smtClean="0"/>
              <a:t>EIRT brings to light the common experiences of diverse groups within the workplace. Experiences are more easily recognized and understood by individuals that belong to the same identity group. When these experiences are perceived as adverse, unjust, or unfair, individuals belonging to diverse groups in workplace settings are most likely to make meaning and find support from group membership. Therefore, the usefulness of the  EIRT model is that it highlights the need for organizations of the 21</a:t>
            </a:r>
            <a:r>
              <a:rPr lang="en-US" baseline="0" dirty="0" smtClean="0"/>
              <a:t>st</a:t>
            </a:r>
            <a:r>
              <a:rPr lang="en-US" dirty="0" smtClean="0"/>
              <a:t> century to strengthen intergroup relations among all employees for the purpose of creating a more inclusive, supportive, and productive workplace. </a:t>
            </a:r>
          </a:p>
          <a:p>
            <a:pPr eaLnBrk="1" hangingPunct="1">
              <a:spcBef>
                <a:spcPct val="0"/>
              </a:spcBef>
            </a:pPr>
            <a:endParaRPr lang="en-US" dirty="0" smtClean="0"/>
          </a:p>
        </p:txBody>
      </p:sp>
      <p:sp>
        <p:nvSpPr>
          <p:cNvPr id="3994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398DDD7-1BA1-458A-8A7A-3901FB4BEBE8}" type="slidenum">
              <a:rPr lang="en-US" smtClean="0"/>
              <a:pPr fontAlgn="base">
                <a:spcBef>
                  <a:spcPct val="0"/>
                </a:spcBef>
                <a:spcAft>
                  <a:spcPct val="0"/>
                </a:spcAft>
                <a:defRPr/>
              </a:pPr>
              <a:t>28</a:t>
            </a:fld>
            <a:endParaRPr lang="en-US" dirty="0" smtClean="0"/>
          </a:p>
        </p:txBody>
      </p:sp>
    </p:spTree>
    <p:extLst>
      <p:ext uri="{BB962C8B-B14F-4D97-AF65-F5344CB8AC3E}">
        <p14:creationId xmlns:p14="http://schemas.microsoft.com/office/powerpoint/2010/main" val="10248382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p:spPr>
      </p:sp>
      <p:sp>
        <p:nvSpPr>
          <p:cNvPr id="2355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dirty="0" smtClean="0"/>
              <a:t>Conceptual Model # 1 Critical Racism Pedagogy: A Conceptual Discussion Model </a:t>
            </a:r>
            <a:endParaRPr lang="en-US" dirty="0" smtClean="0"/>
          </a:p>
          <a:p>
            <a:pPr eaLnBrk="1" hangingPunct="1">
              <a:spcBef>
                <a:spcPct val="0"/>
              </a:spcBef>
            </a:pPr>
            <a:endParaRPr lang="en-US" dirty="0" smtClean="0"/>
          </a:p>
          <a:p>
            <a:pPr eaLnBrk="1" hangingPunct="1">
              <a:spcBef>
                <a:spcPct val="0"/>
              </a:spcBef>
            </a:pPr>
            <a:r>
              <a:rPr lang="en-US" dirty="0" smtClean="0"/>
              <a:t>In 2010, scholar/researchers Byrd &amp; Scott introduced their four-step critical racism pedagogy conceptual model to highlight its utility in guiding constructive discussions on various forms of racism (i.e., individual, institutional and cultural, and other inequities, i.e., sexism, ageism and homophobia) in academic classrooms and corporate boardrooms. The steps in their model are as follows: 1) Educate </a:t>
            </a:r>
            <a:r>
              <a:rPr lang="en-US" sz="1200" dirty="0" smtClean="0"/>
              <a:t>— </a:t>
            </a:r>
            <a:r>
              <a:rPr lang="en-US" dirty="0" smtClean="0"/>
              <a:t> introduce aspects of historical racism; 2) Educate </a:t>
            </a:r>
            <a:r>
              <a:rPr lang="en-US" sz="1200" dirty="0" smtClean="0"/>
              <a:t>— </a:t>
            </a:r>
            <a:r>
              <a:rPr lang="en-US" dirty="0" smtClean="0"/>
              <a:t>discuss modern day recurring patterns of historical racism; 3) Educate </a:t>
            </a:r>
            <a:r>
              <a:rPr lang="en-US" sz="1200" dirty="0" smtClean="0"/>
              <a:t>— </a:t>
            </a:r>
            <a:r>
              <a:rPr lang="en-US" dirty="0" smtClean="0"/>
              <a:t> identify and develop strategies for dismantling racism: 4) Take Action </a:t>
            </a:r>
            <a:r>
              <a:rPr lang="en-US" sz="1200" dirty="0" smtClean="0"/>
              <a:t>— </a:t>
            </a:r>
            <a:r>
              <a:rPr lang="en-US" dirty="0" smtClean="0"/>
              <a:t> practice and implement strategies in the classroom and boardroom, transferring the most practical strategies to work settings. </a:t>
            </a:r>
          </a:p>
          <a:p>
            <a:pPr eaLnBrk="1" hangingPunct="1">
              <a:spcBef>
                <a:spcPct val="0"/>
              </a:spcBef>
            </a:pPr>
            <a:endParaRPr lang="en-US" dirty="0" smtClean="0"/>
          </a:p>
        </p:txBody>
      </p:sp>
      <p:sp>
        <p:nvSpPr>
          <p:cNvPr id="2355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36D1B11-827A-4624-B393-8238F3E36313}" type="slidenum">
              <a:rPr lang="en-US" smtClean="0"/>
              <a:pPr fontAlgn="base">
                <a:spcBef>
                  <a:spcPct val="0"/>
                </a:spcBef>
                <a:spcAft>
                  <a:spcPct val="0"/>
                </a:spcAft>
                <a:defRPr/>
              </a:pPr>
              <a:t>4</a:t>
            </a:fld>
            <a:endParaRPr lang="en-US" dirty="0" smtClean="0"/>
          </a:p>
        </p:txBody>
      </p:sp>
    </p:spTree>
    <p:extLst>
      <p:ext uri="{BB962C8B-B14F-4D97-AF65-F5344CB8AC3E}">
        <p14:creationId xmlns:p14="http://schemas.microsoft.com/office/powerpoint/2010/main" val="3645318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p:spPr>
      </p:sp>
      <p:sp>
        <p:nvSpPr>
          <p:cNvPr id="2355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dirty="0" smtClean="0"/>
              <a:t>Conceptual Model # 1 Critical Racism Pedagogy: A Conceptual Discussion Model </a:t>
            </a:r>
            <a:endParaRPr lang="en-US" dirty="0" smtClean="0"/>
          </a:p>
          <a:p>
            <a:pPr eaLnBrk="1" hangingPunct="1">
              <a:spcBef>
                <a:spcPct val="0"/>
              </a:spcBef>
            </a:pPr>
            <a:endParaRPr lang="en-US" dirty="0" smtClean="0"/>
          </a:p>
          <a:p>
            <a:pPr eaLnBrk="1" hangingPunct="1">
              <a:spcBef>
                <a:spcPct val="0"/>
              </a:spcBef>
            </a:pPr>
            <a:r>
              <a:rPr lang="en-US" dirty="0" smtClean="0"/>
              <a:t>In 2010, scholar/researchers Byrd &amp; Scott introduced their four-step critical racism pedagogy conceptual model to highlight its utility in guiding constructive discussions on various forms of racism (i.e., individual, institutional and cultural, and other inequities, i.e., sexism, ageism and homophobia) in academic classrooms and corporate boardrooms. The steps in their model are as follows: 1) Educate </a:t>
            </a:r>
            <a:r>
              <a:rPr lang="en-US" sz="1200" dirty="0" smtClean="0"/>
              <a:t>— </a:t>
            </a:r>
            <a:r>
              <a:rPr lang="en-US" dirty="0" smtClean="0"/>
              <a:t> introduce aspects of historical racism; 2) Educate </a:t>
            </a:r>
            <a:r>
              <a:rPr lang="en-US" sz="1200" dirty="0" smtClean="0"/>
              <a:t>— </a:t>
            </a:r>
            <a:r>
              <a:rPr lang="en-US" dirty="0" smtClean="0"/>
              <a:t>discuss modern day recurring patterns of historical racism; 3) Educate </a:t>
            </a:r>
            <a:r>
              <a:rPr lang="en-US" sz="1200" dirty="0" smtClean="0"/>
              <a:t>— </a:t>
            </a:r>
            <a:r>
              <a:rPr lang="en-US" dirty="0" smtClean="0"/>
              <a:t> identify and develop strategies for dismantling racism: 4) Take Action </a:t>
            </a:r>
            <a:r>
              <a:rPr lang="en-US" sz="1200" dirty="0" smtClean="0"/>
              <a:t>— </a:t>
            </a:r>
            <a:r>
              <a:rPr lang="en-US" dirty="0" smtClean="0"/>
              <a:t> practice and implement strategies in the classroom and boardroom, transferring the most practical strategies to work settings. </a:t>
            </a:r>
          </a:p>
          <a:p>
            <a:pPr eaLnBrk="1" hangingPunct="1">
              <a:spcBef>
                <a:spcPct val="0"/>
              </a:spcBef>
            </a:pPr>
            <a:endParaRPr lang="en-US" dirty="0" smtClean="0"/>
          </a:p>
        </p:txBody>
      </p:sp>
      <p:sp>
        <p:nvSpPr>
          <p:cNvPr id="2355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36D1B11-827A-4624-B393-8238F3E36313}" type="slidenum">
              <a:rPr lang="en-US" smtClean="0"/>
              <a:pPr fontAlgn="base">
                <a:spcBef>
                  <a:spcPct val="0"/>
                </a:spcBef>
                <a:spcAft>
                  <a:spcPct val="0"/>
                </a:spcAft>
                <a:defRPr/>
              </a:pPr>
              <a:t>5</a:t>
            </a:fld>
            <a:endParaRPr lang="en-US" dirty="0" smtClean="0"/>
          </a:p>
        </p:txBody>
      </p:sp>
    </p:spTree>
    <p:extLst>
      <p:ext uri="{BB962C8B-B14F-4D97-AF65-F5344CB8AC3E}">
        <p14:creationId xmlns:p14="http://schemas.microsoft.com/office/powerpoint/2010/main" val="21034593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p:spPr>
      </p:sp>
      <p:sp>
        <p:nvSpPr>
          <p:cNvPr id="245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Outcome: Diversity Education + Organizational Action = enlightenment, emancipation, and ultimately social change in workplace settings.</a:t>
            </a:r>
          </a:p>
        </p:txBody>
      </p:sp>
      <p:sp>
        <p:nvSpPr>
          <p:cNvPr id="2458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D802C84-C0D5-4BBD-8126-AD5E8EBA027E}" type="slidenum">
              <a:rPr lang="en-US" smtClean="0"/>
              <a:pPr fontAlgn="base">
                <a:spcBef>
                  <a:spcPct val="0"/>
                </a:spcBef>
                <a:spcAft>
                  <a:spcPct val="0"/>
                </a:spcAft>
                <a:defRPr/>
              </a:pPr>
              <a:t>6</a:t>
            </a:fld>
            <a:endParaRPr lang="en-US" dirty="0" smtClean="0"/>
          </a:p>
        </p:txBody>
      </p:sp>
    </p:spTree>
    <p:extLst>
      <p:ext uri="{BB962C8B-B14F-4D97-AF65-F5344CB8AC3E}">
        <p14:creationId xmlns:p14="http://schemas.microsoft.com/office/powerpoint/2010/main" val="19754026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a:bodyPr>
          <a:lstStyle/>
          <a:p>
            <a:pPr eaLnBrk="1" fontAlgn="auto" hangingPunct="1">
              <a:spcBef>
                <a:spcPts val="0"/>
              </a:spcBef>
              <a:spcAft>
                <a:spcPts val="0"/>
              </a:spcAft>
              <a:defRPr/>
            </a:pPr>
            <a:r>
              <a:rPr lang="en-US" b="1" dirty="0" smtClean="0"/>
              <a:t>Conceptual Model # 2 Social Justice Critical Reflection Model (SJCRM)</a:t>
            </a:r>
            <a:endParaRPr lang="en-US" dirty="0" smtClean="0"/>
          </a:p>
          <a:p>
            <a:pPr eaLnBrk="1" fontAlgn="auto" hangingPunct="1">
              <a:spcBef>
                <a:spcPts val="0"/>
              </a:spcBef>
              <a:spcAft>
                <a:spcPts val="0"/>
              </a:spcAft>
              <a:defRPr/>
            </a:pPr>
            <a:r>
              <a:rPr lang="en-US" dirty="0" smtClean="0"/>
              <a:t>Scholar/researchers Ingram and Walters (2007) constructed a Social Justice Critical Reflection Model (SJCRM) to highlight the need for social justice education and training in educational settings, particularly teacher education programs and workplace settings.  Ingram and Walters (2007) caution that specifically schools as well as many learning organizations share a history with ethnocentric monoculturalism, and are biased in many ways, conscious and unconscious, against  minorities (i.e., African Americans, Hispanic Americans, Asian Americans, Africans, Mexicans, biracial individuals, people with disabilities, gays and lesbians) and therefore undermine their chances for equal access to opportunities. Ingram and Walters (2007) further argue that specifically teachers and administrators are key agents in framing new supports for all students; and today’s changing student population reality creates a demographic imperative for teachers and administrators as well as all leader figures to acquire the knowledge, skills, and dispositions that are necessary to respond to diversity and social justice, which are </a:t>
            </a:r>
            <a:r>
              <a:rPr lang="en-US" i="1" dirty="0" smtClean="0"/>
              <a:t>critical</a:t>
            </a:r>
            <a:r>
              <a:rPr lang="en-US" dirty="0" smtClean="0"/>
              <a:t>  to realizing equitable learning environments. </a:t>
            </a:r>
          </a:p>
          <a:p>
            <a:pPr eaLnBrk="1" fontAlgn="auto" hangingPunct="1">
              <a:spcBef>
                <a:spcPts val="0"/>
              </a:spcBef>
              <a:spcAft>
                <a:spcPts val="0"/>
              </a:spcAft>
              <a:defRPr/>
            </a:pPr>
            <a:endParaRPr lang="en-US" dirty="0" smtClean="0"/>
          </a:p>
          <a:p>
            <a:pPr eaLnBrk="1" fontAlgn="auto" hangingPunct="1">
              <a:spcBef>
                <a:spcPts val="0"/>
              </a:spcBef>
              <a:spcAft>
                <a:spcPts val="0"/>
              </a:spcAft>
              <a:defRPr/>
            </a:pPr>
            <a:endParaRPr lang="en-US" dirty="0" smtClean="0"/>
          </a:p>
          <a:p>
            <a:pPr eaLnBrk="1" fontAlgn="auto" hangingPunct="1">
              <a:spcBef>
                <a:spcPts val="0"/>
              </a:spcBef>
              <a:spcAft>
                <a:spcPts val="0"/>
              </a:spcAft>
              <a:defRPr/>
            </a:pPr>
            <a:endParaRPr lang="en-US" dirty="0" smtClean="0"/>
          </a:p>
        </p:txBody>
      </p:sp>
      <p:sp>
        <p:nvSpPr>
          <p:cNvPr id="2560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2F87133-CD0E-4A8C-A8D5-14FED85F6762}" type="slidenum">
              <a:rPr lang="en-US" smtClean="0"/>
              <a:pPr fontAlgn="base">
                <a:spcBef>
                  <a:spcPct val="0"/>
                </a:spcBef>
                <a:spcAft>
                  <a:spcPct val="0"/>
                </a:spcAft>
                <a:defRPr/>
              </a:pPr>
              <a:t>7</a:t>
            </a:fld>
            <a:endParaRPr lang="en-US" dirty="0" smtClean="0"/>
          </a:p>
        </p:txBody>
      </p:sp>
    </p:spTree>
    <p:extLst>
      <p:ext uri="{BB962C8B-B14F-4D97-AF65-F5344CB8AC3E}">
        <p14:creationId xmlns:p14="http://schemas.microsoft.com/office/powerpoint/2010/main" val="34585036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Ingram and Walters (2007) also acknowledge the many missed opportunities and ongoing challenges associated with teaching diversity and social justice and the implications for educators who teach children and also adults whose racial, cultural, and ethnic identities subject them to discrimination and marginalization as well as those who benefit from white legacy privilege in our schools, organizations, and the society in general. </a:t>
            </a:r>
          </a:p>
        </p:txBody>
      </p:sp>
      <p:sp>
        <p:nvSpPr>
          <p:cNvPr id="2662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7D7DEAB-1526-4B33-A115-28C5ABB0D1C7}" type="slidenum">
              <a:rPr lang="en-US" smtClean="0"/>
              <a:pPr fontAlgn="base">
                <a:spcBef>
                  <a:spcPct val="0"/>
                </a:spcBef>
                <a:spcAft>
                  <a:spcPct val="0"/>
                </a:spcAft>
                <a:defRPr/>
              </a:pPr>
              <a:t>8</a:t>
            </a:fld>
            <a:endParaRPr lang="en-US" dirty="0" smtClean="0"/>
          </a:p>
        </p:txBody>
      </p:sp>
    </p:spTree>
    <p:extLst>
      <p:ext uri="{BB962C8B-B14F-4D97-AF65-F5344CB8AC3E}">
        <p14:creationId xmlns:p14="http://schemas.microsoft.com/office/powerpoint/2010/main" val="31025123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Ingram and Walters (2007) also acknowledge the many missed opportunities and ongoing challenges associated with teaching diversity and social justice and the implications for educators who teach children and also adults whose racial, cultural, and ethnic identities subject them to discrimination and marginalization as well as those who benefit from white legacy privilege in our schools, organizations, and the society in general. </a:t>
            </a:r>
          </a:p>
        </p:txBody>
      </p:sp>
      <p:sp>
        <p:nvSpPr>
          <p:cNvPr id="2662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7D7DEAB-1526-4B33-A115-28C5ABB0D1C7}" type="slidenum">
              <a:rPr lang="en-US" smtClean="0"/>
              <a:pPr fontAlgn="base">
                <a:spcBef>
                  <a:spcPct val="0"/>
                </a:spcBef>
                <a:spcAft>
                  <a:spcPct val="0"/>
                </a:spcAft>
                <a:defRPr/>
              </a:pPr>
              <a:t>9</a:t>
            </a:fld>
            <a:endParaRPr lang="en-US" dirty="0" smtClean="0"/>
          </a:p>
        </p:txBody>
      </p:sp>
    </p:spTree>
    <p:extLst>
      <p:ext uri="{BB962C8B-B14F-4D97-AF65-F5344CB8AC3E}">
        <p14:creationId xmlns:p14="http://schemas.microsoft.com/office/powerpoint/2010/main" val="5095006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Ingram and Walters (2007) Social Justice Critical Reflection Model provides us with another focused method regarding how academic and professional settings can utilize social justice pedagogy and curricular materials to challenge destructive mindsets toward all aspects of human diversity that continue to widen the demographic divide by creating a disconnection between instruction and the learners’ needs (Gay, 2000).</a:t>
            </a:r>
          </a:p>
        </p:txBody>
      </p:sp>
      <p:sp>
        <p:nvSpPr>
          <p:cNvPr id="2765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4567F18-19D8-4AB4-844F-895D653773C2}" type="slidenum">
              <a:rPr lang="en-US" smtClean="0"/>
              <a:pPr fontAlgn="base">
                <a:spcBef>
                  <a:spcPct val="0"/>
                </a:spcBef>
                <a:spcAft>
                  <a:spcPct val="0"/>
                </a:spcAft>
                <a:defRPr/>
              </a:pPr>
              <a:t>10</a:t>
            </a:fld>
            <a:endParaRPr lang="en-US" dirty="0" smtClean="0"/>
          </a:p>
        </p:txBody>
      </p:sp>
    </p:spTree>
    <p:extLst>
      <p:ext uri="{BB962C8B-B14F-4D97-AF65-F5344CB8AC3E}">
        <p14:creationId xmlns:p14="http://schemas.microsoft.com/office/powerpoint/2010/main" val="17168462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In utilizing a cultural approach, researcher Vanessa Sheared (1999) examined how individuals (students and professionals) learn about human differences and put into practice diverse ways of knowing. Sheared’s cultural framework focused on providing an opportunity for African American adult learners to share their life encounters in settings where learning occurs as they interconnect with diverse dimensions of race, gender, class, language, and other cultural factors inclusive of racism which is a concept Sheared referred to as “polyrhythmic realities in the learning environment” (Sheared, 1999, p. 40). </a:t>
            </a:r>
          </a:p>
          <a:p>
            <a:pPr eaLnBrk="1" hangingPunct="1">
              <a:spcBef>
                <a:spcPct val="0"/>
              </a:spcBef>
            </a:pPr>
            <a:endParaRPr lang="en-US" dirty="0" smtClean="0"/>
          </a:p>
        </p:txBody>
      </p:sp>
      <p:sp>
        <p:nvSpPr>
          <p:cNvPr id="2867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187FA5D-6EF0-45B8-9B41-9E1E5D98BAB2}" type="slidenum">
              <a:rPr lang="en-US" smtClean="0"/>
              <a:pPr fontAlgn="base">
                <a:spcBef>
                  <a:spcPct val="0"/>
                </a:spcBef>
                <a:spcAft>
                  <a:spcPct val="0"/>
                </a:spcAft>
                <a:defRPr/>
              </a:pPr>
              <a:t>11</a:t>
            </a:fld>
            <a:endParaRPr lang="en-US" dirty="0" smtClean="0"/>
          </a:p>
        </p:txBody>
      </p:sp>
    </p:spTree>
    <p:extLst>
      <p:ext uri="{BB962C8B-B14F-4D97-AF65-F5344CB8AC3E}">
        <p14:creationId xmlns:p14="http://schemas.microsoft.com/office/powerpoint/2010/main" val="35508922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a:defRPr/>
            </a:pPr>
            <a:fld id="{64E07564-9261-4A7B-89F4-7E019C5FD390}" type="datetime1">
              <a:rPr lang="en-US" smtClean="0"/>
              <a:t>17/10/2013</a:t>
            </a:fld>
            <a:endParaRPr lang="en-US" dirty="0"/>
          </a:p>
        </p:txBody>
      </p:sp>
      <p:sp>
        <p:nvSpPr>
          <p:cNvPr id="5" name="Footer Placeholder 4"/>
          <p:cNvSpPr>
            <a:spLocks noGrp="1"/>
          </p:cNvSpPr>
          <p:nvPr>
            <p:ph type="ftr" sz="quarter" idx="11"/>
          </p:nvPr>
        </p:nvSpPr>
        <p:spPr/>
        <p:txBody>
          <a:bodyPr/>
          <a:lstStyle/>
          <a:p>
            <a:pPr>
              <a:defRPr/>
            </a:pPr>
            <a:r>
              <a:rPr lang="en-US" dirty="0" smtClean="0"/>
              <a:t>© 2014 Taylor &amp; Francis</a:t>
            </a:r>
            <a:endParaRPr lang="en-US" dirty="0"/>
          </a:p>
        </p:txBody>
      </p:sp>
      <p:sp>
        <p:nvSpPr>
          <p:cNvPr id="6" name="Slide Number Placeholder 5"/>
          <p:cNvSpPr>
            <a:spLocks noGrp="1"/>
          </p:cNvSpPr>
          <p:nvPr>
            <p:ph type="sldNum" sz="quarter" idx="12"/>
          </p:nvPr>
        </p:nvSpPr>
        <p:spPr/>
        <p:txBody>
          <a:bodyPr/>
          <a:lstStyle/>
          <a:p>
            <a:pPr>
              <a:defRPr/>
            </a:pPr>
            <a:fld id="{B84F5019-80A4-4C18-9D49-EBC89F2B36A7}" type="slidenum">
              <a:rPr lang="en-US" smtClean="0"/>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994A766F-4905-419B-8B8A-53FFE25B9AA6}" type="datetime1">
              <a:rPr lang="en-US" smtClean="0"/>
              <a:t>17/10/2013</a:t>
            </a:fld>
            <a:endParaRPr lang="en-US" dirty="0"/>
          </a:p>
        </p:txBody>
      </p:sp>
      <p:sp>
        <p:nvSpPr>
          <p:cNvPr id="5" name="Footer Placeholder 4"/>
          <p:cNvSpPr>
            <a:spLocks noGrp="1"/>
          </p:cNvSpPr>
          <p:nvPr>
            <p:ph type="ftr" sz="quarter" idx="11"/>
          </p:nvPr>
        </p:nvSpPr>
        <p:spPr/>
        <p:txBody>
          <a:bodyPr/>
          <a:lstStyle/>
          <a:p>
            <a:pPr>
              <a:defRPr/>
            </a:pPr>
            <a:r>
              <a:rPr lang="en-US" dirty="0" smtClean="0"/>
              <a:t>© 2014 Taylor &amp; Francis</a:t>
            </a:r>
            <a:endParaRPr lang="en-US" dirty="0"/>
          </a:p>
        </p:txBody>
      </p:sp>
      <p:sp>
        <p:nvSpPr>
          <p:cNvPr id="6" name="Slide Number Placeholder 5"/>
          <p:cNvSpPr>
            <a:spLocks noGrp="1"/>
          </p:cNvSpPr>
          <p:nvPr>
            <p:ph type="sldNum" sz="quarter" idx="12"/>
          </p:nvPr>
        </p:nvSpPr>
        <p:spPr/>
        <p:txBody>
          <a:bodyPr/>
          <a:lstStyle/>
          <a:p>
            <a:pPr>
              <a:defRPr/>
            </a:pPr>
            <a:fld id="{5A54408D-1F5E-4AF9-8152-D8CED9FFD8F4}" type="slidenum">
              <a:rPr lang="en-US" smtClean="0"/>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731D0E5C-AE92-4FC5-B1FC-A612D967FB32}" type="datetime1">
              <a:rPr lang="en-US" smtClean="0"/>
              <a:t>17/10/2013</a:t>
            </a:fld>
            <a:endParaRPr lang="en-US" dirty="0"/>
          </a:p>
        </p:txBody>
      </p:sp>
      <p:sp>
        <p:nvSpPr>
          <p:cNvPr id="5" name="Footer Placeholder 4"/>
          <p:cNvSpPr>
            <a:spLocks noGrp="1"/>
          </p:cNvSpPr>
          <p:nvPr>
            <p:ph type="ftr" sz="quarter" idx="11"/>
          </p:nvPr>
        </p:nvSpPr>
        <p:spPr/>
        <p:txBody>
          <a:bodyPr/>
          <a:lstStyle/>
          <a:p>
            <a:pPr>
              <a:defRPr/>
            </a:pPr>
            <a:r>
              <a:rPr lang="en-US" dirty="0" smtClean="0"/>
              <a:t>© 2014 Taylor &amp; Francis</a:t>
            </a:r>
            <a:endParaRPr lang="en-US" dirty="0"/>
          </a:p>
        </p:txBody>
      </p:sp>
      <p:sp>
        <p:nvSpPr>
          <p:cNvPr id="6" name="Slide Number Placeholder 5"/>
          <p:cNvSpPr>
            <a:spLocks noGrp="1"/>
          </p:cNvSpPr>
          <p:nvPr>
            <p:ph type="sldNum" sz="quarter" idx="12"/>
          </p:nvPr>
        </p:nvSpPr>
        <p:spPr/>
        <p:txBody>
          <a:bodyPr/>
          <a:lstStyle/>
          <a:p>
            <a:pPr>
              <a:defRPr/>
            </a:pPr>
            <a:fld id="{5CA22866-321E-44D4-8C63-8FC183134C1C}" type="slidenum">
              <a:rPr lang="en-US" smtClean="0"/>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366F0184-FD98-4681-801D-2163206F32CB}" type="datetime1">
              <a:rPr lang="en-US" smtClean="0"/>
              <a:t>17/10/2013</a:t>
            </a:fld>
            <a:endParaRPr lang="en-US" dirty="0"/>
          </a:p>
        </p:txBody>
      </p:sp>
      <p:sp>
        <p:nvSpPr>
          <p:cNvPr id="5" name="Footer Placeholder 4"/>
          <p:cNvSpPr>
            <a:spLocks noGrp="1"/>
          </p:cNvSpPr>
          <p:nvPr>
            <p:ph type="ftr" sz="quarter" idx="11"/>
          </p:nvPr>
        </p:nvSpPr>
        <p:spPr/>
        <p:txBody>
          <a:bodyPr/>
          <a:lstStyle/>
          <a:p>
            <a:pPr>
              <a:defRPr/>
            </a:pPr>
            <a:r>
              <a:rPr lang="en-US" dirty="0" smtClean="0"/>
              <a:t>© 2014 Taylor &amp; Francis</a:t>
            </a:r>
            <a:endParaRPr lang="en-US" dirty="0"/>
          </a:p>
        </p:txBody>
      </p:sp>
      <p:sp>
        <p:nvSpPr>
          <p:cNvPr id="6" name="Slide Number Placeholder 5"/>
          <p:cNvSpPr>
            <a:spLocks noGrp="1"/>
          </p:cNvSpPr>
          <p:nvPr>
            <p:ph type="sldNum" sz="quarter" idx="12"/>
          </p:nvPr>
        </p:nvSpPr>
        <p:spPr/>
        <p:txBody>
          <a:bodyPr/>
          <a:lstStyle/>
          <a:p>
            <a:pPr>
              <a:defRPr/>
            </a:pPr>
            <a:fld id="{EA2C079D-A2D4-4DD5-AE9A-1E4226EFE6EA}" type="slidenum">
              <a:rPr lang="en-US" smtClean="0"/>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DBA8A61B-6CE2-4998-8367-A19B8ACC7DEE}" type="datetime1">
              <a:rPr lang="en-US" smtClean="0"/>
              <a:t>17/10/2013</a:t>
            </a:fld>
            <a:endParaRPr lang="en-US" dirty="0"/>
          </a:p>
        </p:txBody>
      </p:sp>
      <p:sp>
        <p:nvSpPr>
          <p:cNvPr id="5" name="Footer Placeholder 4"/>
          <p:cNvSpPr>
            <a:spLocks noGrp="1"/>
          </p:cNvSpPr>
          <p:nvPr>
            <p:ph type="ftr" sz="quarter" idx="11"/>
          </p:nvPr>
        </p:nvSpPr>
        <p:spPr/>
        <p:txBody>
          <a:bodyPr/>
          <a:lstStyle/>
          <a:p>
            <a:pPr>
              <a:defRPr/>
            </a:pPr>
            <a:r>
              <a:rPr lang="en-US" dirty="0" smtClean="0"/>
              <a:t>© 2014 Taylor &amp; Francis</a:t>
            </a:r>
            <a:endParaRPr lang="en-US" dirty="0"/>
          </a:p>
        </p:txBody>
      </p:sp>
      <p:sp>
        <p:nvSpPr>
          <p:cNvPr id="6" name="Slide Number Placeholder 5"/>
          <p:cNvSpPr>
            <a:spLocks noGrp="1"/>
          </p:cNvSpPr>
          <p:nvPr>
            <p:ph type="sldNum" sz="quarter" idx="12"/>
          </p:nvPr>
        </p:nvSpPr>
        <p:spPr/>
        <p:txBody>
          <a:bodyPr/>
          <a:lstStyle/>
          <a:p>
            <a:pPr>
              <a:defRPr/>
            </a:pPr>
            <a:fld id="{05D2A7F9-663A-4927-8A79-89F013DE6C24}" type="slidenum">
              <a:rPr lang="en-US" smtClean="0"/>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a:defRPr/>
            </a:pPr>
            <a:fld id="{AD71D50F-F55C-4CDA-B6B1-7E48E3DA2CE3}" type="datetime1">
              <a:rPr lang="en-US" smtClean="0"/>
              <a:t>17/10/2013</a:t>
            </a:fld>
            <a:endParaRPr lang="en-US" dirty="0"/>
          </a:p>
        </p:txBody>
      </p:sp>
      <p:sp>
        <p:nvSpPr>
          <p:cNvPr id="6" name="Footer Placeholder 5"/>
          <p:cNvSpPr>
            <a:spLocks noGrp="1"/>
          </p:cNvSpPr>
          <p:nvPr>
            <p:ph type="ftr" sz="quarter" idx="11"/>
          </p:nvPr>
        </p:nvSpPr>
        <p:spPr/>
        <p:txBody>
          <a:bodyPr/>
          <a:lstStyle/>
          <a:p>
            <a:pPr>
              <a:defRPr/>
            </a:pPr>
            <a:r>
              <a:rPr lang="en-US" dirty="0" smtClean="0"/>
              <a:t>© 2014 Taylor &amp; Francis</a:t>
            </a:r>
            <a:endParaRPr lang="en-US" dirty="0"/>
          </a:p>
        </p:txBody>
      </p:sp>
      <p:sp>
        <p:nvSpPr>
          <p:cNvPr id="7" name="Slide Number Placeholder 6"/>
          <p:cNvSpPr>
            <a:spLocks noGrp="1"/>
          </p:cNvSpPr>
          <p:nvPr>
            <p:ph type="sldNum" sz="quarter" idx="12"/>
          </p:nvPr>
        </p:nvSpPr>
        <p:spPr/>
        <p:txBody>
          <a:bodyPr/>
          <a:lstStyle/>
          <a:p>
            <a:pPr>
              <a:defRPr/>
            </a:pPr>
            <a:fld id="{D7A043D2-5BD0-415E-83D0-64B1A034C49C}" type="slidenum">
              <a:rPr lang="en-US" smtClean="0"/>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a:defRPr/>
            </a:pPr>
            <a:fld id="{D67F69DC-1C97-4D59-BB55-B9B8A2E76008}" type="datetime1">
              <a:rPr lang="en-US" smtClean="0"/>
              <a:t>17/10/2013</a:t>
            </a:fld>
            <a:endParaRPr lang="en-US" dirty="0"/>
          </a:p>
        </p:txBody>
      </p:sp>
      <p:sp>
        <p:nvSpPr>
          <p:cNvPr id="8" name="Footer Placeholder 7"/>
          <p:cNvSpPr>
            <a:spLocks noGrp="1"/>
          </p:cNvSpPr>
          <p:nvPr>
            <p:ph type="ftr" sz="quarter" idx="11"/>
          </p:nvPr>
        </p:nvSpPr>
        <p:spPr/>
        <p:txBody>
          <a:bodyPr/>
          <a:lstStyle/>
          <a:p>
            <a:pPr>
              <a:defRPr/>
            </a:pPr>
            <a:r>
              <a:rPr lang="en-US" dirty="0" smtClean="0"/>
              <a:t>© 2014 Taylor &amp; Francis</a:t>
            </a:r>
            <a:endParaRPr lang="en-US" dirty="0"/>
          </a:p>
        </p:txBody>
      </p:sp>
      <p:sp>
        <p:nvSpPr>
          <p:cNvPr id="9" name="Slide Number Placeholder 8"/>
          <p:cNvSpPr>
            <a:spLocks noGrp="1"/>
          </p:cNvSpPr>
          <p:nvPr>
            <p:ph type="sldNum" sz="quarter" idx="12"/>
          </p:nvPr>
        </p:nvSpPr>
        <p:spPr/>
        <p:txBody>
          <a:bodyPr/>
          <a:lstStyle/>
          <a:p>
            <a:pPr>
              <a:defRPr/>
            </a:pPr>
            <a:fld id="{126AFB2B-0D40-4CF2-831F-C791E7E2AE85}" type="slidenum">
              <a:rPr lang="en-US" smtClean="0"/>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fld id="{79A98DB2-3E35-4393-97E1-EA14BECBDE2B}" type="datetime1">
              <a:rPr lang="en-US" smtClean="0"/>
              <a:t>17/10/2013</a:t>
            </a:fld>
            <a:endParaRPr lang="en-US" dirty="0"/>
          </a:p>
        </p:txBody>
      </p:sp>
      <p:sp>
        <p:nvSpPr>
          <p:cNvPr id="4" name="Footer Placeholder 3"/>
          <p:cNvSpPr>
            <a:spLocks noGrp="1"/>
          </p:cNvSpPr>
          <p:nvPr>
            <p:ph type="ftr" sz="quarter" idx="11"/>
          </p:nvPr>
        </p:nvSpPr>
        <p:spPr/>
        <p:txBody>
          <a:bodyPr/>
          <a:lstStyle/>
          <a:p>
            <a:pPr>
              <a:defRPr/>
            </a:pPr>
            <a:r>
              <a:rPr lang="en-US" dirty="0" smtClean="0"/>
              <a:t>© 2014 Taylor &amp; Francis</a:t>
            </a:r>
            <a:endParaRPr lang="en-US" dirty="0"/>
          </a:p>
        </p:txBody>
      </p:sp>
      <p:sp>
        <p:nvSpPr>
          <p:cNvPr id="5" name="Slide Number Placeholder 4"/>
          <p:cNvSpPr>
            <a:spLocks noGrp="1"/>
          </p:cNvSpPr>
          <p:nvPr>
            <p:ph type="sldNum" sz="quarter" idx="12"/>
          </p:nvPr>
        </p:nvSpPr>
        <p:spPr/>
        <p:txBody>
          <a:bodyPr/>
          <a:lstStyle/>
          <a:p>
            <a:pPr>
              <a:defRPr/>
            </a:pPr>
            <a:fld id="{AC541E1C-4E6C-4DAA-980D-F00A25D422E2}" type="slidenum">
              <a:rPr lang="en-US" smtClean="0"/>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89083DAF-8BCD-4E13-8AB8-6479D804C3F1}" type="datetime1">
              <a:rPr lang="en-US" smtClean="0"/>
              <a:t>17/10/2013</a:t>
            </a:fld>
            <a:endParaRPr lang="en-US" dirty="0"/>
          </a:p>
        </p:txBody>
      </p:sp>
      <p:sp>
        <p:nvSpPr>
          <p:cNvPr id="3" name="Footer Placeholder 2"/>
          <p:cNvSpPr>
            <a:spLocks noGrp="1"/>
          </p:cNvSpPr>
          <p:nvPr>
            <p:ph type="ftr" sz="quarter" idx="11"/>
          </p:nvPr>
        </p:nvSpPr>
        <p:spPr/>
        <p:txBody>
          <a:bodyPr/>
          <a:lstStyle/>
          <a:p>
            <a:pPr>
              <a:defRPr/>
            </a:pPr>
            <a:r>
              <a:rPr lang="en-US" dirty="0" smtClean="0"/>
              <a:t>© 2014 Taylor &amp; Francis</a:t>
            </a:r>
            <a:endParaRPr lang="en-US" dirty="0"/>
          </a:p>
        </p:txBody>
      </p:sp>
      <p:sp>
        <p:nvSpPr>
          <p:cNvPr id="4" name="Slide Number Placeholder 3"/>
          <p:cNvSpPr>
            <a:spLocks noGrp="1"/>
          </p:cNvSpPr>
          <p:nvPr>
            <p:ph type="sldNum" sz="quarter" idx="12"/>
          </p:nvPr>
        </p:nvSpPr>
        <p:spPr/>
        <p:txBody>
          <a:bodyPr/>
          <a:lstStyle/>
          <a:p>
            <a:pPr>
              <a:defRPr/>
            </a:pPr>
            <a:fld id="{94740238-394D-4A53-898D-A8524BC6D778}" type="slidenum">
              <a:rPr lang="en-US" smtClean="0"/>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567F77D1-83F9-4BCE-97F9-D9DAAEB27FAE}" type="datetime1">
              <a:rPr lang="en-US" smtClean="0"/>
              <a:t>17/10/2013</a:t>
            </a:fld>
            <a:endParaRPr lang="en-US" dirty="0"/>
          </a:p>
        </p:txBody>
      </p:sp>
      <p:sp>
        <p:nvSpPr>
          <p:cNvPr id="6" name="Footer Placeholder 5"/>
          <p:cNvSpPr>
            <a:spLocks noGrp="1"/>
          </p:cNvSpPr>
          <p:nvPr>
            <p:ph type="ftr" sz="quarter" idx="11"/>
          </p:nvPr>
        </p:nvSpPr>
        <p:spPr/>
        <p:txBody>
          <a:bodyPr/>
          <a:lstStyle/>
          <a:p>
            <a:pPr>
              <a:defRPr/>
            </a:pPr>
            <a:r>
              <a:rPr lang="en-US" dirty="0" smtClean="0"/>
              <a:t>© 2014 Taylor &amp; Francis</a:t>
            </a:r>
            <a:endParaRPr lang="en-US" dirty="0"/>
          </a:p>
        </p:txBody>
      </p:sp>
      <p:sp>
        <p:nvSpPr>
          <p:cNvPr id="7" name="Slide Number Placeholder 6"/>
          <p:cNvSpPr>
            <a:spLocks noGrp="1"/>
          </p:cNvSpPr>
          <p:nvPr>
            <p:ph type="sldNum" sz="quarter" idx="12"/>
          </p:nvPr>
        </p:nvSpPr>
        <p:spPr/>
        <p:txBody>
          <a:bodyPr/>
          <a:lstStyle/>
          <a:p>
            <a:pPr>
              <a:defRPr/>
            </a:pPr>
            <a:fld id="{190CBE16-BA24-4870-A1A5-80A1AF713351}" type="slidenum">
              <a:rPr lang="en-US" smtClean="0"/>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F2BD02A5-10B6-4176-8833-9617DDF44659}" type="datetime1">
              <a:rPr lang="en-US" smtClean="0"/>
              <a:t>17/10/2013</a:t>
            </a:fld>
            <a:endParaRPr lang="en-US" dirty="0"/>
          </a:p>
        </p:txBody>
      </p:sp>
      <p:sp>
        <p:nvSpPr>
          <p:cNvPr id="6" name="Footer Placeholder 5"/>
          <p:cNvSpPr>
            <a:spLocks noGrp="1"/>
          </p:cNvSpPr>
          <p:nvPr>
            <p:ph type="ftr" sz="quarter" idx="11"/>
          </p:nvPr>
        </p:nvSpPr>
        <p:spPr/>
        <p:txBody>
          <a:bodyPr/>
          <a:lstStyle/>
          <a:p>
            <a:pPr>
              <a:defRPr/>
            </a:pPr>
            <a:r>
              <a:rPr lang="en-US" dirty="0" smtClean="0"/>
              <a:t>© 2014 Taylor &amp; Francis</a:t>
            </a:r>
            <a:endParaRPr lang="en-US" dirty="0"/>
          </a:p>
        </p:txBody>
      </p:sp>
      <p:sp>
        <p:nvSpPr>
          <p:cNvPr id="7" name="Slide Number Placeholder 6"/>
          <p:cNvSpPr>
            <a:spLocks noGrp="1"/>
          </p:cNvSpPr>
          <p:nvPr>
            <p:ph type="sldNum" sz="quarter" idx="12"/>
          </p:nvPr>
        </p:nvSpPr>
        <p:spPr/>
        <p:txBody>
          <a:bodyPr/>
          <a:lstStyle/>
          <a:p>
            <a:pPr>
              <a:defRPr/>
            </a:pPr>
            <a:fld id="{913EB763-30FD-446D-A241-E84F431370DB}" type="slidenum">
              <a:rPr lang="en-US" smtClean="0"/>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B8E1098C-DF49-4B27-85DF-EA6B82A0A40F}" type="datetime1">
              <a:rPr lang="en-US" smtClean="0"/>
              <a:t>17/10/2013</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r>
              <a:rPr lang="en-US" dirty="0" smtClean="0"/>
              <a:t>© 2014 Taylor &amp; Francis</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071CF2D1-F528-4028-8F97-AE88B98BDBD1}" type="slidenum">
              <a:rPr lang="en-US" smtClean="0"/>
              <a:pPr>
                <a:defRPr/>
              </a:pPr>
              <a:t>‹#›</a:t>
            </a:fld>
            <a:endParaRPr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a:xfrm>
            <a:off x="685800" y="381000"/>
            <a:ext cx="8229600" cy="4267200"/>
          </a:xfrm>
        </p:spPr>
        <p:txBody>
          <a:bodyPr>
            <a:normAutofit/>
          </a:bodyPr>
          <a:lstStyle/>
          <a:p>
            <a:r>
              <a:rPr lang="en-US" sz="3600" dirty="0" smtClean="0"/>
              <a:t>Suggested Theories, </a:t>
            </a:r>
            <a:br>
              <a:rPr lang="en-US" sz="3600" dirty="0" smtClean="0"/>
            </a:br>
            <a:r>
              <a:rPr lang="en-US" sz="3600" dirty="0" smtClean="0"/>
              <a:t>Models, and Frameworks </a:t>
            </a:r>
            <a:br>
              <a:rPr lang="en-US" sz="3600" dirty="0" smtClean="0"/>
            </a:br>
            <a:r>
              <a:rPr lang="en-US" sz="3600" dirty="0" smtClean="0"/>
              <a:t>Used to Address Emerging </a:t>
            </a:r>
            <a:br>
              <a:rPr lang="en-US" sz="3600" dirty="0" smtClean="0"/>
            </a:br>
            <a:r>
              <a:rPr lang="en-US" sz="3600" dirty="0" smtClean="0"/>
              <a:t>Diversity Issues in the Workforce</a:t>
            </a:r>
            <a:endParaRPr lang="en-US" sz="3600" dirty="0"/>
          </a:p>
        </p:txBody>
      </p:sp>
      <p:sp>
        <p:nvSpPr>
          <p:cNvPr id="3" name="Subtitle 2"/>
          <p:cNvSpPr>
            <a:spLocks noGrp="1"/>
          </p:cNvSpPr>
          <p:nvPr>
            <p:ph type="subTitle" idx="1"/>
          </p:nvPr>
        </p:nvSpPr>
        <p:spPr>
          <a:xfrm>
            <a:off x="1371600" y="3733800"/>
            <a:ext cx="6400800" cy="2036298"/>
          </a:xfrm>
        </p:spPr>
        <p:txBody>
          <a:bodyPr rtlCol="0">
            <a:normAutofit/>
          </a:bodyPr>
          <a:lstStyle/>
          <a:p>
            <a:pPr eaLnBrk="1" fontAlgn="auto" hangingPunct="1">
              <a:spcAft>
                <a:spcPts val="0"/>
              </a:spcAft>
              <a:buFont typeface="Arial" pitchFamily="34" charset="0"/>
              <a:buNone/>
              <a:defRPr/>
            </a:pPr>
            <a:r>
              <a:rPr lang="en-US" dirty="0" smtClean="0"/>
              <a:t>   </a:t>
            </a:r>
          </a:p>
          <a:p>
            <a:pPr eaLnBrk="1" fontAlgn="auto" hangingPunct="1">
              <a:spcAft>
                <a:spcPts val="0"/>
              </a:spcAft>
              <a:buFont typeface="Arial" pitchFamily="34" charset="0"/>
              <a:buNone/>
              <a:defRPr/>
            </a:pPr>
            <a:endParaRPr lang="en-US" dirty="0" smtClean="0"/>
          </a:p>
          <a:p>
            <a:pPr eaLnBrk="1" fontAlgn="auto" hangingPunct="1">
              <a:spcAft>
                <a:spcPts val="0"/>
              </a:spcAft>
              <a:buFont typeface="Arial" pitchFamily="34" charset="0"/>
              <a:buNone/>
              <a:defRPr/>
            </a:pPr>
            <a:endParaRPr lang="en-US" dirty="0" smtClean="0"/>
          </a:p>
        </p:txBody>
      </p:sp>
      <p:sp>
        <p:nvSpPr>
          <p:cNvPr id="4" name="Subtitle 2"/>
          <p:cNvSpPr txBox="1">
            <a:spLocks/>
          </p:cNvSpPr>
          <p:nvPr/>
        </p:nvSpPr>
        <p:spPr>
          <a:xfrm>
            <a:off x="1447800" y="3886200"/>
            <a:ext cx="6400800" cy="1752600"/>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fontAlgn="auto">
              <a:spcAft>
                <a:spcPts val="0"/>
              </a:spcAft>
              <a:defRPr/>
            </a:pPr>
            <a:r>
              <a:rPr lang="en-US" dirty="0" smtClean="0">
                <a:solidFill>
                  <a:schemeClr val="bg1">
                    <a:lumMod val="50000"/>
                  </a:schemeClr>
                </a:solidFill>
              </a:rPr>
              <a:t>Chapter 2</a:t>
            </a:r>
          </a:p>
        </p:txBody>
      </p:sp>
      <p:sp>
        <p:nvSpPr>
          <p:cNvPr id="2" name="Footer Placeholder 1"/>
          <p:cNvSpPr>
            <a:spLocks noGrp="1"/>
          </p:cNvSpPr>
          <p:nvPr>
            <p:ph type="ftr" sz="quarter" idx="11"/>
          </p:nvPr>
        </p:nvSpPr>
        <p:spPr/>
        <p:txBody>
          <a:bodyPr/>
          <a:lstStyle/>
          <a:p>
            <a:pPr>
              <a:defRPr/>
            </a:pPr>
            <a:r>
              <a:rPr lang="en-US" dirty="0" smtClean="0"/>
              <a:t>© 2014 Taylor &amp; Francis</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normAutofit fontScale="90000"/>
          </a:bodyPr>
          <a:lstStyle/>
          <a:p>
            <a:r>
              <a:rPr lang="en-US" dirty="0"/>
              <a:t>Suggested  Theories, Models, and Frameworks</a:t>
            </a:r>
            <a:endParaRPr lang="en-US" dirty="0" smtClean="0"/>
          </a:p>
        </p:txBody>
      </p:sp>
      <p:sp>
        <p:nvSpPr>
          <p:cNvPr id="8195" name="Content Placeholder 2"/>
          <p:cNvSpPr>
            <a:spLocks noGrp="1"/>
          </p:cNvSpPr>
          <p:nvPr>
            <p:ph idx="1"/>
          </p:nvPr>
        </p:nvSpPr>
        <p:spPr>
          <a:xfrm>
            <a:off x="457200" y="1600200"/>
            <a:ext cx="8229600" cy="4068762"/>
          </a:xfrm>
        </p:spPr>
        <p:txBody>
          <a:bodyPr>
            <a:normAutofit/>
          </a:bodyPr>
          <a:lstStyle/>
          <a:p>
            <a:pPr marL="0" indent="0" eaLnBrk="1" hangingPunct="1">
              <a:buNone/>
            </a:pPr>
            <a:r>
              <a:rPr lang="en-US" dirty="0" smtClean="0"/>
              <a:t>Social Justice Critical Reflection Model: </a:t>
            </a:r>
          </a:p>
          <a:p>
            <a:pPr marL="0" indent="0" eaLnBrk="1" hangingPunct="1">
              <a:buNone/>
            </a:pPr>
            <a:r>
              <a:rPr lang="en-US" dirty="0" smtClean="0"/>
              <a:t>A Conceptual  Model </a:t>
            </a:r>
          </a:p>
          <a:p>
            <a:pPr marL="0" indent="0" eaLnBrk="1" hangingPunct="1">
              <a:buNone/>
            </a:pPr>
            <a:r>
              <a:rPr lang="en-US" dirty="0" smtClean="0"/>
              <a:t>(Ingram &amp; Walters, 2007)</a:t>
            </a:r>
          </a:p>
          <a:p>
            <a:pPr lvl="1" eaLnBrk="1" hangingPunct="1"/>
            <a:r>
              <a:rPr lang="en-US" dirty="0" smtClean="0"/>
              <a:t>Utilizes social justice pedagogy and curricular materials to challenge destructive mindsets </a:t>
            </a:r>
          </a:p>
          <a:p>
            <a:pPr lvl="1" eaLnBrk="1" hangingPunct="1"/>
            <a:r>
              <a:rPr lang="en-US" dirty="0" smtClean="0"/>
              <a:t>Widens the demographic divide by creating a disconnection between instruction and the learners’ needs (Gay, 2000)</a:t>
            </a:r>
          </a:p>
        </p:txBody>
      </p:sp>
      <p:sp>
        <p:nvSpPr>
          <p:cNvPr id="2" name="Footer Placeholder 1"/>
          <p:cNvSpPr>
            <a:spLocks noGrp="1"/>
          </p:cNvSpPr>
          <p:nvPr>
            <p:ph type="ftr" sz="quarter" idx="11"/>
          </p:nvPr>
        </p:nvSpPr>
        <p:spPr/>
        <p:txBody>
          <a:bodyPr/>
          <a:lstStyle/>
          <a:p>
            <a:pPr>
              <a:defRPr/>
            </a:pPr>
            <a:r>
              <a:rPr lang="en-US" dirty="0" smtClean="0"/>
              <a:t>© 2014 Taylor &amp; Francis</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normAutofit fontScale="90000"/>
          </a:bodyPr>
          <a:lstStyle/>
          <a:p>
            <a:r>
              <a:rPr lang="en-US" dirty="0"/>
              <a:t>Suggested  Theories, Models, and Frameworks</a:t>
            </a:r>
            <a:endParaRPr lang="en-US" dirty="0" smtClean="0"/>
          </a:p>
        </p:txBody>
      </p:sp>
      <p:sp>
        <p:nvSpPr>
          <p:cNvPr id="3" name="Content Placeholder 2"/>
          <p:cNvSpPr>
            <a:spLocks noGrp="1"/>
          </p:cNvSpPr>
          <p:nvPr>
            <p:ph idx="1"/>
          </p:nvPr>
        </p:nvSpPr>
        <p:spPr/>
        <p:txBody>
          <a:bodyPr rtlCol="0">
            <a:normAutofit lnSpcReduction="10000"/>
          </a:bodyPr>
          <a:lstStyle/>
          <a:p>
            <a:pPr marL="114300" indent="0">
              <a:buNone/>
              <a:defRPr/>
            </a:pPr>
            <a:r>
              <a:rPr lang="en-US" dirty="0" smtClean="0"/>
              <a:t>Theoretical Framework #3 </a:t>
            </a:r>
          </a:p>
          <a:p>
            <a:pPr marL="514350" indent="-400050">
              <a:defRPr/>
            </a:pPr>
            <a:r>
              <a:rPr lang="en-US" dirty="0" smtClean="0"/>
              <a:t>Giving Voice to Polyrhythmic Realities:  </a:t>
            </a:r>
          </a:p>
          <a:p>
            <a:pPr lvl="1">
              <a:defRPr/>
            </a:pPr>
            <a:r>
              <a:rPr lang="en-US" dirty="0" smtClean="0"/>
              <a:t>Vanessa Sheared (1999) examined how individuals learn about human differences and put into practice diverse ways of </a:t>
            </a:r>
            <a:r>
              <a:rPr lang="en-US" dirty="0" smtClean="0"/>
              <a:t>knowing</a:t>
            </a:r>
            <a:endParaRPr lang="en-US" dirty="0" smtClean="0"/>
          </a:p>
          <a:p>
            <a:pPr lvl="1">
              <a:defRPr/>
            </a:pPr>
            <a:r>
              <a:rPr lang="en-US" dirty="0" smtClean="0"/>
              <a:t>Focused on opportunity for African American adult learners to share life encounters where learning occurs </a:t>
            </a:r>
          </a:p>
          <a:p>
            <a:pPr lvl="1">
              <a:defRPr/>
            </a:pPr>
            <a:r>
              <a:rPr lang="en-US" dirty="0" smtClean="0"/>
              <a:t>“Polyrhythmic realities in the learning environment” (Sheared, 1999, p. 40)</a:t>
            </a:r>
          </a:p>
        </p:txBody>
      </p:sp>
      <p:sp>
        <p:nvSpPr>
          <p:cNvPr id="2" name="Footer Placeholder 1"/>
          <p:cNvSpPr>
            <a:spLocks noGrp="1"/>
          </p:cNvSpPr>
          <p:nvPr>
            <p:ph type="ftr" sz="quarter" idx="11"/>
          </p:nvPr>
        </p:nvSpPr>
        <p:spPr/>
        <p:txBody>
          <a:bodyPr/>
          <a:lstStyle/>
          <a:p>
            <a:pPr>
              <a:defRPr/>
            </a:pPr>
            <a:r>
              <a:rPr lang="en-US" dirty="0" smtClean="0"/>
              <a:t>© 2014 Taylor &amp; Francis</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normAutofit fontScale="90000"/>
          </a:bodyPr>
          <a:lstStyle/>
          <a:p>
            <a:r>
              <a:rPr lang="en-US" dirty="0"/>
              <a:t>Suggested  Theories, Models, and Frameworks</a:t>
            </a:r>
            <a:endParaRPr lang="en-US" dirty="0" smtClean="0"/>
          </a:p>
        </p:txBody>
      </p:sp>
      <p:sp>
        <p:nvSpPr>
          <p:cNvPr id="10243" name="Content Placeholder 2"/>
          <p:cNvSpPr>
            <a:spLocks noGrp="1"/>
          </p:cNvSpPr>
          <p:nvPr>
            <p:ph idx="1"/>
          </p:nvPr>
        </p:nvSpPr>
        <p:spPr/>
        <p:txBody>
          <a:bodyPr>
            <a:normAutofit lnSpcReduction="10000"/>
          </a:bodyPr>
          <a:lstStyle/>
          <a:p>
            <a:pPr eaLnBrk="1" hangingPunct="1"/>
            <a:r>
              <a:rPr lang="en-US" dirty="0" smtClean="0"/>
              <a:t>The Polyrhythmic Realities Framework as  diagnostic tool</a:t>
            </a:r>
          </a:p>
          <a:p>
            <a:pPr eaLnBrk="1" hangingPunct="1"/>
            <a:r>
              <a:rPr lang="en-US" dirty="0" smtClean="0"/>
              <a:t>Example</a:t>
            </a:r>
          </a:p>
          <a:p>
            <a:pPr lvl="1" eaLnBrk="1" hangingPunct="1"/>
            <a:r>
              <a:rPr lang="en-US" dirty="0" smtClean="0"/>
              <a:t>Adult Basic Education (ABE) programs (p. 38)</a:t>
            </a:r>
          </a:p>
          <a:p>
            <a:pPr lvl="1"/>
            <a:r>
              <a:rPr lang="en-US" dirty="0" smtClean="0"/>
              <a:t>Factors of African American participation</a:t>
            </a:r>
          </a:p>
          <a:p>
            <a:pPr lvl="2"/>
            <a:r>
              <a:rPr lang="en-US" dirty="0" smtClean="0"/>
              <a:t>Authentic association with ABE teachers </a:t>
            </a:r>
          </a:p>
          <a:p>
            <a:pPr lvl="2"/>
            <a:r>
              <a:rPr lang="en-US" dirty="0" smtClean="0"/>
              <a:t>Coursework </a:t>
            </a:r>
          </a:p>
          <a:p>
            <a:pPr lvl="2"/>
            <a:r>
              <a:rPr lang="en-US" dirty="0" smtClean="0"/>
              <a:t>Peers	</a:t>
            </a:r>
          </a:p>
          <a:p>
            <a:pPr lvl="1"/>
            <a:r>
              <a:rPr lang="en-US" dirty="0" smtClean="0"/>
              <a:t>Significant factors related to achievement and value</a:t>
            </a:r>
          </a:p>
          <a:p>
            <a:pPr lvl="3" eaLnBrk="1" hangingPunct="1"/>
            <a:endParaRPr lang="en-US" dirty="0" smtClean="0"/>
          </a:p>
        </p:txBody>
      </p:sp>
      <p:sp>
        <p:nvSpPr>
          <p:cNvPr id="2" name="Footer Placeholder 1"/>
          <p:cNvSpPr>
            <a:spLocks noGrp="1"/>
          </p:cNvSpPr>
          <p:nvPr>
            <p:ph type="ftr" sz="quarter" idx="11"/>
          </p:nvPr>
        </p:nvSpPr>
        <p:spPr/>
        <p:txBody>
          <a:bodyPr/>
          <a:lstStyle/>
          <a:p>
            <a:pPr>
              <a:defRPr/>
            </a:pPr>
            <a:r>
              <a:rPr lang="en-US" dirty="0" smtClean="0"/>
              <a:t>© 2014 Taylor &amp; Francis</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normAutofit fontScale="90000"/>
          </a:bodyPr>
          <a:lstStyle/>
          <a:p>
            <a:r>
              <a:rPr lang="en-US" dirty="0"/>
              <a:t>Suggested  Theories, Models, and Frameworks</a:t>
            </a:r>
            <a:endParaRPr lang="en-US" dirty="0" smtClean="0"/>
          </a:p>
        </p:txBody>
      </p:sp>
      <p:sp>
        <p:nvSpPr>
          <p:cNvPr id="11267" name="Content Placeholder 2"/>
          <p:cNvSpPr>
            <a:spLocks noGrp="1"/>
          </p:cNvSpPr>
          <p:nvPr>
            <p:ph idx="1"/>
          </p:nvPr>
        </p:nvSpPr>
        <p:spPr/>
        <p:txBody>
          <a:bodyPr/>
          <a:lstStyle/>
          <a:p>
            <a:pPr eaLnBrk="1" hangingPunct="1"/>
            <a:r>
              <a:rPr lang="en-US" dirty="0" smtClean="0"/>
              <a:t>The Polyrhythmic Realities Framework</a:t>
            </a:r>
          </a:p>
          <a:p>
            <a:pPr lvl="1" eaLnBrk="1" hangingPunct="1"/>
            <a:r>
              <a:rPr lang="en-US" dirty="0" smtClean="0"/>
              <a:t>Highlights shared dimensions of diversity</a:t>
            </a:r>
          </a:p>
          <a:p>
            <a:pPr lvl="2" eaLnBrk="1" hangingPunct="1"/>
            <a:r>
              <a:rPr lang="en-US" dirty="0" smtClean="0"/>
              <a:t>Class, race, language, and gender</a:t>
            </a:r>
          </a:p>
          <a:p>
            <a:pPr lvl="1" eaLnBrk="1" hangingPunct="1"/>
            <a:r>
              <a:rPr lang="en-US" dirty="0" smtClean="0"/>
              <a:t>Guides culturally centered educational practices and policies</a:t>
            </a:r>
          </a:p>
          <a:p>
            <a:pPr lvl="2" eaLnBrk="1" hangingPunct="1"/>
            <a:r>
              <a:rPr lang="en-US" dirty="0" smtClean="0"/>
              <a:t>Employees develop confidence to voice issues of concern against racial prejudice, chauvinism, homophobia, and intolerance of diverse ways of knowing and being (p. 40).</a:t>
            </a:r>
          </a:p>
        </p:txBody>
      </p:sp>
      <p:sp>
        <p:nvSpPr>
          <p:cNvPr id="2" name="Footer Placeholder 1"/>
          <p:cNvSpPr>
            <a:spLocks noGrp="1"/>
          </p:cNvSpPr>
          <p:nvPr>
            <p:ph type="ftr" sz="quarter" idx="11"/>
          </p:nvPr>
        </p:nvSpPr>
        <p:spPr/>
        <p:txBody>
          <a:bodyPr/>
          <a:lstStyle/>
          <a:p>
            <a:pPr>
              <a:defRPr/>
            </a:pPr>
            <a:r>
              <a:rPr lang="en-US" dirty="0" smtClean="0"/>
              <a:t>© 2014 Taylor &amp; Francis</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a:defRPr/>
            </a:pPr>
            <a:r>
              <a:rPr lang="en-US" dirty="0"/>
              <a:t>Suggested Theoretical Frameworks and Conceptual Models </a:t>
            </a:r>
            <a:endParaRPr lang="en-US" dirty="0" smtClean="0"/>
          </a:p>
        </p:txBody>
      </p:sp>
      <p:sp>
        <p:nvSpPr>
          <p:cNvPr id="12291" name="Content Placeholder 2"/>
          <p:cNvSpPr>
            <a:spLocks noGrp="1"/>
          </p:cNvSpPr>
          <p:nvPr>
            <p:ph idx="1"/>
          </p:nvPr>
        </p:nvSpPr>
        <p:spPr/>
        <p:txBody>
          <a:bodyPr>
            <a:normAutofit lnSpcReduction="10000"/>
          </a:bodyPr>
          <a:lstStyle/>
          <a:p>
            <a:pPr marL="0" indent="0">
              <a:buNone/>
            </a:pPr>
            <a:r>
              <a:rPr lang="en-US" sz="3000" dirty="0" smtClean="0"/>
              <a:t>Conceptual Model # 4 </a:t>
            </a:r>
          </a:p>
          <a:p>
            <a:pPr eaLnBrk="1" hangingPunct="1"/>
            <a:r>
              <a:rPr lang="en-US" sz="2800" dirty="0" smtClean="0"/>
              <a:t>The Diverse Voices Conference model</a:t>
            </a:r>
          </a:p>
          <a:p>
            <a:r>
              <a:rPr lang="en-US" sz="2800" dirty="0" smtClean="0"/>
              <a:t>Developed in </a:t>
            </a:r>
            <a:r>
              <a:rPr lang="en-US" sz="2800" dirty="0"/>
              <a:t>1999 at Oakland University in Rochester, </a:t>
            </a:r>
            <a:r>
              <a:rPr lang="en-US" sz="2800" dirty="0" smtClean="0"/>
              <a:t>Michigan</a:t>
            </a:r>
            <a:endParaRPr lang="en-US" sz="2800" dirty="0" smtClean="0"/>
          </a:p>
          <a:p>
            <a:r>
              <a:rPr lang="en-US" sz="2800" dirty="0" smtClean="0"/>
              <a:t>Aim: </a:t>
            </a:r>
            <a:r>
              <a:rPr lang="en-US" sz="2800" dirty="0"/>
              <a:t>T</a:t>
            </a:r>
            <a:r>
              <a:rPr lang="en-US" sz="2800" dirty="0" smtClean="0"/>
              <a:t>o </a:t>
            </a:r>
            <a:r>
              <a:rPr lang="en-US" sz="2800" dirty="0" smtClean="0"/>
              <a:t>create a </a:t>
            </a:r>
            <a:r>
              <a:rPr lang="en-US" sz="2800" dirty="0"/>
              <a:t>safe environment for intergenerational dialogue on topics of diversity and </a:t>
            </a:r>
            <a:r>
              <a:rPr lang="en-US" sz="2800" dirty="0" smtClean="0"/>
              <a:t>inclusion and social inequities </a:t>
            </a:r>
            <a:r>
              <a:rPr lang="en-US" sz="2800" dirty="0"/>
              <a:t>by engaging students, faculty, </a:t>
            </a:r>
            <a:r>
              <a:rPr lang="en-US" sz="2800" dirty="0" smtClean="0"/>
              <a:t>staff, business </a:t>
            </a:r>
            <a:r>
              <a:rPr lang="en-US" sz="2800" dirty="0"/>
              <a:t>leaders, </a:t>
            </a:r>
            <a:r>
              <a:rPr lang="en-US" sz="2800" dirty="0" smtClean="0"/>
              <a:t>professionals, </a:t>
            </a:r>
            <a:r>
              <a:rPr lang="en-US" sz="2800" dirty="0"/>
              <a:t>and community members in critical discussions on these current </a:t>
            </a:r>
            <a:r>
              <a:rPr lang="en-US" sz="2800" dirty="0" smtClean="0"/>
              <a:t>issues</a:t>
            </a:r>
          </a:p>
        </p:txBody>
      </p:sp>
      <p:sp>
        <p:nvSpPr>
          <p:cNvPr id="3" name="Footer Placeholder 2"/>
          <p:cNvSpPr>
            <a:spLocks noGrp="1"/>
          </p:cNvSpPr>
          <p:nvPr>
            <p:ph type="ftr" sz="quarter" idx="11"/>
          </p:nvPr>
        </p:nvSpPr>
        <p:spPr/>
        <p:txBody>
          <a:bodyPr/>
          <a:lstStyle/>
          <a:p>
            <a:pPr>
              <a:defRPr/>
            </a:pPr>
            <a:r>
              <a:rPr lang="en-US" dirty="0" smtClean="0"/>
              <a:t>© 2014 Taylor &amp; Francis</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792162"/>
          </a:xfrm>
        </p:spPr>
        <p:txBody>
          <a:bodyPr>
            <a:normAutofit fontScale="90000"/>
          </a:bodyPr>
          <a:lstStyle/>
          <a:p>
            <a:r>
              <a:rPr lang="en-US" dirty="0"/>
              <a:t>Suggested  Theories, Models, and Frameworks</a:t>
            </a:r>
          </a:p>
        </p:txBody>
      </p:sp>
      <p:sp>
        <p:nvSpPr>
          <p:cNvPr id="3" name="Content Placeholder 2"/>
          <p:cNvSpPr>
            <a:spLocks noGrp="1"/>
          </p:cNvSpPr>
          <p:nvPr>
            <p:ph idx="1"/>
          </p:nvPr>
        </p:nvSpPr>
        <p:spPr>
          <a:xfrm>
            <a:off x="304800" y="1295400"/>
            <a:ext cx="8229600" cy="4830763"/>
          </a:xfrm>
        </p:spPr>
        <p:txBody>
          <a:bodyPr>
            <a:noAutofit/>
          </a:bodyPr>
          <a:lstStyle/>
          <a:p>
            <a:endParaRPr lang="en-US" sz="2400" dirty="0" smtClean="0"/>
          </a:p>
          <a:p>
            <a:r>
              <a:rPr lang="en-US" sz="2800" dirty="0" smtClean="0"/>
              <a:t>Outcomes </a:t>
            </a:r>
            <a:r>
              <a:rPr lang="en-US" sz="2800" dirty="0"/>
              <a:t>of the Diverse Voices </a:t>
            </a:r>
            <a:r>
              <a:rPr lang="en-US" sz="2800" dirty="0" smtClean="0"/>
              <a:t>Conference model focuses </a:t>
            </a:r>
            <a:r>
              <a:rPr lang="en-US" sz="2800" dirty="0"/>
              <a:t>on expanding all conference participants’ and attendees’ knowledge of:  </a:t>
            </a:r>
            <a:endParaRPr lang="en-US" sz="2800" dirty="0"/>
          </a:p>
          <a:p>
            <a:pPr marL="457200" indent="-457200">
              <a:buAutoNum type="arabicParenR"/>
            </a:pPr>
            <a:r>
              <a:rPr lang="en-US" sz="2400" dirty="0" smtClean="0"/>
              <a:t>Their </a:t>
            </a:r>
            <a:r>
              <a:rPr lang="en-US" sz="2400" dirty="0"/>
              <a:t>own cultural, racial, and social identity and the divergent perspectives of others who are different from </a:t>
            </a:r>
            <a:r>
              <a:rPr lang="en-US" sz="2400" dirty="0" smtClean="0"/>
              <a:t>themselves</a:t>
            </a:r>
            <a:endParaRPr lang="en-US" sz="2400" dirty="0"/>
          </a:p>
          <a:p>
            <a:pPr marL="457200" indent="-457200">
              <a:buAutoNum type="arabicParenR"/>
            </a:pPr>
            <a:r>
              <a:rPr lang="en-US" sz="2400" dirty="0" smtClean="0"/>
              <a:t>Theories </a:t>
            </a:r>
            <a:r>
              <a:rPr lang="en-US" sz="2400" dirty="0"/>
              <a:t>and proven practices that support </a:t>
            </a:r>
            <a:r>
              <a:rPr lang="en-US" sz="2400" dirty="0" smtClean="0"/>
              <a:t>and value </a:t>
            </a:r>
            <a:r>
              <a:rPr lang="en-US" sz="2400" dirty="0"/>
              <a:t>human diversity and address inequalities such as how to reduce prejudice, </a:t>
            </a:r>
            <a:r>
              <a:rPr lang="en-US" sz="2400" dirty="0" smtClean="0"/>
              <a:t>discrimination, </a:t>
            </a:r>
            <a:r>
              <a:rPr lang="en-US" sz="2400" dirty="0"/>
              <a:t>and </a:t>
            </a:r>
            <a:r>
              <a:rPr lang="en-US" sz="2400" dirty="0" smtClean="0"/>
              <a:t>stereotyping</a:t>
            </a:r>
            <a:endParaRPr lang="en-US" sz="2400" dirty="0"/>
          </a:p>
          <a:p>
            <a:endParaRPr lang="en-US" sz="2800" dirty="0" smtClean="0"/>
          </a:p>
          <a:p>
            <a:pPr marL="0" indent="0">
              <a:buNone/>
            </a:pPr>
            <a:endParaRPr lang="en-US" sz="2400" dirty="0"/>
          </a:p>
        </p:txBody>
      </p:sp>
      <p:sp>
        <p:nvSpPr>
          <p:cNvPr id="4" name="Footer Placeholder 3"/>
          <p:cNvSpPr>
            <a:spLocks noGrp="1"/>
          </p:cNvSpPr>
          <p:nvPr>
            <p:ph type="ftr" sz="quarter" idx="11"/>
          </p:nvPr>
        </p:nvSpPr>
        <p:spPr/>
        <p:txBody>
          <a:bodyPr/>
          <a:lstStyle/>
          <a:p>
            <a:pPr>
              <a:defRPr/>
            </a:pPr>
            <a:r>
              <a:rPr lang="en-US" dirty="0" smtClean="0"/>
              <a:t>© 2014 Taylor &amp; Francis</a:t>
            </a:r>
            <a:endParaRPr lang="en-US" dirty="0"/>
          </a:p>
        </p:txBody>
      </p:sp>
    </p:spTree>
    <p:extLst>
      <p:ext uri="{BB962C8B-B14F-4D97-AF65-F5344CB8AC3E}">
        <p14:creationId xmlns:p14="http://schemas.microsoft.com/office/powerpoint/2010/main" val="20169349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Suggested  Theories, Models, and Frameworks</a:t>
            </a:r>
          </a:p>
        </p:txBody>
      </p:sp>
      <p:sp>
        <p:nvSpPr>
          <p:cNvPr id="3" name="Content Placeholder 2"/>
          <p:cNvSpPr>
            <a:spLocks noGrp="1"/>
          </p:cNvSpPr>
          <p:nvPr>
            <p:ph idx="1"/>
          </p:nvPr>
        </p:nvSpPr>
        <p:spPr/>
        <p:txBody>
          <a:bodyPr>
            <a:noAutofit/>
          </a:bodyPr>
          <a:lstStyle/>
          <a:p>
            <a:pPr marL="571500" indent="-514350">
              <a:buFont typeface="+mj-lt"/>
              <a:buAutoNum type="arabicParenR" startAt="3"/>
            </a:pPr>
            <a:r>
              <a:rPr lang="en-US" sz="2400" dirty="0" smtClean="0"/>
              <a:t>The </a:t>
            </a:r>
            <a:r>
              <a:rPr lang="en-US" sz="2400" dirty="0"/>
              <a:t>effective strategies corporate and civic leaders are using, have </a:t>
            </a:r>
            <a:r>
              <a:rPr lang="en-US" sz="2400" dirty="0" smtClean="0"/>
              <a:t>used, </a:t>
            </a:r>
            <a:r>
              <a:rPr lang="en-US" sz="2400" dirty="0"/>
              <a:t>or could use to enhance their organizations and communities by addressing human diversity issues as a critical success </a:t>
            </a:r>
            <a:r>
              <a:rPr lang="en-US" sz="2400" dirty="0" smtClean="0"/>
              <a:t>factor</a:t>
            </a:r>
          </a:p>
          <a:p>
            <a:pPr marL="0" indent="0">
              <a:buNone/>
            </a:pPr>
            <a:r>
              <a:rPr lang="en-US" sz="2800" dirty="0" smtClean="0"/>
              <a:t>The Diverse Voices Conference model also develops students’ oral and presentation skills, as well as their professionalism by providing them an opportunity to network with other students, faculty, renowned speakers, business professionals, and community members.</a:t>
            </a:r>
          </a:p>
          <a:p>
            <a:endParaRPr lang="en-US" sz="2800" dirty="0"/>
          </a:p>
          <a:p>
            <a:pPr marL="0" indent="0">
              <a:buNone/>
            </a:pPr>
            <a:endParaRPr lang="en-US" sz="2800" dirty="0"/>
          </a:p>
          <a:p>
            <a:endParaRPr lang="en-US" sz="2800" dirty="0"/>
          </a:p>
        </p:txBody>
      </p:sp>
      <p:sp>
        <p:nvSpPr>
          <p:cNvPr id="4" name="Footer Placeholder 3"/>
          <p:cNvSpPr>
            <a:spLocks noGrp="1"/>
          </p:cNvSpPr>
          <p:nvPr>
            <p:ph type="ftr" sz="quarter" idx="11"/>
          </p:nvPr>
        </p:nvSpPr>
        <p:spPr/>
        <p:txBody>
          <a:bodyPr/>
          <a:lstStyle/>
          <a:p>
            <a:pPr>
              <a:defRPr/>
            </a:pPr>
            <a:r>
              <a:rPr lang="en-US" dirty="0" smtClean="0"/>
              <a:t>© 2014 Taylor &amp; Francis</a:t>
            </a:r>
            <a:endParaRPr lang="en-US" dirty="0"/>
          </a:p>
        </p:txBody>
      </p:sp>
    </p:spTree>
    <p:extLst>
      <p:ext uri="{BB962C8B-B14F-4D97-AF65-F5344CB8AC3E}">
        <p14:creationId xmlns:p14="http://schemas.microsoft.com/office/powerpoint/2010/main" val="18652520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Suggested  Theories, Models, and Frameworks</a:t>
            </a:r>
          </a:p>
        </p:txBody>
      </p:sp>
      <p:sp>
        <p:nvSpPr>
          <p:cNvPr id="3" name="Content Placeholder 2"/>
          <p:cNvSpPr>
            <a:spLocks noGrp="1"/>
          </p:cNvSpPr>
          <p:nvPr>
            <p:ph idx="1"/>
          </p:nvPr>
        </p:nvSpPr>
        <p:spPr>
          <a:xfrm>
            <a:off x="457200" y="1447800"/>
            <a:ext cx="8229600" cy="4953000"/>
          </a:xfrm>
        </p:spPr>
        <p:txBody>
          <a:bodyPr>
            <a:normAutofit fontScale="62500" lnSpcReduction="20000"/>
          </a:bodyPr>
          <a:lstStyle/>
          <a:p>
            <a:pPr marL="0" indent="0">
              <a:buNone/>
            </a:pPr>
            <a:r>
              <a:rPr lang="en-US" sz="3600" dirty="0" smtClean="0"/>
              <a:t>Diverse Voices Conference format:</a:t>
            </a:r>
          </a:p>
          <a:p>
            <a:r>
              <a:rPr lang="en-US" sz="3400" dirty="0" smtClean="0"/>
              <a:t>Musical prelude </a:t>
            </a:r>
          </a:p>
          <a:p>
            <a:r>
              <a:rPr lang="en-US" sz="3400" dirty="0" smtClean="0"/>
              <a:t>Welcome and Introduction—Dr. Chaunda L. Scott—Founder and President—Diverse Voices Conference—Oakland University Rochester, Michigan</a:t>
            </a:r>
          </a:p>
          <a:p>
            <a:r>
              <a:rPr lang="en-US" sz="3400" dirty="0"/>
              <a:t>S</a:t>
            </a:r>
            <a:r>
              <a:rPr lang="en-US" sz="3400" dirty="0" smtClean="0"/>
              <a:t>tudent speakers</a:t>
            </a:r>
          </a:p>
          <a:p>
            <a:r>
              <a:rPr lang="en-US" sz="3400" dirty="0"/>
              <a:t>F</a:t>
            </a:r>
            <a:r>
              <a:rPr lang="en-US" sz="3400" dirty="0" smtClean="0"/>
              <a:t>aculty presenter</a:t>
            </a:r>
            <a:endParaRPr lang="en-US" dirty="0" smtClean="0"/>
          </a:p>
          <a:p>
            <a:r>
              <a:rPr lang="en-US" sz="3400" dirty="0" smtClean="0"/>
              <a:t>Entertainment</a:t>
            </a:r>
          </a:p>
          <a:p>
            <a:r>
              <a:rPr lang="en-US" sz="3400" dirty="0"/>
              <a:t>Respected local or national keynote </a:t>
            </a:r>
            <a:r>
              <a:rPr lang="en-US" sz="3400" dirty="0" smtClean="0"/>
              <a:t>speaker</a:t>
            </a:r>
          </a:p>
          <a:p>
            <a:r>
              <a:rPr lang="en-US" sz="3400" dirty="0" smtClean="0"/>
              <a:t>Present certificates to speakers</a:t>
            </a:r>
          </a:p>
          <a:p>
            <a:r>
              <a:rPr lang="en-US" sz="3400" dirty="0" smtClean="0"/>
              <a:t>Question and </a:t>
            </a:r>
            <a:r>
              <a:rPr lang="en-US" sz="3400" dirty="0"/>
              <a:t>a</a:t>
            </a:r>
            <a:r>
              <a:rPr lang="en-US" sz="3400" dirty="0" smtClean="0"/>
              <a:t>nswer period</a:t>
            </a:r>
          </a:p>
          <a:p>
            <a:r>
              <a:rPr lang="en-US" sz="3400" dirty="0" smtClean="0"/>
              <a:t>Final remarks</a:t>
            </a:r>
          </a:p>
          <a:p>
            <a:r>
              <a:rPr lang="en-US" sz="3400" dirty="0" smtClean="0"/>
              <a:t>Collect survey evaluation data</a:t>
            </a:r>
          </a:p>
          <a:p>
            <a:r>
              <a:rPr lang="en-US" sz="3400" dirty="0" smtClean="0"/>
              <a:t>Reception</a:t>
            </a:r>
            <a:endParaRPr lang="en-US" sz="3400" dirty="0"/>
          </a:p>
          <a:p>
            <a:endParaRPr lang="en-US" dirty="0" smtClean="0"/>
          </a:p>
          <a:p>
            <a:endParaRPr lang="en-US" dirty="0"/>
          </a:p>
        </p:txBody>
      </p:sp>
      <p:sp>
        <p:nvSpPr>
          <p:cNvPr id="4" name="Footer Placeholder 3"/>
          <p:cNvSpPr>
            <a:spLocks noGrp="1"/>
          </p:cNvSpPr>
          <p:nvPr>
            <p:ph type="ftr" sz="quarter" idx="11"/>
          </p:nvPr>
        </p:nvSpPr>
        <p:spPr/>
        <p:txBody>
          <a:bodyPr/>
          <a:lstStyle/>
          <a:p>
            <a:pPr>
              <a:defRPr/>
            </a:pPr>
            <a:r>
              <a:rPr lang="en-US" dirty="0" smtClean="0"/>
              <a:t>© 2014 Taylor &amp; Francis</a:t>
            </a:r>
            <a:endParaRPr lang="en-US" dirty="0"/>
          </a:p>
        </p:txBody>
      </p:sp>
    </p:spTree>
    <p:extLst>
      <p:ext uri="{BB962C8B-B14F-4D97-AF65-F5344CB8AC3E}">
        <p14:creationId xmlns:p14="http://schemas.microsoft.com/office/powerpoint/2010/main" val="173128087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normAutofit fontScale="90000"/>
          </a:bodyPr>
          <a:lstStyle/>
          <a:p>
            <a:r>
              <a:rPr lang="en-US" dirty="0"/>
              <a:t>Suggested  Theories, Models, and Frameworks</a:t>
            </a:r>
            <a:endParaRPr lang="en-US" dirty="0" smtClean="0"/>
          </a:p>
        </p:txBody>
      </p:sp>
      <p:sp>
        <p:nvSpPr>
          <p:cNvPr id="14339" name="Content Placeholder 2"/>
          <p:cNvSpPr>
            <a:spLocks noGrp="1"/>
          </p:cNvSpPr>
          <p:nvPr>
            <p:ph idx="1"/>
          </p:nvPr>
        </p:nvSpPr>
        <p:spPr/>
        <p:txBody>
          <a:bodyPr>
            <a:normAutofit lnSpcReduction="10000"/>
          </a:bodyPr>
          <a:lstStyle/>
          <a:p>
            <a:pPr marL="0" indent="0">
              <a:buNone/>
            </a:pPr>
            <a:r>
              <a:rPr lang="en-US" sz="2800" dirty="0" smtClean="0"/>
              <a:t>Theoretical Model # </a:t>
            </a:r>
            <a:r>
              <a:rPr lang="en-US" sz="2800" dirty="0"/>
              <a:t>5</a:t>
            </a:r>
            <a:endParaRPr lang="en-US" sz="2800" dirty="0" smtClean="0"/>
          </a:p>
          <a:p>
            <a:r>
              <a:rPr lang="en-US" sz="2800" dirty="0" smtClean="0"/>
              <a:t>Model for Creating Diversity (MCD)</a:t>
            </a:r>
          </a:p>
          <a:p>
            <a:pPr lvl="1"/>
            <a:r>
              <a:rPr lang="en-US" dirty="0" smtClean="0"/>
              <a:t>Allen and Montgomery (2001) crafted a model titled Creating Diversity.</a:t>
            </a:r>
          </a:p>
          <a:p>
            <a:pPr lvl="1"/>
            <a:r>
              <a:rPr lang="en-US" dirty="0" smtClean="0"/>
              <a:t>Kurt Lewin (1951) focused on organizational development and its change process, which influenced Allen and Montgomery’s model. Lewin’s model focused on:</a:t>
            </a:r>
          </a:p>
          <a:p>
            <a:pPr marL="457200" lvl="1" indent="0">
              <a:buNone/>
            </a:pPr>
            <a:r>
              <a:rPr lang="en-US" dirty="0" smtClean="0"/>
              <a:t>*unfreezing—moving forward—refreezing organizational structures to improve them. </a:t>
            </a:r>
          </a:p>
        </p:txBody>
      </p:sp>
      <p:sp>
        <p:nvSpPr>
          <p:cNvPr id="2" name="Footer Placeholder 1"/>
          <p:cNvSpPr>
            <a:spLocks noGrp="1"/>
          </p:cNvSpPr>
          <p:nvPr>
            <p:ph type="ftr" sz="quarter" idx="11"/>
          </p:nvPr>
        </p:nvSpPr>
        <p:spPr/>
        <p:txBody>
          <a:bodyPr/>
          <a:lstStyle/>
          <a:p>
            <a:pPr>
              <a:defRPr/>
            </a:pPr>
            <a:r>
              <a:rPr lang="en-US" dirty="0" smtClean="0"/>
              <a:t>© 2014 Taylor &amp; Francis</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normAutofit fontScale="90000"/>
          </a:bodyPr>
          <a:lstStyle/>
          <a:p>
            <a:r>
              <a:rPr lang="en-US" dirty="0"/>
              <a:t>Suggested  Theories, Models, and Frameworks</a:t>
            </a:r>
            <a:endParaRPr lang="en-US" dirty="0" smtClean="0"/>
          </a:p>
        </p:txBody>
      </p:sp>
      <p:sp>
        <p:nvSpPr>
          <p:cNvPr id="4" name="Content Placeholder 3"/>
          <p:cNvSpPr>
            <a:spLocks noGrp="1"/>
          </p:cNvSpPr>
          <p:nvPr>
            <p:ph idx="1"/>
          </p:nvPr>
        </p:nvSpPr>
        <p:spPr/>
        <p:txBody>
          <a:bodyPr>
            <a:normAutofit fontScale="77500" lnSpcReduction="20000"/>
          </a:bodyPr>
          <a:lstStyle/>
          <a:p>
            <a:pPr marL="0" indent="0">
              <a:lnSpc>
                <a:spcPct val="110000"/>
              </a:lnSpc>
              <a:spcAft>
                <a:spcPts val="600"/>
              </a:spcAft>
              <a:buNone/>
            </a:pPr>
            <a:r>
              <a:rPr lang="en-US" dirty="0" smtClean="0"/>
              <a:t>Four components of Allen and Montgomery’s (2001) Model:</a:t>
            </a:r>
          </a:p>
          <a:p>
            <a:pPr marL="651510" indent="-514350">
              <a:buFont typeface="+mj-lt"/>
              <a:buAutoNum type="arabicPeriod"/>
            </a:pPr>
            <a:r>
              <a:rPr lang="en-US" dirty="0" smtClean="0"/>
              <a:t>Unfreezing—top management’s current commitment, vision, and mission toward diversity management in workplace settings. </a:t>
            </a:r>
          </a:p>
          <a:p>
            <a:pPr marL="651510" indent="-514350">
              <a:buFont typeface="+mj-lt"/>
              <a:buAutoNum type="arabicPeriod"/>
            </a:pPr>
            <a:r>
              <a:rPr lang="en-US" dirty="0" smtClean="0"/>
              <a:t>Moving—developing new or revising existing diversity management initiatives, policies, practices, and goals in workplace settings.  </a:t>
            </a:r>
          </a:p>
          <a:p>
            <a:pPr marL="651510" indent="-514350">
              <a:buFont typeface="+mj-lt"/>
              <a:buAutoNum type="arabicPeriod"/>
            </a:pPr>
            <a:r>
              <a:rPr lang="en-US" dirty="0" smtClean="0"/>
              <a:t>Refreezing—newly developed workplace diversity management initiatives, policies, practices, and goals. </a:t>
            </a:r>
          </a:p>
          <a:p>
            <a:pPr marL="651510" indent="-514350">
              <a:buFont typeface="+mj-lt"/>
              <a:buAutoNum type="arabicPeriod"/>
            </a:pPr>
            <a:r>
              <a:rPr lang="en-US" dirty="0" smtClean="0"/>
              <a:t>Competitive advantage = effective diversity management.</a:t>
            </a:r>
          </a:p>
          <a:p>
            <a:pPr marL="0" indent="0">
              <a:buNone/>
            </a:pPr>
            <a:endParaRPr lang="en-US" dirty="0"/>
          </a:p>
        </p:txBody>
      </p:sp>
      <p:sp>
        <p:nvSpPr>
          <p:cNvPr id="2" name="Footer Placeholder 1"/>
          <p:cNvSpPr>
            <a:spLocks noGrp="1"/>
          </p:cNvSpPr>
          <p:nvPr>
            <p:ph type="ftr" sz="quarter" idx="11"/>
          </p:nvPr>
        </p:nvSpPr>
        <p:spPr/>
        <p:txBody>
          <a:bodyPr/>
          <a:lstStyle/>
          <a:p>
            <a:pPr>
              <a:defRPr/>
            </a:pPr>
            <a:r>
              <a:rPr lang="en-US" dirty="0" smtClean="0"/>
              <a:t>© 2014 Taylor &amp; Francis</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Learning Objectives</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Describe </a:t>
            </a:r>
            <a:r>
              <a:rPr lang="en-US" dirty="0"/>
              <a:t>current and emerging workforce diversity trends, issues, and </a:t>
            </a:r>
            <a:r>
              <a:rPr lang="en-US" dirty="0" smtClean="0"/>
              <a:t>concerns.</a:t>
            </a:r>
            <a:endParaRPr lang="en-US" dirty="0"/>
          </a:p>
          <a:p>
            <a:r>
              <a:rPr lang="en-US" dirty="0" smtClean="0"/>
              <a:t>Describe </a:t>
            </a:r>
            <a:r>
              <a:rPr lang="en-US" dirty="0"/>
              <a:t>practical strategies that can be used to effectively manage and leverage these workplace organizational </a:t>
            </a:r>
            <a:r>
              <a:rPr lang="en-US" dirty="0" smtClean="0"/>
              <a:t>ills.</a:t>
            </a:r>
            <a:endParaRPr lang="en-US" dirty="0"/>
          </a:p>
          <a:p>
            <a:r>
              <a:rPr lang="en-US" dirty="0" smtClean="0"/>
              <a:t>Describe </a:t>
            </a:r>
            <a:r>
              <a:rPr lang="en-US" dirty="0"/>
              <a:t>the circumstances and ways in which current and emerging workforce diversity trends, issues, and concerns should </a:t>
            </a:r>
            <a:r>
              <a:rPr lang="en-US" dirty="0" smtClean="0"/>
              <a:t>be </a:t>
            </a:r>
            <a:r>
              <a:rPr lang="en-US" dirty="0"/>
              <a:t>addressed by </a:t>
            </a:r>
            <a:r>
              <a:rPr lang="en-US" dirty="0" smtClean="0"/>
              <a:t>organizations.</a:t>
            </a:r>
            <a:endParaRPr lang="en-US" dirty="0"/>
          </a:p>
          <a:p>
            <a:r>
              <a:rPr lang="en-US" dirty="0" smtClean="0"/>
              <a:t>Describe </a:t>
            </a:r>
            <a:r>
              <a:rPr lang="en-US" dirty="0"/>
              <a:t>the characteristics of organizations that are equipped to embrace and manage current and emerging workforce diversity trends, issues, and </a:t>
            </a:r>
            <a:r>
              <a:rPr lang="en-US" dirty="0" smtClean="0"/>
              <a:t>concerns.</a:t>
            </a:r>
            <a:endParaRPr lang="en-US" dirty="0"/>
          </a:p>
          <a:p>
            <a:r>
              <a:rPr lang="en-US" dirty="0" smtClean="0"/>
              <a:t>Think </a:t>
            </a:r>
            <a:r>
              <a:rPr lang="en-US" dirty="0"/>
              <a:t>critically and strategically about current and emerging workforce diversity trends, issues, and concerns and their role in managing and leveraging them in the 21st </a:t>
            </a:r>
            <a:r>
              <a:rPr lang="en-US" dirty="0" smtClean="0"/>
              <a:t>century.</a:t>
            </a:r>
            <a:endParaRPr lang="en-US" dirty="0"/>
          </a:p>
          <a:p>
            <a:endParaRPr lang="en-US" dirty="0"/>
          </a:p>
        </p:txBody>
      </p:sp>
      <p:sp>
        <p:nvSpPr>
          <p:cNvPr id="4" name="Footer Placeholder 3"/>
          <p:cNvSpPr>
            <a:spLocks noGrp="1"/>
          </p:cNvSpPr>
          <p:nvPr>
            <p:ph type="ftr" sz="quarter" idx="11"/>
          </p:nvPr>
        </p:nvSpPr>
        <p:spPr/>
        <p:txBody>
          <a:bodyPr/>
          <a:lstStyle/>
          <a:p>
            <a:pPr>
              <a:defRPr/>
            </a:pPr>
            <a:r>
              <a:rPr lang="en-US" dirty="0" smtClean="0"/>
              <a:t>© 2014 Taylor &amp; Francis</a:t>
            </a:r>
            <a:endParaRPr lang="en-US" dirty="0"/>
          </a:p>
        </p:txBody>
      </p:sp>
    </p:spTree>
    <p:extLst>
      <p:ext uri="{BB962C8B-B14F-4D97-AF65-F5344CB8AC3E}">
        <p14:creationId xmlns:p14="http://schemas.microsoft.com/office/powerpoint/2010/main" val="249720744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Suggested  Theories, Models, and Frameworks</a:t>
            </a:r>
          </a:p>
        </p:txBody>
      </p:sp>
      <p:sp>
        <p:nvSpPr>
          <p:cNvPr id="3" name="Content Placeholder 2"/>
          <p:cNvSpPr>
            <a:spLocks noGrp="1"/>
          </p:cNvSpPr>
          <p:nvPr>
            <p:ph idx="1"/>
          </p:nvPr>
        </p:nvSpPr>
        <p:spPr/>
        <p:txBody>
          <a:bodyPr/>
          <a:lstStyle/>
          <a:p>
            <a:pPr marL="0" indent="0">
              <a:buNone/>
            </a:pPr>
            <a:r>
              <a:rPr lang="en-US" sz="2800" dirty="0"/>
              <a:t>Theoretical Framework # </a:t>
            </a:r>
            <a:r>
              <a:rPr lang="en-US" sz="2800" dirty="0" smtClean="0"/>
              <a:t>6</a:t>
            </a:r>
          </a:p>
          <a:p>
            <a:r>
              <a:rPr lang="en-US" sz="2800" dirty="0" smtClean="0"/>
              <a:t>The Multicultural Organization</a:t>
            </a:r>
          </a:p>
          <a:p>
            <a:r>
              <a:rPr lang="en-US" sz="2800" dirty="0"/>
              <a:t>According to Cox (</a:t>
            </a:r>
            <a:r>
              <a:rPr lang="en-US" sz="2800" dirty="0" smtClean="0"/>
              <a:t>1993</a:t>
            </a:r>
            <a:r>
              <a:rPr lang="en-US" sz="2800" dirty="0" smtClean="0"/>
              <a:t>), </a:t>
            </a:r>
            <a:r>
              <a:rPr lang="en-US" sz="2800" dirty="0" smtClean="0"/>
              <a:t>a </a:t>
            </a:r>
            <a:r>
              <a:rPr lang="en-US" sz="2800" dirty="0"/>
              <a:t>multicultural organization is one that seeks to assist all of its workers, regardless of their varying </a:t>
            </a:r>
            <a:r>
              <a:rPr lang="en-US" sz="2800" dirty="0" smtClean="0"/>
              <a:t>backgrounds, </a:t>
            </a:r>
            <a:r>
              <a:rPr lang="en-US" sz="2800" dirty="0"/>
              <a:t>in reaching their personal and professional </a:t>
            </a:r>
            <a:r>
              <a:rPr lang="en-US" sz="2800" dirty="0" smtClean="0"/>
              <a:t>goals </a:t>
            </a:r>
            <a:r>
              <a:rPr lang="en-US" sz="2800" dirty="0"/>
              <a:t>while contributing to the success of the </a:t>
            </a:r>
            <a:r>
              <a:rPr lang="en-US" sz="2800" dirty="0" smtClean="0"/>
              <a:t>organization.</a:t>
            </a:r>
            <a:endParaRPr lang="en-US" sz="2800" dirty="0"/>
          </a:p>
          <a:p>
            <a:endParaRPr lang="en-US" dirty="0"/>
          </a:p>
        </p:txBody>
      </p:sp>
      <p:sp>
        <p:nvSpPr>
          <p:cNvPr id="4" name="Footer Placeholder 3"/>
          <p:cNvSpPr>
            <a:spLocks noGrp="1"/>
          </p:cNvSpPr>
          <p:nvPr>
            <p:ph type="ftr" sz="quarter" idx="11"/>
          </p:nvPr>
        </p:nvSpPr>
        <p:spPr/>
        <p:txBody>
          <a:bodyPr/>
          <a:lstStyle/>
          <a:p>
            <a:pPr>
              <a:defRPr/>
            </a:pPr>
            <a:r>
              <a:rPr lang="en-US" dirty="0" smtClean="0"/>
              <a:t>© 2014 Taylor &amp; Francis</a:t>
            </a:r>
            <a:endParaRPr lang="en-US" dirty="0"/>
          </a:p>
        </p:txBody>
      </p:sp>
    </p:spTree>
    <p:extLst>
      <p:ext uri="{BB962C8B-B14F-4D97-AF65-F5344CB8AC3E}">
        <p14:creationId xmlns:p14="http://schemas.microsoft.com/office/powerpoint/2010/main" val="22888138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fontScale="90000"/>
          </a:bodyPr>
          <a:lstStyle/>
          <a:p>
            <a:r>
              <a:rPr lang="en-US" dirty="0"/>
              <a:t>Suggested  Theories, Models, and Frameworks</a:t>
            </a:r>
          </a:p>
        </p:txBody>
      </p:sp>
      <p:sp>
        <p:nvSpPr>
          <p:cNvPr id="3" name="Content Placeholder 2"/>
          <p:cNvSpPr>
            <a:spLocks noGrp="1"/>
          </p:cNvSpPr>
          <p:nvPr>
            <p:ph idx="1"/>
          </p:nvPr>
        </p:nvSpPr>
        <p:spPr>
          <a:xfrm>
            <a:off x="457200" y="1295400"/>
            <a:ext cx="8229600" cy="4830763"/>
          </a:xfrm>
        </p:spPr>
        <p:txBody>
          <a:bodyPr>
            <a:noAutofit/>
          </a:bodyPr>
          <a:lstStyle/>
          <a:p>
            <a:pPr marL="0" indent="0">
              <a:buNone/>
            </a:pPr>
            <a:r>
              <a:rPr lang="en-US" sz="2800" dirty="0"/>
              <a:t>The exclusive characteristics of multicultural </a:t>
            </a:r>
            <a:r>
              <a:rPr lang="en-US" sz="2800" dirty="0" smtClean="0"/>
              <a:t>organizations offered by Cox (1993, p. 229) are:</a:t>
            </a:r>
          </a:p>
          <a:p>
            <a:pPr lvl="1"/>
            <a:r>
              <a:rPr lang="en-US" sz="2400" dirty="0" smtClean="0"/>
              <a:t>A </a:t>
            </a:r>
            <a:r>
              <a:rPr lang="en-US" sz="2400" dirty="0"/>
              <a:t>culture that fosters and values cultural </a:t>
            </a:r>
            <a:r>
              <a:rPr lang="en-US" sz="2400" dirty="0" smtClean="0"/>
              <a:t>differences</a:t>
            </a:r>
          </a:p>
          <a:p>
            <a:pPr lvl="1"/>
            <a:r>
              <a:rPr lang="en-US" sz="2400" dirty="0"/>
              <a:t> P</a:t>
            </a:r>
            <a:r>
              <a:rPr lang="en-US" sz="2400" dirty="0" smtClean="0"/>
              <a:t>luralism </a:t>
            </a:r>
            <a:r>
              <a:rPr lang="en-US" sz="2400" dirty="0"/>
              <a:t>as an acculturation </a:t>
            </a:r>
            <a:r>
              <a:rPr lang="en-US" sz="2400" dirty="0" smtClean="0"/>
              <a:t>process</a:t>
            </a:r>
          </a:p>
          <a:p>
            <a:pPr lvl="1"/>
            <a:r>
              <a:rPr lang="en-US" sz="2400" dirty="0"/>
              <a:t> F</a:t>
            </a:r>
            <a:r>
              <a:rPr lang="en-US" sz="2400" dirty="0" smtClean="0"/>
              <a:t>ull </a:t>
            </a:r>
            <a:r>
              <a:rPr lang="en-US" sz="2400" dirty="0"/>
              <a:t>structural integration</a:t>
            </a:r>
          </a:p>
          <a:p>
            <a:pPr lvl="1"/>
            <a:r>
              <a:rPr lang="en-US" sz="2400" dirty="0"/>
              <a:t> F</a:t>
            </a:r>
            <a:r>
              <a:rPr lang="en-US" sz="2400" dirty="0" smtClean="0"/>
              <a:t>ull </a:t>
            </a:r>
            <a:r>
              <a:rPr lang="en-US" sz="2400" dirty="0"/>
              <a:t>integration of the informal networks</a:t>
            </a:r>
          </a:p>
          <a:p>
            <a:pPr lvl="1"/>
            <a:r>
              <a:rPr lang="en-US" sz="2400" dirty="0"/>
              <a:t> </a:t>
            </a:r>
            <a:r>
              <a:rPr lang="en-US" sz="2400" dirty="0" smtClean="0"/>
              <a:t>An </a:t>
            </a:r>
            <a:r>
              <a:rPr lang="en-US" sz="2400" dirty="0"/>
              <a:t>absence of institutionalized cultural bias in human resource management systems and practices </a:t>
            </a:r>
          </a:p>
          <a:p>
            <a:pPr lvl="1"/>
            <a:r>
              <a:rPr lang="en-US" sz="2400" dirty="0"/>
              <a:t> A</a:t>
            </a:r>
            <a:r>
              <a:rPr lang="en-US" sz="2400" dirty="0" smtClean="0"/>
              <a:t> </a:t>
            </a:r>
            <a:r>
              <a:rPr lang="en-US" sz="2400" dirty="0"/>
              <a:t>minimum of intergroup conflict due to the proactive management of </a:t>
            </a:r>
            <a:r>
              <a:rPr lang="en-US" sz="2400" dirty="0" smtClean="0"/>
              <a:t>diversity</a:t>
            </a:r>
            <a:endParaRPr lang="en-US" sz="2400" dirty="0"/>
          </a:p>
          <a:p>
            <a:pPr marL="0" indent="0">
              <a:buNone/>
            </a:pPr>
            <a:r>
              <a:rPr lang="en-US" sz="2800" dirty="0"/>
              <a:t> </a:t>
            </a:r>
          </a:p>
          <a:p>
            <a:endParaRPr lang="en-US" sz="2400" dirty="0"/>
          </a:p>
        </p:txBody>
      </p:sp>
      <p:sp>
        <p:nvSpPr>
          <p:cNvPr id="4" name="Footer Placeholder 3"/>
          <p:cNvSpPr>
            <a:spLocks noGrp="1"/>
          </p:cNvSpPr>
          <p:nvPr>
            <p:ph type="ftr" sz="quarter" idx="11"/>
          </p:nvPr>
        </p:nvSpPr>
        <p:spPr/>
        <p:txBody>
          <a:bodyPr/>
          <a:lstStyle/>
          <a:p>
            <a:pPr>
              <a:defRPr/>
            </a:pPr>
            <a:r>
              <a:rPr lang="en-US" dirty="0" smtClean="0"/>
              <a:t>© 2014 Taylor &amp; Francis</a:t>
            </a:r>
            <a:endParaRPr lang="en-US" dirty="0"/>
          </a:p>
        </p:txBody>
      </p:sp>
    </p:spTree>
    <p:extLst>
      <p:ext uri="{BB962C8B-B14F-4D97-AF65-F5344CB8AC3E}">
        <p14:creationId xmlns:p14="http://schemas.microsoft.com/office/powerpoint/2010/main" val="98058284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10000"/>
          </a:bodyPr>
          <a:lstStyle/>
          <a:p>
            <a:pPr marL="0" indent="0">
              <a:buNone/>
            </a:pPr>
            <a:r>
              <a:rPr lang="en-US" dirty="0" smtClean="0"/>
              <a:t>The components needed to convert an organization into a multicultural organization and guide organizational change towards managing and valuing cultural </a:t>
            </a:r>
            <a:r>
              <a:rPr lang="en-US" dirty="0"/>
              <a:t>diversity </a:t>
            </a:r>
            <a:r>
              <a:rPr lang="en-US" dirty="0" smtClean="0"/>
              <a:t>(Cox </a:t>
            </a:r>
            <a:r>
              <a:rPr lang="en-US" dirty="0"/>
              <a:t>and Blake, 1991, p. </a:t>
            </a:r>
            <a:r>
              <a:rPr lang="en-US" dirty="0" smtClean="0"/>
              <a:t>231</a:t>
            </a:r>
            <a:r>
              <a:rPr lang="en-US" dirty="0" smtClean="0"/>
              <a:t>): </a:t>
            </a:r>
            <a:endParaRPr lang="en-US" dirty="0" smtClean="0"/>
          </a:p>
          <a:p>
            <a:pPr marL="0" indent="0">
              <a:buNone/>
            </a:pPr>
            <a:r>
              <a:rPr lang="en-US" dirty="0" smtClean="0"/>
              <a:t> </a:t>
            </a:r>
          </a:p>
          <a:p>
            <a:r>
              <a:rPr lang="en-US" dirty="0" smtClean="0"/>
              <a:t>Leadership </a:t>
            </a:r>
          </a:p>
          <a:p>
            <a:r>
              <a:rPr lang="en-US" dirty="0"/>
              <a:t>R</a:t>
            </a:r>
            <a:r>
              <a:rPr lang="en-US" dirty="0" smtClean="0"/>
              <a:t>esearch </a:t>
            </a:r>
            <a:r>
              <a:rPr lang="en-US" dirty="0"/>
              <a:t>and </a:t>
            </a:r>
            <a:r>
              <a:rPr lang="en-US" dirty="0" smtClean="0"/>
              <a:t>measurement</a:t>
            </a:r>
          </a:p>
          <a:p>
            <a:r>
              <a:rPr lang="en-US" dirty="0" smtClean="0"/>
              <a:t>Education</a:t>
            </a:r>
          </a:p>
          <a:p>
            <a:r>
              <a:rPr lang="en-US" dirty="0" smtClean="0"/>
              <a:t>Changes </a:t>
            </a:r>
            <a:r>
              <a:rPr lang="en-US" dirty="0"/>
              <a:t>in </a:t>
            </a:r>
            <a:r>
              <a:rPr lang="en-US" dirty="0" smtClean="0"/>
              <a:t>culture and management systems</a:t>
            </a:r>
          </a:p>
          <a:p>
            <a:r>
              <a:rPr lang="en-US" dirty="0" smtClean="0"/>
              <a:t>Follow-up</a:t>
            </a:r>
            <a:endParaRPr lang="en-US" dirty="0"/>
          </a:p>
        </p:txBody>
      </p:sp>
      <p:sp>
        <p:nvSpPr>
          <p:cNvPr id="2" name="Title 1"/>
          <p:cNvSpPr>
            <a:spLocks noGrp="1"/>
          </p:cNvSpPr>
          <p:nvPr>
            <p:ph type="title"/>
          </p:nvPr>
        </p:nvSpPr>
        <p:spPr/>
        <p:txBody>
          <a:bodyPr>
            <a:normAutofit fontScale="90000"/>
          </a:bodyPr>
          <a:lstStyle/>
          <a:p>
            <a:r>
              <a:rPr lang="en-US" dirty="0"/>
              <a:t>Suggested  Theories, Models, and Frameworks</a:t>
            </a:r>
          </a:p>
        </p:txBody>
      </p:sp>
      <p:sp>
        <p:nvSpPr>
          <p:cNvPr id="4" name="Footer Placeholder 3"/>
          <p:cNvSpPr>
            <a:spLocks noGrp="1"/>
          </p:cNvSpPr>
          <p:nvPr>
            <p:ph type="ftr" sz="quarter" idx="11"/>
          </p:nvPr>
        </p:nvSpPr>
        <p:spPr/>
        <p:txBody>
          <a:bodyPr/>
          <a:lstStyle/>
          <a:p>
            <a:pPr>
              <a:defRPr/>
            </a:pPr>
            <a:r>
              <a:rPr lang="en-US" dirty="0" smtClean="0"/>
              <a:t>© 2014 Taylor &amp; Francis</a:t>
            </a:r>
            <a:endParaRPr lang="en-US" dirty="0"/>
          </a:p>
        </p:txBody>
      </p:sp>
    </p:spTree>
    <p:extLst>
      <p:ext uri="{BB962C8B-B14F-4D97-AF65-F5344CB8AC3E}">
        <p14:creationId xmlns:p14="http://schemas.microsoft.com/office/powerpoint/2010/main" val="212061520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normAutofit fontScale="90000"/>
          </a:bodyPr>
          <a:lstStyle/>
          <a:p>
            <a:r>
              <a:rPr lang="en-US" dirty="0"/>
              <a:t>Suggested  Theories, Models, and Frameworks</a:t>
            </a:r>
            <a:endParaRPr lang="en-US" dirty="0" smtClean="0"/>
          </a:p>
        </p:txBody>
      </p:sp>
      <p:sp>
        <p:nvSpPr>
          <p:cNvPr id="19459" name="Content Placeholder 2"/>
          <p:cNvSpPr>
            <a:spLocks noGrp="1"/>
          </p:cNvSpPr>
          <p:nvPr>
            <p:ph idx="1"/>
          </p:nvPr>
        </p:nvSpPr>
        <p:spPr/>
        <p:txBody>
          <a:bodyPr>
            <a:normAutofit fontScale="92500" lnSpcReduction="10000"/>
          </a:bodyPr>
          <a:lstStyle/>
          <a:p>
            <a:pPr marL="0" indent="0">
              <a:spcBef>
                <a:spcPts val="600"/>
              </a:spcBef>
              <a:spcAft>
                <a:spcPts val="600"/>
              </a:spcAft>
              <a:buNone/>
            </a:pPr>
            <a:r>
              <a:rPr lang="en-US" dirty="0" smtClean="0"/>
              <a:t>Theoretical Framework # 7</a:t>
            </a:r>
          </a:p>
          <a:p>
            <a:pPr>
              <a:spcBef>
                <a:spcPts val="600"/>
              </a:spcBef>
              <a:spcAft>
                <a:spcPts val="600"/>
              </a:spcAft>
            </a:pPr>
            <a:r>
              <a:rPr lang="en-US" dirty="0" smtClean="0"/>
              <a:t>Embedded Intergroup Relations Theory (EIRT</a:t>
            </a:r>
            <a:r>
              <a:rPr lang="en-US" dirty="0" smtClean="0"/>
              <a:t>) (Clayton </a:t>
            </a:r>
            <a:r>
              <a:rPr lang="en-US" dirty="0" err="1" smtClean="0"/>
              <a:t>Alderfer</a:t>
            </a:r>
            <a:r>
              <a:rPr lang="en-US" dirty="0" smtClean="0"/>
              <a:t>, </a:t>
            </a:r>
            <a:r>
              <a:rPr lang="en-US" dirty="0" smtClean="0"/>
              <a:t>1987</a:t>
            </a:r>
            <a:r>
              <a:rPr lang="en-US" dirty="0" smtClean="0"/>
              <a:t>) </a:t>
            </a:r>
          </a:p>
          <a:p>
            <a:pPr lvl="1" eaLnBrk="1" hangingPunct="1">
              <a:spcBef>
                <a:spcPts val="600"/>
              </a:spcBef>
              <a:spcAft>
                <a:spcPts val="600"/>
              </a:spcAft>
            </a:pPr>
            <a:r>
              <a:rPr lang="en-US" dirty="0" smtClean="0"/>
              <a:t>Analyzing current and emerging workforce diversity issues and concerns</a:t>
            </a:r>
          </a:p>
          <a:p>
            <a:pPr lvl="1">
              <a:spcBef>
                <a:spcPts val="600"/>
              </a:spcBef>
              <a:spcAft>
                <a:spcPts val="600"/>
              </a:spcAft>
            </a:pPr>
            <a:r>
              <a:rPr lang="en-US" dirty="0" smtClean="0"/>
              <a:t>Explains </a:t>
            </a:r>
            <a:r>
              <a:rPr lang="en-US" dirty="0"/>
              <a:t>the effects of diversity in relation to one's group identity in organizational </a:t>
            </a:r>
            <a:r>
              <a:rPr lang="en-US" dirty="0" smtClean="0"/>
              <a:t>settings</a:t>
            </a:r>
            <a:endParaRPr lang="en-US" dirty="0"/>
          </a:p>
          <a:p>
            <a:pPr lvl="1" eaLnBrk="1" hangingPunct="1">
              <a:spcBef>
                <a:spcPts val="600"/>
              </a:spcBef>
              <a:spcAft>
                <a:spcPts val="600"/>
              </a:spcAft>
            </a:pPr>
            <a:endParaRPr lang="en-US" dirty="0" smtClean="0"/>
          </a:p>
          <a:p>
            <a:pPr marL="457200" lvl="1" indent="0" eaLnBrk="1" hangingPunct="1">
              <a:spcBef>
                <a:spcPts val="600"/>
              </a:spcBef>
              <a:spcAft>
                <a:spcPts val="600"/>
              </a:spcAft>
              <a:buNone/>
            </a:pPr>
            <a:r>
              <a:rPr lang="en-US" dirty="0" smtClean="0"/>
              <a:t> </a:t>
            </a:r>
          </a:p>
          <a:p>
            <a:pPr lvl="1" eaLnBrk="1" hangingPunct="1"/>
            <a:endParaRPr lang="en-US" dirty="0" smtClean="0"/>
          </a:p>
        </p:txBody>
      </p:sp>
      <p:sp>
        <p:nvSpPr>
          <p:cNvPr id="2" name="Footer Placeholder 1"/>
          <p:cNvSpPr>
            <a:spLocks noGrp="1"/>
          </p:cNvSpPr>
          <p:nvPr>
            <p:ph type="ftr" sz="quarter" idx="11"/>
          </p:nvPr>
        </p:nvSpPr>
        <p:spPr/>
        <p:txBody>
          <a:bodyPr/>
          <a:lstStyle/>
          <a:p>
            <a:pPr>
              <a:defRPr/>
            </a:pPr>
            <a:r>
              <a:rPr lang="en-US" dirty="0" smtClean="0"/>
              <a:t>© 2014 Taylor &amp; Francis</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Suggested  Theories, Models, and Frameworks</a:t>
            </a:r>
          </a:p>
        </p:txBody>
      </p:sp>
      <p:sp>
        <p:nvSpPr>
          <p:cNvPr id="3" name="Content Placeholder 2"/>
          <p:cNvSpPr>
            <a:spLocks noGrp="1"/>
          </p:cNvSpPr>
          <p:nvPr>
            <p:ph idx="1"/>
          </p:nvPr>
        </p:nvSpPr>
        <p:spPr/>
        <p:txBody>
          <a:bodyPr>
            <a:normAutofit/>
          </a:bodyPr>
          <a:lstStyle/>
          <a:p>
            <a:pPr lvl="1">
              <a:spcBef>
                <a:spcPts val="600"/>
              </a:spcBef>
              <a:spcAft>
                <a:spcPts val="600"/>
              </a:spcAft>
            </a:pPr>
            <a:r>
              <a:rPr lang="en-US" dirty="0" smtClean="0"/>
              <a:t>Sharing </a:t>
            </a:r>
            <a:r>
              <a:rPr lang="en-US" dirty="0"/>
              <a:t>common biological traits, sharing historical background and </a:t>
            </a:r>
            <a:r>
              <a:rPr lang="en-US" dirty="0" smtClean="0"/>
              <a:t>experiences, and </a:t>
            </a:r>
            <a:r>
              <a:rPr lang="en-US" dirty="0"/>
              <a:t>sharing similar worldviews (Nkomo &amp; Cox, 1996</a:t>
            </a:r>
            <a:r>
              <a:rPr lang="en-US" dirty="0" smtClean="0"/>
              <a:t>)</a:t>
            </a:r>
            <a:endParaRPr lang="en-US" dirty="0" smtClean="0"/>
          </a:p>
          <a:p>
            <a:r>
              <a:rPr lang="en-US" sz="2800" dirty="0"/>
              <a:t>EIRT brings to light the common experiences of diverse groups within the workplace</a:t>
            </a:r>
            <a:r>
              <a:rPr lang="en-US" dirty="0"/>
              <a:t>. </a:t>
            </a:r>
            <a:endParaRPr lang="en-US" dirty="0" smtClean="0"/>
          </a:p>
        </p:txBody>
      </p:sp>
      <p:sp>
        <p:nvSpPr>
          <p:cNvPr id="4" name="Footer Placeholder 3"/>
          <p:cNvSpPr>
            <a:spLocks noGrp="1"/>
          </p:cNvSpPr>
          <p:nvPr>
            <p:ph type="ftr" sz="quarter" idx="11"/>
          </p:nvPr>
        </p:nvSpPr>
        <p:spPr/>
        <p:txBody>
          <a:bodyPr/>
          <a:lstStyle/>
          <a:p>
            <a:pPr>
              <a:defRPr/>
            </a:pPr>
            <a:r>
              <a:rPr lang="en-US" dirty="0" smtClean="0"/>
              <a:t>© 2014 Taylor &amp; Francis</a:t>
            </a:r>
            <a:endParaRPr lang="en-US" dirty="0"/>
          </a:p>
        </p:txBody>
      </p:sp>
    </p:spTree>
    <p:extLst>
      <p:ext uri="{BB962C8B-B14F-4D97-AF65-F5344CB8AC3E}">
        <p14:creationId xmlns:p14="http://schemas.microsoft.com/office/powerpoint/2010/main" val="380275325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Suggested  Theories, Models, and Frameworks</a:t>
            </a:r>
          </a:p>
        </p:txBody>
      </p:sp>
      <p:sp>
        <p:nvSpPr>
          <p:cNvPr id="3" name="Content Placeholder 2"/>
          <p:cNvSpPr>
            <a:spLocks noGrp="1"/>
          </p:cNvSpPr>
          <p:nvPr>
            <p:ph idx="1"/>
          </p:nvPr>
        </p:nvSpPr>
        <p:spPr/>
        <p:txBody>
          <a:bodyPr>
            <a:normAutofit/>
          </a:bodyPr>
          <a:lstStyle/>
          <a:p>
            <a:pPr marL="0" indent="0">
              <a:buNone/>
            </a:pPr>
            <a:r>
              <a:rPr lang="en-US" sz="2800" dirty="0" smtClean="0"/>
              <a:t>Experiences </a:t>
            </a:r>
            <a:r>
              <a:rPr lang="en-US" sz="2800" dirty="0"/>
              <a:t>are more easily recognized and understood by individuals who belong to the same identity group. When these experiences are perceived as adverse, unjust, or unfair, individuals belonging to diverse groups in workplace settings are most likely to make meaning and find support from group membership. </a:t>
            </a:r>
          </a:p>
        </p:txBody>
      </p:sp>
      <p:sp>
        <p:nvSpPr>
          <p:cNvPr id="4" name="Footer Placeholder 3"/>
          <p:cNvSpPr>
            <a:spLocks noGrp="1"/>
          </p:cNvSpPr>
          <p:nvPr>
            <p:ph type="ftr" sz="quarter" idx="11"/>
          </p:nvPr>
        </p:nvSpPr>
        <p:spPr/>
        <p:txBody>
          <a:bodyPr/>
          <a:lstStyle/>
          <a:p>
            <a:pPr>
              <a:defRPr/>
            </a:pPr>
            <a:r>
              <a:rPr lang="en-US" dirty="0" smtClean="0"/>
              <a:t>© 2014 Taylor &amp; Francis</a:t>
            </a:r>
            <a:endParaRPr lang="en-US" dirty="0"/>
          </a:p>
        </p:txBody>
      </p:sp>
    </p:spTree>
    <p:extLst>
      <p:ext uri="{BB962C8B-B14F-4D97-AF65-F5344CB8AC3E}">
        <p14:creationId xmlns:p14="http://schemas.microsoft.com/office/powerpoint/2010/main" val="33117029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Suggested  Theories, Models, and Frameworks</a:t>
            </a:r>
          </a:p>
        </p:txBody>
      </p:sp>
      <p:sp>
        <p:nvSpPr>
          <p:cNvPr id="3" name="Content Placeholder 2"/>
          <p:cNvSpPr>
            <a:spLocks noGrp="1"/>
          </p:cNvSpPr>
          <p:nvPr>
            <p:ph idx="1"/>
          </p:nvPr>
        </p:nvSpPr>
        <p:spPr/>
        <p:txBody>
          <a:bodyPr/>
          <a:lstStyle/>
          <a:p>
            <a:pPr marL="0" indent="0">
              <a:buNone/>
            </a:pPr>
            <a:endParaRPr lang="en-US" sz="2800" dirty="0" smtClean="0"/>
          </a:p>
          <a:p>
            <a:pPr marL="0" indent="0">
              <a:buNone/>
            </a:pPr>
            <a:r>
              <a:rPr lang="en-US" sz="2800" dirty="0" smtClean="0"/>
              <a:t>Usefulness of the EIRT theory:</a:t>
            </a:r>
          </a:p>
          <a:p>
            <a:r>
              <a:rPr lang="en-US" sz="2800" dirty="0" smtClean="0"/>
              <a:t>Highlights </a:t>
            </a:r>
            <a:r>
              <a:rPr lang="en-US" sz="2800" dirty="0"/>
              <a:t>the need for organizations of the 21st century to strengthen intergroup relations among all employees for the purpose of creating a more inclusive, supportive, and productive workplace.</a:t>
            </a:r>
          </a:p>
          <a:p>
            <a:endParaRPr lang="en-US" dirty="0"/>
          </a:p>
        </p:txBody>
      </p:sp>
      <p:sp>
        <p:nvSpPr>
          <p:cNvPr id="4" name="Footer Placeholder 3"/>
          <p:cNvSpPr>
            <a:spLocks noGrp="1"/>
          </p:cNvSpPr>
          <p:nvPr>
            <p:ph type="ftr" sz="quarter" idx="11"/>
          </p:nvPr>
        </p:nvSpPr>
        <p:spPr/>
        <p:txBody>
          <a:bodyPr/>
          <a:lstStyle/>
          <a:p>
            <a:pPr>
              <a:defRPr/>
            </a:pPr>
            <a:r>
              <a:rPr lang="en-US" dirty="0" smtClean="0"/>
              <a:t>© 2014 Taylor &amp; Francis</a:t>
            </a:r>
            <a:endParaRPr lang="en-US" dirty="0"/>
          </a:p>
        </p:txBody>
      </p:sp>
    </p:spTree>
    <p:extLst>
      <p:ext uri="{BB962C8B-B14F-4D97-AF65-F5344CB8AC3E}">
        <p14:creationId xmlns:p14="http://schemas.microsoft.com/office/powerpoint/2010/main" val="333255366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normAutofit fontScale="90000"/>
          </a:bodyPr>
          <a:lstStyle/>
          <a:p>
            <a:r>
              <a:rPr lang="en-US" dirty="0"/>
              <a:t>Suggested  Theories, Models, and Frameworks</a:t>
            </a:r>
            <a:endParaRPr lang="en-US" dirty="0" smtClean="0"/>
          </a:p>
        </p:txBody>
      </p:sp>
      <p:sp>
        <p:nvSpPr>
          <p:cNvPr id="3" name="Content Placeholder 2"/>
          <p:cNvSpPr>
            <a:spLocks noGrp="1"/>
          </p:cNvSpPr>
          <p:nvPr>
            <p:ph idx="1"/>
          </p:nvPr>
        </p:nvSpPr>
        <p:spPr/>
        <p:txBody>
          <a:bodyPr rtlCol="0">
            <a:normAutofit/>
          </a:bodyPr>
          <a:lstStyle/>
          <a:p>
            <a:pPr marL="679450" indent="-514350" eaLnBrk="1" fontAlgn="auto" hangingPunct="1">
              <a:spcBef>
                <a:spcPts val="600"/>
              </a:spcBef>
              <a:spcAft>
                <a:spcPts val="600"/>
              </a:spcAft>
              <a:buNone/>
              <a:defRPr/>
            </a:pPr>
            <a:r>
              <a:rPr lang="en-US" sz="2800" dirty="0" smtClean="0"/>
              <a:t>Chapter Summary</a:t>
            </a:r>
          </a:p>
          <a:p>
            <a:pPr marL="679450" indent="-514350" eaLnBrk="1" fontAlgn="auto" hangingPunct="1">
              <a:spcBef>
                <a:spcPts val="600"/>
              </a:spcBef>
              <a:spcAft>
                <a:spcPts val="600"/>
              </a:spcAft>
              <a:buFont typeface="+mj-lt"/>
              <a:buAutoNum type="arabicPeriod"/>
              <a:defRPr/>
            </a:pPr>
            <a:r>
              <a:rPr lang="en-US" sz="2800" dirty="0" smtClean="0"/>
              <a:t>Diverse groups receive unequal and differential treatment compared to other individuals with dissimilar characteristics.</a:t>
            </a:r>
          </a:p>
          <a:p>
            <a:pPr marL="679450" indent="-514350" eaLnBrk="1" fontAlgn="auto" hangingPunct="1">
              <a:spcBef>
                <a:spcPts val="600"/>
              </a:spcBef>
              <a:spcAft>
                <a:spcPts val="600"/>
              </a:spcAft>
              <a:buFont typeface="+mj-lt"/>
              <a:buAutoNum type="arabicPeriod"/>
              <a:defRPr/>
            </a:pPr>
            <a:r>
              <a:rPr lang="en-US" sz="2800" dirty="0" smtClean="0"/>
              <a:t>Diverse groups are easily recognizable because of distinguishing physical and/or cultural characteristics that are not highly regarded by the dominant group.</a:t>
            </a:r>
          </a:p>
        </p:txBody>
      </p:sp>
      <p:sp>
        <p:nvSpPr>
          <p:cNvPr id="2" name="Footer Placeholder 1"/>
          <p:cNvSpPr>
            <a:spLocks noGrp="1"/>
          </p:cNvSpPr>
          <p:nvPr>
            <p:ph type="ftr" sz="quarter" idx="11"/>
          </p:nvPr>
        </p:nvSpPr>
        <p:spPr/>
        <p:txBody>
          <a:bodyPr/>
          <a:lstStyle/>
          <a:p>
            <a:pPr>
              <a:defRPr/>
            </a:pPr>
            <a:r>
              <a:rPr lang="en-US" dirty="0" smtClean="0"/>
              <a:t>© 2014 Taylor &amp; Francis</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normAutofit fontScale="90000"/>
          </a:bodyPr>
          <a:lstStyle/>
          <a:p>
            <a:r>
              <a:rPr lang="en-US" dirty="0"/>
              <a:t>Suggested  Theories, Models, and Frameworks</a:t>
            </a:r>
            <a:endParaRPr lang="en-US" dirty="0" smtClean="0"/>
          </a:p>
        </p:txBody>
      </p:sp>
      <p:sp>
        <p:nvSpPr>
          <p:cNvPr id="3" name="Content Placeholder 2"/>
          <p:cNvSpPr>
            <a:spLocks noGrp="1"/>
          </p:cNvSpPr>
          <p:nvPr>
            <p:ph idx="1"/>
          </p:nvPr>
        </p:nvSpPr>
        <p:spPr/>
        <p:txBody>
          <a:bodyPr rtlCol="0">
            <a:normAutofit/>
          </a:bodyPr>
          <a:lstStyle/>
          <a:p>
            <a:pPr marL="679450" indent="-514350" eaLnBrk="1" fontAlgn="auto" hangingPunct="1">
              <a:spcBef>
                <a:spcPts val="600"/>
              </a:spcBef>
              <a:spcAft>
                <a:spcPts val="600"/>
              </a:spcAft>
              <a:buNone/>
              <a:defRPr/>
            </a:pPr>
            <a:r>
              <a:rPr lang="en-US" sz="2800" dirty="0" smtClean="0"/>
              <a:t>Chapter Summary, continued</a:t>
            </a:r>
          </a:p>
          <a:p>
            <a:pPr marL="679450" indent="-514350" eaLnBrk="1" fontAlgn="auto" hangingPunct="1">
              <a:spcBef>
                <a:spcPts val="600"/>
              </a:spcBef>
              <a:spcAft>
                <a:spcPts val="600"/>
              </a:spcAft>
              <a:buFont typeface="+mj-lt"/>
              <a:buAutoNum type="arabicPeriod" startAt="3"/>
              <a:defRPr/>
            </a:pPr>
            <a:r>
              <a:rPr lang="en-US" sz="2800" dirty="0" smtClean="0"/>
              <a:t>Diverse groups share a sense of community and common bond.</a:t>
            </a:r>
          </a:p>
          <a:p>
            <a:pPr marL="679450" indent="-514350" eaLnBrk="1" fontAlgn="auto" hangingPunct="1">
              <a:spcBef>
                <a:spcPts val="600"/>
              </a:spcBef>
              <a:spcAft>
                <a:spcPts val="600"/>
              </a:spcAft>
              <a:buFont typeface="+mj-lt"/>
              <a:buAutoNum type="arabicPeriod" startAt="3"/>
              <a:defRPr/>
            </a:pPr>
            <a:r>
              <a:rPr lang="en-US" sz="2800" dirty="0" smtClean="0"/>
              <a:t>Group membership is assigned or socially constructed.</a:t>
            </a:r>
          </a:p>
          <a:p>
            <a:pPr marL="679450" indent="-514350" eaLnBrk="1" fontAlgn="auto" hangingPunct="1">
              <a:spcBef>
                <a:spcPts val="600"/>
              </a:spcBef>
              <a:spcAft>
                <a:spcPts val="600"/>
              </a:spcAft>
              <a:buFont typeface="+mj-lt"/>
              <a:buAutoNum type="arabicPeriod" startAt="3"/>
              <a:defRPr/>
            </a:pPr>
            <a:r>
              <a:rPr lang="en-US" sz="2800" dirty="0" smtClean="0"/>
              <a:t>Group members generally tend to affiliate themselves with like individuals because of their social isolation.</a:t>
            </a:r>
          </a:p>
        </p:txBody>
      </p:sp>
      <p:sp>
        <p:nvSpPr>
          <p:cNvPr id="2" name="Footer Placeholder 1"/>
          <p:cNvSpPr>
            <a:spLocks noGrp="1"/>
          </p:cNvSpPr>
          <p:nvPr>
            <p:ph type="ftr" sz="quarter" idx="11"/>
          </p:nvPr>
        </p:nvSpPr>
        <p:spPr/>
        <p:txBody>
          <a:bodyPr/>
          <a:lstStyle/>
          <a:p>
            <a:pPr>
              <a:defRPr/>
            </a:pPr>
            <a:r>
              <a:rPr lang="en-US" dirty="0" smtClean="0"/>
              <a:t>© 2014 Taylor &amp; Francis</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a:defRPr/>
            </a:pPr>
            <a:r>
              <a:rPr lang="en-US" dirty="0" smtClean="0"/>
              <a:t>Suggested  Theories, Models, and Frameworks</a:t>
            </a:r>
          </a:p>
        </p:txBody>
      </p:sp>
      <p:sp>
        <p:nvSpPr>
          <p:cNvPr id="8" name="Content Placeholder 7"/>
          <p:cNvSpPr>
            <a:spLocks noGrp="1"/>
          </p:cNvSpPr>
          <p:nvPr>
            <p:ph idx="1"/>
          </p:nvPr>
        </p:nvSpPr>
        <p:spPr/>
        <p:txBody>
          <a:bodyPr/>
          <a:lstStyle/>
          <a:p>
            <a:pPr lvl="0"/>
            <a:r>
              <a:rPr lang="en-US" dirty="0" smtClean="0"/>
              <a:t>What is a theory, a model, and a framework?</a:t>
            </a:r>
          </a:p>
          <a:p>
            <a:pPr lvl="0"/>
            <a:r>
              <a:rPr lang="en-US" dirty="0" smtClean="0"/>
              <a:t>What are they used for? </a:t>
            </a:r>
            <a:endParaRPr lang="en-US" dirty="0" smtClean="0"/>
          </a:p>
          <a:p>
            <a:pPr lvl="1"/>
            <a:r>
              <a:rPr lang="en-US" dirty="0" smtClean="0"/>
              <a:t>Stockdale &amp; Crosby (2004) state that:</a:t>
            </a:r>
          </a:p>
          <a:p>
            <a:pPr marL="457200" lvl="1" indent="0">
              <a:buNone/>
            </a:pPr>
            <a:r>
              <a:rPr lang="en-US" dirty="0" smtClean="0"/>
              <a:t>	“Sound theories, models [and frameworks] are 	used to guide our research and practice” (p. 56).</a:t>
            </a:r>
          </a:p>
          <a:p>
            <a:endParaRPr lang="en-US" dirty="0"/>
          </a:p>
        </p:txBody>
      </p:sp>
      <p:sp>
        <p:nvSpPr>
          <p:cNvPr id="3" name="Footer Placeholder 2"/>
          <p:cNvSpPr>
            <a:spLocks noGrp="1"/>
          </p:cNvSpPr>
          <p:nvPr>
            <p:ph type="ftr" sz="quarter" idx="11"/>
          </p:nvPr>
        </p:nvSpPr>
        <p:spPr/>
        <p:txBody>
          <a:bodyPr/>
          <a:lstStyle/>
          <a:p>
            <a:pPr>
              <a:defRPr/>
            </a:pPr>
            <a:r>
              <a:rPr lang="en-US" dirty="0" smtClean="0"/>
              <a:t>© 2014 Taylor &amp; Francis</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normAutofit fontScale="90000"/>
          </a:bodyPr>
          <a:lstStyle/>
          <a:p>
            <a:r>
              <a:rPr lang="en-US" dirty="0"/>
              <a:t>Suggested Theories, </a:t>
            </a:r>
            <a:r>
              <a:rPr lang="en-US" dirty="0" smtClean="0"/>
              <a:t>Models, </a:t>
            </a:r>
            <a:r>
              <a:rPr lang="en-US" dirty="0"/>
              <a:t>and Frameworks</a:t>
            </a:r>
            <a:endParaRPr lang="en-US" dirty="0" smtClean="0"/>
          </a:p>
        </p:txBody>
      </p:sp>
      <p:sp>
        <p:nvSpPr>
          <p:cNvPr id="4" name="Content Placeholder 3"/>
          <p:cNvSpPr>
            <a:spLocks noGrp="1"/>
          </p:cNvSpPr>
          <p:nvPr>
            <p:ph idx="1"/>
          </p:nvPr>
        </p:nvSpPr>
        <p:spPr/>
        <p:txBody>
          <a:bodyPr>
            <a:normAutofit lnSpcReduction="10000"/>
          </a:bodyPr>
          <a:lstStyle/>
          <a:p>
            <a:pPr marL="0" indent="0">
              <a:buNone/>
            </a:pPr>
            <a:r>
              <a:rPr lang="en-US" dirty="0" smtClean="0"/>
              <a:t>Conceptual Model #1</a:t>
            </a:r>
          </a:p>
          <a:p>
            <a:r>
              <a:rPr lang="en-US" dirty="0" smtClean="0"/>
              <a:t>Critical Racism Pedagogy—A Conceptual Discussion Model, Byrd &amp; Scott (2010)</a:t>
            </a:r>
          </a:p>
          <a:p>
            <a:pPr lvl="1"/>
            <a:r>
              <a:rPr lang="en-US" dirty="0" smtClean="0"/>
              <a:t>Educate </a:t>
            </a:r>
          </a:p>
          <a:p>
            <a:pPr lvl="2"/>
            <a:r>
              <a:rPr lang="en-US" sz="2800" dirty="0" smtClean="0"/>
              <a:t>Introduce aspects of historical racism</a:t>
            </a:r>
          </a:p>
          <a:p>
            <a:pPr lvl="2"/>
            <a:r>
              <a:rPr lang="en-US" sz="2800" dirty="0" smtClean="0"/>
              <a:t>Discuss modern-day recurring patterns of historical racism</a:t>
            </a:r>
          </a:p>
          <a:p>
            <a:pPr lvl="2"/>
            <a:r>
              <a:rPr lang="en-US" sz="2800" dirty="0" smtClean="0"/>
              <a:t>Identify and develop strategies for dismantling racism</a:t>
            </a:r>
          </a:p>
          <a:p>
            <a:pPr lvl="1"/>
            <a:endParaRPr lang="en-US" dirty="0"/>
          </a:p>
        </p:txBody>
      </p:sp>
      <p:sp>
        <p:nvSpPr>
          <p:cNvPr id="2" name="Footer Placeholder 1"/>
          <p:cNvSpPr>
            <a:spLocks noGrp="1"/>
          </p:cNvSpPr>
          <p:nvPr>
            <p:ph type="ftr" sz="quarter" idx="11"/>
          </p:nvPr>
        </p:nvSpPr>
        <p:spPr/>
        <p:txBody>
          <a:bodyPr/>
          <a:lstStyle/>
          <a:p>
            <a:pPr>
              <a:defRPr/>
            </a:pPr>
            <a:r>
              <a:rPr lang="en-US" dirty="0" smtClean="0"/>
              <a:t>© 2014 Taylor &amp; Francis</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normAutofit fontScale="90000"/>
          </a:bodyPr>
          <a:lstStyle/>
          <a:p>
            <a:r>
              <a:rPr lang="en-US" dirty="0"/>
              <a:t>Suggested Theories, </a:t>
            </a:r>
            <a:r>
              <a:rPr lang="en-US" dirty="0" smtClean="0"/>
              <a:t>Models, </a:t>
            </a:r>
            <a:r>
              <a:rPr lang="en-US" dirty="0"/>
              <a:t>and Frameworks</a:t>
            </a:r>
            <a:endParaRPr lang="en-US" dirty="0" smtClean="0"/>
          </a:p>
        </p:txBody>
      </p:sp>
      <p:sp>
        <p:nvSpPr>
          <p:cNvPr id="4" name="Content Placeholder 3"/>
          <p:cNvSpPr>
            <a:spLocks noGrp="1"/>
          </p:cNvSpPr>
          <p:nvPr>
            <p:ph idx="1"/>
          </p:nvPr>
        </p:nvSpPr>
        <p:spPr>
          <a:xfrm>
            <a:off x="457200" y="1600200"/>
            <a:ext cx="7772400" cy="4709160"/>
          </a:xfrm>
        </p:spPr>
        <p:txBody>
          <a:bodyPr>
            <a:normAutofit/>
          </a:bodyPr>
          <a:lstStyle/>
          <a:p>
            <a:r>
              <a:rPr lang="en-US" dirty="0" smtClean="0"/>
              <a:t>Critical Racism Pedagogy—A Conceptual Discussion </a:t>
            </a:r>
            <a:r>
              <a:rPr lang="en-US" dirty="0" smtClean="0"/>
              <a:t>Model</a:t>
            </a:r>
            <a:r>
              <a:rPr lang="en-US" dirty="0"/>
              <a:t> </a:t>
            </a:r>
            <a:r>
              <a:rPr lang="en-US" dirty="0" smtClean="0"/>
              <a:t>(</a:t>
            </a:r>
            <a:r>
              <a:rPr lang="en-US" dirty="0" smtClean="0"/>
              <a:t>Byrd </a:t>
            </a:r>
            <a:r>
              <a:rPr lang="en-US" dirty="0" smtClean="0"/>
              <a:t>&amp; </a:t>
            </a:r>
            <a:r>
              <a:rPr lang="en-US" dirty="0" smtClean="0"/>
              <a:t>Scott, 2010</a:t>
            </a:r>
            <a:r>
              <a:rPr lang="en-US" dirty="0" smtClean="0"/>
              <a:t>)</a:t>
            </a:r>
          </a:p>
          <a:p>
            <a:pPr lvl="1"/>
            <a:r>
              <a:rPr lang="en-US" sz="3200" dirty="0" smtClean="0"/>
              <a:t>Take Action</a:t>
            </a:r>
          </a:p>
          <a:p>
            <a:pPr lvl="2"/>
            <a:r>
              <a:rPr lang="en-US" sz="2800" dirty="0" smtClean="0"/>
              <a:t>Practice and implement strategies in the classroom and boardroom, transferring the most practical strategies to work settings</a:t>
            </a:r>
          </a:p>
          <a:p>
            <a:endParaRPr lang="en-US" sz="3600" dirty="0"/>
          </a:p>
        </p:txBody>
      </p:sp>
      <p:sp>
        <p:nvSpPr>
          <p:cNvPr id="2" name="Footer Placeholder 1"/>
          <p:cNvSpPr>
            <a:spLocks noGrp="1"/>
          </p:cNvSpPr>
          <p:nvPr>
            <p:ph type="ftr" sz="quarter" idx="11"/>
          </p:nvPr>
        </p:nvSpPr>
        <p:spPr/>
        <p:txBody>
          <a:bodyPr/>
          <a:lstStyle/>
          <a:p>
            <a:pPr>
              <a:defRPr/>
            </a:pPr>
            <a:r>
              <a:rPr lang="en-US" dirty="0" smtClean="0"/>
              <a:t>© 2014 Taylor &amp; Francis</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a:defRPr/>
            </a:pPr>
            <a:r>
              <a:rPr lang="en-US" dirty="0"/>
              <a:t>Suggested Theories, </a:t>
            </a:r>
            <a:r>
              <a:rPr lang="en-US" dirty="0" smtClean="0"/>
              <a:t>Models, </a:t>
            </a:r>
            <a:r>
              <a:rPr lang="en-US" dirty="0"/>
              <a:t>and Frameworks</a:t>
            </a:r>
            <a:endParaRPr lang="en-US" dirty="0" smtClean="0"/>
          </a:p>
        </p:txBody>
      </p:sp>
      <p:sp>
        <p:nvSpPr>
          <p:cNvPr id="5123" name="Content Placeholder 2"/>
          <p:cNvSpPr>
            <a:spLocks noGrp="1"/>
          </p:cNvSpPr>
          <p:nvPr>
            <p:ph idx="1"/>
          </p:nvPr>
        </p:nvSpPr>
        <p:spPr>
          <a:xfrm>
            <a:off x="457200" y="1447800"/>
            <a:ext cx="8229600" cy="4800600"/>
          </a:xfrm>
        </p:spPr>
        <p:txBody>
          <a:bodyPr/>
          <a:lstStyle/>
          <a:p>
            <a:r>
              <a:rPr lang="en-US" dirty="0" smtClean="0"/>
              <a:t>Outcome</a:t>
            </a:r>
          </a:p>
          <a:p>
            <a:pPr algn="ctr" eaLnBrk="1" hangingPunct="1">
              <a:buFont typeface="Arial" charset="0"/>
              <a:buNone/>
            </a:pPr>
            <a:r>
              <a:rPr lang="en-US" sz="4000" b="1" dirty="0" smtClean="0"/>
              <a:t>Diversity Education</a:t>
            </a:r>
          </a:p>
          <a:p>
            <a:pPr algn="ctr" eaLnBrk="1" hangingPunct="1">
              <a:buFont typeface="Arial" charset="0"/>
              <a:buNone/>
            </a:pPr>
            <a:r>
              <a:rPr lang="en-US" sz="4000" b="1" dirty="0" smtClean="0"/>
              <a:t> </a:t>
            </a:r>
            <a:r>
              <a:rPr lang="en-US" sz="4800" b="1" dirty="0" smtClean="0"/>
              <a:t>+ </a:t>
            </a:r>
            <a:endParaRPr lang="en-US" sz="4000" b="1" dirty="0" smtClean="0"/>
          </a:p>
          <a:p>
            <a:pPr algn="ctr" eaLnBrk="1" hangingPunct="1">
              <a:buFont typeface="Arial" charset="0"/>
              <a:buNone/>
            </a:pPr>
            <a:r>
              <a:rPr lang="en-US" sz="4000" b="1" dirty="0" smtClean="0"/>
              <a:t>Organizational Action</a:t>
            </a:r>
          </a:p>
          <a:p>
            <a:pPr algn="ctr" eaLnBrk="1" hangingPunct="1">
              <a:buFont typeface="Arial" charset="0"/>
              <a:buNone/>
            </a:pPr>
            <a:r>
              <a:rPr lang="en-US" sz="4000" b="1" dirty="0" smtClean="0"/>
              <a:t> </a:t>
            </a:r>
            <a:r>
              <a:rPr lang="en-US" sz="4800" b="1" dirty="0" smtClean="0"/>
              <a:t>=</a:t>
            </a:r>
            <a:endParaRPr lang="en-US" sz="4000" b="1" dirty="0" smtClean="0"/>
          </a:p>
          <a:p>
            <a:pPr algn="ctr" eaLnBrk="1" hangingPunct="1">
              <a:buFont typeface="Arial" charset="0"/>
              <a:buNone/>
            </a:pPr>
            <a:r>
              <a:rPr lang="en-US" sz="4000" b="1" dirty="0" smtClean="0"/>
              <a:t> Organizational Change</a:t>
            </a:r>
          </a:p>
          <a:p>
            <a:pPr eaLnBrk="1" hangingPunct="1"/>
            <a:endParaRPr lang="en-US" b="1" dirty="0" smtClean="0"/>
          </a:p>
        </p:txBody>
      </p:sp>
      <p:sp>
        <p:nvSpPr>
          <p:cNvPr id="3" name="Footer Placeholder 2"/>
          <p:cNvSpPr>
            <a:spLocks noGrp="1"/>
          </p:cNvSpPr>
          <p:nvPr>
            <p:ph type="ftr" sz="quarter" idx="11"/>
          </p:nvPr>
        </p:nvSpPr>
        <p:spPr/>
        <p:txBody>
          <a:bodyPr/>
          <a:lstStyle/>
          <a:p>
            <a:pPr>
              <a:defRPr/>
            </a:pPr>
            <a:r>
              <a:rPr lang="en-US" dirty="0" smtClean="0"/>
              <a:t>© 2014 Taylor &amp; Francis</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normAutofit fontScale="90000"/>
          </a:bodyPr>
          <a:lstStyle/>
          <a:p>
            <a:r>
              <a:rPr lang="en-US" dirty="0"/>
              <a:t>Suggested Theories, </a:t>
            </a:r>
            <a:r>
              <a:rPr lang="en-US" dirty="0" smtClean="0"/>
              <a:t>Models, </a:t>
            </a:r>
            <a:r>
              <a:rPr lang="en-US" dirty="0"/>
              <a:t>and Frameworks</a:t>
            </a:r>
            <a:endParaRPr lang="en-US" dirty="0" smtClean="0"/>
          </a:p>
        </p:txBody>
      </p:sp>
      <p:sp>
        <p:nvSpPr>
          <p:cNvPr id="4" name="Content Placeholder 3"/>
          <p:cNvSpPr>
            <a:spLocks noGrp="1"/>
          </p:cNvSpPr>
          <p:nvPr>
            <p:ph idx="1"/>
          </p:nvPr>
        </p:nvSpPr>
        <p:spPr/>
        <p:txBody>
          <a:bodyPr/>
          <a:lstStyle/>
          <a:p>
            <a:pPr marL="0" indent="0">
              <a:buNone/>
            </a:pPr>
            <a:r>
              <a:rPr lang="en-US" dirty="0" smtClean="0"/>
              <a:t>Conceptual Model #2</a:t>
            </a:r>
          </a:p>
          <a:p>
            <a:r>
              <a:rPr lang="en-US" dirty="0" smtClean="0"/>
              <a:t>Social Justice Critical Reflection Model (SJCRM) (Ingram and Walters, 2007)</a:t>
            </a:r>
          </a:p>
          <a:p>
            <a:pPr lvl="1"/>
            <a:r>
              <a:rPr lang="en-US" dirty="0" smtClean="0"/>
              <a:t>Highlights the need for social justice education and training in educational settings</a:t>
            </a:r>
          </a:p>
          <a:p>
            <a:pPr lvl="1"/>
            <a:r>
              <a:rPr lang="en-US" dirty="0" smtClean="0"/>
              <a:t>Learning organizations share a history with ethnocentric multiculturalism</a:t>
            </a:r>
          </a:p>
          <a:p>
            <a:pPr lvl="1"/>
            <a:r>
              <a:rPr lang="en-US" dirty="0" smtClean="0"/>
              <a:t>Undermine their chances for equal opportunities</a:t>
            </a:r>
            <a:endParaRPr lang="en-US" dirty="0"/>
          </a:p>
        </p:txBody>
      </p:sp>
      <p:sp>
        <p:nvSpPr>
          <p:cNvPr id="2" name="Footer Placeholder 1"/>
          <p:cNvSpPr>
            <a:spLocks noGrp="1"/>
          </p:cNvSpPr>
          <p:nvPr>
            <p:ph type="ftr" sz="quarter" idx="11"/>
          </p:nvPr>
        </p:nvSpPr>
        <p:spPr/>
        <p:txBody>
          <a:bodyPr/>
          <a:lstStyle/>
          <a:p>
            <a:pPr>
              <a:defRPr/>
            </a:pPr>
            <a:r>
              <a:rPr lang="en-US" dirty="0" smtClean="0"/>
              <a:t>© 2014 Taylor &amp; Francis</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normAutofit fontScale="90000"/>
          </a:bodyPr>
          <a:lstStyle/>
          <a:p>
            <a:r>
              <a:rPr lang="en-US" dirty="0"/>
              <a:t>Suggested Theories, </a:t>
            </a:r>
            <a:r>
              <a:rPr lang="en-US" dirty="0" smtClean="0"/>
              <a:t>Models, </a:t>
            </a:r>
            <a:r>
              <a:rPr lang="en-US" dirty="0"/>
              <a:t>and Frameworks</a:t>
            </a:r>
            <a:endParaRPr lang="en-US" dirty="0" smtClean="0"/>
          </a:p>
        </p:txBody>
      </p:sp>
      <p:sp>
        <p:nvSpPr>
          <p:cNvPr id="7171" name="Content Placeholder 2"/>
          <p:cNvSpPr>
            <a:spLocks noGrp="1"/>
          </p:cNvSpPr>
          <p:nvPr>
            <p:ph idx="1"/>
          </p:nvPr>
        </p:nvSpPr>
        <p:spPr/>
        <p:txBody>
          <a:bodyPr/>
          <a:lstStyle/>
          <a:p>
            <a:pPr eaLnBrk="1" hangingPunct="1"/>
            <a:r>
              <a:rPr lang="en-US" dirty="0" smtClean="0"/>
              <a:t>Acknowledge many missed opportunities and ongoing challenges associated with teaching:</a:t>
            </a:r>
          </a:p>
          <a:p>
            <a:pPr lvl="1" eaLnBrk="1" hangingPunct="1"/>
            <a:r>
              <a:rPr lang="en-US" dirty="0" smtClean="0"/>
              <a:t>Diversity</a:t>
            </a:r>
          </a:p>
          <a:p>
            <a:pPr lvl="1" eaLnBrk="1" hangingPunct="1"/>
            <a:r>
              <a:rPr lang="en-US" dirty="0" smtClean="0"/>
              <a:t>Social justice</a:t>
            </a:r>
          </a:p>
        </p:txBody>
      </p:sp>
      <p:sp>
        <p:nvSpPr>
          <p:cNvPr id="2" name="Footer Placeholder 1"/>
          <p:cNvSpPr>
            <a:spLocks noGrp="1"/>
          </p:cNvSpPr>
          <p:nvPr>
            <p:ph type="ftr" sz="quarter" idx="11"/>
          </p:nvPr>
        </p:nvSpPr>
        <p:spPr/>
        <p:txBody>
          <a:bodyPr/>
          <a:lstStyle/>
          <a:p>
            <a:pPr>
              <a:defRPr/>
            </a:pPr>
            <a:r>
              <a:rPr lang="en-US" dirty="0" smtClean="0"/>
              <a:t>© 2014 Taylor &amp; Francis</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normAutofit fontScale="90000"/>
          </a:bodyPr>
          <a:lstStyle/>
          <a:p>
            <a:r>
              <a:rPr lang="en-US" dirty="0"/>
              <a:t>Suggested Theories, </a:t>
            </a:r>
            <a:r>
              <a:rPr lang="en-US" dirty="0" smtClean="0"/>
              <a:t>Models, </a:t>
            </a:r>
            <a:r>
              <a:rPr lang="en-US" dirty="0"/>
              <a:t>and Frameworks</a:t>
            </a:r>
            <a:endParaRPr lang="en-US" dirty="0" smtClean="0"/>
          </a:p>
        </p:txBody>
      </p:sp>
      <p:sp>
        <p:nvSpPr>
          <p:cNvPr id="7172" name="Content Placeholder 3"/>
          <p:cNvSpPr>
            <a:spLocks noGrp="1"/>
          </p:cNvSpPr>
          <p:nvPr>
            <p:ph idx="1"/>
          </p:nvPr>
        </p:nvSpPr>
        <p:spPr/>
        <p:txBody>
          <a:bodyPr/>
          <a:lstStyle/>
          <a:p>
            <a:pPr eaLnBrk="1" hangingPunct="1"/>
            <a:r>
              <a:rPr lang="en-US" dirty="0" smtClean="0"/>
              <a:t>Implications for educators</a:t>
            </a:r>
          </a:p>
          <a:p>
            <a:r>
              <a:rPr lang="en-US" dirty="0" smtClean="0"/>
              <a:t>Racial, cultural, and ethnic identities are discriminated against and marginalized</a:t>
            </a:r>
          </a:p>
          <a:p>
            <a:pPr lvl="1"/>
            <a:r>
              <a:rPr lang="en-US" dirty="0" smtClean="0"/>
              <a:t>Schools</a:t>
            </a:r>
          </a:p>
          <a:p>
            <a:pPr lvl="1"/>
            <a:r>
              <a:rPr lang="en-US" dirty="0" smtClean="0"/>
              <a:t>Organizations</a:t>
            </a:r>
          </a:p>
          <a:p>
            <a:pPr lvl="1"/>
            <a:r>
              <a:rPr lang="en-US" dirty="0" smtClean="0"/>
              <a:t>Society</a:t>
            </a:r>
          </a:p>
          <a:p>
            <a:pPr lvl="1" eaLnBrk="1" hangingPunct="1"/>
            <a:endParaRPr lang="en-US" dirty="0" smtClean="0"/>
          </a:p>
        </p:txBody>
      </p:sp>
      <p:sp>
        <p:nvSpPr>
          <p:cNvPr id="2" name="Footer Placeholder 1"/>
          <p:cNvSpPr>
            <a:spLocks noGrp="1"/>
          </p:cNvSpPr>
          <p:nvPr>
            <p:ph type="ftr" sz="quarter" idx="11"/>
          </p:nvPr>
        </p:nvSpPr>
        <p:spPr/>
        <p:txBody>
          <a:bodyPr/>
          <a:lstStyle/>
          <a:p>
            <a:pPr>
              <a:defRPr/>
            </a:pPr>
            <a:r>
              <a:rPr lang="en-US" dirty="0" smtClean="0"/>
              <a:t>© 2014 Taylor &amp; Francis</a:t>
            </a:r>
            <a:endParaRPr lang="en-US" dirty="0"/>
          </a:p>
        </p:txBody>
      </p:sp>
    </p:spTree>
  </p:cSld>
  <p:clrMapOvr>
    <a:masterClrMapping/>
  </p:clrMapOvr>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1951</TotalTime>
  <Words>4300</Words>
  <Application>Microsoft Macintosh PowerPoint</Application>
  <PresentationFormat>On-screen Show (4:3)</PresentationFormat>
  <Paragraphs>271</Paragraphs>
  <Slides>28</Slides>
  <Notes>17</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Office Theme</vt:lpstr>
      <vt:lpstr>Suggested Theories,  Models, and Frameworks  Used to Address Emerging  Diversity Issues in the Workforce</vt:lpstr>
      <vt:lpstr>Learning Objectives</vt:lpstr>
      <vt:lpstr>Suggested  Theories, Models, and Frameworks</vt:lpstr>
      <vt:lpstr>Suggested Theories, Models, and Frameworks</vt:lpstr>
      <vt:lpstr>Suggested Theories, Models, and Frameworks</vt:lpstr>
      <vt:lpstr>Suggested Theories, Models, and Frameworks</vt:lpstr>
      <vt:lpstr>Suggested Theories, Models, and Frameworks</vt:lpstr>
      <vt:lpstr>Suggested Theories, Models, and Frameworks</vt:lpstr>
      <vt:lpstr>Suggested Theories, Models, and Frameworks</vt:lpstr>
      <vt:lpstr>Suggested  Theories, Models, and Frameworks</vt:lpstr>
      <vt:lpstr>Suggested  Theories, Models, and Frameworks</vt:lpstr>
      <vt:lpstr>Suggested  Theories, Models, and Frameworks</vt:lpstr>
      <vt:lpstr>Suggested  Theories, Models, and Frameworks</vt:lpstr>
      <vt:lpstr>Suggested Theoretical Frameworks and Conceptual Models </vt:lpstr>
      <vt:lpstr>Suggested  Theories, Models, and Frameworks</vt:lpstr>
      <vt:lpstr>Suggested  Theories, Models, and Frameworks</vt:lpstr>
      <vt:lpstr>Suggested  Theories, Models, and Frameworks</vt:lpstr>
      <vt:lpstr>Suggested  Theories, Models, and Frameworks</vt:lpstr>
      <vt:lpstr>Suggested  Theories, Models, and Frameworks</vt:lpstr>
      <vt:lpstr>Suggested  Theories, Models, and Frameworks</vt:lpstr>
      <vt:lpstr>Suggested  Theories, Models, and Frameworks</vt:lpstr>
      <vt:lpstr>Suggested  Theories, Models, and Frameworks</vt:lpstr>
      <vt:lpstr>Suggested  Theories, Models, and Frameworks</vt:lpstr>
      <vt:lpstr>Suggested  Theories, Models, and Frameworks</vt:lpstr>
      <vt:lpstr>Suggested  Theories, Models, and Frameworks</vt:lpstr>
      <vt:lpstr>Suggested  Theories, Models, and Frameworks</vt:lpstr>
      <vt:lpstr>Suggested  Theories, Models, and Frameworks</vt:lpstr>
      <vt:lpstr>Suggested  Theories, Models, and Frameworks</vt:lpstr>
    </vt:vector>
  </TitlesOfParts>
  <Company>UDM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Theoretical Frameworks and Conceptual Models</dc:title>
  <dc:creator>mcnpub</dc:creator>
  <cp:lastModifiedBy>Emma Hakonsen</cp:lastModifiedBy>
  <cp:revision>78</cp:revision>
  <dcterms:created xsi:type="dcterms:W3CDTF">2010-09-26T17:37:14Z</dcterms:created>
  <dcterms:modified xsi:type="dcterms:W3CDTF">2013-10-17T08:27:53Z</dcterms:modified>
</cp:coreProperties>
</file>