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27"/>
  </p:notesMasterIdLst>
  <p:sldIdLst>
    <p:sldId id="256" r:id="rId2"/>
    <p:sldId id="319" r:id="rId3"/>
    <p:sldId id="258" r:id="rId4"/>
    <p:sldId id="306" r:id="rId5"/>
    <p:sldId id="303" r:id="rId6"/>
    <p:sldId id="304" r:id="rId7"/>
    <p:sldId id="305" r:id="rId8"/>
    <p:sldId id="307" r:id="rId9"/>
    <p:sldId id="309" r:id="rId10"/>
    <p:sldId id="308" r:id="rId11"/>
    <p:sldId id="310" r:id="rId12"/>
    <p:sldId id="311" r:id="rId13"/>
    <p:sldId id="275" r:id="rId14"/>
    <p:sldId id="312" r:id="rId15"/>
    <p:sldId id="313" r:id="rId16"/>
    <p:sldId id="314" r:id="rId17"/>
    <p:sldId id="302" r:id="rId18"/>
    <p:sldId id="315" r:id="rId19"/>
    <p:sldId id="276" r:id="rId20"/>
    <p:sldId id="277" r:id="rId21"/>
    <p:sldId id="316" r:id="rId22"/>
    <p:sldId id="278" r:id="rId23"/>
    <p:sldId id="317" r:id="rId24"/>
    <p:sldId id="318" r:id="rId25"/>
    <p:sldId id="30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365" initials="v" lastIdx="1" clrIdx="0">
    <p:extLst>
      <p:ext uri="{19B8F6BF-5375-455C-9EA6-DF929625EA0E}">
        <p15:presenceInfo xmlns:p15="http://schemas.microsoft.com/office/powerpoint/2012/main" userId="vac365" providerId="None"/>
      </p:ext>
    </p:extLst>
  </p:cmAuthor>
  <p:cmAuthor id="2" name="JN" initials="JN" lastIdx="4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2" autoAdjust="0"/>
    <p:restoredTop sz="94660"/>
  </p:normalViewPr>
  <p:slideViewPr>
    <p:cSldViewPr snapToGrid="0">
      <p:cViewPr varScale="1">
        <p:scale>
          <a:sx n="97" d="100"/>
          <a:sy n="97" d="100"/>
        </p:scale>
        <p:origin x="24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09-14T18:12:01.893" idx="9">
    <p:pos x="10" y="10"/>
    <p:text>This page looks naked, with only one line.  Is there anything else you can add?  Any quotations or examples?</p:text>
  </p:cm>
</p:cmLst>
</file>

<file path=ppt/comments/comment2.xml><?xml version="1.0" encoding="utf-8"?>
<p:cmLst xmlns:a="http://schemas.openxmlformats.org/drawingml/2006/main" xmlns:r="http://schemas.openxmlformats.org/officeDocument/2006/relationships" xmlns:p="http://schemas.openxmlformats.org/presentationml/2006/main">
  <p:cm authorId="2" dt="2015-09-14T18:54:12.518" idx="24">
    <p:pos x="6415" y="2006"/>
    <p:text>is to accumulate statements</p:text>
  </p:cm>
  <p:cm authorId="2" dt="2015-09-14T18:54:40.977" idx="25">
    <p:pos x="5631" y="2532"/>
    <p:text>colon instead of comma</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B3EAC9-5DFE-496E-97AA-E425696BE399}" type="datetimeFigureOut">
              <a:rPr lang="en-CA" smtClean="0"/>
              <a:t>27/09/2015</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4CBAAF-E5AD-4D2B-A3FF-583EBA87E109}" type="slidenum">
              <a:rPr lang="en-CA" smtClean="0"/>
              <a:t>‹#›</a:t>
            </a:fld>
            <a:endParaRPr lang="en-CA"/>
          </a:p>
        </p:txBody>
      </p:sp>
    </p:spTree>
    <p:extLst>
      <p:ext uri="{BB962C8B-B14F-4D97-AF65-F5344CB8AC3E}">
        <p14:creationId xmlns:p14="http://schemas.microsoft.com/office/powerpoint/2010/main" val="151853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14CBAAF-E5AD-4D2B-A3FF-583EBA87E109}" type="slidenum">
              <a:rPr lang="en-CA" smtClean="0"/>
              <a:t>1</a:t>
            </a:fld>
            <a:endParaRPr lang="en-CA"/>
          </a:p>
        </p:txBody>
      </p:sp>
    </p:spTree>
    <p:extLst>
      <p:ext uri="{BB962C8B-B14F-4D97-AF65-F5344CB8AC3E}">
        <p14:creationId xmlns:p14="http://schemas.microsoft.com/office/powerpoint/2010/main" val="1806448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ctrTitle"/>
          </p:nvPr>
        </p:nvSpPr>
        <p:spPr>
          <a:xfrm>
            <a:off x="1524000" y="570250"/>
            <a:ext cx="9144000" cy="2387600"/>
          </a:xfrm>
        </p:spPr>
        <p:txBody>
          <a:bodyPr anchor="b">
            <a:normAutofit/>
          </a:bodyPr>
          <a:lstStyle>
            <a:lvl1pPr algn="ctr">
              <a:defRPr sz="5400" b="1">
                <a:latin typeface="+mj-lt"/>
              </a:defRPr>
            </a:lvl1pPr>
          </a:lstStyle>
          <a:p>
            <a:r>
              <a:rPr lang="en-US" dirty="0" smtClean="0"/>
              <a:t>Click to edit Master title style</a:t>
            </a:r>
            <a:endParaRPr lang="en-CA" dirty="0"/>
          </a:p>
        </p:txBody>
      </p:sp>
      <p:sp>
        <p:nvSpPr>
          <p:cNvPr id="3" name="Subtitle 2"/>
          <p:cNvSpPr>
            <a:spLocks noGrp="1"/>
          </p:cNvSpPr>
          <p:nvPr>
            <p:ph type="subTitle" idx="1"/>
          </p:nvPr>
        </p:nvSpPr>
        <p:spPr>
          <a:xfrm>
            <a:off x="1494046" y="3568605"/>
            <a:ext cx="9144000" cy="1683333"/>
          </a:xfrm>
        </p:spPr>
        <p:txBody>
          <a:bodyPr>
            <a:normAutofit/>
          </a:bodyPr>
          <a:lstStyle>
            <a:lvl1pPr marL="0" indent="0" algn="ctr">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CA" dirty="0"/>
          </a:p>
        </p:txBody>
      </p:sp>
      <p:sp>
        <p:nvSpPr>
          <p:cNvPr id="4" name="Date Placeholder 3"/>
          <p:cNvSpPr>
            <a:spLocks noGrp="1"/>
          </p:cNvSpPr>
          <p:nvPr>
            <p:ph type="dt" sz="half" idx="10"/>
          </p:nvPr>
        </p:nvSpPr>
        <p:spPr/>
        <p:txBody>
          <a:bodyPr/>
          <a:lstStyle/>
          <a:p>
            <a:fld id="{358EDE33-E038-469D-97D9-D8A9E3F73429}" type="datetime1">
              <a:rPr lang="en-CA" smtClean="0"/>
              <a:t>27/09/2015</a:t>
            </a:fld>
            <a:endParaRPr lang="en-CA" dirty="0"/>
          </a:p>
        </p:txBody>
      </p:sp>
      <p:sp>
        <p:nvSpPr>
          <p:cNvPr id="5" name="Footer Placeholder 4"/>
          <p:cNvSpPr>
            <a:spLocks noGrp="1"/>
          </p:cNvSpPr>
          <p:nvPr>
            <p:ph type="ftr" sz="quarter" idx="11"/>
          </p:nvPr>
        </p:nvSpPr>
        <p:spPr>
          <a:xfrm>
            <a:off x="3786554" y="6248400"/>
            <a:ext cx="4824046" cy="473075"/>
          </a:xfrm>
        </p:spPr>
        <p:txBody>
          <a:bodyPr/>
          <a:lstStyle/>
          <a:p>
            <a:r>
              <a:rPr lang="en-CA" dirty="0" smtClean="0"/>
              <a:t>Created by Valery Chirkov to accompany Chirkov: Fundamentals of Research on Culture and Psychology, 2016, Routledge/Taylor &amp; Francis</a:t>
            </a:r>
            <a:endParaRPr lang="en-CA" dirty="0"/>
          </a:p>
        </p:txBody>
      </p:sp>
      <p:sp>
        <p:nvSpPr>
          <p:cNvPr id="6" name="Slide Number Placeholder 5"/>
          <p:cNvSpPr>
            <a:spLocks noGrp="1"/>
          </p:cNvSpPr>
          <p:nvPr>
            <p:ph type="sldNum" sz="quarter" idx="12"/>
          </p:nvPr>
        </p:nvSpPr>
        <p:spPr/>
        <p:txBody>
          <a:bodyPr/>
          <a:lstStyle/>
          <a:p>
            <a:fld id="{660E9ADC-0930-40B6-8B0B-1A2678A0D607}" type="slidenum">
              <a:rPr lang="en-CA" smtClean="0"/>
              <a:t>‹#›</a:t>
            </a:fld>
            <a:endParaRPr lang="en-CA"/>
          </a:p>
        </p:txBody>
      </p:sp>
      <p:cxnSp>
        <p:nvCxnSpPr>
          <p:cNvPr id="9" name="Straight Connector 8"/>
          <p:cNvCxnSpPr/>
          <p:nvPr userDrawn="1"/>
        </p:nvCxnSpPr>
        <p:spPr>
          <a:xfrm flipH="1">
            <a:off x="119227" y="0"/>
            <a:ext cx="16961" cy="68580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218896" y="0"/>
            <a:ext cx="11077" cy="6858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H="1">
            <a:off x="299701" y="0"/>
            <a:ext cx="32583" cy="685800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3651287"/>
            <a:ext cx="12221954" cy="32452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617165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D795EE4-8CF8-48E2-87FE-28CF6DE74F0A}" type="datetime1">
              <a:rPr lang="en-CA" smtClean="0"/>
              <a:t>27/09/2015</a:t>
            </a:fld>
            <a:endParaRPr lang="en-CA"/>
          </a:p>
        </p:txBody>
      </p:sp>
      <p:sp>
        <p:nvSpPr>
          <p:cNvPr id="5" name="Footer Placeholder 4"/>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6" name="Slide Number Placeholder 5"/>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244700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04D84EB1-C8F0-4D62-9E23-5D027829E2E5}" type="datetime1">
              <a:rPr lang="en-CA" smtClean="0"/>
              <a:t>27/09/2015</a:t>
            </a:fld>
            <a:endParaRPr lang="en-CA"/>
          </a:p>
        </p:txBody>
      </p:sp>
      <p:sp>
        <p:nvSpPr>
          <p:cNvPr id="5" name="Footer Placeholder 4"/>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6" name="Slide Number Placeholder 5"/>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2960242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08083"/>
          </a:xfrm>
        </p:spPr>
        <p:txBody>
          <a:bodyPr>
            <a:normAutofit/>
          </a:bodyPr>
          <a:lstStyle>
            <a:lvl1pPr algn="ctr">
              <a:defRPr sz="3200" b="1">
                <a:latin typeface="+mn-lt"/>
              </a:defRPr>
            </a:lvl1pPr>
          </a:lstStyle>
          <a:p>
            <a:r>
              <a:rPr lang="en-US" dirty="0" smtClean="0"/>
              <a:t>Click to edit Master title style</a:t>
            </a:r>
            <a:endParaRPr lang="en-CA"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Date Placeholder 3"/>
          <p:cNvSpPr>
            <a:spLocks noGrp="1"/>
          </p:cNvSpPr>
          <p:nvPr>
            <p:ph type="dt" sz="half" idx="10"/>
          </p:nvPr>
        </p:nvSpPr>
        <p:spPr>
          <a:xfrm>
            <a:off x="838200" y="6356350"/>
            <a:ext cx="675807" cy="365125"/>
          </a:xfrm>
        </p:spPr>
        <p:txBody>
          <a:bodyPr/>
          <a:lstStyle/>
          <a:p>
            <a:fld id="{FF818ADB-39B4-485F-892A-374CAE23CFD2}" type="datetime1">
              <a:rPr lang="en-CA" smtClean="0"/>
              <a:t>27/09/2015</a:t>
            </a:fld>
            <a:endParaRPr lang="en-CA" dirty="0"/>
          </a:p>
        </p:txBody>
      </p:sp>
      <p:sp>
        <p:nvSpPr>
          <p:cNvPr id="5" name="Footer Placeholder 4"/>
          <p:cNvSpPr>
            <a:spLocks noGrp="1"/>
          </p:cNvSpPr>
          <p:nvPr>
            <p:ph type="ftr" sz="quarter" idx="11"/>
          </p:nvPr>
        </p:nvSpPr>
        <p:spPr>
          <a:xfrm>
            <a:off x="2923081" y="6356350"/>
            <a:ext cx="6598171" cy="365125"/>
          </a:xfrm>
        </p:spPr>
        <p:txBody>
          <a:bodyPr/>
          <a:lstStyle/>
          <a:p>
            <a:r>
              <a:rPr lang="en-CA" dirty="0" smtClean="0"/>
              <a:t>Created by Valery Chirkov to accompany Chirkov: </a:t>
            </a:r>
            <a:r>
              <a:rPr lang="en-CA" i="1" dirty="0" smtClean="0"/>
              <a:t>Fundamentals of Research on Culture and Psychology</a:t>
            </a:r>
            <a:r>
              <a:rPr lang="en-CA" dirty="0" smtClean="0"/>
              <a:t>, 2016, Routledge/Taylor &amp; Francis</a:t>
            </a:r>
            <a:endParaRPr lang="en-CA" dirty="0"/>
          </a:p>
        </p:txBody>
      </p:sp>
      <p:sp>
        <p:nvSpPr>
          <p:cNvPr id="6" name="Slide Number Placeholder 5"/>
          <p:cNvSpPr>
            <a:spLocks noGrp="1"/>
          </p:cNvSpPr>
          <p:nvPr>
            <p:ph type="sldNum" sz="quarter" idx="12"/>
          </p:nvPr>
        </p:nvSpPr>
        <p:spPr>
          <a:xfrm>
            <a:off x="10702976" y="6356350"/>
            <a:ext cx="650823" cy="365125"/>
          </a:xfrm>
        </p:spPr>
        <p:txBody>
          <a:bodyPr/>
          <a:lstStyle/>
          <a:p>
            <a:fld id="{660E9ADC-0930-40B6-8B0B-1A2678A0D607}" type="slidenum">
              <a:rPr lang="en-CA" smtClean="0"/>
              <a:t>‹#›</a:t>
            </a:fld>
            <a:endParaRPr lang="en-CA"/>
          </a:p>
        </p:txBody>
      </p:sp>
      <p:sp>
        <p:nvSpPr>
          <p:cNvPr id="8" name="Rectangle 7"/>
          <p:cNvSpPr/>
          <p:nvPr userDrawn="1"/>
        </p:nvSpPr>
        <p:spPr>
          <a:xfrm>
            <a:off x="-29954" y="1328072"/>
            <a:ext cx="12221954" cy="14513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 name="Straight Connector 9"/>
          <p:cNvCxnSpPr/>
          <p:nvPr userDrawn="1"/>
        </p:nvCxnSpPr>
        <p:spPr>
          <a:xfrm flipH="1">
            <a:off x="119227" y="0"/>
            <a:ext cx="16961" cy="68580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218896" y="0"/>
            <a:ext cx="11077" cy="6858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H="1">
            <a:off x="299701" y="0"/>
            <a:ext cx="32583" cy="685800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245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5E4B33-A09B-4659-BF4D-42B96D32D85F}" type="datetime1">
              <a:rPr lang="en-CA" smtClean="0"/>
              <a:t>27/09/2015</a:t>
            </a:fld>
            <a:endParaRPr lang="en-CA"/>
          </a:p>
        </p:txBody>
      </p:sp>
      <p:sp>
        <p:nvSpPr>
          <p:cNvPr id="5" name="Footer Placeholder 4"/>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6" name="Slide Number Placeholder 5"/>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1995225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86313280-708A-4F34-9100-A85AC6C8DA62}" type="datetime1">
              <a:rPr lang="en-CA" smtClean="0"/>
              <a:t>27/09/2015</a:t>
            </a:fld>
            <a:endParaRPr lang="en-CA"/>
          </a:p>
        </p:txBody>
      </p:sp>
      <p:sp>
        <p:nvSpPr>
          <p:cNvPr id="6" name="Footer Placeholder 5"/>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7" name="Slide Number Placeholder 6"/>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1377319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C70D58B3-6C46-4F93-980E-A25AA550EF2C}" type="datetime1">
              <a:rPr lang="en-CA" smtClean="0"/>
              <a:t>27/09/2015</a:t>
            </a:fld>
            <a:endParaRPr lang="en-CA"/>
          </a:p>
        </p:txBody>
      </p:sp>
      <p:sp>
        <p:nvSpPr>
          <p:cNvPr id="8" name="Footer Placeholder 7"/>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9" name="Slide Number Placeholder 8"/>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2761055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9EE5373F-0B50-4AAC-A8A6-6F4A7E79F3DA}" type="datetime1">
              <a:rPr lang="en-CA" smtClean="0"/>
              <a:t>27/09/2015</a:t>
            </a:fld>
            <a:endParaRPr lang="en-CA"/>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536236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634653-F704-4829-8B05-F30C581C6A28}" type="datetime1">
              <a:rPr lang="en-CA" smtClean="0"/>
              <a:t>27/09/2015</a:t>
            </a:fld>
            <a:endParaRPr lang="en-CA"/>
          </a:p>
        </p:txBody>
      </p:sp>
      <p:sp>
        <p:nvSpPr>
          <p:cNvPr id="3" name="Footer Placeholder 2"/>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4" name="Slide Number Placeholder 3"/>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1100987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E57D6E-E9FA-4EC8-B1FF-3AF4FF7FA293}" type="datetime1">
              <a:rPr lang="en-CA" smtClean="0"/>
              <a:t>27/09/2015</a:t>
            </a:fld>
            <a:endParaRPr lang="en-CA"/>
          </a:p>
        </p:txBody>
      </p:sp>
      <p:sp>
        <p:nvSpPr>
          <p:cNvPr id="6" name="Footer Placeholder 5"/>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7" name="Slide Number Placeholder 6"/>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2306086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72283E-1766-45C2-9942-9F35BB831F11}" type="datetime1">
              <a:rPr lang="en-CA" smtClean="0"/>
              <a:t>27/09/2015</a:t>
            </a:fld>
            <a:endParaRPr lang="en-CA"/>
          </a:p>
        </p:txBody>
      </p:sp>
      <p:sp>
        <p:nvSpPr>
          <p:cNvPr id="6" name="Footer Placeholder 5"/>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7" name="Slide Number Placeholder 6"/>
          <p:cNvSpPr>
            <a:spLocks noGrp="1"/>
          </p:cNvSpPr>
          <p:nvPr>
            <p:ph type="sldNum" sz="quarter" idx="12"/>
          </p:nvPr>
        </p:nvSpPr>
        <p:spPr/>
        <p:txBody>
          <a:bodyPr/>
          <a:lstStyle/>
          <a:p>
            <a:fld id="{660E9ADC-0930-40B6-8B0B-1A2678A0D607}" type="slidenum">
              <a:rPr lang="en-CA" smtClean="0"/>
              <a:t>‹#›</a:t>
            </a:fld>
            <a:endParaRPr lang="en-CA"/>
          </a:p>
        </p:txBody>
      </p:sp>
    </p:spTree>
    <p:extLst>
      <p:ext uri="{BB962C8B-B14F-4D97-AF65-F5344CB8AC3E}">
        <p14:creationId xmlns:p14="http://schemas.microsoft.com/office/powerpoint/2010/main" val="4170400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118901"/>
          </a:xfrm>
          <a:prstGeom prst="rect">
            <a:avLst/>
          </a:prstGeom>
        </p:spPr>
        <p:txBody>
          <a:bodyPr vert="horz" lIns="91440" tIns="45720" rIns="91440" bIns="45720" rtlCol="0" anchor="ctr">
            <a:normAutofit/>
          </a:bodyPr>
          <a:lstStyle/>
          <a:p>
            <a:r>
              <a:rPr lang="en-US" dirty="0" smtClean="0"/>
              <a:t>Click to edit Master title style</a:t>
            </a:r>
            <a:endParaRPr lang="en-CA"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Date Placeholder 3"/>
          <p:cNvSpPr>
            <a:spLocks noGrp="1"/>
          </p:cNvSpPr>
          <p:nvPr>
            <p:ph type="dt" sz="half" idx="2"/>
          </p:nvPr>
        </p:nvSpPr>
        <p:spPr>
          <a:xfrm>
            <a:off x="838200" y="6356350"/>
            <a:ext cx="102058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0FC143-F6F6-45AF-A6EC-6D76F2425E2F}" type="datetime1">
              <a:rPr lang="en-CA" smtClean="0"/>
              <a:t>27/09/2015</a:t>
            </a:fld>
            <a:endParaRPr lang="en-CA"/>
          </a:p>
        </p:txBody>
      </p:sp>
      <p:sp>
        <p:nvSpPr>
          <p:cNvPr id="5" name="Footer Placeholder 4"/>
          <p:cNvSpPr>
            <a:spLocks noGrp="1"/>
          </p:cNvSpPr>
          <p:nvPr>
            <p:ph type="ftr" sz="quarter" idx="3"/>
          </p:nvPr>
        </p:nvSpPr>
        <p:spPr>
          <a:xfrm>
            <a:off x="2518348" y="6356350"/>
            <a:ext cx="776490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dirty="0" smtClean="0"/>
              <a:t>Created by Valery Chirkov to accompany Chirkov: </a:t>
            </a:r>
            <a:r>
              <a:rPr lang="en-CA" i="1" dirty="0" smtClean="0"/>
              <a:t>Fundamentals of Research on Culture and Psychology</a:t>
            </a:r>
            <a:r>
              <a:rPr lang="en-CA" dirty="0" smtClean="0"/>
              <a:t>, 2016, Routledge/Taylor &amp; Francis</a:t>
            </a:r>
            <a:endParaRPr lang="en-CA" dirty="0"/>
          </a:p>
        </p:txBody>
      </p:sp>
      <p:sp>
        <p:nvSpPr>
          <p:cNvPr id="6" name="Slide Number Placeholder 5"/>
          <p:cNvSpPr>
            <a:spLocks noGrp="1"/>
          </p:cNvSpPr>
          <p:nvPr>
            <p:ph type="sldNum" sz="quarter" idx="4"/>
          </p:nvPr>
        </p:nvSpPr>
        <p:spPr>
          <a:xfrm>
            <a:off x="10762938" y="6356350"/>
            <a:ext cx="5908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0E9ADC-0930-40B6-8B0B-1A2678A0D607}" type="slidenum">
              <a:rPr lang="en-CA" smtClean="0"/>
              <a:t>‹#›</a:t>
            </a:fld>
            <a:endParaRPr lang="en-CA"/>
          </a:p>
        </p:txBody>
      </p:sp>
    </p:spTree>
    <p:extLst>
      <p:ext uri="{BB962C8B-B14F-4D97-AF65-F5344CB8AC3E}">
        <p14:creationId xmlns:p14="http://schemas.microsoft.com/office/powerpoint/2010/main" val="187847160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dt="0"/>
  <p:txStyles>
    <p:titleStyle>
      <a:lvl1pPr algn="l" defTabSz="914400" rtl="0" eaLnBrk="1" latinLnBrk="0" hangingPunct="1">
        <a:lnSpc>
          <a:spcPct val="90000"/>
        </a:lnSpc>
        <a:spcBef>
          <a:spcPct val="0"/>
        </a:spcBef>
        <a:buNone/>
        <a:defRPr sz="4400" kern="1200">
          <a:solidFill>
            <a:schemeClr val="accent1">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4616" y="0"/>
            <a:ext cx="11332564" cy="3462728"/>
          </a:xfrm>
        </p:spPr>
        <p:txBody>
          <a:bodyPr>
            <a:normAutofit fontScale="90000"/>
          </a:bodyPr>
          <a:lstStyle/>
          <a:p>
            <a:r>
              <a:rPr lang="en-CA" sz="4800" dirty="0" smtClean="0"/>
              <a:t/>
            </a:r>
            <a:br>
              <a:rPr lang="en-CA" sz="4800" dirty="0" smtClean="0"/>
            </a:br>
            <a:r>
              <a:rPr lang="en-CA" sz="4800" dirty="0"/>
              <a:t/>
            </a:r>
            <a:br>
              <a:rPr lang="en-CA" sz="4800" dirty="0"/>
            </a:br>
            <a:r>
              <a:rPr lang="en-CA" sz="4800" dirty="0" smtClean="0"/>
              <a:t/>
            </a:r>
            <a:br>
              <a:rPr lang="en-CA" sz="4800" dirty="0" smtClean="0"/>
            </a:br>
            <a:r>
              <a:rPr lang="en-CA" sz="5300" dirty="0" smtClean="0">
                <a:solidFill>
                  <a:schemeClr val="accent1">
                    <a:lumMod val="50000"/>
                  </a:schemeClr>
                </a:solidFill>
              </a:rPr>
              <a:t>Part 1: </a:t>
            </a:r>
            <a:r>
              <a:rPr lang="en-CA" sz="4800" dirty="0" smtClean="0">
                <a:solidFill>
                  <a:schemeClr val="accent1">
                    <a:lumMod val="50000"/>
                  </a:schemeClr>
                </a:solidFill>
              </a:rPr>
              <a:t>Thinking </a:t>
            </a:r>
            <a:r>
              <a:rPr lang="en-CA" sz="4800" dirty="0">
                <a:solidFill>
                  <a:schemeClr val="accent1">
                    <a:lumMod val="50000"/>
                  </a:schemeClr>
                </a:solidFill>
              </a:rPr>
              <a:t>and </a:t>
            </a:r>
            <a:r>
              <a:rPr lang="en-CA" sz="4800" dirty="0" smtClean="0">
                <a:solidFill>
                  <a:schemeClr val="accent1">
                    <a:lumMod val="50000"/>
                  </a:schemeClr>
                </a:solidFill>
              </a:rPr>
              <a:t>Reflecting</a:t>
            </a:r>
            <a:r>
              <a:rPr lang="en-CA" sz="4800" u="sng" dirty="0" smtClean="0">
                <a:solidFill>
                  <a:schemeClr val="accent1">
                    <a:lumMod val="50000"/>
                  </a:schemeClr>
                </a:solidFill>
              </a:rPr>
              <a:t/>
            </a:r>
            <a:br>
              <a:rPr lang="en-CA" sz="4800" u="sng" dirty="0" smtClean="0">
                <a:solidFill>
                  <a:schemeClr val="accent1">
                    <a:lumMod val="50000"/>
                  </a:schemeClr>
                </a:solidFill>
              </a:rPr>
            </a:br>
            <a:r>
              <a:rPr lang="en-CA" sz="3200" dirty="0">
                <a:solidFill>
                  <a:schemeClr val="accent1">
                    <a:lumMod val="50000"/>
                  </a:schemeClr>
                </a:solidFill>
              </a:rPr>
              <a:t/>
            </a:r>
            <a:br>
              <a:rPr lang="en-CA" sz="3200" dirty="0">
                <a:solidFill>
                  <a:schemeClr val="accent1">
                    <a:lumMod val="50000"/>
                  </a:schemeClr>
                </a:solidFill>
              </a:rPr>
            </a:br>
            <a:r>
              <a:rPr lang="en-CA" sz="6000" dirty="0">
                <a:solidFill>
                  <a:schemeClr val="accent1">
                    <a:lumMod val="50000"/>
                  </a:schemeClr>
                </a:solidFill>
              </a:rPr>
              <a:t>Chapter </a:t>
            </a:r>
            <a:r>
              <a:rPr lang="en-CA" sz="6000" dirty="0" smtClean="0">
                <a:solidFill>
                  <a:schemeClr val="accent1">
                    <a:lumMod val="50000"/>
                  </a:schemeClr>
                </a:solidFill>
              </a:rPr>
              <a:t>3 </a:t>
            </a:r>
            <a:r>
              <a:rPr lang="en-CA" sz="4900" dirty="0">
                <a:solidFill>
                  <a:schemeClr val="accent1">
                    <a:lumMod val="50000"/>
                  </a:schemeClr>
                </a:solidFill>
              </a:rPr>
              <a:t/>
            </a:r>
            <a:br>
              <a:rPr lang="en-CA" sz="4900" dirty="0">
                <a:solidFill>
                  <a:schemeClr val="accent1">
                    <a:lumMod val="50000"/>
                  </a:schemeClr>
                </a:solidFill>
              </a:rPr>
            </a:br>
            <a:r>
              <a:rPr lang="en-CA" sz="4900" dirty="0" smtClean="0">
                <a:solidFill>
                  <a:schemeClr val="accent1">
                    <a:lumMod val="50000"/>
                  </a:schemeClr>
                </a:solidFill>
              </a:rPr>
              <a:t>Philosophical </a:t>
            </a:r>
            <a:r>
              <a:rPr lang="en-CA" sz="4900" dirty="0">
                <a:solidFill>
                  <a:schemeClr val="accent1">
                    <a:lumMod val="50000"/>
                  </a:schemeClr>
                </a:solidFill>
              </a:rPr>
              <a:t>thinking: </a:t>
            </a:r>
            <a:r>
              <a:rPr lang="en-CA" sz="4900" dirty="0" smtClean="0">
                <a:solidFill>
                  <a:schemeClr val="accent1">
                    <a:lumMod val="50000"/>
                  </a:schemeClr>
                </a:solidFill>
              </a:rPr>
              <a:t>Induction, Deduction, and Positivism</a:t>
            </a:r>
            <a:endParaRPr lang="en-CA" sz="3200" dirty="0">
              <a:solidFill>
                <a:schemeClr val="accent1">
                  <a:lumMod val="50000"/>
                </a:schemeClr>
              </a:solidFill>
            </a:endParaRPr>
          </a:p>
        </p:txBody>
      </p:sp>
      <p:sp>
        <p:nvSpPr>
          <p:cNvPr id="3" name="Subtitle 2"/>
          <p:cNvSpPr>
            <a:spLocks noGrp="1"/>
          </p:cNvSpPr>
          <p:nvPr>
            <p:ph type="subTitle" idx="1"/>
          </p:nvPr>
        </p:nvSpPr>
        <p:spPr>
          <a:xfrm>
            <a:off x="1524000" y="4661941"/>
            <a:ext cx="9144000" cy="1184223"/>
          </a:xfrm>
        </p:spPr>
        <p:txBody>
          <a:bodyPr>
            <a:normAutofit fontScale="92500" lnSpcReduction="20000"/>
          </a:bodyPr>
          <a:lstStyle/>
          <a:p>
            <a:r>
              <a:rPr lang="en-CA" sz="2800" b="1" i="1" dirty="0"/>
              <a:t>Fundamentals of Research on Culture and </a:t>
            </a:r>
            <a:r>
              <a:rPr lang="en-CA" sz="2800" b="1" i="1" dirty="0" smtClean="0"/>
              <a:t>Psychology:</a:t>
            </a:r>
            <a:r>
              <a:rPr lang="en-CA" sz="2800" b="1" i="1" dirty="0"/>
              <a:t/>
            </a:r>
            <a:br>
              <a:rPr lang="en-CA" sz="2800" b="1" i="1" dirty="0"/>
            </a:br>
            <a:r>
              <a:rPr lang="en-CA" sz="2800" b="1" i="1" dirty="0"/>
              <a:t>Theory and Methods</a:t>
            </a:r>
            <a:r>
              <a:rPr lang="en-CA" sz="2000" b="1" dirty="0"/>
              <a:t/>
            </a:r>
            <a:br>
              <a:rPr lang="en-CA" sz="2000" b="1" dirty="0"/>
            </a:br>
            <a:r>
              <a:rPr lang="en-CA" sz="2000" dirty="0"/>
              <a:t/>
            </a:r>
            <a:br>
              <a:rPr lang="en-CA" sz="2000" dirty="0"/>
            </a:br>
            <a:r>
              <a:rPr lang="en-CA" sz="2600" dirty="0"/>
              <a:t>Valery </a:t>
            </a:r>
            <a:r>
              <a:rPr lang="en-CA" sz="2600" dirty="0" smtClean="0"/>
              <a:t>Chirkov</a:t>
            </a:r>
            <a:endParaRPr lang="en-CA" sz="2600" b="1" dirty="0" smtClean="0"/>
          </a:p>
        </p:txBody>
      </p:sp>
      <p:sp>
        <p:nvSpPr>
          <p:cNvPr id="4" name="Footer Placeholder 3"/>
          <p:cNvSpPr>
            <a:spLocks noGrp="1"/>
          </p:cNvSpPr>
          <p:nvPr>
            <p:ph type="ftr" sz="quarter" idx="11"/>
          </p:nvPr>
        </p:nvSpPr>
        <p:spPr>
          <a:xfrm>
            <a:off x="4038600" y="6026046"/>
            <a:ext cx="4114800" cy="695429"/>
          </a:xfrm>
        </p:spPr>
        <p:txBody>
          <a:bodyPr/>
          <a:lstStyle/>
          <a:p>
            <a:r>
              <a:rPr lang="en-CA" dirty="0" smtClean="0"/>
              <a:t>Created by Valery Chirkov to accompany Chirkov: </a:t>
            </a:r>
            <a:r>
              <a:rPr lang="en-CA" i="1" dirty="0" smtClean="0"/>
              <a:t>Fundamentals of Research on Culture and Psychology</a:t>
            </a:r>
            <a:r>
              <a:rPr lang="en-CA" dirty="0" smtClean="0"/>
              <a:t>, 2016, </a:t>
            </a:r>
          </a:p>
          <a:p>
            <a:r>
              <a:rPr lang="en-CA" dirty="0" smtClean="0"/>
              <a:t>Routledge/Taylor &amp; Francis</a:t>
            </a:r>
            <a:endParaRPr lang="en-CA" dirty="0"/>
          </a:p>
        </p:txBody>
      </p:sp>
      <p:sp>
        <p:nvSpPr>
          <p:cNvPr id="5" name="Slide Number Placeholder 4"/>
          <p:cNvSpPr>
            <a:spLocks noGrp="1"/>
          </p:cNvSpPr>
          <p:nvPr>
            <p:ph type="sldNum" sz="quarter" idx="12"/>
          </p:nvPr>
        </p:nvSpPr>
        <p:spPr/>
        <p:txBody>
          <a:bodyPr/>
          <a:lstStyle/>
          <a:p>
            <a:fld id="{660E9ADC-0930-40B6-8B0B-1A2678A0D607}" type="slidenum">
              <a:rPr lang="en-CA" smtClean="0"/>
              <a:t>1</a:t>
            </a:fld>
            <a:endParaRPr lang="en-CA"/>
          </a:p>
        </p:txBody>
      </p:sp>
    </p:spTree>
    <p:extLst>
      <p:ext uri="{BB962C8B-B14F-4D97-AF65-F5344CB8AC3E}">
        <p14:creationId xmlns:p14="http://schemas.microsoft.com/office/powerpoint/2010/main" val="414108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893"/>
            <a:ext cx="10515600" cy="929389"/>
          </a:xfrm>
        </p:spPr>
        <p:txBody>
          <a:bodyPr>
            <a:normAutofit/>
          </a:bodyPr>
          <a:lstStyle/>
          <a:p>
            <a:r>
              <a:rPr lang="en-CA" dirty="0" smtClean="0"/>
              <a:t>Induction and its forms </a:t>
            </a:r>
            <a:r>
              <a:rPr lang="en-CA" b="0" dirty="0" smtClean="0"/>
              <a:t>(continued)</a:t>
            </a:r>
            <a:endParaRPr lang="en-CA" sz="3200" b="0" dirty="0"/>
          </a:p>
        </p:txBody>
      </p:sp>
      <p:sp>
        <p:nvSpPr>
          <p:cNvPr id="3" name="Content Placeholder 2"/>
          <p:cNvSpPr>
            <a:spLocks noGrp="1"/>
          </p:cNvSpPr>
          <p:nvPr>
            <p:ph idx="1"/>
          </p:nvPr>
        </p:nvSpPr>
        <p:spPr>
          <a:xfrm>
            <a:off x="494675" y="1484026"/>
            <a:ext cx="11497455" cy="4692937"/>
          </a:xfrm>
        </p:spPr>
        <p:txBody>
          <a:bodyPr>
            <a:normAutofit/>
          </a:bodyPr>
          <a:lstStyle/>
          <a:p>
            <a:pPr marL="0" indent="0">
              <a:buNone/>
            </a:pPr>
            <a:r>
              <a:rPr lang="en-CA" dirty="0" smtClean="0"/>
              <a:t>Many </a:t>
            </a:r>
            <a:r>
              <a:rPr lang="en-CA" dirty="0"/>
              <a:t>philosophers and researchers, again starting with Bacon, believe that only </a:t>
            </a:r>
            <a:r>
              <a:rPr lang="en-CA" b="1" dirty="0"/>
              <a:t>ampliative induction </a:t>
            </a:r>
            <a:r>
              <a:rPr lang="en-CA" dirty="0"/>
              <a:t>has value for scientific research because, unlike enumerative induction, it increases our knowledge about the worlds (</a:t>
            </a:r>
            <a:r>
              <a:rPr lang="en-CA" dirty="0" err="1"/>
              <a:t>McMullin</a:t>
            </a:r>
            <a:r>
              <a:rPr lang="en-CA" dirty="0"/>
              <a:t>, 1992; Peirce, 1960; </a:t>
            </a:r>
            <a:r>
              <a:rPr lang="en-CA" dirty="0" err="1"/>
              <a:t>Skyrm</a:t>
            </a:r>
            <a:r>
              <a:rPr lang="en-CA" dirty="0"/>
              <a:t>, 1999; </a:t>
            </a:r>
            <a:r>
              <a:rPr lang="en-CA" dirty="0" err="1"/>
              <a:t>Urbach</a:t>
            </a:r>
            <a:r>
              <a:rPr lang="en-CA" dirty="0"/>
              <a:t>, 1987).  </a:t>
            </a:r>
            <a:r>
              <a:rPr lang="en-CA" dirty="0" smtClean="0"/>
              <a:t>Ampliative </a:t>
            </a:r>
            <a:r>
              <a:rPr lang="en-CA" dirty="0"/>
              <a:t>induction allows researchers to generate new knowledge that is not given in the premises. </a:t>
            </a:r>
            <a:endParaRPr lang="en-CA" dirty="0" smtClean="0"/>
          </a:p>
          <a:p>
            <a:pPr marL="0" indent="0">
              <a:buNone/>
            </a:pPr>
            <a:endParaRPr lang="en-CA" dirty="0" smtClean="0"/>
          </a:p>
          <a:p>
            <a:pPr marL="0" indent="0">
              <a:buNone/>
            </a:pPr>
            <a:r>
              <a:rPr lang="en-CA" dirty="0"/>
              <a:t>“But the induction which will be useful for the discovery and proof of sciences and arts should separate out a nature, by appropriate rejections and exclusions; and then, after as many negatives as are required, conclude on the affirmatives” (Bacon, 1620/2000, pp. 83–84). </a:t>
            </a:r>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10</a:t>
            </a:fld>
            <a:endParaRPr lang="en-CA"/>
          </a:p>
        </p:txBody>
      </p:sp>
    </p:spTree>
    <p:extLst>
      <p:ext uri="{BB962C8B-B14F-4D97-AF65-F5344CB8AC3E}">
        <p14:creationId xmlns:p14="http://schemas.microsoft.com/office/powerpoint/2010/main" val="1740959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893"/>
            <a:ext cx="10515600" cy="929389"/>
          </a:xfrm>
        </p:spPr>
        <p:txBody>
          <a:bodyPr>
            <a:normAutofit/>
          </a:bodyPr>
          <a:lstStyle/>
          <a:p>
            <a:r>
              <a:rPr lang="en-CA" dirty="0" smtClean="0"/>
              <a:t>Induction and its forms </a:t>
            </a:r>
            <a:r>
              <a:rPr lang="en-CA" b="0" dirty="0" smtClean="0"/>
              <a:t>(continued)</a:t>
            </a:r>
            <a:endParaRPr lang="en-CA" sz="3200" b="0" dirty="0"/>
          </a:p>
        </p:txBody>
      </p:sp>
      <p:sp>
        <p:nvSpPr>
          <p:cNvPr id="3" name="Content Placeholder 2"/>
          <p:cNvSpPr>
            <a:spLocks noGrp="1"/>
          </p:cNvSpPr>
          <p:nvPr>
            <p:ph idx="1"/>
          </p:nvPr>
        </p:nvSpPr>
        <p:spPr>
          <a:xfrm>
            <a:off x="494675" y="1484026"/>
            <a:ext cx="11497455" cy="4692937"/>
          </a:xfrm>
        </p:spPr>
        <p:txBody>
          <a:bodyPr>
            <a:normAutofit/>
          </a:bodyPr>
          <a:lstStyle/>
          <a:p>
            <a:pPr marL="0" indent="0">
              <a:buNone/>
            </a:pPr>
            <a:endParaRPr lang="en-CA" b="1" dirty="0" smtClean="0"/>
          </a:p>
          <a:p>
            <a:pPr marL="0" indent="0">
              <a:buNone/>
            </a:pPr>
            <a:r>
              <a:rPr lang="en-CA" b="1" dirty="0" smtClean="0"/>
              <a:t>Problem of induction: </a:t>
            </a:r>
            <a:r>
              <a:rPr lang="en-CA" dirty="0"/>
              <a:t>conclusions are always inconclusive and falsifiable. </a:t>
            </a:r>
          </a:p>
          <a:p>
            <a:pPr marL="0" indent="0">
              <a:buNone/>
            </a:pPr>
            <a:endParaRPr lang="en-CA" dirty="0" smtClean="0"/>
          </a:p>
          <a:p>
            <a:pPr marL="0" indent="0">
              <a:buNone/>
            </a:pPr>
            <a:r>
              <a:rPr lang="en-CA" u="sng" dirty="0" smtClean="0"/>
              <a:t>Major contributors: </a:t>
            </a:r>
          </a:p>
          <a:p>
            <a:pPr marL="0" indent="0">
              <a:buNone/>
            </a:pPr>
            <a:r>
              <a:rPr lang="en-CA" b="1" dirty="0" smtClean="0"/>
              <a:t>David Hume </a:t>
            </a:r>
            <a:r>
              <a:rPr lang="en-CA" dirty="0" smtClean="0"/>
              <a:t>and </a:t>
            </a:r>
            <a:r>
              <a:rPr lang="en-CA" b="1" dirty="0"/>
              <a:t>K</a:t>
            </a:r>
            <a:r>
              <a:rPr lang="en-CA" b="1" dirty="0" smtClean="0"/>
              <a:t>arl Popper</a:t>
            </a:r>
            <a:endParaRPr lang="en-CA" b="1"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11</a:t>
            </a:fld>
            <a:endParaRPr lang="en-CA"/>
          </a:p>
        </p:txBody>
      </p:sp>
    </p:spTree>
    <p:extLst>
      <p:ext uri="{BB962C8B-B14F-4D97-AF65-F5344CB8AC3E}">
        <p14:creationId xmlns:p14="http://schemas.microsoft.com/office/powerpoint/2010/main" val="2714357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893"/>
            <a:ext cx="10515600" cy="929389"/>
          </a:xfrm>
        </p:spPr>
        <p:txBody>
          <a:bodyPr>
            <a:normAutofit/>
          </a:bodyPr>
          <a:lstStyle/>
          <a:p>
            <a:r>
              <a:rPr lang="en-CA" dirty="0" smtClean="0"/>
              <a:t>Context of discovery and context of justification</a:t>
            </a:r>
            <a:endParaRPr lang="en-CA" sz="3200" b="0" dirty="0"/>
          </a:p>
        </p:txBody>
      </p:sp>
      <p:sp>
        <p:nvSpPr>
          <p:cNvPr id="3" name="Content Placeholder 2"/>
          <p:cNvSpPr>
            <a:spLocks noGrp="1"/>
          </p:cNvSpPr>
          <p:nvPr>
            <p:ph idx="1"/>
          </p:nvPr>
        </p:nvSpPr>
        <p:spPr>
          <a:xfrm>
            <a:off x="494675" y="1484026"/>
            <a:ext cx="11497455" cy="4692937"/>
          </a:xfrm>
        </p:spPr>
        <p:txBody>
          <a:bodyPr>
            <a:normAutofit/>
          </a:bodyPr>
          <a:lstStyle/>
          <a:p>
            <a:pPr marL="0" indent="0">
              <a:buNone/>
            </a:pPr>
            <a:endParaRPr lang="en-CA" b="1" dirty="0" smtClean="0"/>
          </a:p>
          <a:p>
            <a:pPr marL="0" indent="0">
              <a:buNone/>
            </a:pPr>
            <a:r>
              <a:rPr lang="en-CA" dirty="0" smtClean="0"/>
              <a:t>       The </a:t>
            </a:r>
            <a:r>
              <a:rPr lang="en-CA" i="1" dirty="0"/>
              <a:t>context of discovery </a:t>
            </a:r>
            <a:r>
              <a:rPr lang="en-CA" dirty="0" smtClean="0"/>
              <a:t>is concerned with the </a:t>
            </a:r>
            <a:r>
              <a:rPr lang="en-CA" dirty="0"/>
              <a:t>logical, psychological, social, and historical factors that lead to finding new knowledge about how the worlds operate and about the structures and mechanisms that explain empirical events and their regularities. </a:t>
            </a:r>
            <a:endParaRPr lang="en-CA" dirty="0" smtClean="0"/>
          </a:p>
          <a:p>
            <a:pPr marL="0" indent="0">
              <a:buNone/>
            </a:pPr>
            <a:r>
              <a:rPr lang="en-CA" dirty="0" smtClean="0"/>
              <a:t>      Researchers</a:t>
            </a:r>
            <a:r>
              <a:rPr lang="en-CA" dirty="0"/>
              <a:t>’ focus within the </a:t>
            </a:r>
            <a:r>
              <a:rPr lang="en-CA" i="1" dirty="0"/>
              <a:t>context of justification </a:t>
            </a:r>
            <a:r>
              <a:rPr lang="en-CA" dirty="0"/>
              <a:t>is an assessment of the validity and truthfulness of discovered theoretical statements</a:t>
            </a:r>
            <a:r>
              <a:rPr lang="en-CA" dirty="0" smtClean="0"/>
              <a:t>.</a:t>
            </a:r>
            <a:endParaRPr lang="en-CA" dirty="0"/>
          </a:p>
          <a:p>
            <a:pPr marL="0" indent="0">
              <a:buNone/>
            </a:pPr>
            <a:r>
              <a:rPr lang="en-CA" dirty="0" smtClean="0"/>
              <a:t>     Typically</a:t>
            </a:r>
            <a:r>
              <a:rPr lang="en-CA" dirty="0"/>
              <a:t>, philosophers of science have been concerned with the justification of already discovered knowledge. </a:t>
            </a:r>
            <a:r>
              <a:rPr lang="en-CA" dirty="0" smtClean="0"/>
              <a:t> But the method of making discoveries remains an enigma.</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12</a:t>
            </a:fld>
            <a:endParaRPr lang="en-CA"/>
          </a:p>
        </p:txBody>
      </p:sp>
    </p:spTree>
    <p:extLst>
      <p:ext uri="{BB962C8B-B14F-4D97-AF65-F5344CB8AC3E}">
        <p14:creationId xmlns:p14="http://schemas.microsoft.com/office/powerpoint/2010/main" val="519370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1780"/>
          </a:xfrm>
        </p:spPr>
        <p:txBody>
          <a:bodyPr>
            <a:normAutofit/>
          </a:bodyPr>
          <a:lstStyle/>
          <a:p>
            <a:pPr algn="ctr"/>
            <a:r>
              <a:rPr lang="en-CA" sz="3200" b="1" dirty="0" smtClean="0"/>
              <a:t>Empiricism and rationalism</a:t>
            </a:r>
            <a:endParaRPr lang="en-CA" sz="3200" b="1" dirty="0"/>
          </a:p>
        </p:txBody>
      </p:sp>
      <p:sp>
        <p:nvSpPr>
          <p:cNvPr id="3" name="Content Placeholder 2"/>
          <p:cNvSpPr>
            <a:spLocks noGrp="1"/>
          </p:cNvSpPr>
          <p:nvPr>
            <p:ph idx="1"/>
          </p:nvPr>
        </p:nvSpPr>
        <p:spPr>
          <a:xfrm>
            <a:off x="513347" y="1528997"/>
            <a:ext cx="11101137" cy="4647966"/>
          </a:xfrm>
        </p:spPr>
        <p:txBody>
          <a:bodyPr/>
          <a:lstStyle/>
          <a:p>
            <a:pPr marL="0" indent="0">
              <a:buNone/>
            </a:pPr>
            <a:r>
              <a:rPr lang="en-CA" b="1" dirty="0"/>
              <a:t>Empirical: </a:t>
            </a:r>
            <a:r>
              <a:rPr lang="en-CA" dirty="0"/>
              <a:t>A</a:t>
            </a:r>
            <a:r>
              <a:rPr lang="en-CA" dirty="0" smtClean="0"/>
              <a:t>ny </a:t>
            </a:r>
            <a:r>
              <a:rPr lang="en-CA" dirty="0"/>
              <a:t>research that is based on collecting evidence from observations and direct experiences. This evidence may be presented in words or numbers and may be analyzed either by qualitative or quantitative techniques</a:t>
            </a:r>
            <a:r>
              <a:rPr lang="en-CA" dirty="0" smtClean="0"/>
              <a:t>.</a:t>
            </a:r>
          </a:p>
          <a:p>
            <a:pPr marL="0" indent="0">
              <a:buNone/>
            </a:pPr>
            <a:r>
              <a:rPr lang="en-CA" b="1" dirty="0"/>
              <a:t>Empiricism </a:t>
            </a:r>
            <a:r>
              <a:rPr lang="en-CA" dirty="0"/>
              <a:t>is a philosophical epistemological doctrine that states that scientific knowledge should be based solely on </a:t>
            </a:r>
            <a:r>
              <a:rPr lang="en-CA" dirty="0" smtClean="0"/>
              <a:t>empirical </a:t>
            </a:r>
            <a:r>
              <a:rPr lang="en-CA" dirty="0"/>
              <a:t>or </a:t>
            </a:r>
            <a:r>
              <a:rPr lang="en-CA" dirty="0" smtClean="0"/>
              <a:t>sense </a:t>
            </a:r>
            <a:r>
              <a:rPr lang="en-CA" dirty="0"/>
              <a:t>data and the generalizations that are rooted in these data</a:t>
            </a:r>
            <a:r>
              <a:rPr lang="en-CA" dirty="0" smtClean="0"/>
              <a:t>.</a:t>
            </a:r>
          </a:p>
          <a:p>
            <a:pPr marL="0" indent="0">
              <a:buNone/>
            </a:pPr>
            <a:r>
              <a:rPr lang="en-CA" dirty="0" smtClean="0"/>
              <a:t>British </a:t>
            </a:r>
            <a:r>
              <a:rPr lang="en-CA" dirty="0"/>
              <a:t>empiricists, such as </a:t>
            </a:r>
            <a:r>
              <a:rPr lang="en-CA" b="1" dirty="0"/>
              <a:t>John Locke </a:t>
            </a:r>
            <a:r>
              <a:rPr lang="en-CA" dirty="0"/>
              <a:t>(1632–1704), </a:t>
            </a:r>
            <a:r>
              <a:rPr lang="en-CA" b="1" dirty="0"/>
              <a:t>George Berkley </a:t>
            </a:r>
            <a:r>
              <a:rPr lang="en-CA" dirty="0"/>
              <a:t>(1685–1753), and </a:t>
            </a:r>
            <a:r>
              <a:rPr lang="en-CA" b="1" dirty="0"/>
              <a:t>David Hume </a:t>
            </a:r>
            <a:r>
              <a:rPr lang="en-CA" dirty="0"/>
              <a:t>(1711–1776), were followed by </a:t>
            </a:r>
            <a:r>
              <a:rPr lang="en-CA" dirty="0" smtClean="0"/>
              <a:t>the 19th </a:t>
            </a:r>
            <a:r>
              <a:rPr lang="en-CA" dirty="0"/>
              <a:t>century philosophers, where the most prominent was </a:t>
            </a:r>
            <a:r>
              <a:rPr lang="en-CA" b="1" dirty="0"/>
              <a:t>John Stuart Mill </a:t>
            </a:r>
            <a:r>
              <a:rPr lang="en-CA" dirty="0"/>
              <a:t>(1806–1873).</a:t>
            </a:r>
            <a:r>
              <a:rPr lang="en-CA" dirty="0" smtClean="0"/>
              <a:t> </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13</a:t>
            </a:fld>
            <a:endParaRPr lang="en-CA"/>
          </a:p>
        </p:txBody>
      </p:sp>
    </p:spTree>
    <p:extLst>
      <p:ext uri="{BB962C8B-B14F-4D97-AF65-F5344CB8AC3E}">
        <p14:creationId xmlns:p14="http://schemas.microsoft.com/office/powerpoint/2010/main" val="702762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1780"/>
          </a:xfrm>
        </p:spPr>
        <p:txBody>
          <a:bodyPr>
            <a:normAutofit/>
          </a:bodyPr>
          <a:lstStyle/>
          <a:p>
            <a:pPr algn="ctr"/>
            <a:r>
              <a:rPr lang="en-CA" sz="3200" b="1" dirty="0" smtClean="0"/>
              <a:t>Empiricism and rationalism</a:t>
            </a:r>
            <a:endParaRPr lang="en-CA" sz="3200" b="1" dirty="0"/>
          </a:p>
        </p:txBody>
      </p:sp>
      <p:sp>
        <p:nvSpPr>
          <p:cNvPr id="3" name="Content Placeholder 2"/>
          <p:cNvSpPr>
            <a:spLocks noGrp="1"/>
          </p:cNvSpPr>
          <p:nvPr>
            <p:ph idx="1"/>
          </p:nvPr>
        </p:nvSpPr>
        <p:spPr>
          <a:xfrm>
            <a:off x="513347" y="1528997"/>
            <a:ext cx="11101137" cy="4647966"/>
          </a:xfrm>
        </p:spPr>
        <p:txBody>
          <a:bodyPr>
            <a:normAutofit lnSpcReduction="10000"/>
          </a:bodyPr>
          <a:lstStyle/>
          <a:p>
            <a:pPr marL="0" indent="0">
              <a:buNone/>
            </a:pPr>
            <a:r>
              <a:rPr lang="en-CA" b="1" dirty="0"/>
              <a:t>Rational: </a:t>
            </a:r>
            <a:r>
              <a:rPr lang="en-CA" dirty="0"/>
              <a:t>Conclusions based on knowledge, logical inferences, conjectures, insights, and interpretations that bind empirical evidence into theoretically coherent wholes and allow researchers to make inferences about the essences and causes of things and </a:t>
            </a:r>
            <a:r>
              <a:rPr lang="en-CA" dirty="0" smtClean="0"/>
              <a:t>events. </a:t>
            </a:r>
          </a:p>
          <a:p>
            <a:pPr marL="0" indent="0">
              <a:buNone/>
            </a:pPr>
            <a:r>
              <a:rPr lang="en-CA" b="1" dirty="0"/>
              <a:t>Rationalism </a:t>
            </a:r>
            <a:r>
              <a:rPr lang="en-CA" dirty="0"/>
              <a:t>is a philosophical epistemological doctrine that states that scientific knowledge should be based exclusively on reason and rational thinking. It is contrasted with empiricism. Rationalists believe that rational knowledge takes priority over empirical knowledge. In scientific research, collecting empirical evidence and rationally </a:t>
            </a:r>
            <a:r>
              <a:rPr lang="en-CA" dirty="0" smtClean="0"/>
              <a:t>devising conclusions about </a:t>
            </a:r>
            <a:r>
              <a:rPr lang="en-CA" dirty="0"/>
              <a:t>it are two sides of the process of scientific discovery and justification</a:t>
            </a:r>
            <a:r>
              <a:rPr lang="en-CA" dirty="0" smtClean="0"/>
              <a:t>.</a:t>
            </a:r>
          </a:p>
          <a:p>
            <a:pPr marL="0" indent="0">
              <a:buNone/>
            </a:pPr>
            <a:r>
              <a:rPr lang="en-CA" dirty="0"/>
              <a:t>Continental </a:t>
            </a:r>
            <a:r>
              <a:rPr lang="en-CA" dirty="0" smtClean="0"/>
              <a:t>rationalists: </a:t>
            </a:r>
            <a:r>
              <a:rPr lang="en-CA" b="1" dirty="0"/>
              <a:t>René Descartes </a:t>
            </a:r>
            <a:r>
              <a:rPr lang="en-CA" dirty="0"/>
              <a:t>(1596–1650), </a:t>
            </a:r>
            <a:r>
              <a:rPr lang="en-CA" b="1" dirty="0"/>
              <a:t>Baruch Spinoza </a:t>
            </a:r>
            <a:r>
              <a:rPr lang="en-CA" dirty="0"/>
              <a:t>(1632–1677) and </a:t>
            </a:r>
            <a:r>
              <a:rPr lang="en-CA" b="1" dirty="0"/>
              <a:t>Gottfried Wilhelm von Leibnitz </a:t>
            </a:r>
            <a:r>
              <a:rPr lang="en-CA" dirty="0"/>
              <a:t>(1646–1716). </a:t>
            </a:r>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14</a:t>
            </a:fld>
            <a:endParaRPr lang="en-CA"/>
          </a:p>
        </p:txBody>
      </p:sp>
    </p:spTree>
    <p:extLst>
      <p:ext uri="{BB962C8B-B14F-4D97-AF65-F5344CB8AC3E}">
        <p14:creationId xmlns:p14="http://schemas.microsoft.com/office/powerpoint/2010/main" val="3447985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1780"/>
          </a:xfrm>
        </p:spPr>
        <p:txBody>
          <a:bodyPr>
            <a:normAutofit/>
          </a:bodyPr>
          <a:lstStyle/>
          <a:p>
            <a:pPr algn="ctr"/>
            <a:r>
              <a:rPr lang="en-CA" sz="3200" b="1" dirty="0" smtClean="0"/>
              <a:t>Deduction and its forms</a:t>
            </a:r>
            <a:endParaRPr lang="en-CA" sz="3200" b="1" dirty="0"/>
          </a:p>
        </p:txBody>
      </p:sp>
      <p:sp>
        <p:nvSpPr>
          <p:cNvPr id="3" name="Content Placeholder 2"/>
          <p:cNvSpPr>
            <a:spLocks noGrp="1"/>
          </p:cNvSpPr>
          <p:nvPr>
            <p:ph idx="1"/>
          </p:nvPr>
        </p:nvSpPr>
        <p:spPr>
          <a:xfrm>
            <a:off x="513347" y="1528997"/>
            <a:ext cx="11101137" cy="4647966"/>
          </a:xfrm>
        </p:spPr>
        <p:txBody>
          <a:bodyPr>
            <a:normAutofit/>
          </a:bodyPr>
          <a:lstStyle/>
          <a:p>
            <a:pPr marL="0" indent="0">
              <a:buNone/>
            </a:pPr>
            <a:r>
              <a:rPr lang="en-CA" b="1" dirty="0"/>
              <a:t>D</a:t>
            </a:r>
            <a:r>
              <a:rPr lang="en-CA" b="1" dirty="0" smtClean="0"/>
              <a:t>eductive </a:t>
            </a:r>
            <a:r>
              <a:rPr lang="en-CA" b="1" dirty="0"/>
              <a:t>reasoning </a:t>
            </a:r>
            <a:r>
              <a:rPr lang="en-CA" dirty="0"/>
              <a:t>moves from a general statement considered universally true to a conclusion about the present or future states of particular cases. </a:t>
            </a:r>
            <a:endParaRPr lang="en-CA" dirty="0" smtClean="0"/>
          </a:p>
          <a:p>
            <a:pPr marL="0" indent="0">
              <a:buNone/>
            </a:pPr>
            <a:r>
              <a:rPr lang="en-CA" u="sng" dirty="0"/>
              <a:t>For example: </a:t>
            </a:r>
            <a:endParaRPr lang="en-CA" u="sng" dirty="0" smtClean="0"/>
          </a:p>
          <a:p>
            <a:pPr marL="0" indent="0">
              <a:buNone/>
            </a:pPr>
            <a:r>
              <a:rPr lang="en-CA" dirty="0" smtClean="0"/>
              <a:t>Premise 1 - empirical </a:t>
            </a:r>
            <a:r>
              <a:rPr lang="en-CA" dirty="0"/>
              <a:t>generalization or near-universal scientific law states: </a:t>
            </a:r>
            <a:r>
              <a:rPr lang="en-CA" i="1" dirty="0"/>
              <a:t>Every morning the sun rises in the East. </a:t>
            </a:r>
            <a:endParaRPr lang="en-CA" i="1" dirty="0" smtClean="0"/>
          </a:p>
          <a:p>
            <a:pPr marL="0" indent="0">
              <a:buNone/>
            </a:pPr>
            <a:r>
              <a:rPr lang="en-CA" dirty="0" smtClean="0"/>
              <a:t>Premise 2 - a </a:t>
            </a:r>
            <a:r>
              <a:rPr lang="en-CA" dirty="0"/>
              <a:t>particular event is presented: </a:t>
            </a:r>
            <a:r>
              <a:rPr lang="en-CA" i="1" dirty="0"/>
              <a:t>It is morning</a:t>
            </a:r>
            <a:r>
              <a:rPr lang="en-CA" dirty="0"/>
              <a:t>. </a:t>
            </a:r>
            <a:endParaRPr lang="en-CA" dirty="0" smtClean="0"/>
          </a:p>
          <a:p>
            <a:pPr marL="0" indent="0">
              <a:buNone/>
            </a:pPr>
            <a:r>
              <a:rPr lang="en-CA" dirty="0" smtClean="0"/>
              <a:t>Conclusion - a </a:t>
            </a:r>
            <a:r>
              <a:rPr lang="en-CA" dirty="0"/>
              <a:t>deductive predictive inference: </a:t>
            </a:r>
            <a:r>
              <a:rPr lang="en-CA" i="1" dirty="0"/>
              <a:t>The sun will rise in the East. </a:t>
            </a:r>
          </a:p>
          <a:p>
            <a:pPr marL="0" indent="0">
              <a:buNone/>
            </a:pP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15</a:t>
            </a:fld>
            <a:endParaRPr lang="en-CA"/>
          </a:p>
        </p:txBody>
      </p:sp>
    </p:spTree>
    <p:extLst>
      <p:ext uri="{BB962C8B-B14F-4D97-AF65-F5344CB8AC3E}">
        <p14:creationId xmlns:p14="http://schemas.microsoft.com/office/powerpoint/2010/main" val="497907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1780"/>
          </a:xfrm>
        </p:spPr>
        <p:txBody>
          <a:bodyPr>
            <a:normAutofit/>
          </a:bodyPr>
          <a:lstStyle/>
          <a:p>
            <a:pPr algn="ctr"/>
            <a:r>
              <a:rPr lang="en-CA" sz="3200" b="1" dirty="0" smtClean="0"/>
              <a:t>Deduction and its forms </a:t>
            </a:r>
            <a:r>
              <a:rPr lang="en-CA" sz="3200" b="0" dirty="0" smtClean="0"/>
              <a:t>(continued)</a:t>
            </a:r>
            <a:endParaRPr lang="en-CA" sz="3200" b="0" dirty="0"/>
          </a:p>
        </p:txBody>
      </p:sp>
      <p:sp>
        <p:nvSpPr>
          <p:cNvPr id="3" name="Content Placeholder 2"/>
          <p:cNvSpPr>
            <a:spLocks noGrp="1"/>
          </p:cNvSpPr>
          <p:nvPr>
            <p:ph idx="1"/>
          </p:nvPr>
        </p:nvSpPr>
        <p:spPr>
          <a:xfrm>
            <a:off x="513347" y="1528997"/>
            <a:ext cx="11101137" cy="4647966"/>
          </a:xfrm>
        </p:spPr>
        <p:txBody>
          <a:bodyPr>
            <a:normAutofit/>
          </a:bodyPr>
          <a:lstStyle/>
          <a:p>
            <a:pPr marL="0" indent="0">
              <a:buNone/>
            </a:pPr>
            <a:r>
              <a:rPr lang="en-CA" b="1" dirty="0" smtClean="0"/>
              <a:t>Deductive-nomological mode of inference </a:t>
            </a:r>
            <a:r>
              <a:rPr lang="en-CA" dirty="0" smtClean="0"/>
              <a:t>is based on deducing from  </a:t>
            </a:r>
            <a:r>
              <a:rPr lang="en-CA" dirty="0"/>
              <a:t>empirical generalizations, which logical positivists consider to be scientific laws (or </a:t>
            </a:r>
            <a:r>
              <a:rPr lang="en-CA" i="1" dirty="0"/>
              <a:t>nomos</a:t>
            </a:r>
            <a:r>
              <a:rPr lang="en-CA" dirty="0" smtClean="0"/>
              <a:t>). (Consider the example about the rising sun from the previous slide)</a:t>
            </a:r>
            <a:endParaRPr lang="en-CA" i="1" dirty="0"/>
          </a:p>
          <a:p>
            <a:pPr marL="0" indent="0">
              <a:buNone/>
            </a:pPr>
            <a:r>
              <a:rPr lang="en-CA" b="1" dirty="0"/>
              <a:t>A</a:t>
            </a:r>
            <a:r>
              <a:rPr lang="en-CA" b="1" dirty="0" smtClean="0"/>
              <a:t>mpliative-deductive </a:t>
            </a:r>
            <a:r>
              <a:rPr lang="en-CA" b="1" dirty="0"/>
              <a:t>mode of </a:t>
            </a:r>
            <a:r>
              <a:rPr lang="en-CA" b="1" dirty="0" smtClean="0"/>
              <a:t>inference</a:t>
            </a:r>
            <a:r>
              <a:rPr lang="en-CA" b="1" dirty="0"/>
              <a:t> </a:t>
            </a:r>
            <a:r>
              <a:rPr lang="en-CA" dirty="0" smtClean="0"/>
              <a:t>is based on deducing from the rational insights produced by ampliative inductive inferences.  A researcher proposes </a:t>
            </a:r>
            <a:r>
              <a:rPr lang="en-CA" dirty="0"/>
              <a:t>a conjecture/hypothesis about a possible causal mechanism of a phenomenon </a:t>
            </a:r>
            <a:r>
              <a:rPr lang="en-CA" dirty="0" smtClean="0"/>
              <a:t>based on an ampliative induction, </a:t>
            </a:r>
            <a:r>
              <a:rPr lang="en-CA" dirty="0"/>
              <a:t>and then hypothesizes that, if this conjecture is correct, particular empirical evidence could be observed. </a:t>
            </a:r>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16</a:t>
            </a:fld>
            <a:endParaRPr lang="en-CA"/>
          </a:p>
        </p:txBody>
      </p:sp>
    </p:spTree>
    <p:extLst>
      <p:ext uri="{BB962C8B-B14F-4D97-AF65-F5344CB8AC3E}">
        <p14:creationId xmlns:p14="http://schemas.microsoft.com/office/powerpoint/2010/main" val="3126906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73864"/>
          </a:xfrm>
        </p:spPr>
        <p:txBody>
          <a:bodyPr>
            <a:normAutofit/>
          </a:bodyPr>
          <a:lstStyle/>
          <a:p>
            <a:pPr algn="ctr"/>
            <a:r>
              <a:rPr lang="en-CA" sz="3200" b="1" dirty="0" smtClean="0"/>
              <a:t>The </a:t>
            </a:r>
            <a:r>
              <a:rPr lang="en-CA" dirty="0"/>
              <a:t>p</a:t>
            </a:r>
            <a:r>
              <a:rPr lang="en-CA" sz="3200" b="1" dirty="0" smtClean="0"/>
              <a:t>ositivist </a:t>
            </a:r>
            <a:r>
              <a:rPr lang="en-CA" dirty="0" smtClean="0"/>
              <a:t>p</a:t>
            </a:r>
            <a:r>
              <a:rPr lang="en-CA" sz="3200" b="1" dirty="0" smtClean="0"/>
              <a:t>aradigm</a:t>
            </a:r>
            <a:endParaRPr lang="en-CA" sz="3200" b="0" dirty="0"/>
          </a:p>
        </p:txBody>
      </p:sp>
      <p:sp>
        <p:nvSpPr>
          <p:cNvPr id="3" name="Content Placeholder 2"/>
          <p:cNvSpPr>
            <a:spLocks noGrp="1"/>
          </p:cNvSpPr>
          <p:nvPr>
            <p:ph idx="1"/>
          </p:nvPr>
        </p:nvSpPr>
        <p:spPr>
          <a:xfrm>
            <a:off x="838200" y="1783830"/>
            <a:ext cx="10515600" cy="4393133"/>
          </a:xfrm>
        </p:spPr>
        <p:txBody>
          <a:bodyPr/>
          <a:lstStyle/>
          <a:p>
            <a:pPr marL="0" indent="0">
              <a:buNone/>
            </a:pPr>
            <a:r>
              <a:rPr lang="en-CA" b="1" dirty="0" smtClean="0"/>
              <a:t>Ontologically</a:t>
            </a:r>
            <a:r>
              <a:rPr lang="en-CA" dirty="0" smtClean="0"/>
              <a:t>, the positivist paradigm follows shallow or naive realism, meaning that the reality for positivists is represented only by the sense data that correspond to the appearances or surface layers of the realities. Positivists deny the </a:t>
            </a:r>
            <a:r>
              <a:rPr lang="en-CA" dirty="0"/>
              <a:t>existence of </a:t>
            </a:r>
            <a:r>
              <a:rPr lang="en-CA" dirty="0" err="1" smtClean="0"/>
              <a:t>unobservables</a:t>
            </a:r>
            <a:r>
              <a:rPr lang="en-CA" dirty="0" smtClean="0"/>
              <a:t>.</a:t>
            </a:r>
          </a:p>
          <a:p>
            <a:pPr marL="0" indent="0">
              <a:buNone/>
            </a:pPr>
            <a:r>
              <a:rPr lang="en-CA" b="1" dirty="0"/>
              <a:t>Epistemologically</a:t>
            </a:r>
            <a:r>
              <a:rPr lang="en-CA" dirty="0"/>
              <a:t>, positivists rely on radical empiricism, believing that scientific knowledge is comprised of statements about empirical </a:t>
            </a:r>
            <a:r>
              <a:rPr lang="en-CA" dirty="0" smtClean="0"/>
              <a:t>regularities </a:t>
            </a:r>
            <a:r>
              <a:rPr lang="en-CA" dirty="0"/>
              <a:t>among and generalizations about particular instances. </a:t>
            </a:r>
            <a:endParaRPr lang="en-CA" dirty="0" smtClean="0"/>
          </a:p>
          <a:p>
            <a:pPr marL="0" indent="0">
              <a:buNone/>
            </a:pPr>
            <a:r>
              <a:rPr lang="en-CA" b="1" dirty="0"/>
              <a:t>Methodologically, </a:t>
            </a:r>
            <a:r>
              <a:rPr lang="en-CA" dirty="0"/>
              <a:t>modern positivist researchers usually use variable-based approaches accompanied by various sampling </a:t>
            </a:r>
            <a:r>
              <a:rPr lang="en-CA" dirty="0" smtClean="0"/>
              <a:t>procedures</a:t>
            </a:r>
            <a:endParaRPr lang="en-CA" i="1"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17</a:t>
            </a:fld>
            <a:endParaRPr lang="en-CA"/>
          </a:p>
        </p:txBody>
      </p:sp>
    </p:spTree>
    <p:extLst>
      <p:ext uri="{BB962C8B-B14F-4D97-AF65-F5344CB8AC3E}">
        <p14:creationId xmlns:p14="http://schemas.microsoft.com/office/powerpoint/2010/main" val="3667768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73864"/>
          </a:xfrm>
        </p:spPr>
        <p:txBody>
          <a:bodyPr>
            <a:normAutofit/>
          </a:bodyPr>
          <a:lstStyle/>
          <a:p>
            <a:pPr algn="ctr"/>
            <a:r>
              <a:rPr lang="en-CA" sz="3200" b="1" dirty="0" smtClean="0"/>
              <a:t>The </a:t>
            </a:r>
            <a:r>
              <a:rPr lang="en-CA" dirty="0"/>
              <a:t>p</a:t>
            </a:r>
            <a:r>
              <a:rPr lang="en-CA" sz="3200" b="1" dirty="0" smtClean="0"/>
              <a:t>ositivist </a:t>
            </a:r>
            <a:r>
              <a:rPr lang="en-CA" dirty="0"/>
              <a:t>p</a:t>
            </a:r>
            <a:r>
              <a:rPr lang="en-CA" sz="3200" b="1" dirty="0" smtClean="0"/>
              <a:t>aradigm </a:t>
            </a:r>
            <a:r>
              <a:rPr lang="en-CA" sz="3200" b="0" dirty="0" smtClean="0"/>
              <a:t>(continued)</a:t>
            </a:r>
            <a:endParaRPr lang="en-CA" sz="3200" b="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047697"/>
            <a:ext cx="10515600" cy="3865919"/>
          </a:xfrm>
        </p:spPr>
      </p:pic>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18</a:t>
            </a:fld>
            <a:endParaRPr lang="en-CA"/>
          </a:p>
        </p:txBody>
      </p:sp>
    </p:spTree>
    <p:extLst>
      <p:ext uri="{BB962C8B-B14F-4D97-AF65-F5344CB8AC3E}">
        <p14:creationId xmlns:p14="http://schemas.microsoft.com/office/powerpoint/2010/main" val="1372955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73864"/>
          </a:xfrm>
        </p:spPr>
        <p:txBody>
          <a:bodyPr>
            <a:normAutofit/>
          </a:bodyPr>
          <a:lstStyle/>
          <a:p>
            <a:r>
              <a:rPr lang="en-CA" dirty="0"/>
              <a:t>Possible </a:t>
            </a:r>
            <a:r>
              <a:rPr lang="en-CA" dirty="0" smtClean="0"/>
              <a:t>applications </a:t>
            </a:r>
            <a:r>
              <a:rPr lang="en-CA" dirty="0"/>
              <a:t>of the </a:t>
            </a:r>
            <a:r>
              <a:rPr lang="en-CA" dirty="0" smtClean="0"/>
              <a:t>positivist </a:t>
            </a:r>
            <a:r>
              <a:rPr lang="en-CA" dirty="0"/>
              <a:t>p</a:t>
            </a:r>
            <a:r>
              <a:rPr lang="en-CA" dirty="0" smtClean="0"/>
              <a:t>aradigm</a:t>
            </a:r>
            <a:endParaRPr lang="en-CA" sz="3200" b="0" dirty="0"/>
          </a:p>
        </p:txBody>
      </p:sp>
      <p:sp>
        <p:nvSpPr>
          <p:cNvPr id="3" name="Content Placeholder 2"/>
          <p:cNvSpPr>
            <a:spLocks noGrp="1"/>
          </p:cNvSpPr>
          <p:nvPr>
            <p:ph idx="1"/>
          </p:nvPr>
        </p:nvSpPr>
        <p:spPr>
          <a:xfrm>
            <a:off x="838200" y="1783830"/>
            <a:ext cx="10515600" cy="4393133"/>
          </a:xfrm>
        </p:spPr>
        <p:txBody>
          <a:bodyPr/>
          <a:lstStyle/>
          <a:p>
            <a:pPr marL="0" indent="0">
              <a:buNone/>
            </a:pPr>
            <a:r>
              <a:rPr lang="en-CA" dirty="0" smtClean="0"/>
              <a:t>1. Developing concepts and conceptual frameworks.</a:t>
            </a:r>
            <a:endParaRPr lang="en-CA" dirty="0"/>
          </a:p>
          <a:p>
            <a:pPr marL="0" indent="0">
              <a:buNone/>
            </a:pPr>
            <a:r>
              <a:rPr lang="en-CA" dirty="0" smtClean="0"/>
              <a:t>2. Establishing empirical regularities among variables that may lead to successful inferences about underlying causal mechanisms.</a:t>
            </a:r>
          </a:p>
          <a:p>
            <a:pPr marL="0" indent="0">
              <a:buNone/>
            </a:pPr>
            <a:r>
              <a:rPr lang="en-CA" dirty="0" smtClean="0"/>
              <a:t>3. Utilizing enumerative induction may be useful for some types of social research.</a:t>
            </a:r>
          </a:p>
          <a:p>
            <a:pPr marL="0" indent="0">
              <a:buNone/>
            </a:pPr>
            <a:r>
              <a:rPr lang="en-CA" dirty="0" smtClean="0"/>
              <a:t>4. </a:t>
            </a:r>
            <a:r>
              <a:rPr lang="en-CA" dirty="0"/>
              <a:t> </a:t>
            </a:r>
            <a:r>
              <a:rPr lang="en-CA" dirty="0" smtClean="0"/>
              <a:t>Discovered empirical regularities may be used in some applied research.</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19</a:t>
            </a:fld>
            <a:endParaRPr lang="en-CA"/>
          </a:p>
        </p:txBody>
      </p:sp>
    </p:spTree>
    <p:extLst>
      <p:ext uri="{BB962C8B-B14F-4D97-AF65-F5344CB8AC3E}">
        <p14:creationId xmlns:p14="http://schemas.microsoft.com/office/powerpoint/2010/main" val="1185081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3200" b="1" dirty="0" smtClean="0"/>
              <a:t>Part 1: Thinking and Reflecting about Research</a:t>
            </a:r>
            <a:endParaRPr lang="en-CA" sz="3200" b="1" dirty="0"/>
          </a:p>
        </p:txBody>
      </p:sp>
      <p:sp>
        <p:nvSpPr>
          <p:cNvPr id="3" name="Content Placeholder 2"/>
          <p:cNvSpPr>
            <a:spLocks noGrp="1"/>
          </p:cNvSpPr>
          <p:nvPr>
            <p:ph idx="1"/>
          </p:nvPr>
        </p:nvSpPr>
        <p:spPr/>
        <p:txBody>
          <a:bodyPr/>
          <a:lstStyle/>
          <a:p>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dirty="0"/>
          </a:p>
        </p:txBody>
      </p:sp>
      <p:sp>
        <p:nvSpPr>
          <p:cNvPr id="5" name="Slide Number Placeholder 4"/>
          <p:cNvSpPr>
            <a:spLocks noGrp="1"/>
          </p:cNvSpPr>
          <p:nvPr>
            <p:ph type="sldNum" sz="quarter" idx="12"/>
          </p:nvPr>
        </p:nvSpPr>
        <p:spPr/>
        <p:txBody>
          <a:bodyPr/>
          <a:lstStyle/>
          <a:p>
            <a:fld id="{660E9ADC-0930-40B6-8B0B-1A2678A0D607}" type="slidenum">
              <a:rPr lang="en-CA" smtClean="0"/>
              <a:t>2</a:t>
            </a:fld>
            <a:endParaRPr lang="en-CA"/>
          </a:p>
        </p:txBody>
      </p:sp>
      <p:sp>
        <p:nvSpPr>
          <p:cNvPr id="6" name="Rounded Rectangle 5"/>
          <p:cNvSpPr/>
          <p:nvPr/>
        </p:nvSpPr>
        <p:spPr>
          <a:xfrm>
            <a:off x="1229193" y="2379090"/>
            <a:ext cx="2705133" cy="13114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p:cNvSpPr txBox="1"/>
          <p:nvPr/>
        </p:nvSpPr>
        <p:spPr>
          <a:xfrm>
            <a:off x="1229193" y="2490166"/>
            <a:ext cx="2705133" cy="1200329"/>
          </a:xfrm>
          <a:prstGeom prst="rect">
            <a:avLst/>
          </a:prstGeom>
          <a:noFill/>
        </p:spPr>
        <p:txBody>
          <a:bodyPr wrap="square" rtlCol="0">
            <a:spAutoFit/>
          </a:bodyPr>
          <a:lstStyle/>
          <a:p>
            <a:pPr algn="ctr"/>
            <a:r>
              <a:rPr lang="en-CA" sz="2400" b="1" dirty="0"/>
              <a:t>Chapter </a:t>
            </a:r>
            <a:r>
              <a:rPr lang="en-CA" sz="2400" b="1" dirty="0" smtClean="0"/>
              <a:t>1:</a:t>
            </a:r>
            <a:endParaRPr lang="en-CA" sz="2400" b="1" dirty="0"/>
          </a:p>
          <a:p>
            <a:pPr algn="ctr"/>
            <a:r>
              <a:rPr lang="en-CA" sz="2400" dirty="0" smtClean="0"/>
              <a:t>Disciplinary</a:t>
            </a:r>
          </a:p>
          <a:p>
            <a:pPr algn="ctr"/>
            <a:r>
              <a:rPr lang="en-CA" sz="2400" dirty="0" smtClean="0"/>
              <a:t>thinking </a:t>
            </a:r>
          </a:p>
        </p:txBody>
      </p:sp>
      <p:cxnSp>
        <p:nvCxnSpPr>
          <p:cNvPr id="9" name="Straight Connector 8"/>
          <p:cNvCxnSpPr/>
          <p:nvPr/>
        </p:nvCxnSpPr>
        <p:spPr>
          <a:xfrm>
            <a:off x="2768255" y="3690495"/>
            <a:ext cx="0" cy="6563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094282" y="4355037"/>
            <a:ext cx="3098281" cy="170248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2400" dirty="0" smtClean="0">
                <a:solidFill>
                  <a:schemeClr val="tx1"/>
                </a:solidFill>
              </a:rPr>
              <a:t>Positioning  research among disciplines </a:t>
            </a:r>
            <a:endParaRPr lang="en-CA" sz="2400" dirty="0">
              <a:solidFill>
                <a:schemeClr val="tx1"/>
              </a:solidFill>
            </a:endParaRPr>
          </a:p>
        </p:txBody>
      </p:sp>
      <p:sp>
        <p:nvSpPr>
          <p:cNvPr id="11" name="Rounded Rectangle 10"/>
          <p:cNvSpPr/>
          <p:nvPr/>
        </p:nvSpPr>
        <p:spPr>
          <a:xfrm>
            <a:off x="4644145" y="2379089"/>
            <a:ext cx="2791430" cy="13114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2400" b="1" dirty="0">
                <a:solidFill>
                  <a:schemeClr val="tx1"/>
                </a:solidFill>
              </a:rPr>
              <a:t>Chapter </a:t>
            </a:r>
            <a:r>
              <a:rPr lang="en-CA" sz="2400" b="1" dirty="0" smtClean="0">
                <a:solidFill>
                  <a:schemeClr val="tx1"/>
                </a:solidFill>
              </a:rPr>
              <a:t>2:</a:t>
            </a:r>
            <a:endParaRPr lang="en-CA" sz="2400" b="1" dirty="0">
              <a:solidFill>
                <a:schemeClr val="tx1"/>
              </a:solidFill>
            </a:endParaRPr>
          </a:p>
          <a:p>
            <a:pPr algn="ctr"/>
            <a:r>
              <a:rPr lang="en-CA" sz="2400" dirty="0" smtClean="0">
                <a:solidFill>
                  <a:schemeClr val="tx1"/>
                </a:solidFill>
              </a:rPr>
              <a:t>Content-related theoretical thinking</a:t>
            </a:r>
          </a:p>
        </p:txBody>
      </p:sp>
      <p:cxnSp>
        <p:nvCxnSpPr>
          <p:cNvPr id="13" name="Straight Connector 12"/>
          <p:cNvCxnSpPr/>
          <p:nvPr/>
        </p:nvCxnSpPr>
        <p:spPr>
          <a:xfrm flipH="1">
            <a:off x="6015721" y="3728680"/>
            <a:ext cx="15121" cy="61817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4438653" y="4341760"/>
            <a:ext cx="3320636" cy="171575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a:p>
        </p:txBody>
      </p:sp>
      <p:sp>
        <p:nvSpPr>
          <p:cNvPr id="15" name="Rounded Rectangle 14"/>
          <p:cNvSpPr/>
          <p:nvPr/>
        </p:nvSpPr>
        <p:spPr>
          <a:xfrm>
            <a:off x="7759289" y="2381327"/>
            <a:ext cx="3348422" cy="12912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a:p>
        </p:txBody>
      </p:sp>
      <p:sp>
        <p:nvSpPr>
          <p:cNvPr id="16" name="TextBox 15"/>
          <p:cNvSpPr txBox="1"/>
          <p:nvPr/>
        </p:nvSpPr>
        <p:spPr>
          <a:xfrm>
            <a:off x="7759289" y="2374449"/>
            <a:ext cx="3606808" cy="1154162"/>
          </a:xfrm>
          <a:prstGeom prst="rect">
            <a:avLst/>
          </a:prstGeom>
          <a:noFill/>
        </p:spPr>
        <p:txBody>
          <a:bodyPr wrap="square" rtlCol="0">
            <a:spAutoFit/>
          </a:bodyPr>
          <a:lstStyle/>
          <a:p>
            <a:pPr algn="ctr"/>
            <a:r>
              <a:rPr lang="en-CA" sz="2300" b="1" dirty="0"/>
              <a:t>Chapters 3 &amp; </a:t>
            </a:r>
            <a:r>
              <a:rPr lang="en-CA" sz="2300" b="1" dirty="0" smtClean="0"/>
              <a:t>4</a:t>
            </a:r>
            <a:endParaRPr lang="en-CA" sz="2300" dirty="0" smtClean="0"/>
          </a:p>
          <a:p>
            <a:pPr algn="ctr"/>
            <a:r>
              <a:rPr lang="en-CA" sz="2300" dirty="0" err="1" smtClean="0"/>
              <a:t>Metatheoretical</a:t>
            </a:r>
            <a:r>
              <a:rPr lang="en-CA" sz="2300" dirty="0" smtClean="0"/>
              <a:t>/</a:t>
            </a:r>
          </a:p>
          <a:p>
            <a:pPr algn="ctr"/>
            <a:r>
              <a:rPr lang="en-CA" sz="2300" dirty="0"/>
              <a:t>p</a:t>
            </a:r>
            <a:r>
              <a:rPr lang="en-CA" sz="2300" dirty="0" smtClean="0"/>
              <a:t>hilosophical thinking</a:t>
            </a:r>
            <a:endParaRPr lang="en-CA" sz="2300" b="1" dirty="0"/>
          </a:p>
        </p:txBody>
      </p:sp>
      <p:cxnSp>
        <p:nvCxnSpPr>
          <p:cNvPr id="18" name="Straight Connector 17"/>
          <p:cNvCxnSpPr/>
          <p:nvPr/>
        </p:nvCxnSpPr>
        <p:spPr>
          <a:xfrm>
            <a:off x="9578715" y="3717561"/>
            <a:ext cx="1022" cy="62419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7964779" y="4355036"/>
            <a:ext cx="3142931" cy="170248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2200" dirty="0" smtClean="0">
                <a:solidFill>
                  <a:schemeClr val="tx1"/>
                </a:solidFill>
              </a:rPr>
              <a:t>Reflecting on the ontological, epistemological, and methodological basis of research</a:t>
            </a:r>
            <a:r>
              <a:rPr lang="en-CA" sz="2200" dirty="0" smtClean="0"/>
              <a:t> </a:t>
            </a:r>
            <a:endParaRPr lang="en-CA" sz="2200" dirty="0"/>
          </a:p>
        </p:txBody>
      </p:sp>
      <p:sp>
        <p:nvSpPr>
          <p:cNvPr id="8" name="TextBox 7"/>
          <p:cNvSpPr txBox="1"/>
          <p:nvPr/>
        </p:nvSpPr>
        <p:spPr>
          <a:xfrm>
            <a:off x="4438653" y="4417358"/>
            <a:ext cx="3526126" cy="1200329"/>
          </a:xfrm>
          <a:prstGeom prst="rect">
            <a:avLst/>
          </a:prstGeom>
          <a:noFill/>
        </p:spPr>
        <p:txBody>
          <a:bodyPr wrap="square" rtlCol="0">
            <a:spAutoFit/>
          </a:bodyPr>
          <a:lstStyle/>
          <a:p>
            <a:r>
              <a:rPr lang="en-CA" sz="2400" dirty="0" smtClean="0"/>
              <a:t>Thinking about the nature of the social, cultural, and psychological phenomena</a:t>
            </a:r>
          </a:p>
        </p:txBody>
      </p:sp>
    </p:spTree>
    <p:extLst>
      <p:ext uri="{BB962C8B-B14F-4D97-AF65-F5344CB8AC3E}">
        <p14:creationId xmlns:p14="http://schemas.microsoft.com/office/powerpoint/2010/main" val="3722290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9117"/>
          </a:xfrm>
        </p:spPr>
        <p:txBody>
          <a:bodyPr>
            <a:normAutofit/>
          </a:bodyPr>
          <a:lstStyle/>
          <a:p>
            <a:pPr algn="ctr"/>
            <a:r>
              <a:rPr lang="en-CA" sz="3200" b="1" dirty="0" smtClean="0"/>
              <a:t>A critique of positivism</a:t>
            </a:r>
            <a:endParaRPr lang="en-CA" sz="3200" b="0" dirty="0"/>
          </a:p>
        </p:txBody>
      </p:sp>
      <p:sp>
        <p:nvSpPr>
          <p:cNvPr id="3" name="Content Placeholder 2"/>
          <p:cNvSpPr>
            <a:spLocks noGrp="1"/>
          </p:cNvSpPr>
          <p:nvPr>
            <p:ph idx="1"/>
          </p:nvPr>
        </p:nvSpPr>
        <p:spPr>
          <a:xfrm>
            <a:off x="593557" y="1588957"/>
            <a:ext cx="11309685" cy="4651422"/>
          </a:xfrm>
        </p:spPr>
        <p:txBody>
          <a:bodyPr>
            <a:normAutofit fontScale="92500"/>
          </a:bodyPr>
          <a:lstStyle/>
          <a:p>
            <a:pPr marL="514350" indent="-514350">
              <a:buAutoNum type="arabicPeriod"/>
            </a:pPr>
            <a:r>
              <a:rPr lang="en-CA" dirty="0" smtClean="0"/>
              <a:t>Positivist </a:t>
            </a:r>
            <a:r>
              <a:rPr lang="en-CA" dirty="0"/>
              <a:t>research is not capable of generating new knowledge over and above empirical </a:t>
            </a:r>
            <a:r>
              <a:rPr lang="en-CA" dirty="0" smtClean="0"/>
              <a:t>regularities.</a:t>
            </a:r>
          </a:p>
          <a:p>
            <a:pPr marL="514350" indent="-514350">
              <a:buAutoNum type="arabicPeriod"/>
            </a:pPr>
            <a:r>
              <a:rPr lang="en-CA" dirty="0"/>
              <a:t>Many positivists accept the radical empiricist approach that rejects the existence of unobservable generative powers and causal mechanisms. </a:t>
            </a:r>
            <a:endParaRPr lang="en-CA" dirty="0" smtClean="0"/>
          </a:p>
          <a:p>
            <a:pPr marL="514350" indent="-514350">
              <a:buAutoNum type="arabicPeriod"/>
            </a:pPr>
            <a:r>
              <a:rPr lang="en-CA" dirty="0"/>
              <a:t>For </a:t>
            </a:r>
            <a:r>
              <a:rPr lang="en-CA" dirty="0" smtClean="0"/>
              <a:t>positivists </a:t>
            </a:r>
            <a:r>
              <a:rPr lang="en-CA" dirty="0"/>
              <a:t>the goal of science is an accumulation of statements about the patterns and regularities </a:t>
            </a:r>
            <a:r>
              <a:rPr lang="en-CA" dirty="0" smtClean="0"/>
              <a:t>among variables</a:t>
            </a:r>
          </a:p>
          <a:p>
            <a:pPr marL="514350" indent="-514350">
              <a:buAutoNum type="arabicPeriod"/>
            </a:pPr>
            <a:r>
              <a:rPr lang="en-CA" dirty="0"/>
              <a:t>Theoretical analysis is considered to be too metaphysical, the unnecessary luxury of exceptional scholars and a waste of time for regular research </a:t>
            </a:r>
            <a:r>
              <a:rPr lang="en-CA" dirty="0" smtClean="0"/>
              <a:t>workers.</a:t>
            </a:r>
          </a:p>
          <a:p>
            <a:pPr marL="514350" indent="-514350">
              <a:buAutoNum type="arabicPeriod"/>
            </a:pPr>
            <a:r>
              <a:rPr lang="en-CA" dirty="0"/>
              <a:t>The education of students within this paradigm is based on teaching the philosophy of positivism, the rules for operationalizing and measuring variables, and the statistical analysis of these data. </a:t>
            </a:r>
            <a:r>
              <a:rPr lang="en-CA" dirty="0" smtClean="0"/>
              <a:t> </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20</a:t>
            </a:fld>
            <a:endParaRPr lang="en-CA"/>
          </a:p>
        </p:txBody>
      </p:sp>
    </p:spTree>
    <p:extLst>
      <p:ext uri="{BB962C8B-B14F-4D97-AF65-F5344CB8AC3E}">
        <p14:creationId xmlns:p14="http://schemas.microsoft.com/office/powerpoint/2010/main" val="1405024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9117"/>
          </a:xfrm>
        </p:spPr>
        <p:txBody>
          <a:bodyPr>
            <a:normAutofit/>
          </a:bodyPr>
          <a:lstStyle/>
          <a:p>
            <a:pPr algn="ctr"/>
            <a:r>
              <a:rPr lang="en-CA" sz="3200" b="1" dirty="0" smtClean="0"/>
              <a:t>A critique of positivism </a:t>
            </a:r>
            <a:r>
              <a:rPr lang="en-CA" sz="3200" b="0" dirty="0" smtClean="0"/>
              <a:t>(continued)</a:t>
            </a:r>
            <a:endParaRPr lang="en-CA" sz="3200" b="0" dirty="0"/>
          </a:p>
        </p:txBody>
      </p:sp>
      <p:sp>
        <p:nvSpPr>
          <p:cNvPr id="3" name="Content Placeholder 2"/>
          <p:cNvSpPr>
            <a:spLocks noGrp="1"/>
          </p:cNvSpPr>
          <p:nvPr>
            <p:ph idx="1"/>
          </p:nvPr>
        </p:nvSpPr>
        <p:spPr>
          <a:xfrm>
            <a:off x="593557" y="1989221"/>
            <a:ext cx="11309685" cy="4251158"/>
          </a:xfrm>
        </p:spPr>
        <p:txBody>
          <a:bodyPr>
            <a:normAutofit/>
          </a:bodyPr>
          <a:lstStyle/>
          <a:p>
            <a:pPr marL="0" indent="0">
              <a:buNone/>
            </a:pPr>
            <a:r>
              <a:rPr lang="en-CA" dirty="0" smtClean="0"/>
              <a:t>6.  In studying culture, positivists ignore its intentional, intersubjective and systemic nature. </a:t>
            </a:r>
            <a:r>
              <a:rPr lang="en-CA" dirty="0"/>
              <a:t>Positivist social researchers instead transform these realities into sets of variables (for example, individualism and collectivism) and make them measurable in a standard way across samples from different cultural settings. </a:t>
            </a:r>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21</a:t>
            </a:fld>
            <a:endParaRPr lang="en-CA"/>
          </a:p>
        </p:txBody>
      </p:sp>
    </p:spTree>
    <p:extLst>
      <p:ext uri="{BB962C8B-B14F-4D97-AF65-F5344CB8AC3E}">
        <p14:creationId xmlns:p14="http://schemas.microsoft.com/office/powerpoint/2010/main" val="2942824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8243"/>
          </a:xfrm>
        </p:spPr>
        <p:txBody>
          <a:bodyPr>
            <a:normAutofit fontScale="90000"/>
          </a:bodyPr>
          <a:lstStyle/>
          <a:p>
            <a:r>
              <a:rPr lang="en-CA" dirty="0"/>
              <a:t>The use of statistics within positivist research and its </a:t>
            </a:r>
            <a:r>
              <a:rPr lang="en-CA" dirty="0" smtClean="0"/>
              <a:t>critiques</a:t>
            </a:r>
            <a:endParaRPr lang="en-CA" sz="3200" b="1" dirty="0"/>
          </a:p>
        </p:txBody>
      </p:sp>
      <p:sp>
        <p:nvSpPr>
          <p:cNvPr id="3" name="Content Placeholder 2"/>
          <p:cNvSpPr>
            <a:spLocks noGrp="1"/>
          </p:cNvSpPr>
          <p:nvPr>
            <p:ph idx="1"/>
          </p:nvPr>
        </p:nvSpPr>
        <p:spPr>
          <a:xfrm>
            <a:off x="497305" y="1604211"/>
            <a:ext cx="11486148" cy="4620126"/>
          </a:xfrm>
        </p:spPr>
        <p:txBody>
          <a:bodyPr>
            <a:normAutofit lnSpcReduction="10000"/>
          </a:bodyPr>
          <a:lstStyle/>
          <a:p>
            <a:pPr marL="514350" indent="-514350">
              <a:buAutoNum type="arabicPeriod"/>
            </a:pPr>
            <a:r>
              <a:rPr lang="en-CA" dirty="0" smtClean="0"/>
              <a:t>Statistical positivists try to quantify complex, multidimensional, and qualitatively heterogeneous phenomena that </a:t>
            </a:r>
            <a:r>
              <a:rPr lang="en-CA" dirty="0"/>
              <a:t>change across time and space and depend on the contexts where they happen and the histories of their bearers. </a:t>
            </a:r>
            <a:r>
              <a:rPr lang="en-CA" dirty="0" smtClean="0"/>
              <a:t> Such phenomena cannot be reduced to numbers.</a:t>
            </a:r>
          </a:p>
          <a:p>
            <a:pPr marL="514350" indent="-514350">
              <a:buAutoNum type="arabicPeriod"/>
            </a:pPr>
            <a:r>
              <a:rPr lang="en-CA" dirty="0" smtClean="0"/>
              <a:t>Statistical associations among variables do not represent causal relations and mechanisms: “Correlation does not mean causation”.</a:t>
            </a:r>
          </a:p>
          <a:p>
            <a:pPr marL="514350" indent="-514350">
              <a:buAutoNum type="arabicPeriod"/>
            </a:pPr>
            <a:r>
              <a:rPr lang="en-CA" dirty="0" smtClean="0"/>
              <a:t>Statistical associations are based on inter-individual </a:t>
            </a:r>
            <a:r>
              <a:rPr lang="en-CA" dirty="0" err="1" smtClean="0"/>
              <a:t>covariances</a:t>
            </a:r>
            <a:r>
              <a:rPr lang="en-CA" dirty="0" smtClean="0"/>
              <a:t>; conversely, real generative mechanisms function within cases based on intra-individual or intra-sociocultural processes.</a:t>
            </a:r>
          </a:p>
          <a:p>
            <a:pPr marL="514350" indent="-514350">
              <a:buAutoNum type="arabicPeriod"/>
            </a:pPr>
            <a:r>
              <a:rPr lang="en-CA" dirty="0" smtClean="0"/>
              <a:t>Statistical regularities are incapable of uncovering the systemic nature of sociocultural and psychological phenomena</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22</a:t>
            </a:fld>
            <a:endParaRPr lang="en-CA"/>
          </a:p>
        </p:txBody>
      </p:sp>
    </p:spTree>
    <p:extLst>
      <p:ext uri="{BB962C8B-B14F-4D97-AF65-F5344CB8AC3E}">
        <p14:creationId xmlns:p14="http://schemas.microsoft.com/office/powerpoint/2010/main" val="2221563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98529" cy="918243"/>
          </a:xfrm>
        </p:spPr>
        <p:txBody>
          <a:bodyPr>
            <a:normAutofit/>
          </a:bodyPr>
          <a:lstStyle/>
          <a:p>
            <a:r>
              <a:rPr lang="en-CA" dirty="0"/>
              <a:t>The use of statistics within positivist research and its </a:t>
            </a:r>
            <a:r>
              <a:rPr lang="en-CA" dirty="0" smtClean="0"/>
              <a:t>critiques</a:t>
            </a:r>
            <a:endParaRPr lang="en-CA" sz="3200" b="1" dirty="0"/>
          </a:p>
        </p:txBody>
      </p:sp>
      <p:sp>
        <p:nvSpPr>
          <p:cNvPr id="3" name="Content Placeholder 2"/>
          <p:cNvSpPr>
            <a:spLocks noGrp="1"/>
          </p:cNvSpPr>
          <p:nvPr>
            <p:ph idx="1"/>
          </p:nvPr>
        </p:nvSpPr>
        <p:spPr>
          <a:xfrm>
            <a:off x="497305" y="1604211"/>
            <a:ext cx="11486148" cy="4620126"/>
          </a:xfrm>
        </p:spPr>
        <p:txBody>
          <a:bodyPr>
            <a:normAutofit lnSpcReduction="10000"/>
          </a:bodyPr>
          <a:lstStyle/>
          <a:p>
            <a:pPr marL="514350" indent="-514350">
              <a:buAutoNum type="arabicPeriod" startAt="5"/>
            </a:pPr>
            <a:r>
              <a:rPr lang="en-CA" dirty="0" smtClean="0"/>
              <a:t>The language of statistics creates ‘statistical reality’</a:t>
            </a:r>
            <a:r>
              <a:rPr lang="en-CA" dirty="0"/>
              <a:t> that exists separately </a:t>
            </a:r>
            <a:r>
              <a:rPr lang="en-CA" dirty="0" smtClean="0"/>
              <a:t> </a:t>
            </a:r>
          </a:p>
          <a:p>
            <a:pPr marL="0" indent="0">
              <a:buNone/>
            </a:pPr>
            <a:r>
              <a:rPr lang="en-CA" dirty="0"/>
              <a:t> </a:t>
            </a:r>
            <a:r>
              <a:rPr lang="en-CA" dirty="0" smtClean="0"/>
              <a:t>     and </a:t>
            </a:r>
            <a:r>
              <a:rPr lang="en-CA" dirty="0"/>
              <a:t>relatively independently from the reality where the phenomena under </a:t>
            </a:r>
            <a:endParaRPr lang="en-CA" dirty="0" smtClean="0"/>
          </a:p>
          <a:p>
            <a:pPr marL="0" indent="0">
              <a:buNone/>
            </a:pPr>
            <a:r>
              <a:rPr lang="en-CA" dirty="0"/>
              <a:t> </a:t>
            </a:r>
            <a:r>
              <a:rPr lang="en-CA" dirty="0" smtClean="0"/>
              <a:t>      investigation </a:t>
            </a:r>
            <a:r>
              <a:rPr lang="en-CA" dirty="0"/>
              <a:t>exist </a:t>
            </a:r>
            <a:r>
              <a:rPr lang="en-CA" dirty="0" smtClean="0"/>
              <a:t>and </a:t>
            </a:r>
            <a:r>
              <a:rPr lang="en-CA" dirty="0"/>
              <a:t>function. </a:t>
            </a:r>
            <a:r>
              <a:rPr lang="en-CA" dirty="0" smtClean="0"/>
              <a:t> </a:t>
            </a:r>
          </a:p>
          <a:p>
            <a:pPr marL="0" indent="0">
              <a:buNone/>
            </a:pPr>
            <a:r>
              <a:rPr lang="en-CA" dirty="0"/>
              <a:t>6. </a:t>
            </a:r>
            <a:r>
              <a:rPr lang="en-CA" dirty="0" smtClean="0"/>
              <a:t> Statistically-oriented </a:t>
            </a:r>
            <a:r>
              <a:rPr lang="en-CA" dirty="0"/>
              <a:t>researchers cannot handle exceptions and outliers </a:t>
            </a:r>
            <a:endParaRPr lang="en-CA" dirty="0" smtClean="0"/>
          </a:p>
          <a:p>
            <a:pPr marL="0" indent="0">
              <a:buNone/>
            </a:pPr>
            <a:r>
              <a:rPr lang="en-CA" dirty="0"/>
              <a:t> </a:t>
            </a:r>
            <a:r>
              <a:rPr lang="en-CA" dirty="0" smtClean="0"/>
              <a:t>    that </a:t>
            </a:r>
            <a:r>
              <a:rPr lang="en-CA" dirty="0"/>
              <a:t>do not fit their models. </a:t>
            </a:r>
            <a:endParaRPr lang="en-CA" dirty="0" smtClean="0"/>
          </a:p>
          <a:p>
            <a:pPr marL="514350" indent="-514350">
              <a:buAutoNum type="arabicPeriod" startAt="7"/>
            </a:pPr>
            <a:r>
              <a:rPr lang="en-CA" dirty="0" smtClean="0"/>
              <a:t>The obsession with statistics in student teaching leads to the substitution of creative insightful scientific thinking with semi-algorithmic statistical techniques.</a:t>
            </a:r>
          </a:p>
          <a:p>
            <a:pPr marL="514350" indent="-514350">
              <a:buAutoNum type="arabicPeriod" startAt="7"/>
            </a:pPr>
            <a:r>
              <a:rPr lang="en-CA" dirty="0" smtClean="0"/>
              <a:t>Too often quantitative culture and psychology studies do not use probability-based and representative samples required by their statistical methodology.</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23</a:t>
            </a:fld>
            <a:endParaRPr lang="en-CA"/>
          </a:p>
        </p:txBody>
      </p:sp>
    </p:spTree>
    <p:extLst>
      <p:ext uri="{BB962C8B-B14F-4D97-AF65-F5344CB8AC3E}">
        <p14:creationId xmlns:p14="http://schemas.microsoft.com/office/powerpoint/2010/main" val="246892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8243"/>
          </a:xfrm>
        </p:spPr>
        <p:txBody>
          <a:bodyPr>
            <a:normAutofit/>
          </a:bodyPr>
          <a:lstStyle/>
          <a:p>
            <a:r>
              <a:rPr lang="en-CA" dirty="0"/>
              <a:t>The use of statistics within positivist research and its </a:t>
            </a:r>
            <a:r>
              <a:rPr lang="en-CA" dirty="0" smtClean="0"/>
              <a:t>critique</a:t>
            </a:r>
            <a:endParaRPr lang="en-CA" sz="3200" b="1" dirty="0"/>
          </a:p>
        </p:txBody>
      </p:sp>
      <p:sp>
        <p:nvSpPr>
          <p:cNvPr id="3" name="Content Placeholder 2"/>
          <p:cNvSpPr>
            <a:spLocks noGrp="1"/>
          </p:cNvSpPr>
          <p:nvPr>
            <p:ph idx="1"/>
          </p:nvPr>
        </p:nvSpPr>
        <p:spPr>
          <a:xfrm>
            <a:off x="497305" y="1604211"/>
            <a:ext cx="11486148" cy="4620126"/>
          </a:xfrm>
        </p:spPr>
        <p:txBody>
          <a:bodyPr>
            <a:normAutofit/>
          </a:bodyPr>
          <a:lstStyle/>
          <a:p>
            <a:pPr marL="0" indent="0">
              <a:buNone/>
            </a:pPr>
            <a:endParaRPr lang="en-CA" dirty="0"/>
          </a:p>
          <a:p>
            <a:pPr marL="0" indent="0">
              <a:buNone/>
            </a:pPr>
            <a:r>
              <a:rPr lang="en-CA" dirty="0" smtClean="0"/>
              <a:t>9.  Statistical positivists place too strong an emphasis on making conclusions about discovered regularities on significance testing.</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24</a:t>
            </a:fld>
            <a:endParaRPr lang="en-CA"/>
          </a:p>
        </p:txBody>
      </p:sp>
    </p:spTree>
    <p:extLst>
      <p:ext uri="{BB962C8B-B14F-4D97-AF65-F5344CB8AC3E}">
        <p14:creationId xmlns:p14="http://schemas.microsoft.com/office/powerpoint/2010/main" val="910535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9066"/>
          </a:xfrm>
        </p:spPr>
        <p:txBody>
          <a:bodyPr>
            <a:normAutofit/>
          </a:bodyPr>
          <a:lstStyle/>
          <a:p>
            <a:r>
              <a:rPr lang="en-CA" dirty="0"/>
              <a:t>Chapter 3: Conclusion </a:t>
            </a:r>
            <a:endParaRPr lang="en-CA" sz="3200" b="1" dirty="0"/>
          </a:p>
        </p:txBody>
      </p:sp>
      <p:sp>
        <p:nvSpPr>
          <p:cNvPr id="3" name="Content Placeholder 2"/>
          <p:cNvSpPr>
            <a:spLocks noGrp="1"/>
          </p:cNvSpPr>
          <p:nvPr>
            <p:ph idx="1"/>
          </p:nvPr>
        </p:nvSpPr>
        <p:spPr>
          <a:xfrm>
            <a:off x="614598" y="1603947"/>
            <a:ext cx="10987790" cy="4573015"/>
          </a:xfrm>
        </p:spPr>
        <p:txBody>
          <a:bodyPr/>
          <a:lstStyle/>
          <a:p>
            <a:pPr marL="0" indent="0">
              <a:buNone/>
            </a:pPr>
            <a:r>
              <a:rPr lang="en-CA" dirty="0" smtClean="0"/>
              <a:t>a</a:t>
            </a:r>
            <a:r>
              <a:rPr lang="en-CA" smtClean="0"/>
              <a:t>.  </a:t>
            </a:r>
            <a:r>
              <a:rPr lang="en-CA" b="1" smtClean="0"/>
              <a:t>Philosophical </a:t>
            </a:r>
            <a:r>
              <a:rPr lang="en-CA" b="1" dirty="0" smtClean="0"/>
              <a:t>thinking </a:t>
            </a:r>
            <a:r>
              <a:rPr lang="en-CA" dirty="0" smtClean="0"/>
              <a:t>addresses first of all the fundamental problem of any research: how to get from the </a:t>
            </a:r>
            <a:r>
              <a:rPr lang="en-CA" dirty="0"/>
              <a:t>surface to the essence of things and from particulars to the </a:t>
            </a:r>
            <a:r>
              <a:rPr lang="en-CA" dirty="0" smtClean="0"/>
              <a:t>general.</a:t>
            </a:r>
          </a:p>
          <a:p>
            <a:pPr marL="0" indent="0">
              <a:buNone/>
            </a:pPr>
            <a:r>
              <a:rPr lang="en-CA" dirty="0" smtClean="0"/>
              <a:t>b.  Two aspects of this thinking were outlined: modes of inference and philosophical paradigms. </a:t>
            </a:r>
          </a:p>
          <a:p>
            <a:pPr marL="0" indent="0">
              <a:buNone/>
            </a:pPr>
            <a:r>
              <a:rPr lang="en-CA" dirty="0" smtClean="0"/>
              <a:t>c. Induction and deduction with their corresponding forms were discussed.</a:t>
            </a:r>
          </a:p>
          <a:p>
            <a:pPr marL="0" indent="0">
              <a:buNone/>
            </a:pPr>
            <a:r>
              <a:rPr lang="en-CA" dirty="0" smtClean="0"/>
              <a:t>d.  The positivist paradigm is comprised of enumerative induction and the ampliative deductive mode of inference.</a:t>
            </a:r>
          </a:p>
          <a:p>
            <a:pPr marL="0" indent="0">
              <a:buNone/>
            </a:pPr>
            <a:r>
              <a:rPr lang="en-CA" dirty="0" smtClean="0"/>
              <a:t>e.  A critique of this paradigm is provided.</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25</a:t>
            </a:fld>
            <a:endParaRPr lang="en-CA"/>
          </a:p>
        </p:txBody>
      </p:sp>
    </p:spTree>
    <p:extLst>
      <p:ext uri="{BB962C8B-B14F-4D97-AF65-F5344CB8AC3E}">
        <p14:creationId xmlns:p14="http://schemas.microsoft.com/office/powerpoint/2010/main" val="814712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smtClean="0"/>
              <a:t>Chapter 3: Introduction</a:t>
            </a:r>
            <a:br>
              <a:rPr lang="en-CA" sz="3200" b="1" dirty="0" smtClean="0"/>
            </a:br>
            <a:r>
              <a:rPr lang="en-CA" dirty="0" smtClean="0"/>
              <a:t>Philosophical Thinking</a:t>
            </a:r>
            <a:endParaRPr lang="en-CA" sz="3200" b="1" dirty="0"/>
          </a:p>
        </p:txBody>
      </p:sp>
      <p:sp>
        <p:nvSpPr>
          <p:cNvPr id="3" name="Content Placeholder 2"/>
          <p:cNvSpPr>
            <a:spLocks noGrp="1"/>
          </p:cNvSpPr>
          <p:nvPr>
            <p:ph idx="1"/>
          </p:nvPr>
        </p:nvSpPr>
        <p:spPr>
          <a:xfrm>
            <a:off x="838200" y="1648918"/>
            <a:ext cx="10515600" cy="4528045"/>
          </a:xfrm>
        </p:spPr>
        <p:txBody>
          <a:bodyPr/>
          <a:lstStyle/>
          <a:p>
            <a:pPr marL="0" indent="0">
              <a:buNone/>
            </a:pPr>
            <a:r>
              <a:rPr lang="en-CA" dirty="0" smtClean="0"/>
              <a:t>Philosophical thinking is </a:t>
            </a:r>
            <a:r>
              <a:rPr lang="en-CA" dirty="0"/>
              <a:t>related to the </a:t>
            </a:r>
            <a:r>
              <a:rPr lang="en-CA" i="1" dirty="0"/>
              <a:t>philosophy of science</a:t>
            </a:r>
            <a:r>
              <a:rPr lang="en-CA" dirty="0"/>
              <a:t>, which means a theorizing about the </a:t>
            </a:r>
            <a:r>
              <a:rPr lang="en-CA" i="1" dirty="0"/>
              <a:t>ontology</a:t>
            </a:r>
            <a:r>
              <a:rPr lang="en-CA" dirty="0"/>
              <a:t>, </a:t>
            </a:r>
            <a:r>
              <a:rPr lang="en-CA" i="1" dirty="0"/>
              <a:t>epistemology</a:t>
            </a:r>
            <a:r>
              <a:rPr lang="en-CA" dirty="0"/>
              <a:t>, and </a:t>
            </a:r>
            <a:r>
              <a:rPr lang="en-CA" i="1" dirty="0"/>
              <a:t>methodology</a:t>
            </a:r>
            <a:r>
              <a:rPr lang="en-CA" dirty="0"/>
              <a:t> of a research and its objects. </a:t>
            </a:r>
            <a:endParaRPr lang="en-CA" dirty="0" smtClean="0"/>
          </a:p>
          <a:p>
            <a:pPr marL="0" indent="0">
              <a:buNone/>
            </a:pPr>
            <a:endParaRPr lang="en-CA" dirty="0" smtClean="0"/>
          </a:p>
          <a:p>
            <a:pPr marL="0" indent="0">
              <a:buNone/>
            </a:pPr>
            <a:r>
              <a:rPr lang="en-CA" i="1" dirty="0"/>
              <a:t>O</a:t>
            </a:r>
            <a:r>
              <a:rPr lang="en-CA" i="1" dirty="0" smtClean="0"/>
              <a:t>ntology</a:t>
            </a:r>
            <a:r>
              <a:rPr lang="en-CA" dirty="0" smtClean="0"/>
              <a:t> </a:t>
            </a:r>
            <a:r>
              <a:rPr lang="en-CA" dirty="0"/>
              <a:t>addresses </a:t>
            </a:r>
            <a:r>
              <a:rPr lang="en-CA" dirty="0" smtClean="0"/>
              <a:t>questions </a:t>
            </a:r>
            <a:r>
              <a:rPr lang="en-CA" dirty="0"/>
              <a:t>about the nature and </a:t>
            </a:r>
            <a:r>
              <a:rPr lang="en-CA" dirty="0" smtClean="0"/>
              <a:t>structures </a:t>
            </a:r>
            <a:r>
              <a:rPr lang="en-CA" dirty="0"/>
              <a:t>of the realities under investigation</a:t>
            </a:r>
            <a:r>
              <a:rPr lang="en-CA" dirty="0" smtClean="0"/>
              <a:t>;</a:t>
            </a:r>
            <a:r>
              <a:rPr lang="en-CA" dirty="0"/>
              <a:t> </a:t>
            </a:r>
            <a:endParaRPr lang="en-CA" dirty="0" smtClean="0"/>
          </a:p>
          <a:p>
            <a:pPr marL="0" indent="0">
              <a:buNone/>
            </a:pPr>
            <a:r>
              <a:rPr lang="en-CA" i="1" dirty="0"/>
              <a:t>E</a:t>
            </a:r>
            <a:r>
              <a:rPr lang="en-CA" i="1" dirty="0" smtClean="0"/>
              <a:t>pistemology</a:t>
            </a:r>
            <a:r>
              <a:rPr lang="en-CA" dirty="0" smtClean="0"/>
              <a:t> </a:t>
            </a:r>
            <a:r>
              <a:rPr lang="en-CA" dirty="0"/>
              <a:t>provides assumptions about the nature and sources of knowledge that a scholar is planning to discover; </a:t>
            </a:r>
            <a:endParaRPr lang="en-CA" dirty="0" smtClean="0"/>
          </a:p>
          <a:p>
            <a:pPr marL="0" indent="0">
              <a:buNone/>
            </a:pPr>
            <a:r>
              <a:rPr lang="en-CA" i="1" dirty="0"/>
              <a:t>M</a:t>
            </a:r>
            <a:r>
              <a:rPr lang="en-CA" i="1" dirty="0" smtClean="0"/>
              <a:t>ethodology</a:t>
            </a:r>
            <a:r>
              <a:rPr lang="en-CA" dirty="0" smtClean="0"/>
              <a:t> </a:t>
            </a:r>
            <a:r>
              <a:rPr lang="en-CA" dirty="0"/>
              <a:t>answers the questions about the main ways of obtaining knowledge about these realities.</a:t>
            </a:r>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3</a:t>
            </a:fld>
            <a:endParaRPr lang="en-CA"/>
          </a:p>
        </p:txBody>
      </p:sp>
    </p:spTree>
    <p:extLst>
      <p:ext uri="{BB962C8B-B14F-4D97-AF65-F5344CB8AC3E}">
        <p14:creationId xmlns:p14="http://schemas.microsoft.com/office/powerpoint/2010/main" val="1012671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4872"/>
            <a:ext cx="10515600" cy="1004342"/>
          </a:xfrm>
        </p:spPr>
        <p:txBody>
          <a:bodyPr>
            <a:normAutofit/>
          </a:bodyPr>
          <a:lstStyle/>
          <a:p>
            <a:r>
              <a:rPr lang="en-CA" sz="3200" b="1" dirty="0" smtClean="0"/>
              <a:t>Chapter 3: Introduction</a:t>
            </a:r>
            <a:br>
              <a:rPr lang="en-CA" sz="3200" b="1" dirty="0" smtClean="0"/>
            </a:br>
            <a:r>
              <a:rPr lang="en-CA" dirty="0" smtClean="0"/>
              <a:t>Philosophical Thinking</a:t>
            </a:r>
            <a:endParaRPr lang="en-CA" sz="3200" b="1"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4577" y="1514008"/>
            <a:ext cx="10822897" cy="4842342"/>
          </a:xfrm>
        </p:spPr>
      </p:pic>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4</a:t>
            </a:fld>
            <a:endParaRPr lang="en-CA"/>
          </a:p>
        </p:txBody>
      </p:sp>
    </p:spTree>
    <p:extLst>
      <p:ext uri="{BB962C8B-B14F-4D97-AF65-F5344CB8AC3E}">
        <p14:creationId xmlns:p14="http://schemas.microsoft.com/office/powerpoint/2010/main" val="601362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The </a:t>
            </a:r>
            <a:r>
              <a:rPr lang="en-CA" dirty="0" smtClean="0"/>
              <a:t>ultimate </a:t>
            </a:r>
            <a:r>
              <a:rPr lang="en-CA" dirty="0"/>
              <a:t>g</a:t>
            </a:r>
            <a:r>
              <a:rPr lang="en-CA" dirty="0" smtClean="0"/>
              <a:t>oals </a:t>
            </a:r>
            <a:r>
              <a:rPr lang="en-CA" dirty="0"/>
              <a:t>and </a:t>
            </a:r>
            <a:r>
              <a:rPr lang="en-CA" dirty="0" smtClean="0"/>
              <a:t>challenges </a:t>
            </a:r>
            <a:r>
              <a:rPr lang="en-CA" dirty="0"/>
              <a:t>of </a:t>
            </a:r>
            <a:r>
              <a:rPr lang="en-CA" dirty="0" smtClean="0"/>
              <a:t>scientific </a:t>
            </a:r>
            <a:r>
              <a:rPr lang="en-CA" dirty="0"/>
              <a:t>r</a:t>
            </a:r>
            <a:r>
              <a:rPr lang="en-CA" dirty="0" smtClean="0"/>
              <a:t>esearch</a:t>
            </a:r>
            <a:endParaRPr lang="en-CA" sz="3200" b="1" dirty="0"/>
          </a:p>
        </p:txBody>
      </p:sp>
      <p:sp>
        <p:nvSpPr>
          <p:cNvPr id="3" name="Content Placeholder 2"/>
          <p:cNvSpPr>
            <a:spLocks noGrp="1"/>
          </p:cNvSpPr>
          <p:nvPr>
            <p:ph idx="1"/>
          </p:nvPr>
        </p:nvSpPr>
        <p:spPr>
          <a:xfrm>
            <a:off x="730989" y="2503357"/>
            <a:ext cx="10730021" cy="1385738"/>
          </a:xfrm>
          <a:solidFill>
            <a:schemeClr val="accent1">
              <a:lumMod val="40000"/>
              <a:lumOff val="60000"/>
            </a:schemeClr>
          </a:solidFill>
        </p:spPr>
        <p:txBody>
          <a:bodyPr>
            <a:normAutofit lnSpcReduction="10000"/>
          </a:bodyPr>
          <a:lstStyle/>
          <a:p>
            <a:pPr marL="0" indent="0" algn="ctr">
              <a:buNone/>
            </a:pPr>
            <a:r>
              <a:rPr lang="en-CA" sz="3200" b="1" dirty="0" smtClean="0">
                <a:solidFill>
                  <a:schemeClr val="accent1">
                    <a:lumMod val="50000"/>
                  </a:schemeClr>
                </a:solidFill>
              </a:rPr>
              <a:t>The </a:t>
            </a:r>
            <a:r>
              <a:rPr lang="en-CA" sz="3200" b="1" dirty="0">
                <a:solidFill>
                  <a:schemeClr val="accent1">
                    <a:lumMod val="50000"/>
                  </a:schemeClr>
                </a:solidFill>
              </a:rPr>
              <a:t>problem of any scientific research is how to get from appearances to the essence and from particulars to the </a:t>
            </a:r>
            <a:r>
              <a:rPr lang="en-CA" sz="3200" b="1" dirty="0" smtClean="0">
                <a:solidFill>
                  <a:schemeClr val="accent1">
                    <a:lumMod val="50000"/>
                  </a:schemeClr>
                </a:solidFill>
              </a:rPr>
              <a:t>general</a:t>
            </a:r>
            <a:endParaRPr lang="en-CA" sz="3200" b="1" dirty="0">
              <a:solidFill>
                <a:schemeClr val="accent1">
                  <a:lumMod val="50000"/>
                </a:schemeClr>
              </a:solidFill>
            </a:endParaRPr>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5</a:t>
            </a:fld>
            <a:endParaRPr lang="en-CA"/>
          </a:p>
        </p:txBody>
      </p:sp>
      <p:sp>
        <p:nvSpPr>
          <p:cNvPr id="6" name="Rectangle 5"/>
          <p:cNvSpPr/>
          <p:nvPr/>
        </p:nvSpPr>
        <p:spPr>
          <a:xfrm>
            <a:off x="730989" y="2488101"/>
            <a:ext cx="10730022" cy="1400993"/>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988646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Two </a:t>
            </a:r>
            <a:r>
              <a:rPr lang="en-CA" dirty="0" smtClean="0"/>
              <a:t>main </a:t>
            </a:r>
            <a:r>
              <a:rPr lang="en-CA" dirty="0"/>
              <a:t>c</a:t>
            </a:r>
            <a:r>
              <a:rPr lang="en-CA" dirty="0" smtClean="0"/>
              <a:t>onstituents </a:t>
            </a:r>
            <a:r>
              <a:rPr lang="en-CA" dirty="0"/>
              <a:t>of </a:t>
            </a:r>
            <a:r>
              <a:rPr lang="en-CA" dirty="0" smtClean="0"/>
              <a:t>philosophical </a:t>
            </a:r>
            <a:r>
              <a:rPr lang="en-CA" dirty="0"/>
              <a:t>t</a:t>
            </a:r>
            <a:r>
              <a:rPr lang="en-CA" dirty="0" smtClean="0"/>
              <a:t>hinking </a:t>
            </a:r>
            <a:r>
              <a:rPr lang="en-CA" dirty="0"/>
              <a:t>a</a:t>
            </a:r>
            <a:r>
              <a:rPr lang="en-CA" dirty="0" smtClean="0"/>
              <a:t>bout </a:t>
            </a:r>
            <a:r>
              <a:rPr lang="en-CA" dirty="0"/>
              <a:t>r</a:t>
            </a:r>
            <a:r>
              <a:rPr lang="en-CA" dirty="0" smtClean="0"/>
              <a:t>esearch</a:t>
            </a:r>
            <a:endParaRPr lang="en-CA" sz="3200" b="1" dirty="0"/>
          </a:p>
        </p:txBody>
      </p:sp>
      <p:sp>
        <p:nvSpPr>
          <p:cNvPr id="3" name="Content Placeholder 2"/>
          <p:cNvSpPr>
            <a:spLocks noGrp="1"/>
          </p:cNvSpPr>
          <p:nvPr>
            <p:ph idx="1"/>
          </p:nvPr>
        </p:nvSpPr>
        <p:spPr>
          <a:xfrm>
            <a:off x="838200" y="1786270"/>
            <a:ext cx="10515600" cy="4390693"/>
          </a:xfrm>
        </p:spPr>
        <p:txBody>
          <a:bodyPr/>
          <a:lstStyle/>
          <a:p>
            <a:pPr marL="0" indent="0">
              <a:buNone/>
            </a:pPr>
            <a:r>
              <a:rPr lang="en-CA" b="1" dirty="0" smtClean="0"/>
              <a:t>Modes of inference </a:t>
            </a:r>
            <a:r>
              <a:rPr lang="en-CA" dirty="0" smtClean="0"/>
              <a:t>prescribe </a:t>
            </a:r>
            <a:r>
              <a:rPr lang="en-CA" dirty="0"/>
              <a:t>how to reason about the main steps and final goals of a scientific inquiry. </a:t>
            </a:r>
            <a:endParaRPr lang="en-CA" dirty="0" smtClean="0"/>
          </a:p>
          <a:p>
            <a:pPr marL="0" indent="0">
              <a:buNone/>
            </a:pPr>
            <a:endParaRPr lang="en-CA" b="1" dirty="0"/>
          </a:p>
          <a:p>
            <a:pPr marL="0" indent="0">
              <a:buNone/>
            </a:pPr>
            <a:r>
              <a:rPr lang="en-CA" b="1" dirty="0"/>
              <a:t>P</a:t>
            </a:r>
            <a:r>
              <a:rPr lang="en-CA" b="1" dirty="0" smtClean="0"/>
              <a:t>aradigms</a:t>
            </a:r>
            <a:r>
              <a:rPr lang="en-CA" dirty="0" smtClean="0"/>
              <a:t> </a:t>
            </a:r>
            <a:r>
              <a:rPr lang="en-CA" dirty="0"/>
              <a:t>embrace particular modes of inference and provide the basis for resolving the above problem of scientific research by answering ontological, epistemological, and methodological questions about an inquiry. </a:t>
            </a:r>
            <a:endParaRPr lang="en-CA" b="1"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6</a:t>
            </a:fld>
            <a:endParaRPr lang="en-CA"/>
          </a:p>
        </p:txBody>
      </p:sp>
    </p:spTree>
    <p:extLst>
      <p:ext uri="{BB962C8B-B14F-4D97-AF65-F5344CB8AC3E}">
        <p14:creationId xmlns:p14="http://schemas.microsoft.com/office/powerpoint/2010/main" val="2376986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893"/>
            <a:ext cx="10515600" cy="1124262"/>
          </a:xfrm>
        </p:spPr>
        <p:txBody>
          <a:bodyPr>
            <a:normAutofit/>
          </a:bodyPr>
          <a:lstStyle/>
          <a:p>
            <a:r>
              <a:rPr lang="en-CA" dirty="0"/>
              <a:t>Two </a:t>
            </a:r>
            <a:r>
              <a:rPr lang="en-CA" dirty="0" smtClean="0"/>
              <a:t>main </a:t>
            </a:r>
            <a:r>
              <a:rPr lang="en-CA" dirty="0"/>
              <a:t>c</a:t>
            </a:r>
            <a:r>
              <a:rPr lang="en-CA" dirty="0" smtClean="0"/>
              <a:t>onstituents </a:t>
            </a:r>
            <a:r>
              <a:rPr lang="en-CA" dirty="0"/>
              <a:t>of </a:t>
            </a:r>
            <a:r>
              <a:rPr lang="en-CA" dirty="0" smtClean="0"/>
              <a:t>philosophical </a:t>
            </a:r>
            <a:r>
              <a:rPr lang="en-CA" dirty="0"/>
              <a:t>t</a:t>
            </a:r>
            <a:r>
              <a:rPr lang="en-CA" dirty="0" smtClean="0"/>
              <a:t>hinking </a:t>
            </a:r>
            <a:r>
              <a:rPr lang="en-CA" dirty="0"/>
              <a:t>a</a:t>
            </a:r>
            <a:r>
              <a:rPr lang="en-CA" dirty="0" smtClean="0"/>
              <a:t>bout </a:t>
            </a:r>
            <a:r>
              <a:rPr lang="en-CA" dirty="0"/>
              <a:t>r</a:t>
            </a:r>
            <a:r>
              <a:rPr lang="en-CA" dirty="0" smtClean="0"/>
              <a:t>esearch</a:t>
            </a:r>
            <a:endParaRPr lang="en-CA" sz="3200" b="1" dirty="0"/>
          </a:p>
        </p:txBody>
      </p:sp>
      <p:sp>
        <p:nvSpPr>
          <p:cNvPr id="3" name="Content Placeholder 2"/>
          <p:cNvSpPr>
            <a:spLocks noGrp="1"/>
          </p:cNvSpPr>
          <p:nvPr>
            <p:ph idx="1"/>
          </p:nvPr>
        </p:nvSpPr>
        <p:spPr>
          <a:xfrm>
            <a:off x="494675" y="1786270"/>
            <a:ext cx="11497455" cy="4390693"/>
          </a:xfrm>
        </p:spPr>
        <p:txBody>
          <a:bodyPr/>
          <a:lstStyle/>
          <a:p>
            <a:pPr marL="0" indent="0">
              <a:buNone/>
            </a:pPr>
            <a:r>
              <a:rPr lang="en-CA" b="1" dirty="0" smtClean="0"/>
              <a:t>                                           Modes of inference</a:t>
            </a:r>
          </a:p>
          <a:p>
            <a:pPr marL="0" indent="0" algn="ctr">
              <a:buNone/>
            </a:pPr>
            <a:endParaRPr lang="en-CA" b="1" dirty="0" smtClean="0"/>
          </a:p>
          <a:p>
            <a:pPr marL="0" indent="0">
              <a:buNone/>
            </a:pPr>
            <a:r>
              <a:rPr lang="en-CA" b="1" dirty="0"/>
              <a:t> </a:t>
            </a:r>
            <a:r>
              <a:rPr lang="en-CA" b="1" dirty="0" smtClean="0"/>
              <a:t>                    Inductive                                               Deductive</a:t>
            </a:r>
          </a:p>
          <a:p>
            <a:pPr marL="0" indent="0">
              <a:buNone/>
            </a:pPr>
            <a:endParaRPr lang="en-CA" b="1" dirty="0" smtClean="0"/>
          </a:p>
          <a:p>
            <a:pPr marL="0" indent="0">
              <a:buNone/>
            </a:pPr>
            <a:r>
              <a:rPr lang="en-CA" b="1" dirty="0"/>
              <a:t> </a:t>
            </a:r>
            <a:r>
              <a:rPr lang="en-CA" b="1" dirty="0" smtClean="0"/>
              <a:t> </a:t>
            </a:r>
            <a:r>
              <a:rPr lang="en-CA" dirty="0" smtClean="0"/>
              <a:t>Enumerative   Ampliative       Deductive-nomological  Ampliative-deductive</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7</a:t>
            </a:fld>
            <a:endParaRPr lang="en-CA"/>
          </a:p>
        </p:txBody>
      </p:sp>
      <p:cxnSp>
        <p:nvCxnSpPr>
          <p:cNvPr id="7" name="Straight Connector 6"/>
          <p:cNvCxnSpPr/>
          <p:nvPr/>
        </p:nvCxnSpPr>
        <p:spPr>
          <a:xfrm flipH="1">
            <a:off x="1989221" y="3272589"/>
            <a:ext cx="705854"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923081" y="3240505"/>
            <a:ext cx="638266" cy="5775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593305" y="3272589"/>
            <a:ext cx="1475874"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309811" y="3240505"/>
            <a:ext cx="1620252" cy="5775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6408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893"/>
            <a:ext cx="10515600" cy="929389"/>
          </a:xfrm>
        </p:spPr>
        <p:txBody>
          <a:bodyPr>
            <a:normAutofit/>
          </a:bodyPr>
          <a:lstStyle/>
          <a:p>
            <a:r>
              <a:rPr lang="en-CA" dirty="0" smtClean="0"/>
              <a:t>Induction and its forms</a:t>
            </a:r>
            <a:endParaRPr lang="en-CA" sz="3200" b="1" dirty="0"/>
          </a:p>
        </p:txBody>
      </p:sp>
      <p:sp>
        <p:nvSpPr>
          <p:cNvPr id="3" name="Content Placeholder 2"/>
          <p:cNvSpPr>
            <a:spLocks noGrp="1"/>
          </p:cNvSpPr>
          <p:nvPr>
            <p:ph idx="1"/>
          </p:nvPr>
        </p:nvSpPr>
        <p:spPr>
          <a:xfrm>
            <a:off x="494675" y="1484026"/>
            <a:ext cx="11497455" cy="4692937"/>
          </a:xfrm>
        </p:spPr>
        <p:txBody>
          <a:bodyPr/>
          <a:lstStyle/>
          <a:p>
            <a:pPr marL="0" indent="0">
              <a:buNone/>
            </a:pPr>
            <a:r>
              <a:rPr lang="en-CA" b="1" dirty="0"/>
              <a:t>I</a:t>
            </a:r>
            <a:r>
              <a:rPr lang="en-CA" b="1" dirty="0" smtClean="0"/>
              <a:t>nduction </a:t>
            </a:r>
            <a:r>
              <a:rPr lang="en-CA" dirty="0"/>
              <a:t>encompasses “bottom-up” thinking from particulars to </a:t>
            </a:r>
            <a:r>
              <a:rPr lang="en-CA" dirty="0" smtClean="0"/>
              <a:t>generals. It  </a:t>
            </a:r>
            <a:r>
              <a:rPr lang="en-CA" dirty="0"/>
              <a:t>is a form of reasoning comprised of </a:t>
            </a:r>
            <a:r>
              <a:rPr lang="en-CA" dirty="0" smtClean="0"/>
              <a:t>making inferences </a:t>
            </a:r>
            <a:r>
              <a:rPr lang="en-CA" dirty="0"/>
              <a:t>from a limited number of observed or experienced instances to general propositions. </a:t>
            </a:r>
            <a:r>
              <a:rPr lang="en-CA" dirty="0" smtClean="0"/>
              <a:t> </a:t>
            </a:r>
          </a:p>
          <a:p>
            <a:pPr marL="0" indent="0">
              <a:buNone/>
            </a:pPr>
            <a:r>
              <a:rPr lang="en-CA" u="sng" dirty="0" smtClean="0"/>
              <a:t>Elaborated by:</a:t>
            </a:r>
          </a:p>
          <a:p>
            <a:pPr marL="0" indent="0">
              <a:buNone/>
            </a:pPr>
            <a:r>
              <a:rPr lang="en-CA" b="1" dirty="0" err="1"/>
              <a:t>Sextus</a:t>
            </a:r>
            <a:r>
              <a:rPr lang="en-CA" b="1" dirty="0"/>
              <a:t> </a:t>
            </a:r>
            <a:r>
              <a:rPr lang="en-CA" b="1" dirty="0" err="1"/>
              <a:t>Empiricus</a:t>
            </a:r>
            <a:r>
              <a:rPr lang="en-CA" b="1" dirty="0"/>
              <a:t> </a:t>
            </a:r>
            <a:r>
              <a:rPr lang="en-CA" dirty="0"/>
              <a:t>(c. 160–210 AD</a:t>
            </a:r>
            <a:r>
              <a:rPr lang="en-CA" dirty="0" smtClean="0"/>
              <a:t>) </a:t>
            </a:r>
          </a:p>
          <a:p>
            <a:pPr marL="0" indent="0">
              <a:buNone/>
            </a:pPr>
            <a:r>
              <a:rPr lang="en-CA" b="1" dirty="0" smtClean="0"/>
              <a:t>Roger </a:t>
            </a:r>
            <a:r>
              <a:rPr lang="en-CA" b="1" dirty="0"/>
              <a:t>Bacon </a:t>
            </a:r>
            <a:r>
              <a:rPr lang="en-CA" dirty="0"/>
              <a:t>(1220–1292</a:t>
            </a:r>
            <a:r>
              <a:rPr lang="en-CA" dirty="0" smtClean="0"/>
              <a:t>)</a:t>
            </a:r>
          </a:p>
          <a:p>
            <a:pPr marL="0" indent="0">
              <a:buNone/>
            </a:pPr>
            <a:r>
              <a:rPr lang="en-CA" b="1" dirty="0"/>
              <a:t>Francis Bacon </a:t>
            </a:r>
            <a:r>
              <a:rPr lang="en-CA" dirty="0"/>
              <a:t>(1561–1626</a:t>
            </a:r>
            <a:r>
              <a:rPr lang="en-CA" dirty="0" smtClean="0"/>
              <a:t>)</a:t>
            </a:r>
          </a:p>
          <a:p>
            <a:pPr marL="0" indent="0">
              <a:buNone/>
            </a:pPr>
            <a:r>
              <a:rPr lang="en-CA" b="1" dirty="0" smtClean="0"/>
              <a:t>David </a:t>
            </a:r>
            <a:r>
              <a:rPr lang="en-CA" b="1" dirty="0"/>
              <a:t>Hume </a:t>
            </a:r>
            <a:r>
              <a:rPr lang="en-CA" dirty="0"/>
              <a:t>(</a:t>
            </a:r>
            <a:r>
              <a:rPr lang="en-CA" dirty="0" smtClean="0"/>
              <a:t>1772–1772)</a:t>
            </a:r>
          </a:p>
          <a:p>
            <a:pPr marL="0" indent="0">
              <a:buNone/>
            </a:pPr>
            <a:r>
              <a:rPr lang="en-CA" b="1" dirty="0" smtClean="0"/>
              <a:t>John </a:t>
            </a:r>
            <a:r>
              <a:rPr lang="en-CA" b="1" dirty="0"/>
              <a:t>Stuart Mill </a:t>
            </a:r>
            <a:r>
              <a:rPr lang="en-CA" dirty="0"/>
              <a:t>(</a:t>
            </a:r>
            <a:r>
              <a:rPr lang="en-CA" dirty="0" smtClean="0"/>
              <a:t>1806–1873) </a:t>
            </a:r>
            <a:endParaRPr lang="en-CA" dirty="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8</a:t>
            </a:fld>
            <a:endParaRPr lang="en-CA"/>
          </a:p>
        </p:txBody>
      </p:sp>
    </p:spTree>
    <p:extLst>
      <p:ext uri="{BB962C8B-B14F-4D97-AF65-F5344CB8AC3E}">
        <p14:creationId xmlns:p14="http://schemas.microsoft.com/office/powerpoint/2010/main" val="98858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893"/>
            <a:ext cx="10515600" cy="929389"/>
          </a:xfrm>
        </p:spPr>
        <p:txBody>
          <a:bodyPr>
            <a:normAutofit/>
          </a:bodyPr>
          <a:lstStyle/>
          <a:p>
            <a:r>
              <a:rPr lang="en-CA" dirty="0" smtClean="0"/>
              <a:t>Induction and its forms </a:t>
            </a:r>
            <a:r>
              <a:rPr lang="en-CA" b="0" dirty="0" smtClean="0"/>
              <a:t>(continued)</a:t>
            </a:r>
            <a:endParaRPr lang="en-CA" sz="3200" b="0" dirty="0"/>
          </a:p>
        </p:txBody>
      </p:sp>
      <p:sp>
        <p:nvSpPr>
          <p:cNvPr id="3" name="Content Placeholder 2"/>
          <p:cNvSpPr>
            <a:spLocks noGrp="1"/>
          </p:cNvSpPr>
          <p:nvPr>
            <p:ph idx="1"/>
          </p:nvPr>
        </p:nvSpPr>
        <p:spPr>
          <a:xfrm>
            <a:off x="494675" y="1514006"/>
            <a:ext cx="11497455" cy="4842343"/>
          </a:xfrm>
        </p:spPr>
        <p:txBody>
          <a:bodyPr>
            <a:normAutofit fontScale="92500" lnSpcReduction="20000"/>
          </a:bodyPr>
          <a:lstStyle/>
          <a:p>
            <a:pPr marL="0" indent="0">
              <a:buNone/>
            </a:pPr>
            <a:r>
              <a:rPr lang="en-CA" b="1" dirty="0" smtClean="0"/>
              <a:t>Enumerative or naïve induction: </a:t>
            </a:r>
            <a:r>
              <a:rPr lang="en-CA" dirty="0"/>
              <a:t>researchers observe a limited number of instances and then induce and generalize to a larger number of similar instances that have not been observed. </a:t>
            </a:r>
            <a:endParaRPr lang="en-CA" dirty="0" smtClean="0"/>
          </a:p>
          <a:p>
            <a:pPr marL="0" indent="0">
              <a:buNone/>
            </a:pPr>
            <a:r>
              <a:rPr lang="en-CA" dirty="0" smtClean="0"/>
              <a:t>Typically, the goal is to discover empirical regularities like </a:t>
            </a:r>
            <a:r>
              <a:rPr lang="en-CA" dirty="0"/>
              <a:t>“If A, then </a:t>
            </a:r>
            <a:r>
              <a:rPr lang="en-CA" dirty="0" smtClean="0"/>
              <a:t>B” and generalize them to a larger number of participants (enumerate them).</a:t>
            </a:r>
          </a:p>
          <a:p>
            <a:pPr marL="0" indent="0">
              <a:buNone/>
            </a:pPr>
            <a:r>
              <a:rPr lang="en-CA" u="sng" dirty="0" smtClean="0"/>
              <a:t>Weakness:</a:t>
            </a:r>
          </a:p>
          <a:p>
            <a:pPr marL="0" indent="0">
              <a:buNone/>
            </a:pPr>
            <a:r>
              <a:rPr lang="en-CA" dirty="0" smtClean="0"/>
              <a:t>This form of induction does not </a:t>
            </a:r>
            <a:r>
              <a:rPr lang="en-CA" dirty="0"/>
              <a:t>generate new knowledge over and above what has already been empirically discovered. I</a:t>
            </a:r>
            <a:r>
              <a:rPr lang="en-CA" dirty="0" smtClean="0"/>
              <a:t>t </a:t>
            </a:r>
            <a:r>
              <a:rPr lang="en-CA" dirty="0"/>
              <a:t>does not allow researchers to make a breakthrough toward the essence of things beyond the empirical regularities established in a sample. </a:t>
            </a:r>
            <a:endParaRPr lang="en-CA" dirty="0" smtClean="0"/>
          </a:p>
          <a:p>
            <a:pPr marL="0" indent="0">
              <a:buNone/>
            </a:pPr>
            <a:r>
              <a:rPr lang="en-CA" dirty="0"/>
              <a:t>“For the induction which proceeds by simple enumeration is a childish thing, its conclusions are precarious, and it is exposed to the danger of the contrary instance; it normally bases its judgment on fewer instances than is appropriate, and merely on available instances” (Bacon 1620/2000, p. 83). </a:t>
            </a:r>
            <a:endParaRPr lang="en-CA" dirty="0" smtClean="0"/>
          </a:p>
        </p:txBody>
      </p:sp>
      <p:sp>
        <p:nvSpPr>
          <p:cNvPr id="4" name="Footer Placeholder 3"/>
          <p:cNvSpPr>
            <a:spLocks noGrp="1"/>
          </p:cNvSpPr>
          <p:nvPr>
            <p:ph type="ftr" sz="quarter" idx="11"/>
          </p:nvPr>
        </p:nvSpPr>
        <p:spPr/>
        <p:txBody>
          <a:bodyPr/>
          <a:lstStyle/>
          <a:p>
            <a:r>
              <a:rPr lang="en-CA" smtClean="0"/>
              <a:t>Created by Valery Chirkov to accompany Chirkov: Fundamentals of Research on Culture and Psychology, 2016, Routledge/Taylor &amp; Francis</a:t>
            </a:r>
            <a:endParaRPr lang="en-CA"/>
          </a:p>
        </p:txBody>
      </p:sp>
      <p:sp>
        <p:nvSpPr>
          <p:cNvPr id="5" name="Slide Number Placeholder 4"/>
          <p:cNvSpPr>
            <a:spLocks noGrp="1"/>
          </p:cNvSpPr>
          <p:nvPr>
            <p:ph type="sldNum" sz="quarter" idx="12"/>
          </p:nvPr>
        </p:nvSpPr>
        <p:spPr/>
        <p:txBody>
          <a:bodyPr/>
          <a:lstStyle/>
          <a:p>
            <a:fld id="{660E9ADC-0930-40B6-8B0B-1A2678A0D607}" type="slidenum">
              <a:rPr lang="en-CA" smtClean="0"/>
              <a:t>9</a:t>
            </a:fld>
            <a:endParaRPr lang="en-CA"/>
          </a:p>
        </p:txBody>
      </p:sp>
    </p:spTree>
    <p:extLst>
      <p:ext uri="{BB962C8B-B14F-4D97-AF65-F5344CB8AC3E}">
        <p14:creationId xmlns:p14="http://schemas.microsoft.com/office/powerpoint/2010/main" val="3432446572"/>
      </p:ext>
    </p:extLst>
  </p:cSld>
  <p:clrMapOvr>
    <a:masterClrMapping/>
  </p:clrMapOvr>
</p:sld>
</file>

<file path=ppt/theme/theme1.xml><?xml version="1.0" encoding="utf-8"?>
<a:theme xmlns:a="http://schemas.openxmlformats.org/drawingml/2006/main" name="Textbook">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8575">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1372</TotalTime>
  <Words>2359</Words>
  <Application>Microsoft Office PowerPoint</Application>
  <PresentationFormat>Widescreen</PresentationFormat>
  <Paragraphs>171</Paragraphs>
  <Slides>25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Textbook</vt:lpstr>
      <vt:lpstr>   Part 1: Thinking and Reflecting  Chapter 3  Philosophical thinking: Induction, Deduction, and Positivism</vt:lpstr>
      <vt:lpstr>Part 1: Thinking and Reflecting about Research</vt:lpstr>
      <vt:lpstr>Chapter 3: Introduction Philosophical Thinking</vt:lpstr>
      <vt:lpstr>Chapter 3: Introduction Philosophical Thinking</vt:lpstr>
      <vt:lpstr>The ultimate goals and challenges of scientific research</vt:lpstr>
      <vt:lpstr>Two main constituents of philosophical thinking about research</vt:lpstr>
      <vt:lpstr>Two main constituents of philosophical thinking about research</vt:lpstr>
      <vt:lpstr>Induction and its forms</vt:lpstr>
      <vt:lpstr>Induction and its forms (continued)</vt:lpstr>
      <vt:lpstr>Induction and its forms (continued)</vt:lpstr>
      <vt:lpstr>Induction and its forms (continued)</vt:lpstr>
      <vt:lpstr>Context of discovery and context of justification</vt:lpstr>
      <vt:lpstr>Empiricism and rationalism</vt:lpstr>
      <vt:lpstr>Empiricism and rationalism</vt:lpstr>
      <vt:lpstr>Deduction and its forms</vt:lpstr>
      <vt:lpstr>Deduction and its forms (continued)</vt:lpstr>
      <vt:lpstr>The positivist paradigm</vt:lpstr>
      <vt:lpstr>The positivist paradigm (continued)</vt:lpstr>
      <vt:lpstr>Possible applications of the positivist paradigm</vt:lpstr>
      <vt:lpstr>A critique of positivism</vt:lpstr>
      <vt:lpstr>A critique of positivism (continued)</vt:lpstr>
      <vt:lpstr>The use of statistics within positivist research and its critiques</vt:lpstr>
      <vt:lpstr>The use of statistics within positivist research and its critiques</vt:lpstr>
      <vt:lpstr>The use of statistics within positivist research and its critique</vt:lpstr>
      <vt:lpstr>Chapter 3: Conclusion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Research on Culture and Psychology Theory and Methods  Valery Chirkov</dc:title>
  <dc:creator>vac365</dc:creator>
  <cp:lastModifiedBy>vac365</cp:lastModifiedBy>
  <cp:revision>99</cp:revision>
  <dcterms:created xsi:type="dcterms:W3CDTF">2015-08-27T19:37:02Z</dcterms:created>
  <dcterms:modified xsi:type="dcterms:W3CDTF">2015-09-27T18:45:43Z</dcterms:modified>
</cp:coreProperties>
</file>