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Default Extension="tiff" ContentType="image/tiff"/>
  <Override PartName="/ppt/diagrams/layout2.xml" ContentType="application/vnd.openxmlformats-officedocument.drawingml.diagramLayout+xml"/>
  <Default Extension="gif" ContentType="image/gif"/>
  <Override PartName="/ppt/diagrams/data3.xml" ContentType="application/vnd.openxmlformats-officedocument.drawingml.diagramData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5"/>
  </p:notesMasterIdLst>
  <p:handoutMasterIdLst>
    <p:handoutMasterId r:id="rId46"/>
  </p:handoutMasterIdLst>
  <p:sldIdLst>
    <p:sldId id="299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8" r:id="rId22"/>
    <p:sldId id="276" r:id="rId23"/>
    <p:sldId id="277" r:id="rId24"/>
    <p:sldId id="279" r:id="rId25"/>
    <p:sldId id="280" r:id="rId26"/>
    <p:sldId id="282" r:id="rId27"/>
    <p:sldId id="281" r:id="rId28"/>
    <p:sldId id="285" r:id="rId29"/>
    <p:sldId id="296" r:id="rId30"/>
    <p:sldId id="283" r:id="rId31"/>
    <p:sldId id="284" r:id="rId32"/>
    <p:sldId id="286" r:id="rId33"/>
    <p:sldId id="297" r:id="rId34"/>
    <p:sldId id="287" r:id="rId35"/>
    <p:sldId id="288" r:id="rId36"/>
    <p:sldId id="289" r:id="rId37"/>
    <p:sldId id="298" r:id="rId38"/>
    <p:sldId id="290" r:id="rId39"/>
    <p:sldId id="291" r:id="rId40"/>
    <p:sldId id="292" r:id="rId41"/>
    <p:sldId id="293" r:id="rId42"/>
    <p:sldId id="294" r:id="rId43"/>
    <p:sldId id="295" r:id="rId4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16E1103-CCE5-4A79-9112-F39D72A1EBAA}" type="doc">
      <dgm:prSet loTypeId="urn:microsoft.com/office/officeart/2005/8/layout/bList2#1" loCatId="list" qsTypeId="urn:microsoft.com/office/officeart/2005/8/quickstyle/simple1" qsCatId="simple" csTypeId="urn:microsoft.com/office/officeart/2005/8/colors/accent1_2" csCatId="accent1" phldr="1"/>
      <dgm:spPr/>
    </dgm:pt>
    <dgm:pt modelId="{B205536A-4C5F-48DE-B859-959E602C68EF}">
      <dgm:prSet phldrT="[Text]"/>
      <dgm:spPr/>
      <dgm:t>
        <a:bodyPr/>
        <a:lstStyle/>
        <a:p>
          <a:r>
            <a:rPr lang="en-IE" dirty="0" smtClean="0"/>
            <a:t>Employees </a:t>
          </a:r>
          <a:endParaRPr lang="en-IE" dirty="0"/>
        </a:p>
      </dgm:t>
    </dgm:pt>
    <dgm:pt modelId="{D03A576B-DA4D-4F0C-8D26-495A377164E3}" type="parTrans" cxnId="{8510D468-0DF5-46EE-8B88-B7E36B7EFE1C}">
      <dgm:prSet/>
      <dgm:spPr/>
      <dgm:t>
        <a:bodyPr/>
        <a:lstStyle/>
        <a:p>
          <a:endParaRPr lang="en-IE"/>
        </a:p>
      </dgm:t>
    </dgm:pt>
    <dgm:pt modelId="{A0572F57-F64F-4A4C-8709-1976DDFAA2D1}" type="sibTrans" cxnId="{8510D468-0DF5-46EE-8B88-B7E36B7EFE1C}">
      <dgm:prSet/>
      <dgm:spPr/>
      <dgm:t>
        <a:bodyPr/>
        <a:lstStyle/>
        <a:p>
          <a:endParaRPr lang="en-IE"/>
        </a:p>
      </dgm:t>
    </dgm:pt>
    <dgm:pt modelId="{1ADAE1DE-C426-4908-9EE5-E5A28A61773B}">
      <dgm:prSet phldrT="[Text]"/>
      <dgm:spPr/>
      <dgm:t>
        <a:bodyPr/>
        <a:lstStyle/>
        <a:p>
          <a:r>
            <a:rPr lang="en-IE" dirty="0" smtClean="0"/>
            <a:t>Customers</a:t>
          </a:r>
          <a:endParaRPr lang="en-IE" dirty="0"/>
        </a:p>
      </dgm:t>
    </dgm:pt>
    <dgm:pt modelId="{76D99574-3CF9-4FD4-B3FF-AD929CE3284A}" type="parTrans" cxnId="{FB82CC34-1E90-42DE-9008-4ED38DBEA6E0}">
      <dgm:prSet/>
      <dgm:spPr/>
      <dgm:t>
        <a:bodyPr/>
        <a:lstStyle/>
        <a:p>
          <a:endParaRPr lang="en-IE"/>
        </a:p>
      </dgm:t>
    </dgm:pt>
    <dgm:pt modelId="{678E420A-ED14-4FC6-BD53-D1B886E7AB7D}" type="sibTrans" cxnId="{FB82CC34-1E90-42DE-9008-4ED38DBEA6E0}">
      <dgm:prSet/>
      <dgm:spPr/>
      <dgm:t>
        <a:bodyPr/>
        <a:lstStyle/>
        <a:p>
          <a:endParaRPr lang="en-IE"/>
        </a:p>
      </dgm:t>
    </dgm:pt>
    <dgm:pt modelId="{FB5B101D-CA3A-41F2-91FB-3627DC01D18A}">
      <dgm:prSet phldrT="[Text]"/>
      <dgm:spPr/>
      <dgm:t>
        <a:bodyPr/>
        <a:lstStyle/>
        <a:p>
          <a:r>
            <a:rPr lang="en-IE" dirty="0" smtClean="0"/>
            <a:t>Regulators </a:t>
          </a:r>
          <a:endParaRPr lang="en-IE" dirty="0"/>
        </a:p>
      </dgm:t>
    </dgm:pt>
    <dgm:pt modelId="{18CFB69F-BEF7-4A71-BBF6-2D9B69FF3D55}" type="parTrans" cxnId="{7897222B-D597-4A87-8374-9D2D7A0E5412}">
      <dgm:prSet/>
      <dgm:spPr/>
      <dgm:t>
        <a:bodyPr/>
        <a:lstStyle/>
        <a:p>
          <a:endParaRPr lang="en-IE"/>
        </a:p>
      </dgm:t>
    </dgm:pt>
    <dgm:pt modelId="{C5AC5B82-0CC8-4EFC-B8E8-FB74AEFFC761}" type="sibTrans" cxnId="{7897222B-D597-4A87-8374-9D2D7A0E5412}">
      <dgm:prSet/>
      <dgm:spPr/>
      <dgm:t>
        <a:bodyPr/>
        <a:lstStyle/>
        <a:p>
          <a:endParaRPr lang="en-IE"/>
        </a:p>
      </dgm:t>
    </dgm:pt>
    <dgm:pt modelId="{DF856C1F-1249-4145-823D-486F25EA6751}">
      <dgm:prSet/>
      <dgm:spPr/>
      <dgm:t>
        <a:bodyPr/>
        <a:lstStyle/>
        <a:p>
          <a:r>
            <a:rPr lang="en-IE" dirty="0" smtClean="0"/>
            <a:t>Can I inflate expenses to cover gratuities? </a:t>
          </a:r>
          <a:endParaRPr lang="en-IE" dirty="0"/>
        </a:p>
      </dgm:t>
    </dgm:pt>
    <dgm:pt modelId="{2EA9D2D4-3A04-4647-B2C8-17F1C024E9AB}" type="parTrans" cxnId="{D851BAC3-EBC7-432D-B7E5-398446484A45}">
      <dgm:prSet/>
      <dgm:spPr/>
      <dgm:t>
        <a:bodyPr/>
        <a:lstStyle/>
        <a:p>
          <a:endParaRPr lang="en-IE"/>
        </a:p>
      </dgm:t>
    </dgm:pt>
    <dgm:pt modelId="{4570AB58-B8F3-4153-8ECC-BD1818F655AD}" type="sibTrans" cxnId="{D851BAC3-EBC7-432D-B7E5-398446484A45}">
      <dgm:prSet/>
      <dgm:spPr/>
      <dgm:t>
        <a:bodyPr/>
        <a:lstStyle/>
        <a:p>
          <a:endParaRPr lang="en-IE"/>
        </a:p>
      </dgm:t>
    </dgm:pt>
    <dgm:pt modelId="{BD783607-0819-4E60-9468-792AA5858FAC}">
      <dgm:prSet/>
      <dgm:spPr/>
      <dgm:t>
        <a:bodyPr/>
        <a:lstStyle/>
        <a:p>
          <a:r>
            <a:rPr lang="en-IE" dirty="0" smtClean="0"/>
            <a:t>Is this price fair? </a:t>
          </a:r>
          <a:endParaRPr lang="en-IE" dirty="0"/>
        </a:p>
      </dgm:t>
    </dgm:pt>
    <dgm:pt modelId="{112B1852-2797-4F34-AC00-BDD2C42FC0E2}" type="parTrans" cxnId="{4748B5D5-B77C-4BB3-922C-36033590DC57}">
      <dgm:prSet/>
      <dgm:spPr/>
      <dgm:t>
        <a:bodyPr/>
        <a:lstStyle/>
        <a:p>
          <a:endParaRPr lang="en-IE"/>
        </a:p>
      </dgm:t>
    </dgm:pt>
    <dgm:pt modelId="{8BF99505-0A9D-4B6C-A73F-F85C67729767}" type="sibTrans" cxnId="{4748B5D5-B77C-4BB3-922C-36033590DC57}">
      <dgm:prSet/>
      <dgm:spPr/>
      <dgm:t>
        <a:bodyPr/>
        <a:lstStyle/>
        <a:p>
          <a:endParaRPr lang="en-IE"/>
        </a:p>
      </dgm:t>
    </dgm:pt>
    <dgm:pt modelId="{B4EDDD35-D76B-437C-8A0F-CFF9C9888BA0}">
      <dgm:prSet/>
      <dgm:spPr/>
      <dgm:t>
        <a:bodyPr/>
        <a:lstStyle/>
        <a:p>
          <a:r>
            <a:rPr lang="en-IE" dirty="0" smtClean="0"/>
            <a:t>Should Internet sellers incur the cost of collecting the appropriate state sales tax?</a:t>
          </a:r>
          <a:endParaRPr lang="en-IE" dirty="0"/>
        </a:p>
      </dgm:t>
    </dgm:pt>
    <dgm:pt modelId="{E77C3AB8-627C-41DF-B506-8920459E1948}" type="parTrans" cxnId="{460DDD5D-6441-4000-B3F6-AD6BCD828429}">
      <dgm:prSet/>
      <dgm:spPr/>
      <dgm:t>
        <a:bodyPr/>
        <a:lstStyle/>
        <a:p>
          <a:endParaRPr lang="en-IE"/>
        </a:p>
      </dgm:t>
    </dgm:pt>
    <dgm:pt modelId="{7C754FE3-0E74-4FA2-AAFA-17A18F8CF760}" type="sibTrans" cxnId="{460DDD5D-6441-4000-B3F6-AD6BCD828429}">
      <dgm:prSet/>
      <dgm:spPr/>
      <dgm:t>
        <a:bodyPr/>
        <a:lstStyle/>
        <a:p>
          <a:endParaRPr lang="en-IE"/>
        </a:p>
      </dgm:t>
    </dgm:pt>
    <dgm:pt modelId="{DF3943A5-4C9D-4ED5-BED1-6D0E49B8C193}" type="pres">
      <dgm:prSet presAssocID="{E16E1103-CCE5-4A79-9112-F39D72A1EBAA}" presName="diagram" presStyleCnt="0">
        <dgm:presLayoutVars>
          <dgm:dir/>
          <dgm:animLvl val="lvl"/>
          <dgm:resizeHandles val="exact"/>
        </dgm:presLayoutVars>
      </dgm:prSet>
      <dgm:spPr/>
    </dgm:pt>
    <dgm:pt modelId="{C1762649-E303-4FA3-AEDF-CE891271C277}" type="pres">
      <dgm:prSet presAssocID="{B205536A-4C5F-48DE-B859-959E602C68EF}" presName="compNode" presStyleCnt="0"/>
      <dgm:spPr/>
    </dgm:pt>
    <dgm:pt modelId="{4D8E81DD-5C87-4EC9-B9F6-51503AD38A10}" type="pres">
      <dgm:prSet presAssocID="{B205536A-4C5F-48DE-B859-959E602C68EF}" presName="childRect" presStyleLbl="bgAcc1" presStyleIdx="0" presStyleCnt="3" custLinFactNeighborX="199" custLinFactNeighborY="-3184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669E37B5-242E-45D3-A90F-FE2F99F9FAFD}" type="pres">
      <dgm:prSet presAssocID="{B205536A-4C5F-48DE-B859-959E602C68EF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F0A7B6-3500-4829-9F96-E5D2993FD4DD}" type="pres">
      <dgm:prSet presAssocID="{B205536A-4C5F-48DE-B859-959E602C68EF}" presName="parentRect" presStyleLbl="alignNode1" presStyleIdx="0" presStyleCnt="3"/>
      <dgm:spPr/>
      <dgm:t>
        <a:bodyPr/>
        <a:lstStyle/>
        <a:p>
          <a:endParaRPr lang="en-US"/>
        </a:p>
      </dgm:t>
    </dgm:pt>
    <dgm:pt modelId="{D93CD6D1-3802-43BE-8CC2-57AAFDAC8D4B}" type="pres">
      <dgm:prSet presAssocID="{B205536A-4C5F-48DE-B859-959E602C68EF}" presName="adorn" presStyleLbl="fgAccFollowNode1" presStyleIdx="0" presStyleCnt="3"/>
      <dgm:spPr/>
    </dgm:pt>
    <dgm:pt modelId="{3624C13E-EFAA-43F1-98B2-22D42EB71B7C}" type="pres">
      <dgm:prSet presAssocID="{A0572F57-F64F-4A4C-8709-1976DDFAA2D1}" presName="sibTrans" presStyleLbl="sibTrans2D1" presStyleIdx="0" presStyleCnt="0"/>
      <dgm:spPr/>
      <dgm:t>
        <a:bodyPr/>
        <a:lstStyle/>
        <a:p>
          <a:endParaRPr lang="en-US"/>
        </a:p>
      </dgm:t>
    </dgm:pt>
    <dgm:pt modelId="{4417F4C3-CA51-425B-99C3-C7AF693E4624}" type="pres">
      <dgm:prSet presAssocID="{1ADAE1DE-C426-4908-9EE5-E5A28A61773B}" presName="compNode" presStyleCnt="0"/>
      <dgm:spPr/>
    </dgm:pt>
    <dgm:pt modelId="{03DA6DC1-1679-4418-AB6E-18475E7278DE}" type="pres">
      <dgm:prSet presAssocID="{1ADAE1DE-C426-4908-9EE5-E5A28A61773B}" presName="childRect" presStyleLbl="bgAcc1" presStyleIdx="1" presStyleCnt="3" custLinFactNeighborY="-3184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5C2F13C7-948B-4690-BFB0-35915113311A}" type="pres">
      <dgm:prSet presAssocID="{1ADAE1DE-C426-4908-9EE5-E5A28A61773B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7C91A65-445A-4DC5-9153-7FC20713A0D2}" type="pres">
      <dgm:prSet presAssocID="{1ADAE1DE-C426-4908-9EE5-E5A28A61773B}" presName="parentRect" presStyleLbl="alignNode1" presStyleIdx="1" presStyleCnt="3"/>
      <dgm:spPr/>
      <dgm:t>
        <a:bodyPr/>
        <a:lstStyle/>
        <a:p>
          <a:endParaRPr lang="en-US"/>
        </a:p>
      </dgm:t>
    </dgm:pt>
    <dgm:pt modelId="{F7D266A9-075A-4D20-89B5-F5BE261406BC}" type="pres">
      <dgm:prSet presAssocID="{1ADAE1DE-C426-4908-9EE5-E5A28A61773B}" presName="adorn" presStyleLbl="fgAccFollowNode1" presStyleIdx="1" presStyleCnt="3"/>
      <dgm:spPr/>
    </dgm:pt>
    <dgm:pt modelId="{7D166F9C-45F8-4E87-923F-455234AEBEB1}" type="pres">
      <dgm:prSet presAssocID="{678E420A-ED14-4FC6-BD53-D1B886E7AB7D}" presName="sibTrans" presStyleLbl="sibTrans2D1" presStyleIdx="0" presStyleCnt="0"/>
      <dgm:spPr/>
      <dgm:t>
        <a:bodyPr/>
        <a:lstStyle/>
        <a:p>
          <a:endParaRPr lang="en-US"/>
        </a:p>
      </dgm:t>
    </dgm:pt>
    <dgm:pt modelId="{20488CD2-4452-460B-B270-E1761AEB3D84}" type="pres">
      <dgm:prSet presAssocID="{FB5B101D-CA3A-41F2-91FB-3627DC01D18A}" presName="compNode" presStyleCnt="0"/>
      <dgm:spPr/>
    </dgm:pt>
    <dgm:pt modelId="{C476E68E-56C5-40CD-999F-0B8B6866A9D7}" type="pres">
      <dgm:prSet presAssocID="{FB5B101D-CA3A-41F2-91FB-3627DC01D18A}" presName="childRect" presStyleLbl="bgAcc1" presStyleIdx="2" presStyleCnt="3" custLinFactNeighborX="148" custLinFactNeighborY="-3184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B952B8B6-903F-4DC5-A1A3-06BB28415952}" type="pres">
      <dgm:prSet presAssocID="{FB5B101D-CA3A-41F2-91FB-3627DC01D18A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8EFB8A-5D79-42D5-B701-D1364A3CB881}" type="pres">
      <dgm:prSet presAssocID="{FB5B101D-CA3A-41F2-91FB-3627DC01D18A}" presName="parentRect" presStyleLbl="alignNode1" presStyleIdx="2" presStyleCnt="3"/>
      <dgm:spPr/>
      <dgm:t>
        <a:bodyPr/>
        <a:lstStyle/>
        <a:p>
          <a:endParaRPr lang="en-US"/>
        </a:p>
      </dgm:t>
    </dgm:pt>
    <dgm:pt modelId="{CE4BAE79-B1BC-4ED5-B910-72008AAC795B}" type="pres">
      <dgm:prSet presAssocID="{FB5B101D-CA3A-41F2-91FB-3627DC01D18A}" presName="adorn" presStyleLbl="fgAccFollowNode1" presStyleIdx="2" presStyleCnt="3"/>
      <dgm:spPr/>
    </dgm:pt>
  </dgm:ptLst>
  <dgm:cxnLst>
    <dgm:cxn modelId="{FB82CC34-1E90-42DE-9008-4ED38DBEA6E0}" srcId="{E16E1103-CCE5-4A79-9112-F39D72A1EBAA}" destId="{1ADAE1DE-C426-4908-9EE5-E5A28A61773B}" srcOrd="1" destOrd="0" parTransId="{76D99574-3CF9-4FD4-B3FF-AD929CE3284A}" sibTransId="{678E420A-ED14-4FC6-BD53-D1B886E7AB7D}"/>
    <dgm:cxn modelId="{4A737A50-AB9B-40CD-ADF9-CAC9CA644C41}" type="presOf" srcId="{DF856C1F-1249-4145-823D-486F25EA6751}" destId="{4D8E81DD-5C87-4EC9-B9F6-51503AD38A10}" srcOrd="0" destOrd="0" presId="urn:microsoft.com/office/officeart/2005/8/layout/bList2#1"/>
    <dgm:cxn modelId="{8510D468-0DF5-46EE-8B88-B7E36B7EFE1C}" srcId="{E16E1103-CCE5-4A79-9112-F39D72A1EBAA}" destId="{B205536A-4C5F-48DE-B859-959E602C68EF}" srcOrd="0" destOrd="0" parTransId="{D03A576B-DA4D-4F0C-8D26-495A377164E3}" sibTransId="{A0572F57-F64F-4A4C-8709-1976DDFAA2D1}"/>
    <dgm:cxn modelId="{460DDD5D-6441-4000-B3F6-AD6BCD828429}" srcId="{FB5B101D-CA3A-41F2-91FB-3627DC01D18A}" destId="{B4EDDD35-D76B-437C-8A0F-CFF9C9888BA0}" srcOrd="0" destOrd="0" parTransId="{E77C3AB8-627C-41DF-B506-8920459E1948}" sibTransId="{7C754FE3-0E74-4FA2-AAFA-17A18F8CF760}"/>
    <dgm:cxn modelId="{38A7F373-E10D-4A92-98E9-8DE1B39DF92D}" type="presOf" srcId="{B205536A-4C5F-48DE-B859-959E602C68EF}" destId="{DEF0A7B6-3500-4829-9F96-E5D2993FD4DD}" srcOrd="1" destOrd="0" presId="urn:microsoft.com/office/officeart/2005/8/layout/bList2#1"/>
    <dgm:cxn modelId="{6A5E8412-1A2A-4816-BD98-BE2C110E6584}" type="presOf" srcId="{1ADAE1DE-C426-4908-9EE5-E5A28A61773B}" destId="{27C91A65-445A-4DC5-9153-7FC20713A0D2}" srcOrd="1" destOrd="0" presId="urn:microsoft.com/office/officeart/2005/8/layout/bList2#1"/>
    <dgm:cxn modelId="{05911757-0946-4E8E-BA35-62E985BDFE2A}" type="presOf" srcId="{A0572F57-F64F-4A4C-8709-1976DDFAA2D1}" destId="{3624C13E-EFAA-43F1-98B2-22D42EB71B7C}" srcOrd="0" destOrd="0" presId="urn:microsoft.com/office/officeart/2005/8/layout/bList2#1"/>
    <dgm:cxn modelId="{91F9E68B-42D0-432E-8326-C7F7CAC87B4C}" type="presOf" srcId="{B205536A-4C5F-48DE-B859-959E602C68EF}" destId="{669E37B5-242E-45D3-A90F-FE2F99F9FAFD}" srcOrd="0" destOrd="0" presId="urn:microsoft.com/office/officeart/2005/8/layout/bList2#1"/>
    <dgm:cxn modelId="{7897222B-D597-4A87-8374-9D2D7A0E5412}" srcId="{E16E1103-CCE5-4A79-9112-F39D72A1EBAA}" destId="{FB5B101D-CA3A-41F2-91FB-3627DC01D18A}" srcOrd="2" destOrd="0" parTransId="{18CFB69F-BEF7-4A71-BBF6-2D9B69FF3D55}" sibTransId="{C5AC5B82-0CC8-4EFC-B8E8-FB74AEFFC761}"/>
    <dgm:cxn modelId="{7C21CA8C-5CA6-4584-AA31-B0ECF888C540}" type="presOf" srcId="{BD783607-0819-4E60-9468-792AA5858FAC}" destId="{03DA6DC1-1679-4418-AB6E-18475E7278DE}" srcOrd="0" destOrd="0" presId="urn:microsoft.com/office/officeart/2005/8/layout/bList2#1"/>
    <dgm:cxn modelId="{C11BA0B5-15BB-41CF-91CB-EE9EB44A9671}" type="presOf" srcId="{1ADAE1DE-C426-4908-9EE5-E5A28A61773B}" destId="{5C2F13C7-948B-4690-BFB0-35915113311A}" srcOrd="0" destOrd="0" presId="urn:microsoft.com/office/officeart/2005/8/layout/bList2#1"/>
    <dgm:cxn modelId="{4748B5D5-B77C-4BB3-922C-36033590DC57}" srcId="{1ADAE1DE-C426-4908-9EE5-E5A28A61773B}" destId="{BD783607-0819-4E60-9468-792AA5858FAC}" srcOrd="0" destOrd="0" parTransId="{112B1852-2797-4F34-AC00-BDD2C42FC0E2}" sibTransId="{8BF99505-0A9D-4B6C-A73F-F85C67729767}"/>
    <dgm:cxn modelId="{DDC2F234-A893-4DF5-9AB0-0ACE5BBFEB76}" type="presOf" srcId="{FB5B101D-CA3A-41F2-91FB-3627DC01D18A}" destId="{B952B8B6-903F-4DC5-A1A3-06BB28415952}" srcOrd="0" destOrd="0" presId="urn:microsoft.com/office/officeart/2005/8/layout/bList2#1"/>
    <dgm:cxn modelId="{B8A93CD2-0E64-476F-953B-2FDF366D460E}" type="presOf" srcId="{678E420A-ED14-4FC6-BD53-D1B886E7AB7D}" destId="{7D166F9C-45F8-4E87-923F-455234AEBEB1}" srcOrd="0" destOrd="0" presId="urn:microsoft.com/office/officeart/2005/8/layout/bList2#1"/>
    <dgm:cxn modelId="{D2B19C54-88EC-49EB-B567-D6226C86F800}" type="presOf" srcId="{E16E1103-CCE5-4A79-9112-F39D72A1EBAA}" destId="{DF3943A5-4C9D-4ED5-BED1-6D0E49B8C193}" srcOrd="0" destOrd="0" presId="urn:microsoft.com/office/officeart/2005/8/layout/bList2#1"/>
    <dgm:cxn modelId="{C1776822-BD92-4D14-BBD9-F2D28D1B54C7}" type="presOf" srcId="{B4EDDD35-D76B-437C-8A0F-CFF9C9888BA0}" destId="{C476E68E-56C5-40CD-999F-0B8B6866A9D7}" srcOrd="0" destOrd="0" presId="urn:microsoft.com/office/officeart/2005/8/layout/bList2#1"/>
    <dgm:cxn modelId="{2F380732-E4AF-4D14-93A0-520EFF368D15}" type="presOf" srcId="{FB5B101D-CA3A-41F2-91FB-3627DC01D18A}" destId="{878EFB8A-5D79-42D5-B701-D1364A3CB881}" srcOrd="1" destOrd="0" presId="urn:microsoft.com/office/officeart/2005/8/layout/bList2#1"/>
    <dgm:cxn modelId="{D851BAC3-EBC7-432D-B7E5-398446484A45}" srcId="{B205536A-4C5F-48DE-B859-959E602C68EF}" destId="{DF856C1F-1249-4145-823D-486F25EA6751}" srcOrd="0" destOrd="0" parTransId="{2EA9D2D4-3A04-4647-B2C8-17F1C024E9AB}" sibTransId="{4570AB58-B8F3-4153-8ECC-BD1818F655AD}"/>
    <dgm:cxn modelId="{6D78BCDC-C064-4D1E-AAA4-49C0BFBD777D}" type="presParOf" srcId="{DF3943A5-4C9D-4ED5-BED1-6D0E49B8C193}" destId="{C1762649-E303-4FA3-AEDF-CE891271C277}" srcOrd="0" destOrd="0" presId="urn:microsoft.com/office/officeart/2005/8/layout/bList2#1"/>
    <dgm:cxn modelId="{C4139539-FC32-4416-812B-0B7D05213A52}" type="presParOf" srcId="{C1762649-E303-4FA3-AEDF-CE891271C277}" destId="{4D8E81DD-5C87-4EC9-B9F6-51503AD38A10}" srcOrd="0" destOrd="0" presId="urn:microsoft.com/office/officeart/2005/8/layout/bList2#1"/>
    <dgm:cxn modelId="{D16A20A8-A0E1-4F7B-AC11-B5B067A425B3}" type="presParOf" srcId="{C1762649-E303-4FA3-AEDF-CE891271C277}" destId="{669E37B5-242E-45D3-A90F-FE2F99F9FAFD}" srcOrd="1" destOrd="0" presId="urn:microsoft.com/office/officeart/2005/8/layout/bList2#1"/>
    <dgm:cxn modelId="{DE0B2590-ABE7-407E-B446-C82A4BBA951A}" type="presParOf" srcId="{C1762649-E303-4FA3-AEDF-CE891271C277}" destId="{DEF0A7B6-3500-4829-9F96-E5D2993FD4DD}" srcOrd="2" destOrd="0" presId="urn:microsoft.com/office/officeart/2005/8/layout/bList2#1"/>
    <dgm:cxn modelId="{E0A4A009-8891-4AF6-95DB-F1025B30548F}" type="presParOf" srcId="{C1762649-E303-4FA3-AEDF-CE891271C277}" destId="{D93CD6D1-3802-43BE-8CC2-57AAFDAC8D4B}" srcOrd="3" destOrd="0" presId="urn:microsoft.com/office/officeart/2005/8/layout/bList2#1"/>
    <dgm:cxn modelId="{01BDE9C5-29D4-47D7-82A6-B271412FC941}" type="presParOf" srcId="{DF3943A5-4C9D-4ED5-BED1-6D0E49B8C193}" destId="{3624C13E-EFAA-43F1-98B2-22D42EB71B7C}" srcOrd="1" destOrd="0" presId="urn:microsoft.com/office/officeart/2005/8/layout/bList2#1"/>
    <dgm:cxn modelId="{5DB5BF8A-0B99-436B-823C-E25FE740A764}" type="presParOf" srcId="{DF3943A5-4C9D-4ED5-BED1-6D0E49B8C193}" destId="{4417F4C3-CA51-425B-99C3-C7AF693E4624}" srcOrd="2" destOrd="0" presId="urn:microsoft.com/office/officeart/2005/8/layout/bList2#1"/>
    <dgm:cxn modelId="{29D57C5E-13CC-4C7E-9423-405DB93033E0}" type="presParOf" srcId="{4417F4C3-CA51-425B-99C3-C7AF693E4624}" destId="{03DA6DC1-1679-4418-AB6E-18475E7278DE}" srcOrd="0" destOrd="0" presId="urn:microsoft.com/office/officeart/2005/8/layout/bList2#1"/>
    <dgm:cxn modelId="{F3DD2817-EBD2-419D-AA28-2EDF4364D9BF}" type="presParOf" srcId="{4417F4C3-CA51-425B-99C3-C7AF693E4624}" destId="{5C2F13C7-948B-4690-BFB0-35915113311A}" srcOrd="1" destOrd="0" presId="urn:microsoft.com/office/officeart/2005/8/layout/bList2#1"/>
    <dgm:cxn modelId="{3E7B2E8E-F394-477D-84A3-5A2635ACA8A5}" type="presParOf" srcId="{4417F4C3-CA51-425B-99C3-C7AF693E4624}" destId="{27C91A65-445A-4DC5-9153-7FC20713A0D2}" srcOrd="2" destOrd="0" presId="urn:microsoft.com/office/officeart/2005/8/layout/bList2#1"/>
    <dgm:cxn modelId="{580E22DB-061E-4006-8D63-548DD16C152D}" type="presParOf" srcId="{4417F4C3-CA51-425B-99C3-C7AF693E4624}" destId="{F7D266A9-075A-4D20-89B5-F5BE261406BC}" srcOrd="3" destOrd="0" presId="urn:microsoft.com/office/officeart/2005/8/layout/bList2#1"/>
    <dgm:cxn modelId="{B3B6EDB9-01A8-4DCB-9AF0-F1993CEC85FC}" type="presParOf" srcId="{DF3943A5-4C9D-4ED5-BED1-6D0E49B8C193}" destId="{7D166F9C-45F8-4E87-923F-455234AEBEB1}" srcOrd="3" destOrd="0" presId="urn:microsoft.com/office/officeart/2005/8/layout/bList2#1"/>
    <dgm:cxn modelId="{FFECAD01-6B04-4016-A031-5CBAC2F31E6E}" type="presParOf" srcId="{DF3943A5-4C9D-4ED5-BED1-6D0E49B8C193}" destId="{20488CD2-4452-460B-B270-E1761AEB3D84}" srcOrd="4" destOrd="0" presId="urn:microsoft.com/office/officeart/2005/8/layout/bList2#1"/>
    <dgm:cxn modelId="{4B626D9E-CFB3-48B3-A175-7B046E4AA5A0}" type="presParOf" srcId="{20488CD2-4452-460B-B270-E1761AEB3D84}" destId="{C476E68E-56C5-40CD-999F-0B8B6866A9D7}" srcOrd="0" destOrd="0" presId="urn:microsoft.com/office/officeart/2005/8/layout/bList2#1"/>
    <dgm:cxn modelId="{63E5DF88-9CDD-409F-8BC0-0860411BF1EF}" type="presParOf" srcId="{20488CD2-4452-460B-B270-E1761AEB3D84}" destId="{B952B8B6-903F-4DC5-A1A3-06BB28415952}" srcOrd="1" destOrd="0" presId="urn:microsoft.com/office/officeart/2005/8/layout/bList2#1"/>
    <dgm:cxn modelId="{5001480F-883A-44AE-ABED-BB79AF919CBA}" type="presParOf" srcId="{20488CD2-4452-460B-B270-E1761AEB3D84}" destId="{878EFB8A-5D79-42D5-B701-D1364A3CB881}" srcOrd="2" destOrd="0" presId="urn:microsoft.com/office/officeart/2005/8/layout/bList2#1"/>
    <dgm:cxn modelId="{D341A324-32A6-4269-9016-DA938028BC52}" type="presParOf" srcId="{20488CD2-4452-460B-B270-E1761AEB3D84}" destId="{CE4BAE79-B1BC-4ED5-B910-72008AAC795B}" srcOrd="3" destOrd="0" presId="urn:microsoft.com/office/officeart/2005/8/layout/bList2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6CEF176-529E-4DA5-B719-632E25D997CB}" type="doc">
      <dgm:prSet loTypeId="urn:microsoft.com/office/officeart/2005/8/layout/bList2#2" loCatId="list" qsTypeId="urn:microsoft.com/office/officeart/2005/8/quickstyle/simple1" qsCatId="simple" csTypeId="urn:microsoft.com/office/officeart/2005/8/colors/accent1_2" csCatId="accent1" phldr="1"/>
      <dgm:spPr/>
    </dgm:pt>
    <dgm:pt modelId="{66BFDB89-CC04-44EF-8D6C-F40F807A89B1}">
      <dgm:prSet phldrT="[Text]"/>
      <dgm:spPr/>
      <dgm:t>
        <a:bodyPr/>
        <a:lstStyle/>
        <a:p>
          <a:r>
            <a:rPr lang="en-IE" dirty="0" smtClean="0"/>
            <a:t>Media </a:t>
          </a:r>
          <a:endParaRPr lang="en-IE" dirty="0"/>
        </a:p>
      </dgm:t>
    </dgm:pt>
    <dgm:pt modelId="{DEF509BB-A4F6-4B42-AB57-AA5162C236DF}" type="parTrans" cxnId="{216D5B75-FCEF-405E-AEAC-FC53575854EF}">
      <dgm:prSet/>
      <dgm:spPr/>
      <dgm:t>
        <a:bodyPr/>
        <a:lstStyle/>
        <a:p>
          <a:endParaRPr lang="en-IE"/>
        </a:p>
      </dgm:t>
    </dgm:pt>
    <dgm:pt modelId="{076DAFA8-124A-4423-80ED-4EB2D3A64B34}" type="sibTrans" cxnId="{216D5B75-FCEF-405E-AEAC-FC53575854EF}">
      <dgm:prSet/>
      <dgm:spPr/>
      <dgm:t>
        <a:bodyPr/>
        <a:lstStyle/>
        <a:p>
          <a:endParaRPr lang="en-IE"/>
        </a:p>
      </dgm:t>
    </dgm:pt>
    <dgm:pt modelId="{490FEA5F-E371-4B21-B397-0CA98279DF99}">
      <dgm:prSet phldrT="[Text]"/>
      <dgm:spPr/>
      <dgm:t>
        <a:bodyPr/>
        <a:lstStyle/>
        <a:p>
          <a:r>
            <a:rPr lang="en-IE" dirty="0" smtClean="0"/>
            <a:t>Competition </a:t>
          </a:r>
          <a:endParaRPr lang="en-IE" dirty="0"/>
        </a:p>
      </dgm:t>
    </dgm:pt>
    <dgm:pt modelId="{6F516C34-BF52-4F28-9D06-B62C4F634DEA}" type="parTrans" cxnId="{2C633BB6-3FFB-4965-8E17-58BAD8E36755}">
      <dgm:prSet/>
      <dgm:spPr/>
      <dgm:t>
        <a:bodyPr/>
        <a:lstStyle/>
        <a:p>
          <a:endParaRPr lang="en-IE"/>
        </a:p>
      </dgm:t>
    </dgm:pt>
    <dgm:pt modelId="{642092DA-D3B7-473F-8693-080177ED2922}" type="sibTrans" cxnId="{2C633BB6-3FFB-4965-8E17-58BAD8E36755}">
      <dgm:prSet/>
      <dgm:spPr/>
      <dgm:t>
        <a:bodyPr/>
        <a:lstStyle/>
        <a:p>
          <a:endParaRPr lang="en-IE"/>
        </a:p>
      </dgm:t>
    </dgm:pt>
    <dgm:pt modelId="{FDA18BFD-DC56-428B-81ED-413945EC2648}">
      <dgm:prSet/>
      <dgm:spPr/>
      <dgm:t>
        <a:bodyPr/>
        <a:lstStyle/>
        <a:p>
          <a:r>
            <a:rPr lang="en-IE" dirty="0" smtClean="0"/>
            <a:t>Should  the marketing press release required documentation for performance or compliance achievements that are made?</a:t>
          </a:r>
          <a:endParaRPr lang="en-IE" dirty="0"/>
        </a:p>
      </dgm:t>
    </dgm:pt>
    <dgm:pt modelId="{9F1F3087-430B-491C-867F-318B96A983DA}" type="parTrans" cxnId="{5361B971-2259-4B15-9C7B-74F6B6CF1B0E}">
      <dgm:prSet/>
      <dgm:spPr/>
      <dgm:t>
        <a:bodyPr/>
        <a:lstStyle/>
        <a:p>
          <a:endParaRPr lang="en-IE"/>
        </a:p>
      </dgm:t>
    </dgm:pt>
    <dgm:pt modelId="{5EBD0DA1-7F7D-4F5F-9B26-3074C3447461}" type="sibTrans" cxnId="{5361B971-2259-4B15-9C7B-74F6B6CF1B0E}">
      <dgm:prSet/>
      <dgm:spPr/>
      <dgm:t>
        <a:bodyPr/>
        <a:lstStyle/>
        <a:p>
          <a:endParaRPr lang="en-IE"/>
        </a:p>
      </dgm:t>
    </dgm:pt>
    <dgm:pt modelId="{7A8AEAC4-CFA7-44AA-8DC1-0F039C7AD732}">
      <dgm:prSet/>
      <dgm:spPr/>
      <dgm:t>
        <a:bodyPr/>
        <a:lstStyle/>
        <a:p>
          <a:r>
            <a:rPr lang="en-IE" dirty="0" smtClean="0"/>
            <a:t>Should all product claims contained in advertising be substantiated on the company website?</a:t>
          </a:r>
          <a:endParaRPr lang="en-IE" dirty="0"/>
        </a:p>
      </dgm:t>
    </dgm:pt>
    <dgm:pt modelId="{4D2B0FE1-8F86-402B-A99A-6839DC54817D}" type="parTrans" cxnId="{5A1224F7-C0E7-4EB8-8DEB-14FA7DD7180E}">
      <dgm:prSet/>
      <dgm:spPr/>
    </dgm:pt>
    <dgm:pt modelId="{F6AB50A3-B4D3-4A81-90F6-B114D38CEB38}" type="sibTrans" cxnId="{5A1224F7-C0E7-4EB8-8DEB-14FA7DD7180E}">
      <dgm:prSet/>
      <dgm:spPr/>
    </dgm:pt>
    <dgm:pt modelId="{EA18F337-F4BA-43B0-811F-49A0AAEE3BAB}" type="pres">
      <dgm:prSet presAssocID="{E6CEF176-529E-4DA5-B719-632E25D997CB}" presName="diagram" presStyleCnt="0">
        <dgm:presLayoutVars>
          <dgm:dir/>
          <dgm:animLvl val="lvl"/>
          <dgm:resizeHandles val="exact"/>
        </dgm:presLayoutVars>
      </dgm:prSet>
      <dgm:spPr/>
    </dgm:pt>
    <dgm:pt modelId="{98A101E1-B7F9-4C34-9E22-7549E2E4B034}" type="pres">
      <dgm:prSet presAssocID="{66BFDB89-CC04-44EF-8D6C-F40F807A89B1}" presName="compNode" presStyleCnt="0"/>
      <dgm:spPr/>
    </dgm:pt>
    <dgm:pt modelId="{5BBFF4B3-CAAA-4923-9FB4-D90BD6D47523}" type="pres">
      <dgm:prSet presAssocID="{66BFDB89-CC04-44EF-8D6C-F40F807A89B1}" presName="childRect" presStyleLbl="bgAcc1" presStyleIdx="0" presStyleCnt="2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A0474164-CBCC-40F3-8516-CF1563652BA0}" type="pres">
      <dgm:prSet presAssocID="{66BFDB89-CC04-44EF-8D6C-F40F807A89B1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5AE4CF-5F8D-405D-9D6B-3A69BCC4B68F}" type="pres">
      <dgm:prSet presAssocID="{66BFDB89-CC04-44EF-8D6C-F40F807A89B1}" presName="parentRect" presStyleLbl="alignNode1" presStyleIdx="0" presStyleCnt="2"/>
      <dgm:spPr/>
      <dgm:t>
        <a:bodyPr/>
        <a:lstStyle/>
        <a:p>
          <a:endParaRPr lang="en-US"/>
        </a:p>
      </dgm:t>
    </dgm:pt>
    <dgm:pt modelId="{638260DA-2DBE-4EA1-AEA7-A692F15F4524}" type="pres">
      <dgm:prSet presAssocID="{66BFDB89-CC04-44EF-8D6C-F40F807A89B1}" presName="adorn" presStyleLbl="fgAccFollowNode1" presStyleIdx="0" presStyleCnt="2"/>
      <dgm:spPr/>
    </dgm:pt>
    <dgm:pt modelId="{2374844F-2BBD-4B21-971E-41FE86A6380C}" type="pres">
      <dgm:prSet presAssocID="{076DAFA8-124A-4423-80ED-4EB2D3A64B34}" presName="sibTrans" presStyleLbl="sibTrans2D1" presStyleIdx="0" presStyleCnt="0"/>
      <dgm:spPr/>
      <dgm:t>
        <a:bodyPr/>
        <a:lstStyle/>
        <a:p>
          <a:endParaRPr lang="en-US"/>
        </a:p>
      </dgm:t>
    </dgm:pt>
    <dgm:pt modelId="{AEE92337-80A5-413F-BB01-83232795A202}" type="pres">
      <dgm:prSet presAssocID="{490FEA5F-E371-4B21-B397-0CA98279DF99}" presName="compNode" presStyleCnt="0"/>
      <dgm:spPr/>
    </dgm:pt>
    <dgm:pt modelId="{4DC8C20E-180D-4A53-A31B-2BDEDC4489E2}" type="pres">
      <dgm:prSet presAssocID="{490FEA5F-E371-4B21-B397-0CA98279DF99}" presName="childRect" presStyleLbl="bgAcc1" presStyleIdx="1" presStyleCnt="2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9BEAE8D7-D34A-4334-B25C-006E3CB21B4A}" type="pres">
      <dgm:prSet presAssocID="{490FEA5F-E371-4B21-B397-0CA98279DF99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75D57A16-8BB7-4CC9-8AF0-9C7ACCE7A6D6}" type="pres">
      <dgm:prSet presAssocID="{490FEA5F-E371-4B21-B397-0CA98279DF99}" presName="parentRect" presStyleLbl="alignNode1" presStyleIdx="1" presStyleCnt="2"/>
      <dgm:spPr/>
      <dgm:t>
        <a:bodyPr/>
        <a:lstStyle/>
        <a:p>
          <a:endParaRPr lang="en-IE"/>
        </a:p>
      </dgm:t>
    </dgm:pt>
    <dgm:pt modelId="{EFFC7196-DD00-459A-A02E-A4C1275287C1}" type="pres">
      <dgm:prSet presAssocID="{490FEA5F-E371-4B21-B397-0CA98279DF99}" presName="adorn" presStyleLbl="fgAccFollowNode1" presStyleIdx="1" presStyleCnt="2"/>
      <dgm:spPr/>
    </dgm:pt>
  </dgm:ptLst>
  <dgm:cxnLst>
    <dgm:cxn modelId="{D0D3C324-9074-420B-85EB-08C1D4077C6B}" type="presOf" srcId="{FDA18BFD-DC56-428B-81ED-413945EC2648}" destId="{5BBFF4B3-CAAA-4923-9FB4-D90BD6D47523}" srcOrd="0" destOrd="0" presId="urn:microsoft.com/office/officeart/2005/8/layout/bList2#2"/>
    <dgm:cxn modelId="{38033507-9B21-4405-8EAB-CD3204ED92AB}" type="presOf" srcId="{490FEA5F-E371-4B21-B397-0CA98279DF99}" destId="{9BEAE8D7-D34A-4334-B25C-006E3CB21B4A}" srcOrd="0" destOrd="0" presId="urn:microsoft.com/office/officeart/2005/8/layout/bList2#2"/>
    <dgm:cxn modelId="{AC1244ED-9FE4-48D5-BD34-F5E8C5E85EB9}" type="presOf" srcId="{7A8AEAC4-CFA7-44AA-8DC1-0F039C7AD732}" destId="{4DC8C20E-180D-4A53-A31B-2BDEDC4489E2}" srcOrd="0" destOrd="0" presId="urn:microsoft.com/office/officeart/2005/8/layout/bList2#2"/>
    <dgm:cxn modelId="{0940AF58-6803-455C-AFAE-D9D405E4FC83}" type="presOf" srcId="{E6CEF176-529E-4DA5-B719-632E25D997CB}" destId="{EA18F337-F4BA-43B0-811F-49A0AAEE3BAB}" srcOrd="0" destOrd="0" presId="urn:microsoft.com/office/officeart/2005/8/layout/bList2#2"/>
    <dgm:cxn modelId="{2DAD1788-960E-4F45-8E51-EAB84FD91347}" type="presOf" srcId="{66BFDB89-CC04-44EF-8D6C-F40F807A89B1}" destId="{A0474164-CBCC-40F3-8516-CF1563652BA0}" srcOrd="0" destOrd="0" presId="urn:microsoft.com/office/officeart/2005/8/layout/bList2#2"/>
    <dgm:cxn modelId="{2C633BB6-3FFB-4965-8E17-58BAD8E36755}" srcId="{E6CEF176-529E-4DA5-B719-632E25D997CB}" destId="{490FEA5F-E371-4B21-B397-0CA98279DF99}" srcOrd="1" destOrd="0" parTransId="{6F516C34-BF52-4F28-9D06-B62C4F634DEA}" sibTransId="{642092DA-D3B7-473F-8693-080177ED2922}"/>
    <dgm:cxn modelId="{082A1CD3-DB8B-47AC-AF48-E642466A3FD7}" type="presOf" srcId="{490FEA5F-E371-4B21-B397-0CA98279DF99}" destId="{75D57A16-8BB7-4CC9-8AF0-9C7ACCE7A6D6}" srcOrd="1" destOrd="0" presId="urn:microsoft.com/office/officeart/2005/8/layout/bList2#2"/>
    <dgm:cxn modelId="{8D4A0CD5-59DC-4FD2-AA07-509088272EA5}" type="presOf" srcId="{66BFDB89-CC04-44EF-8D6C-F40F807A89B1}" destId="{AC5AE4CF-5F8D-405D-9D6B-3A69BCC4B68F}" srcOrd="1" destOrd="0" presId="urn:microsoft.com/office/officeart/2005/8/layout/bList2#2"/>
    <dgm:cxn modelId="{216D5B75-FCEF-405E-AEAC-FC53575854EF}" srcId="{E6CEF176-529E-4DA5-B719-632E25D997CB}" destId="{66BFDB89-CC04-44EF-8D6C-F40F807A89B1}" srcOrd="0" destOrd="0" parTransId="{DEF509BB-A4F6-4B42-AB57-AA5162C236DF}" sibTransId="{076DAFA8-124A-4423-80ED-4EB2D3A64B34}"/>
    <dgm:cxn modelId="{5A1224F7-C0E7-4EB8-8DEB-14FA7DD7180E}" srcId="{490FEA5F-E371-4B21-B397-0CA98279DF99}" destId="{7A8AEAC4-CFA7-44AA-8DC1-0F039C7AD732}" srcOrd="0" destOrd="0" parTransId="{4D2B0FE1-8F86-402B-A99A-6839DC54817D}" sibTransId="{F6AB50A3-B4D3-4A81-90F6-B114D38CEB38}"/>
    <dgm:cxn modelId="{5361B971-2259-4B15-9C7B-74F6B6CF1B0E}" srcId="{66BFDB89-CC04-44EF-8D6C-F40F807A89B1}" destId="{FDA18BFD-DC56-428B-81ED-413945EC2648}" srcOrd="0" destOrd="0" parTransId="{9F1F3087-430B-491C-867F-318B96A983DA}" sibTransId="{5EBD0DA1-7F7D-4F5F-9B26-3074C3447461}"/>
    <dgm:cxn modelId="{98C1AE3D-A0FA-43F2-B031-D97394ACE679}" type="presOf" srcId="{076DAFA8-124A-4423-80ED-4EB2D3A64B34}" destId="{2374844F-2BBD-4B21-971E-41FE86A6380C}" srcOrd="0" destOrd="0" presId="urn:microsoft.com/office/officeart/2005/8/layout/bList2#2"/>
    <dgm:cxn modelId="{BDCD5345-1AEF-48CB-B9BE-0AE4B6806C44}" type="presParOf" srcId="{EA18F337-F4BA-43B0-811F-49A0AAEE3BAB}" destId="{98A101E1-B7F9-4C34-9E22-7549E2E4B034}" srcOrd="0" destOrd="0" presId="urn:microsoft.com/office/officeart/2005/8/layout/bList2#2"/>
    <dgm:cxn modelId="{38F76CC0-1B19-44B0-BA84-B934979C9347}" type="presParOf" srcId="{98A101E1-B7F9-4C34-9E22-7549E2E4B034}" destId="{5BBFF4B3-CAAA-4923-9FB4-D90BD6D47523}" srcOrd="0" destOrd="0" presId="urn:microsoft.com/office/officeart/2005/8/layout/bList2#2"/>
    <dgm:cxn modelId="{ED8D1A0F-CEC0-4C8B-9BEB-841C3E9929A3}" type="presParOf" srcId="{98A101E1-B7F9-4C34-9E22-7549E2E4B034}" destId="{A0474164-CBCC-40F3-8516-CF1563652BA0}" srcOrd="1" destOrd="0" presId="urn:microsoft.com/office/officeart/2005/8/layout/bList2#2"/>
    <dgm:cxn modelId="{14792E21-C2F2-48A9-8A27-5A67C4003452}" type="presParOf" srcId="{98A101E1-B7F9-4C34-9E22-7549E2E4B034}" destId="{AC5AE4CF-5F8D-405D-9D6B-3A69BCC4B68F}" srcOrd="2" destOrd="0" presId="urn:microsoft.com/office/officeart/2005/8/layout/bList2#2"/>
    <dgm:cxn modelId="{AA3455D6-886E-462E-9A06-67BB70E34964}" type="presParOf" srcId="{98A101E1-B7F9-4C34-9E22-7549E2E4B034}" destId="{638260DA-2DBE-4EA1-AEA7-A692F15F4524}" srcOrd="3" destOrd="0" presId="urn:microsoft.com/office/officeart/2005/8/layout/bList2#2"/>
    <dgm:cxn modelId="{96984388-1C2A-4821-A3BC-17784C2A686B}" type="presParOf" srcId="{EA18F337-F4BA-43B0-811F-49A0AAEE3BAB}" destId="{2374844F-2BBD-4B21-971E-41FE86A6380C}" srcOrd="1" destOrd="0" presId="urn:microsoft.com/office/officeart/2005/8/layout/bList2#2"/>
    <dgm:cxn modelId="{90232E10-F424-4C7C-BD82-98423215974A}" type="presParOf" srcId="{EA18F337-F4BA-43B0-811F-49A0AAEE3BAB}" destId="{AEE92337-80A5-413F-BB01-83232795A202}" srcOrd="2" destOrd="0" presId="urn:microsoft.com/office/officeart/2005/8/layout/bList2#2"/>
    <dgm:cxn modelId="{1110981E-561C-43CF-B15E-75787311FC00}" type="presParOf" srcId="{AEE92337-80A5-413F-BB01-83232795A202}" destId="{4DC8C20E-180D-4A53-A31B-2BDEDC4489E2}" srcOrd="0" destOrd="0" presId="urn:microsoft.com/office/officeart/2005/8/layout/bList2#2"/>
    <dgm:cxn modelId="{D96A88D3-73C9-4677-B31B-B26A365882E3}" type="presParOf" srcId="{AEE92337-80A5-413F-BB01-83232795A202}" destId="{9BEAE8D7-D34A-4334-B25C-006E3CB21B4A}" srcOrd="1" destOrd="0" presId="urn:microsoft.com/office/officeart/2005/8/layout/bList2#2"/>
    <dgm:cxn modelId="{7BE9A08E-BEBD-44E5-B486-92654AA7883B}" type="presParOf" srcId="{AEE92337-80A5-413F-BB01-83232795A202}" destId="{75D57A16-8BB7-4CC9-8AF0-9C7ACCE7A6D6}" srcOrd="2" destOrd="0" presId="urn:microsoft.com/office/officeart/2005/8/layout/bList2#2"/>
    <dgm:cxn modelId="{0F224C6A-E902-4F0D-BFFF-4546B6561F0A}" type="presParOf" srcId="{AEE92337-80A5-413F-BB01-83232795A202}" destId="{EFFC7196-DD00-459A-A02E-A4C1275287C1}" srcOrd="3" destOrd="0" presId="urn:microsoft.com/office/officeart/2005/8/layout/bList2#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0F918AD-0645-4AEA-A437-4CC94B5613F3}" type="doc">
      <dgm:prSet loTypeId="urn:microsoft.com/office/officeart/2011/layout/HexagonRadial" loCatId="officeonline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IE"/>
        </a:p>
      </dgm:t>
    </dgm:pt>
    <dgm:pt modelId="{A0682C45-C5BD-4A64-968F-142D59F78A66}">
      <dgm:prSet phldrT="[Text]"/>
      <dgm:spPr/>
      <dgm:t>
        <a:bodyPr/>
        <a:lstStyle/>
        <a:p>
          <a:r>
            <a:rPr lang="en-IE" dirty="0" smtClean="0"/>
            <a:t>The Golden Rule </a:t>
          </a:r>
          <a:endParaRPr lang="en-IE" dirty="0"/>
        </a:p>
      </dgm:t>
    </dgm:pt>
    <dgm:pt modelId="{C22F33D8-5DF3-4DDD-BED6-FC83CD92103F}" type="parTrans" cxnId="{53F401FC-1911-4A2A-8783-C1B8E83CF446}">
      <dgm:prSet/>
      <dgm:spPr/>
      <dgm:t>
        <a:bodyPr/>
        <a:lstStyle/>
        <a:p>
          <a:endParaRPr lang="en-IE"/>
        </a:p>
      </dgm:t>
    </dgm:pt>
    <dgm:pt modelId="{45CAE3A0-B9F9-4AFA-8D80-55B3E00FEC24}" type="sibTrans" cxnId="{53F401FC-1911-4A2A-8783-C1B8E83CF446}">
      <dgm:prSet/>
      <dgm:spPr/>
      <dgm:t>
        <a:bodyPr/>
        <a:lstStyle/>
        <a:p>
          <a:endParaRPr lang="en-IE"/>
        </a:p>
      </dgm:t>
    </dgm:pt>
    <dgm:pt modelId="{B8BE1B1C-A8DC-4565-9513-8947E51A6CF0}">
      <dgm:prSet phldrT="[Text]"/>
      <dgm:spPr/>
      <dgm:t>
        <a:bodyPr/>
        <a:lstStyle/>
        <a:p>
          <a:r>
            <a:rPr lang="en-IE" dirty="0" smtClean="0"/>
            <a:t>The professional ethic</a:t>
          </a:r>
          <a:endParaRPr lang="en-IE" dirty="0"/>
        </a:p>
      </dgm:t>
    </dgm:pt>
    <dgm:pt modelId="{0E858A1D-25F4-4715-BF0E-C3CBC81CF8FB}" type="parTrans" cxnId="{AE3FA33C-28A6-427E-BE92-633D0E9AC14C}">
      <dgm:prSet/>
      <dgm:spPr/>
      <dgm:t>
        <a:bodyPr/>
        <a:lstStyle/>
        <a:p>
          <a:endParaRPr lang="en-IE"/>
        </a:p>
      </dgm:t>
    </dgm:pt>
    <dgm:pt modelId="{01F8B65C-F498-4406-83F9-09B6BD5BFC5F}" type="sibTrans" cxnId="{AE3FA33C-28A6-427E-BE92-633D0E9AC14C}">
      <dgm:prSet/>
      <dgm:spPr/>
      <dgm:t>
        <a:bodyPr/>
        <a:lstStyle/>
        <a:p>
          <a:endParaRPr lang="en-IE"/>
        </a:p>
      </dgm:t>
    </dgm:pt>
    <dgm:pt modelId="{14579182-6F1B-4CCE-848B-769E6CADA3D3}">
      <dgm:prSet phldrT="[Text]"/>
      <dgm:spPr/>
      <dgm:t>
        <a:bodyPr/>
        <a:lstStyle/>
        <a:p>
          <a:r>
            <a:rPr lang="en-IE" dirty="0" smtClean="0"/>
            <a:t>The TV/Newspaper test</a:t>
          </a:r>
          <a:endParaRPr lang="en-IE" dirty="0"/>
        </a:p>
      </dgm:t>
    </dgm:pt>
    <dgm:pt modelId="{4CE4AD93-2622-47E6-86DA-F3849056A6D9}" type="parTrans" cxnId="{9683209B-C385-49BD-BE62-5E1EFF9D8BFE}">
      <dgm:prSet/>
      <dgm:spPr/>
      <dgm:t>
        <a:bodyPr/>
        <a:lstStyle/>
        <a:p>
          <a:endParaRPr lang="en-IE"/>
        </a:p>
      </dgm:t>
    </dgm:pt>
    <dgm:pt modelId="{748CCCA3-577A-4B3F-946C-015248003C8D}" type="sibTrans" cxnId="{9683209B-C385-49BD-BE62-5E1EFF9D8BFE}">
      <dgm:prSet/>
      <dgm:spPr/>
      <dgm:t>
        <a:bodyPr/>
        <a:lstStyle/>
        <a:p>
          <a:endParaRPr lang="en-IE"/>
        </a:p>
      </dgm:t>
    </dgm:pt>
    <dgm:pt modelId="{EF27B8E0-1E50-4E47-A213-FB1BC4AF002F}">
      <dgm:prSet phldrT="[Text]"/>
      <dgm:spPr/>
      <dgm:t>
        <a:bodyPr/>
        <a:lstStyle/>
        <a:p>
          <a:r>
            <a:rPr lang="en-IE" dirty="0" smtClean="0"/>
            <a:t>When in doubt, don’t </a:t>
          </a:r>
          <a:endParaRPr lang="en-IE" dirty="0"/>
        </a:p>
      </dgm:t>
    </dgm:pt>
    <dgm:pt modelId="{21D1F24F-5E50-4408-A927-62862CDC3499}" type="parTrans" cxnId="{92970A74-23A1-4CA9-AE45-87AEBED387BB}">
      <dgm:prSet/>
      <dgm:spPr/>
      <dgm:t>
        <a:bodyPr/>
        <a:lstStyle/>
        <a:p>
          <a:endParaRPr lang="en-IE"/>
        </a:p>
      </dgm:t>
    </dgm:pt>
    <dgm:pt modelId="{104473A5-A169-45AC-955F-A735DE8E9575}" type="sibTrans" cxnId="{92970A74-23A1-4CA9-AE45-87AEBED387BB}">
      <dgm:prSet/>
      <dgm:spPr/>
      <dgm:t>
        <a:bodyPr/>
        <a:lstStyle/>
        <a:p>
          <a:endParaRPr lang="en-IE"/>
        </a:p>
      </dgm:t>
    </dgm:pt>
    <dgm:pt modelId="{3AFADCFB-6601-40E3-84FD-266036E281C2}">
      <dgm:prSet phldrT="[Text]"/>
      <dgm:spPr/>
      <dgm:t>
        <a:bodyPr/>
        <a:lstStyle/>
        <a:p>
          <a:r>
            <a:rPr lang="en-IE" dirty="0" smtClean="0"/>
            <a:t>Slippery slope</a:t>
          </a:r>
          <a:endParaRPr lang="en-IE" dirty="0"/>
        </a:p>
      </dgm:t>
    </dgm:pt>
    <dgm:pt modelId="{B6496D23-0CCE-4AF9-8B5A-D0275E55FED8}" type="parTrans" cxnId="{C1542879-71B3-4E4D-8D60-4C4924DBE573}">
      <dgm:prSet/>
      <dgm:spPr/>
      <dgm:t>
        <a:bodyPr/>
        <a:lstStyle/>
        <a:p>
          <a:endParaRPr lang="en-IE"/>
        </a:p>
      </dgm:t>
    </dgm:pt>
    <dgm:pt modelId="{A3874E91-CE9A-4E7E-9B8D-1236C7774C63}" type="sibTrans" cxnId="{C1542879-71B3-4E4D-8D60-4C4924DBE573}">
      <dgm:prSet/>
      <dgm:spPr/>
      <dgm:t>
        <a:bodyPr/>
        <a:lstStyle/>
        <a:p>
          <a:endParaRPr lang="en-IE"/>
        </a:p>
      </dgm:t>
    </dgm:pt>
    <dgm:pt modelId="{88A9E2D8-B0CD-4A8B-9FDA-540DFE5845D3}">
      <dgm:prSet phldrT="[Text]"/>
      <dgm:spPr/>
      <dgm:t>
        <a:bodyPr/>
        <a:lstStyle/>
        <a:p>
          <a:r>
            <a:rPr lang="en-IE" dirty="0" smtClean="0"/>
            <a:t>Mother/Founder on your shoulder</a:t>
          </a:r>
          <a:endParaRPr lang="en-IE" dirty="0"/>
        </a:p>
      </dgm:t>
    </dgm:pt>
    <dgm:pt modelId="{FA259B7E-C6D9-4A23-9FF3-F6A33497A782}" type="parTrans" cxnId="{08C02D11-D365-4105-A5F1-2F85E719F10C}">
      <dgm:prSet/>
      <dgm:spPr/>
      <dgm:t>
        <a:bodyPr/>
        <a:lstStyle/>
        <a:p>
          <a:endParaRPr lang="en-IE"/>
        </a:p>
      </dgm:t>
    </dgm:pt>
    <dgm:pt modelId="{93142C63-9173-42EC-BD33-55AB8B8A0EE9}" type="sibTrans" cxnId="{08C02D11-D365-4105-A5F1-2F85E719F10C}">
      <dgm:prSet/>
      <dgm:spPr/>
      <dgm:t>
        <a:bodyPr/>
        <a:lstStyle/>
        <a:p>
          <a:endParaRPr lang="en-IE"/>
        </a:p>
      </dgm:t>
    </dgm:pt>
    <dgm:pt modelId="{292DC514-B997-46E0-9474-7229517CBECF}">
      <dgm:prSet phldrT="[Text]"/>
      <dgm:spPr/>
      <dgm:t>
        <a:bodyPr/>
        <a:lstStyle/>
        <a:p>
          <a:r>
            <a:rPr lang="en-IE" dirty="0" smtClean="0"/>
            <a:t>Never knowingly do harm</a:t>
          </a:r>
          <a:endParaRPr lang="en-IE" dirty="0"/>
        </a:p>
      </dgm:t>
    </dgm:pt>
    <dgm:pt modelId="{29E94B4D-2CA1-4457-BF9B-66526434C88A}" type="parTrans" cxnId="{421DDCBD-8089-4184-B857-1400BEDFFD95}">
      <dgm:prSet/>
      <dgm:spPr/>
      <dgm:t>
        <a:bodyPr/>
        <a:lstStyle/>
        <a:p>
          <a:endParaRPr lang="en-IE"/>
        </a:p>
      </dgm:t>
    </dgm:pt>
    <dgm:pt modelId="{2550ECFB-8CC6-49E6-9998-42106604AED2}" type="sibTrans" cxnId="{421DDCBD-8089-4184-B857-1400BEDFFD95}">
      <dgm:prSet/>
      <dgm:spPr/>
      <dgm:t>
        <a:bodyPr/>
        <a:lstStyle/>
        <a:p>
          <a:endParaRPr lang="en-IE"/>
        </a:p>
      </dgm:t>
    </dgm:pt>
    <dgm:pt modelId="{8D5FFA10-8AE4-4B91-891B-CDCBEB5FA7EC}">
      <dgm:prSet phldrT="[Text]"/>
      <dgm:spPr/>
      <dgm:t>
        <a:bodyPr/>
        <a:lstStyle/>
        <a:p>
          <a:endParaRPr lang="en-US" dirty="0"/>
        </a:p>
      </dgm:t>
    </dgm:pt>
    <dgm:pt modelId="{0F4CADD7-A6E3-41C5-9A04-E58BD033ED58}" type="parTrans" cxnId="{6FCD6B39-A78B-4A1D-88E6-13080FEF4670}">
      <dgm:prSet/>
      <dgm:spPr/>
      <dgm:t>
        <a:bodyPr/>
        <a:lstStyle/>
        <a:p>
          <a:endParaRPr lang="en-IE"/>
        </a:p>
      </dgm:t>
    </dgm:pt>
    <dgm:pt modelId="{715C3388-A8E8-448C-94F3-27D9A52039F8}" type="sibTrans" cxnId="{6FCD6B39-A78B-4A1D-88E6-13080FEF4670}">
      <dgm:prSet/>
      <dgm:spPr/>
      <dgm:t>
        <a:bodyPr/>
        <a:lstStyle/>
        <a:p>
          <a:endParaRPr lang="en-IE"/>
        </a:p>
      </dgm:t>
    </dgm:pt>
    <dgm:pt modelId="{864435EE-CA44-449F-91BD-1CDB1081AA4A}">
      <dgm:prSet phldrT="[Text]"/>
      <dgm:spPr/>
      <dgm:t>
        <a:bodyPr/>
        <a:lstStyle/>
        <a:p>
          <a:endParaRPr lang="en-US"/>
        </a:p>
      </dgm:t>
    </dgm:pt>
    <dgm:pt modelId="{16DE2452-8133-402D-9016-BE12B9C48A28}" type="parTrans" cxnId="{F2AFCFD1-0DEE-4F85-8DA1-3CC780DEA864}">
      <dgm:prSet/>
      <dgm:spPr/>
      <dgm:t>
        <a:bodyPr/>
        <a:lstStyle/>
        <a:p>
          <a:endParaRPr lang="en-IE"/>
        </a:p>
      </dgm:t>
    </dgm:pt>
    <dgm:pt modelId="{54E7B24D-7DA2-4BD8-BD24-7C4B1763D696}" type="sibTrans" cxnId="{F2AFCFD1-0DEE-4F85-8DA1-3CC780DEA864}">
      <dgm:prSet/>
      <dgm:spPr/>
      <dgm:t>
        <a:bodyPr/>
        <a:lstStyle/>
        <a:p>
          <a:endParaRPr lang="en-IE"/>
        </a:p>
      </dgm:t>
    </dgm:pt>
    <dgm:pt modelId="{3385F0CF-8C84-4E54-8B58-BAC22DF433CB}" type="pres">
      <dgm:prSet presAssocID="{C0F918AD-0645-4AEA-A437-4CC94B5613F3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05BAD142-821F-4DB6-8B41-C51AAFBAF66F}" type="pres">
      <dgm:prSet presAssocID="{A0682C45-C5BD-4A64-968F-142D59F78A66}" presName="Parent" presStyleLbl="node0" presStyleIdx="0" presStyleCnt="1">
        <dgm:presLayoutVars>
          <dgm:chMax val="6"/>
          <dgm:chPref val="6"/>
        </dgm:presLayoutVars>
      </dgm:prSet>
      <dgm:spPr/>
      <dgm:t>
        <a:bodyPr/>
        <a:lstStyle/>
        <a:p>
          <a:endParaRPr lang="en-US"/>
        </a:p>
      </dgm:t>
    </dgm:pt>
    <dgm:pt modelId="{C24296FC-38C9-4947-86B8-E7D85EADBCEF}" type="pres">
      <dgm:prSet presAssocID="{B8BE1B1C-A8DC-4565-9513-8947E51A6CF0}" presName="Accent1" presStyleCnt="0"/>
      <dgm:spPr/>
    </dgm:pt>
    <dgm:pt modelId="{5AE16392-270F-4092-965F-15B8746271DA}" type="pres">
      <dgm:prSet presAssocID="{B8BE1B1C-A8DC-4565-9513-8947E51A6CF0}" presName="Accent" presStyleLbl="bgShp" presStyleIdx="0" presStyleCnt="6"/>
      <dgm:spPr/>
    </dgm:pt>
    <dgm:pt modelId="{DAEF4213-8C46-4071-AA8B-EFDC19AE64C0}" type="pres">
      <dgm:prSet presAssocID="{B8BE1B1C-A8DC-4565-9513-8947E51A6CF0}" presName="Child1" presStyleLbl="node1" presStyleIdx="0" presStyleCnt="6" custLinFactNeighborX="-35439" custLinFactNeighborY="217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0C0E468-BE07-42CA-9F10-20C146B0EBAD}" type="pres">
      <dgm:prSet presAssocID="{14579182-6F1B-4CCE-848B-769E6CADA3D3}" presName="Accent2" presStyleCnt="0"/>
      <dgm:spPr/>
    </dgm:pt>
    <dgm:pt modelId="{EF272418-952F-4C1D-A23B-4B7CB0B5747C}" type="pres">
      <dgm:prSet presAssocID="{14579182-6F1B-4CCE-848B-769E6CADA3D3}" presName="Accent" presStyleLbl="bgShp" presStyleIdx="1" presStyleCnt="6"/>
      <dgm:spPr/>
    </dgm:pt>
    <dgm:pt modelId="{052929EB-ABD4-4874-8576-C7E0A0D426C2}" type="pres">
      <dgm:prSet presAssocID="{14579182-6F1B-4CCE-848B-769E6CADA3D3}" presName="Child2" presStyleLbl="node1" presStyleIdx="1" presStyleCnt="6" custLinFactNeighborX="-4046" custLinFactNeighborY="2823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4953EB9-88A5-4AD9-B433-05B78D93120C}" type="pres">
      <dgm:prSet presAssocID="{EF27B8E0-1E50-4E47-A213-FB1BC4AF002F}" presName="Accent3" presStyleCnt="0"/>
      <dgm:spPr/>
    </dgm:pt>
    <dgm:pt modelId="{AD3011EE-AF69-48A6-BF44-16D329DD53CB}" type="pres">
      <dgm:prSet presAssocID="{EF27B8E0-1E50-4E47-A213-FB1BC4AF002F}" presName="Accent" presStyleLbl="bgShp" presStyleIdx="2" presStyleCnt="6"/>
      <dgm:spPr/>
    </dgm:pt>
    <dgm:pt modelId="{61092518-E450-4B46-A1E3-8B1C4958573C}" type="pres">
      <dgm:prSet presAssocID="{EF27B8E0-1E50-4E47-A213-FB1BC4AF002F}" presName="Child3" presStyleLbl="node1" presStyleIdx="2" presStyleCnt="6" custLinFactNeighborX="-27720" custLinFactNeighborY="36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934CC1-1255-419A-9FB5-25E480DF919A}" type="pres">
      <dgm:prSet presAssocID="{3AFADCFB-6601-40E3-84FD-266036E281C2}" presName="Accent4" presStyleCnt="0"/>
      <dgm:spPr/>
    </dgm:pt>
    <dgm:pt modelId="{39B454FC-A524-438C-9F79-030746460CDE}" type="pres">
      <dgm:prSet presAssocID="{3AFADCFB-6601-40E3-84FD-266036E281C2}" presName="Accent" presStyleLbl="bgShp" presStyleIdx="3" presStyleCnt="6"/>
      <dgm:spPr/>
    </dgm:pt>
    <dgm:pt modelId="{952E5F2A-9ED3-4526-A896-E6ABAF91A409}" type="pres">
      <dgm:prSet presAssocID="{3AFADCFB-6601-40E3-84FD-266036E281C2}" presName="Child4" presStyleLbl="node1" presStyleIdx="3" presStyleCnt="6" custLinFactNeighborX="-25969" custLinFactNeighborY="-2837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0D2578-D058-40FE-9F60-BDBB7BEDA1D8}" type="pres">
      <dgm:prSet presAssocID="{88A9E2D8-B0CD-4A8B-9FDA-540DFE5845D3}" presName="Accent5" presStyleCnt="0"/>
      <dgm:spPr/>
    </dgm:pt>
    <dgm:pt modelId="{24C8119C-B52B-457E-8B72-BD67D31032DE}" type="pres">
      <dgm:prSet presAssocID="{88A9E2D8-B0CD-4A8B-9FDA-540DFE5845D3}" presName="Accent" presStyleLbl="bgShp" presStyleIdx="4" presStyleCnt="6"/>
      <dgm:spPr/>
    </dgm:pt>
    <dgm:pt modelId="{59A21219-8AEA-46AD-BA1F-57A6080C1004}" type="pres">
      <dgm:prSet presAssocID="{88A9E2D8-B0CD-4A8B-9FDA-540DFE5845D3}" presName="Child5" presStyleLbl="node1" presStyleIdx="4" presStyleCnt="6" custLinFactNeighborX="-4854" custLinFactNeighborY="-3254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C89677EE-C07E-45DC-AB0A-9FFD5F4E1A5A}" type="pres">
      <dgm:prSet presAssocID="{292DC514-B997-46E0-9474-7229517CBECF}" presName="Accent6" presStyleCnt="0"/>
      <dgm:spPr/>
    </dgm:pt>
    <dgm:pt modelId="{54741109-9A21-4B66-A2C6-E5996063EE59}" type="pres">
      <dgm:prSet presAssocID="{292DC514-B997-46E0-9474-7229517CBECF}" presName="Accent" presStyleLbl="bgShp" presStyleIdx="5" presStyleCnt="6"/>
      <dgm:spPr/>
    </dgm:pt>
    <dgm:pt modelId="{D74BA95E-2821-4E90-A76F-15834D12F9B9}" type="pres">
      <dgm:prSet presAssocID="{292DC514-B997-46E0-9474-7229517CBECF}" presName="Child6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E"/>
        </a:p>
      </dgm:t>
    </dgm:pt>
  </dgm:ptLst>
  <dgm:cxnLst>
    <dgm:cxn modelId="{B386E609-2750-46FD-A084-8178131E4726}" type="presOf" srcId="{3AFADCFB-6601-40E3-84FD-266036E281C2}" destId="{952E5F2A-9ED3-4526-A896-E6ABAF91A409}" srcOrd="0" destOrd="0" presId="urn:microsoft.com/office/officeart/2011/layout/HexagonRadial"/>
    <dgm:cxn modelId="{610F8588-4907-4655-B883-C14D24F8F789}" type="presOf" srcId="{88A9E2D8-B0CD-4A8B-9FDA-540DFE5845D3}" destId="{59A21219-8AEA-46AD-BA1F-57A6080C1004}" srcOrd="0" destOrd="0" presId="urn:microsoft.com/office/officeart/2011/layout/HexagonRadial"/>
    <dgm:cxn modelId="{649FDA0D-D983-4DBF-B79C-4E5C219340FE}" type="presOf" srcId="{14579182-6F1B-4CCE-848B-769E6CADA3D3}" destId="{052929EB-ABD4-4874-8576-C7E0A0D426C2}" srcOrd="0" destOrd="0" presId="urn:microsoft.com/office/officeart/2011/layout/HexagonRadial"/>
    <dgm:cxn modelId="{4E0A368D-35F2-4961-A30C-B54D6D5B203A}" type="presOf" srcId="{B8BE1B1C-A8DC-4565-9513-8947E51A6CF0}" destId="{DAEF4213-8C46-4071-AA8B-EFDC19AE64C0}" srcOrd="0" destOrd="0" presId="urn:microsoft.com/office/officeart/2011/layout/HexagonRadial"/>
    <dgm:cxn modelId="{5F75E226-E2F1-43C2-BF28-2671D9D27E82}" type="presOf" srcId="{EF27B8E0-1E50-4E47-A213-FB1BC4AF002F}" destId="{61092518-E450-4B46-A1E3-8B1C4958573C}" srcOrd="0" destOrd="0" presId="urn:microsoft.com/office/officeart/2011/layout/HexagonRadial"/>
    <dgm:cxn modelId="{AA5F8AC5-59AA-4E7B-9D2F-26D54D01808C}" type="presOf" srcId="{C0F918AD-0645-4AEA-A437-4CC94B5613F3}" destId="{3385F0CF-8C84-4E54-8B58-BAC22DF433CB}" srcOrd="0" destOrd="0" presId="urn:microsoft.com/office/officeart/2011/layout/HexagonRadial"/>
    <dgm:cxn modelId="{E1EAC482-BC4C-45B7-81AA-3F5F4CB0B473}" type="presOf" srcId="{A0682C45-C5BD-4A64-968F-142D59F78A66}" destId="{05BAD142-821F-4DB6-8B41-C51AAFBAF66F}" srcOrd="0" destOrd="0" presId="urn:microsoft.com/office/officeart/2011/layout/HexagonRadial"/>
    <dgm:cxn modelId="{92970A74-23A1-4CA9-AE45-87AEBED387BB}" srcId="{A0682C45-C5BD-4A64-968F-142D59F78A66}" destId="{EF27B8E0-1E50-4E47-A213-FB1BC4AF002F}" srcOrd="2" destOrd="0" parTransId="{21D1F24F-5E50-4408-A927-62862CDC3499}" sibTransId="{104473A5-A169-45AC-955F-A735DE8E9575}"/>
    <dgm:cxn modelId="{9683209B-C385-49BD-BE62-5E1EFF9D8BFE}" srcId="{A0682C45-C5BD-4A64-968F-142D59F78A66}" destId="{14579182-6F1B-4CCE-848B-769E6CADA3D3}" srcOrd="1" destOrd="0" parTransId="{4CE4AD93-2622-47E6-86DA-F3849056A6D9}" sibTransId="{748CCCA3-577A-4B3F-946C-015248003C8D}"/>
    <dgm:cxn modelId="{421DDCBD-8089-4184-B857-1400BEDFFD95}" srcId="{A0682C45-C5BD-4A64-968F-142D59F78A66}" destId="{292DC514-B997-46E0-9474-7229517CBECF}" srcOrd="5" destOrd="0" parTransId="{29E94B4D-2CA1-4457-BF9B-66526434C88A}" sibTransId="{2550ECFB-8CC6-49E6-9998-42106604AED2}"/>
    <dgm:cxn modelId="{AE3FA33C-28A6-427E-BE92-633D0E9AC14C}" srcId="{A0682C45-C5BD-4A64-968F-142D59F78A66}" destId="{B8BE1B1C-A8DC-4565-9513-8947E51A6CF0}" srcOrd="0" destOrd="0" parTransId="{0E858A1D-25F4-4715-BF0E-C3CBC81CF8FB}" sibTransId="{01F8B65C-F498-4406-83F9-09B6BD5BFC5F}"/>
    <dgm:cxn modelId="{08C02D11-D365-4105-A5F1-2F85E719F10C}" srcId="{A0682C45-C5BD-4A64-968F-142D59F78A66}" destId="{88A9E2D8-B0CD-4A8B-9FDA-540DFE5845D3}" srcOrd="4" destOrd="0" parTransId="{FA259B7E-C6D9-4A23-9FF3-F6A33497A782}" sibTransId="{93142C63-9173-42EC-BD33-55AB8B8A0EE9}"/>
    <dgm:cxn modelId="{6FCD6B39-A78B-4A1D-88E6-13080FEF4670}" srcId="{A0682C45-C5BD-4A64-968F-142D59F78A66}" destId="{8D5FFA10-8AE4-4B91-891B-CDCBEB5FA7EC}" srcOrd="6" destOrd="0" parTransId="{0F4CADD7-A6E3-41C5-9A04-E58BD033ED58}" sibTransId="{715C3388-A8E8-448C-94F3-27D9A52039F8}"/>
    <dgm:cxn modelId="{F2AFCFD1-0DEE-4F85-8DA1-3CC780DEA864}" srcId="{A0682C45-C5BD-4A64-968F-142D59F78A66}" destId="{864435EE-CA44-449F-91BD-1CDB1081AA4A}" srcOrd="7" destOrd="0" parTransId="{16DE2452-8133-402D-9016-BE12B9C48A28}" sibTransId="{54E7B24D-7DA2-4BD8-BD24-7C4B1763D696}"/>
    <dgm:cxn modelId="{53F401FC-1911-4A2A-8783-C1B8E83CF446}" srcId="{C0F918AD-0645-4AEA-A437-4CC94B5613F3}" destId="{A0682C45-C5BD-4A64-968F-142D59F78A66}" srcOrd="0" destOrd="0" parTransId="{C22F33D8-5DF3-4DDD-BED6-FC83CD92103F}" sibTransId="{45CAE3A0-B9F9-4AFA-8D80-55B3E00FEC24}"/>
    <dgm:cxn modelId="{C1542879-71B3-4E4D-8D60-4C4924DBE573}" srcId="{A0682C45-C5BD-4A64-968F-142D59F78A66}" destId="{3AFADCFB-6601-40E3-84FD-266036E281C2}" srcOrd="3" destOrd="0" parTransId="{B6496D23-0CCE-4AF9-8B5A-D0275E55FED8}" sibTransId="{A3874E91-CE9A-4E7E-9B8D-1236C7774C63}"/>
    <dgm:cxn modelId="{FF7DF0A4-D2FD-4119-B5A4-C33619E52EFC}" type="presOf" srcId="{292DC514-B997-46E0-9474-7229517CBECF}" destId="{D74BA95E-2821-4E90-A76F-15834D12F9B9}" srcOrd="0" destOrd="0" presId="urn:microsoft.com/office/officeart/2011/layout/HexagonRadial"/>
    <dgm:cxn modelId="{2AB514EA-24CF-45D5-A9A8-325CCFD19C4F}" type="presParOf" srcId="{3385F0CF-8C84-4E54-8B58-BAC22DF433CB}" destId="{05BAD142-821F-4DB6-8B41-C51AAFBAF66F}" srcOrd="0" destOrd="0" presId="urn:microsoft.com/office/officeart/2011/layout/HexagonRadial"/>
    <dgm:cxn modelId="{B355174D-3788-4C03-80CD-342192C188D9}" type="presParOf" srcId="{3385F0CF-8C84-4E54-8B58-BAC22DF433CB}" destId="{C24296FC-38C9-4947-86B8-E7D85EADBCEF}" srcOrd="1" destOrd="0" presId="urn:microsoft.com/office/officeart/2011/layout/HexagonRadial"/>
    <dgm:cxn modelId="{4698F299-EB0E-48DA-BFE6-DD679B4DEF74}" type="presParOf" srcId="{C24296FC-38C9-4947-86B8-E7D85EADBCEF}" destId="{5AE16392-270F-4092-965F-15B8746271DA}" srcOrd="0" destOrd="0" presId="urn:microsoft.com/office/officeart/2011/layout/HexagonRadial"/>
    <dgm:cxn modelId="{048CC2FF-FD32-4857-89E5-E393456A44E9}" type="presParOf" srcId="{3385F0CF-8C84-4E54-8B58-BAC22DF433CB}" destId="{DAEF4213-8C46-4071-AA8B-EFDC19AE64C0}" srcOrd="2" destOrd="0" presId="urn:microsoft.com/office/officeart/2011/layout/HexagonRadial"/>
    <dgm:cxn modelId="{F06EDB5F-A512-4FBE-BDD6-4D99FEE7DFA2}" type="presParOf" srcId="{3385F0CF-8C84-4E54-8B58-BAC22DF433CB}" destId="{F0C0E468-BE07-42CA-9F10-20C146B0EBAD}" srcOrd="3" destOrd="0" presId="urn:microsoft.com/office/officeart/2011/layout/HexagonRadial"/>
    <dgm:cxn modelId="{9B6CBD79-6524-4A4D-BC9A-C1EF37908F64}" type="presParOf" srcId="{F0C0E468-BE07-42CA-9F10-20C146B0EBAD}" destId="{EF272418-952F-4C1D-A23B-4B7CB0B5747C}" srcOrd="0" destOrd="0" presId="urn:microsoft.com/office/officeart/2011/layout/HexagonRadial"/>
    <dgm:cxn modelId="{76B7CC11-EB27-4DBF-9162-0ACF9C8161D2}" type="presParOf" srcId="{3385F0CF-8C84-4E54-8B58-BAC22DF433CB}" destId="{052929EB-ABD4-4874-8576-C7E0A0D426C2}" srcOrd="4" destOrd="0" presId="urn:microsoft.com/office/officeart/2011/layout/HexagonRadial"/>
    <dgm:cxn modelId="{62972E25-41E6-4F66-9E2C-531D1090BB8D}" type="presParOf" srcId="{3385F0CF-8C84-4E54-8B58-BAC22DF433CB}" destId="{94953EB9-88A5-4AD9-B433-05B78D93120C}" srcOrd="5" destOrd="0" presId="urn:microsoft.com/office/officeart/2011/layout/HexagonRadial"/>
    <dgm:cxn modelId="{7ED4D2DE-183A-4C0E-AF13-87065325A757}" type="presParOf" srcId="{94953EB9-88A5-4AD9-B433-05B78D93120C}" destId="{AD3011EE-AF69-48A6-BF44-16D329DD53CB}" srcOrd="0" destOrd="0" presId="urn:microsoft.com/office/officeart/2011/layout/HexagonRadial"/>
    <dgm:cxn modelId="{699F272D-BF34-4C2C-834E-992427AA4026}" type="presParOf" srcId="{3385F0CF-8C84-4E54-8B58-BAC22DF433CB}" destId="{61092518-E450-4B46-A1E3-8B1C4958573C}" srcOrd="6" destOrd="0" presId="urn:microsoft.com/office/officeart/2011/layout/HexagonRadial"/>
    <dgm:cxn modelId="{03A6A9A6-AFC9-4B8A-9271-CC8854861CCF}" type="presParOf" srcId="{3385F0CF-8C84-4E54-8B58-BAC22DF433CB}" destId="{46934CC1-1255-419A-9FB5-25E480DF919A}" srcOrd="7" destOrd="0" presId="urn:microsoft.com/office/officeart/2011/layout/HexagonRadial"/>
    <dgm:cxn modelId="{B89D8FED-B6AF-407C-965B-59E2E4390B09}" type="presParOf" srcId="{46934CC1-1255-419A-9FB5-25E480DF919A}" destId="{39B454FC-A524-438C-9F79-030746460CDE}" srcOrd="0" destOrd="0" presId="urn:microsoft.com/office/officeart/2011/layout/HexagonRadial"/>
    <dgm:cxn modelId="{1DE8F732-E0B5-453A-A046-D689874CFE7E}" type="presParOf" srcId="{3385F0CF-8C84-4E54-8B58-BAC22DF433CB}" destId="{952E5F2A-9ED3-4526-A896-E6ABAF91A409}" srcOrd="8" destOrd="0" presId="urn:microsoft.com/office/officeart/2011/layout/HexagonRadial"/>
    <dgm:cxn modelId="{6140178D-1C84-40B7-BEAD-650F3C3D9D7A}" type="presParOf" srcId="{3385F0CF-8C84-4E54-8B58-BAC22DF433CB}" destId="{CE0D2578-D058-40FE-9F60-BDBB7BEDA1D8}" srcOrd="9" destOrd="0" presId="urn:microsoft.com/office/officeart/2011/layout/HexagonRadial"/>
    <dgm:cxn modelId="{A11E8713-D197-4464-A86C-3B4C46C533B4}" type="presParOf" srcId="{CE0D2578-D058-40FE-9F60-BDBB7BEDA1D8}" destId="{24C8119C-B52B-457E-8B72-BD67D31032DE}" srcOrd="0" destOrd="0" presId="urn:microsoft.com/office/officeart/2011/layout/HexagonRadial"/>
    <dgm:cxn modelId="{503EA697-8DD2-425C-A3FC-ABBAC22B3E92}" type="presParOf" srcId="{3385F0CF-8C84-4E54-8B58-BAC22DF433CB}" destId="{59A21219-8AEA-46AD-BA1F-57A6080C1004}" srcOrd="10" destOrd="0" presId="urn:microsoft.com/office/officeart/2011/layout/HexagonRadial"/>
    <dgm:cxn modelId="{37F3A41D-FF4D-4159-99ED-14F5B84752CA}" type="presParOf" srcId="{3385F0CF-8C84-4E54-8B58-BAC22DF433CB}" destId="{C89677EE-C07E-45DC-AB0A-9FFD5F4E1A5A}" srcOrd="11" destOrd="0" presId="urn:microsoft.com/office/officeart/2011/layout/HexagonRadial"/>
    <dgm:cxn modelId="{000FEDFB-99FE-49B3-8148-E79072EC2901}" type="presParOf" srcId="{C89677EE-C07E-45DC-AB0A-9FFD5F4E1A5A}" destId="{54741109-9A21-4B66-A2C6-E5996063EE59}" srcOrd="0" destOrd="0" presId="urn:microsoft.com/office/officeart/2011/layout/HexagonRadial"/>
    <dgm:cxn modelId="{155644FE-C800-4AF0-B220-62A946CCDA5F}" type="presParOf" srcId="{3385F0CF-8C84-4E54-8B58-BAC22DF433CB}" destId="{D74BA95E-2821-4E90-A76F-15834D12F9B9}" srcOrd="12" destOrd="0" presId="urn:microsoft.com/office/officeart/2011/layout/HexagonRadial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5C73D02-841B-4B03-9627-D79F314AEA56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E"/>
        </a:p>
      </dgm:t>
    </dgm:pt>
    <dgm:pt modelId="{82DECDC2-25BD-49BE-A4F0-AFB749F07A71}">
      <dgm:prSet phldrT="[Text]"/>
      <dgm:spPr/>
      <dgm:t>
        <a:bodyPr/>
        <a:lstStyle/>
        <a:p>
          <a:r>
            <a:rPr lang="en-IE" dirty="0" smtClean="0"/>
            <a:t>PRIMARY</a:t>
          </a:r>
          <a:endParaRPr lang="en-IE" dirty="0"/>
        </a:p>
      </dgm:t>
    </dgm:pt>
    <dgm:pt modelId="{69A100C9-B933-49CA-9847-437755741451}" type="parTrans" cxnId="{E5BE0E87-EDB2-4C5B-8217-A9FE382DE797}">
      <dgm:prSet/>
      <dgm:spPr/>
      <dgm:t>
        <a:bodyPr/>
        <a:lstStyle/>
        <a:p>
          <a:endParaRPr lang="en-IE"/>
        </a:p>
      </dgm:t>
    </dgm:pt>
    <dgm:pt modelId="{A305B1D0-9AA5-4D9D-9E8C-6F514D45FE07}" type="sibTrans" cxnId="{E5BE0E87-EDB2-4C5B-8217-A9FE382DE797}">
      <dgm:prSet/>
      <dgm:spPr/>
      <dgm:t>
        <a:bodyPr/>
        <a:lstStyle/>
        <a:p>
          <a:endParaRPr lang="en-IE"/>
        </a:p>
      </dgm:t>
    </dgm:pt>
    <dgm:pt modelId="{584CD045-F00C-4069-A40D-3A7D43E1B1FE}">
      <dgm:prSet phldrT="[Text]"/>
      <dgm:spPr/>
      <dgm:t>
        <a:bodyPr/>
        <a:lstStyle/>
        <a:p>
          <a:r>
            <a:rPr lang="en-IE" dirty="0" smtClean="0"/>
            <a:t>Continuing and essential interest in the firm</a:t>
          </a:r>
          <a:endParaRPr lang="en-IE" dirty="0"/>
        </a:p>
      </dgm:t>
    </dgm:pt>
    <dgm:pt modelId="{30CDFDCE-A7B4-4DB4-8713-4A14C6156865}" type="parTrans" cxnId="{517638F3-7E4D-4031-B6DF-437AEE3F073A}">
      <dgm:prSet/>
      <dgm:spPr/>
      <dgm:t>
        <a:bodyPr/>
        <a:lstStyle/>
        <a:p>
          <a:endParaRPr lang="en-IE"/>
        </a:p>
      </dgm:t>
    </dgm:pt>
    <dgm:pt modelId="{38F9225B-1256-4E98-B314-C0D635594B77}" type="sibTrans" cxnId="{517638F3-7E4D-4031-B6DF-437AEE3F073A}">
      <dgm:prSet/>
      <dgm:spPr/>
      <dgm:t>
        <a:bodyPr/>
        <a:lstStyle/>
        <a:p>
          <a:endParaRPr lang="en-IE"/>
        </a:p>
      </dgm:t>
    </dgm:pt>
    <dgm:pt modelId="{DD9AB018-D2FE-4998-A3E9-D46B2826B6E1}">
      <dgm:prSet phldrT="[Text]"/>
      <dgm:spPr/>
      <dgm:t>
        <a:bodyPr/>
        <a:lstStyle/>
        <a:p>
          <a:r>
            <a:rPr lang="en-IE" b="0" dirty="0" smtClean="0"/>
            <a:t>Organization cannot ‘live’ without them</a:t>
          </a:r>
          <a:endParaRPr lang="en-IE" b="0" dirty="0"/>
        </a:p>
      </dgm:t>
    </dgm:pt>
    <dgm:pt modelId="{2F36E184-B2DC-4475-8426-E03BE59016AD}" type="parTrans" cxnId="{8E5FB5EE-7C26-440A-9F4B-FF45D152C18C}">
      <dgm:prSet/>
      <dgm:spPr/>
      <dgm:t>
        <a:bodyPr/>
        <a:lstStyle/>
        <a:p>
          <a:endParaRPr lang="en-IE"/>
        </a:p>
      </dgm:t>
    </dgm:pt>
    <dgm:pt modelId="{18C40168-CEE5-45E4-98D2-808ED9EC9E0D}" type="sibTrans" cxnId="{8E5FB5EE-7C26-440A-9F4B-FF45D152C18C}">
      <dgm:prSet/>
      <dgm:spPr/>
      <dgm:t>
        <a:bodyPr/>
        <a:lstStyle/>
        <a:p>
          <a:endParaRPr lang="en-IE"/>
        </a:p>
      </dgm:t>
    </dgm:pt>
    <dgm:pt modelId="{BF2CB210-52CC-4862-A715-6DD85EA65206}">
      <dgm:prSet phldrT="[Text]"/>
      <dgm:spPr/>
      <dgm:t>
        <a:bodyPr/>
        <a:lstStyle/>
        <a:p>
          <a:r>
            <a:rPr lang="en-IE" dirty="0" smtClean="0"/>
            <a:t>INDIRECT</a:t>
          </a:r>
          <a:endParaRPr lang="en-IE" dirty="0"/>
        </a:p>
      </dgm:t>
    </dgm:pt>
    <dgm:pt modelId="{EEA00A21-588F-42B1-BBC2-731C427A9B39}" type="parTrans" cxnId="{642AF5D1-B5EA-419C-951D-F3EA60325D62}">
      <dgm:prSet/>
      <dgm:spPr/>
      <dgm:t>
        <a:bodyPr/>
        <a:lstStyle/>
        <a:p>
          <a:endParaRPr lang="en-IE"/>
        </a:p>
      </dgm:t>
    </dgm:pt>
    <dgm:pt modelId="{969EAD6C-F8FE-4469-824B-F8636D7FAFA0}" type="sibTrans" cxnId="{642AF5D1-B5EA-419C-951D-F3EA60325D62}">
      <dgm:prSet/>
      <dgm:spPr/>
      <dgm:t>
        <a:bodyPr/>
        <a:lstStyle/>
        <a:p>
          <a:endParaRPr lang="en-IE"/>
        </a:p>
      </dgm:t>
    </dgm:pt>
    <dgm:pt modelId="{EC01E3F6-10AF-4F68-B57B-FB4A36DFC76A}">
      <dgm:prSet phldrT="[Text]"/>
      <dgm:spPr/>
      <dgm:t>
        <a:bodyPr/>
        <a:lstStyle/>
        <a:p>
          <a:r>
            <a:rPr lang="en-IE" dirty="0" smtClean="0"/>
            <a:t>Abiding but more separated interest in the firm</a:t>
          </a:r>
          <a:endParaRPr lang="en-IE" dirty="0"/>
        </a:p>
      </dgm:t>
    </dgm:pt>
    <dgm:pt modelId="{46F7EBBB-F5CA-437E-9EC3-010AA588F482}" type="parTrans" cxnId="{C5860E66-5C6F-414E-A90A-8D4EB864B01B}">
      <dgm:prSet/>
      <dgm:spPr/>
      <dgm:t>
        <a:bodyPr/>
        <a:lstStyle/>
        <a:p>
          <a:endParaRPr lang="en-IE"/>
        </a:p>
      </dgm:t>
    </dgm:pt>
    <dgm:pt modelId="{419B45AD-4A9D-4A4F-8C77-1DD419E88F78}" type="sibTrans" cxnId="{C5860E66-5C6F-414E-A90A-8D4EB864B01B}">
      <dgm:prSet/>
      <dgm:spPr/>
      <dgm:t>
        <a:bodyPr/>
        <a:lstStyle/>
        <a:p>
          <a:endParaRPr lang="en-IE"/>
        </a:p>
      </dgm:t>
    </dgm:pt>
    <dgm:pt modelId="{9B56B708-3EC8-4288-B2D9-BA0E659450B4}">
      <dgm:prSet phldrT="[Text]"/>
      <dgm:spPr/>
      <dgm:t>
        <a:bodyPr/>
        <a:lstStyle/>
        <a:p>
          <a:r>
            <a:rPr lang="en-IE" b="0" dirty="0" smtClean="0"/>
            <a:t>Interaction is a more distant one</a:t>
          </a:r>
          <a:endParaRPr lang="en-IE" b="0" dirty="0"/>
        </a:p>
      </dgm:t>
    </dgm:pt>
    <dgm:pt modelId="{026930BE-DCEC-4B4F-8A67-0F5AD3D90C64}" type="parTrans" cxnId="{0D536F5B-1B31-460C-9D69-EF23245C02E4}">
      <dgm:prSet/>
      <dgm:spPr/>
      <dgm:t>
        <a:bodyPr/>
        <a:lstStyle/>
        <a:p>
          <a:endParaRPr lang="en-IE"/>
        </a:p>
      </dgm:t>
    </dgm:pt>
    <dgm:pt modelId="{32ABACB5-2FFE-4C88-AD9A-1EDF383A3721}" type="sibTrans" cxnId="{0D536F5B-1B31-460C-9D69-EF23245C02E4}">
      <dgm:prSet/>
      <dgm:spPr/>
      <dgm:t>
        <a:bodyPr/>
        <a:lstStyle/>
        <a:p>
          <a:endParaRPr lang="en-IE"/>
        </a:p>
      </dgm:t>
    </dgm:pt>
    <dgm:pt modelId="{20C5DE28-5A70-46A7-AF86-93FE1C99742A}">
      <dgm:prSet phldrT="[Text]"/>
      <dgm:spPr/>
      <dgm:t>
        <a:bodyPr/>
        <a:lstStyle/>
        <a:p>
          <a:r>
            <a:rPr lang="en-IE" dirty="0" smtClean="0"/>
            <a:t>SECONDARY</a:t>
          </a:r>
          <a:endParaRPr lang="en-IE" dirty="0"/>
        </a:p>
      </dgm:t>
    </dgm:pt>
    <dgm:pt modelId="{E401164E-BC53-4F24-BDAA-E880851BF10B}" type="parTrans" cxnId="{0A65BE45-2711-4F91-8BE0-03A7C30586B9}">
      <dgm:prSet/>
      <dgm:spPr/>
      <dgm:t>
        <a:bodyPr/>
        <a:lstStyle/>
        <a:p>
          <a:endParaRPr lang="en-IE"/>
        </a:p>
      </dgm:t>
    </dgm:pt>
    <dgm:pt modelId="{570A40F7-9694-49FA-BE22-57FA98B1F723}" type="sibTrans" cxnId="{0A65BE45-2711-4F91-8BE0-03A7C30586B9}">
      <dgm:prSet/>
      <dgm:spPr/>
      <dgm:t>
        <a:bodyPr/>
        <a:lstStyle/>
        <a:p>
          <a:endParaRPr lang="en-IE"/>
        </a:p>
      </dgm:t>
    </dgm:pt>
    <dgm:pt modelId="{DB324B2C-3F0A-4A87-8049-B49593D9E04D}">
      <dgm:prSet phldrT="[Text]"/>
      <dgm:spPr/>
      <dgm:t>
        <a:bodyPr/>
        <a:lstStyle/>
        <a:p>
          <a:r>
            <a:rPr lang="en-IE" dirty="0" smtClean="0"/>
            <a:t>Potential interest in the firm</a:t>
          </a:r>
          <a:endParaRPr lang="en-IE" dirty="0"/>
        </a:p>
      </dgm:t>
    </dgm:pt>
    <dgm:pt modelId="{673242D4-C726-42AC-8DCA-EF70F2266C2B}" type="parTrans" cxnId="{2A693DC0-8E0E-45B9-B9C1-54C24EA83EA8}">
      <dgm:prSet/>
      <dgm:spPr/>
      <dgm:t>
        <a:bodyPr/>
        <a:lstStyle/>
        <a:p>
          <a:endParaRPr lang="en-IE"/>
        </a:p>
      </dgm:t>
    </dgm:pt>
    <dgm:pt modelId="{63D4D29D-0D73-4585-B2B9-7402B6BF2DBE}" type="sibTrans" cxnId="{2A693DC0-8E0E-45B9-B9C1-54C24EA83EA8}">
      <dgm:prSet/>
      <dgm:spPr/>
      <dgm:t>
        <a:bodyPr/>
        <a:lstStyle/>
        <a:p>
          <a:endParaRPr lang="en-IE"/>
        </a:p>
      </dgm:t>
    </dgm:pt>
    <dgm:pt modelId="{13DD7278-3694-4B69-81EB-557F1F6087D9}">
      <dgm:prSet phldrT="[Text]"/>
      <dgm:spPr/>
      <dgm:t>
        <a:bodyPr/>
        <a:lstStyle/>
        <a:p>
          <a:r>
            <a:rPr lang="en-IE" b="0" dirty="0" smtClean="0"/>
            <a:t>May influence the organization in the future</a:t>
          </a:r>
          <a:endParaRPr lang="en-IE" b="0" dirty="0"/>
        </a:p>
      </dgm:t>
    </dgm:pt>
    <dgm:pt modelId="{3E3D942D-0584-45CA-8E91-C4B743F289C8}" type="parTrans" cxnId="{CA61732E-3BC0-41F7-AE01-1928D482E8AE}">
      <dgm:prSet/>
      <dgm:spPr/>
      <dgm:t>
        <a:bodyPr/>
        <a:lstStyle/>
        <a:p>
          <a:endParaRPr lang="en-IE"/>
        </a:p>
      </dgm:t>
    </dgm:pt>
    <dgm:pt modelId="{1157A794-9DFF-4A25-8A77-67A5B9CADDDC}" type="sibTrans" cxnId="{CA61732E-3BC0-41F7-AE01-1928D482E8AE}">
      <dgm:prSet/>
      <dgm:spPr/>
      <dgm:t>
        <a:bodyPr/>
        <a:lstStyle/>
        <a:p>
          <a:endParaRPr lang="en-IE"/>
        </a:p>
      </dgm:t>
    </dgm:pt>
    <dgm:pt modelId="{6D9D10B8-E9EF-4EF1-8862-4E214D521103}">
      <dgm:prSet phldrT="[Text]"/>
      <dgm:spPr/>
      <dgm:t>
        <a:bodyPr/>
        <a:lstStyle/>
        <a:p>
          <a:r>
            <a:rPr lang="en-IE" b="0" dirty="0" smtClean="0"/>
            <a:t>Examples: Customers, </a:t>
          </a:r>
          <a:r>
            <a:rPr lang="en-IE" b="0" dirty="0" smtClean="0">
              <a:solidFill>
                <a:schemeClr val="tx1"/>
              </a:solidFill>
            </a:rPr>
            <a:t>Shareholders, Employees</a:t>
          </a:r>
          <a:endParaRPr lang="en-IE" b="0" dirty="0">
            <a:solidFill>
              <a:schemeClr val="tx1"/>
            </a:solidFill>
          </a:endParaRPr>
        </a:p>
      </dgm:t>
    </dgm:pt>
    <dgm:pt modelId="{30876482-25DD-4288-A5C7-0BF192F4D033}" type="parTrans" cxnId="{9CC52D23-5D9B-4528-8C0B-04C51F8CE628}">
      <dgm:prSet/>
      <dgm:spPr/>
      <dgm:t>
        <a:bodyPr/>
        <a:lstStyle/>
        <a:p>
          <a:endParaRPr lang="en-US"/>
        </a:p>
      </dgm:t>
    </dgm:pt>
    <dgm:pt modelId="{3DA40A24-CA02-4008-AAAD-8AC354C77A8A}" type="sibTrans" cxnId="{9CC52D23-5D9B-4528-8C0B-04C51F8CE628}">
      <dgm:prSet/>
      <dgm:spPr/>
      <dgm:t>
        <a:bodyPr/>
        <a:lstStyle/>
        <a:p>
          <a:endParaRPr lang="en-US"/>
        </a:p>
      </dgm:t>
    </dgm:pt>
    <dgm:pt modelId="{7D653BAB-4633-4B79-AC71-8A4FEB314C41}">
      <dgm:prSet phldrT="[Text]"/>
      <dgm:spPr/>
      <dgm:t>
        <a:bodyPr/>
        <a:lstStyle/>
        <a:p>
          <a:r>
            <a:rPr lang="en-IE" b="0" dirty="0" smtClean="0"/>
            <a:t>Examples: </a:t>
          </a:r>
          <a:r>
            <a:rPr lang="en-IE" b="0" dirty="0" smtClean="0">
              <a:solidFill>
                <a:schemeClr val="tx1"/>
              </a:solidFill>
            </a:rPr>
            <a:t>Host Community ,Suppliers, Competitors</a:t>
          </a:r>
          <a:endParaRPr lang="en-IE" b="0" dirty="0">
            <a:solidFill>
              <a:schemeClr val="tx1"/>
            </a:solidFill>
          </a:endParaRPr>
        </a:p>
      </dgm:t>
    </dgm:pt>
    <dgm:pt modelId="{90D919FF-0EBE-4266-8101-C2F5E23A631F}" type="parTrans" cxnId="{C8F22EBB-35B7-454F-9F5F-9ED291459254}">
      <dgm:prSet/>
      <dgm:spPr/>
      <dgm:t>
        <a:bodyPr/>
        <a:lstStyle/>
        <a:p>
          <a:endParaRPr lang="en-US"/>
        </a:p>
      </dgm:t>
    </dgm:pt>
    <dgm:pt modelId="{C9C1CFFC-60F5-42B2-8038-A693ED3A2427}" type="sibTrans" cxnId="{C8F22EBB-35B7-454F-9F5F-9ED291459254}">
      <dgm:prSet/>
      <dgm:spPr/>
      <dgm:t>
        <a:bodyPr/>
        <a:lstStyle/>
        <a:p>
          <a:endParaRPr lang="en-US"/>
        </a:p>
      </dgm:t>
    </dgm:pt>
    <dgm:pt modelId="{2009F578-1EBB-4348-A824-6C2C82C39821}">
      <dgm:prSet phldrT="[Text]"/>
      <dgm:spPr/>
      <dgm:t>
        <a:bodyPr/>
        <a:lstStyle/>
        <a:p>
          <a:r>
            <a:rPr lang="en-IE" b="0" dirty="0" smtClean="0"/>
            <a:t>Examples: </a:t>
          </a:r>
          <a:r>
            <a:rPr lang="en-IE" b="0" dirty="0" smtClean="0">
              <a:solidFill>
                <a:schemeClr val="tx1"/>
              </a:solidFill>
            </a:rPr>
            <a:t>Media, Society</a:t>
          </a:r>
          <a:endParaRPr lang="en-IE" b="0" dirty="0">
            <a:solidFill>
              <a:schemeClr val="tx1"/>
            </a:solidFill>
          </a:endParaRPr>
        </a:p>
      </dgm:t>
    </dgm:pt>
    <dgm:pt modelId="{33F53F49-4FD4-4884-9B95-970B2F539993}" type="parTrans" cxnId="{FC908BE8-A241-480B-8F9D-AEC7859B01D9}">
      <dgm:prSet/>
      <dgm:spPr/>
      <dgm:t>
        <a:bodyPr/>
        <a:lstStyle/>
        <a:p>
          <a:endParaRPr lang="en-US"/>
        </a:p>
      </dgm:t>
    </dgm:pt>
    <dgm:pt modelId="{17C2E1A0-394C-40E4-883B-2C254B6798DA}" type="sibTrans" cxnId="{FC908BE8-A241-480B-8F9D-AEC7859B01D9}">
      <dgm:prSet/>
      <dgm:spPr/>
      <dgm:t>
        <a:bodyPr/>
        <a:lstStyle/>
        <a:p>
          <a:endParaRPr lang="en-US"/>
        </a:p>
      </dgm:t>
    </dgm:pt>
    <dgm:pt modelId="{F6340000-C546-4501-BAA3-A4223D5394C2}" type="pres">
      <dgm:prSet presAssocID="{C5C73D02-841B-4B03-9627-D79F314AEA5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45D9598-CC0D-48FA-AF5A-0DEAC3F3CEFD}" type="pres">
      <dgm:prSet presAssocID="{82DECDC2-25BD-49BE-A4F0-AFB749F07A71}" presName="linNode" presStyleCnt="0"/>
      <dgm:spPr/>
    </dgm:pt>
    <dgm:pt modelId="{B5131B56-1E17-4831-BB32-42DCE840E082}" type="pres">
      <dgm:prSet presAssocID="{82DECDC2-25BD-49BE-A4F0-AFB749F07A71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A7578B-25FA-411B-9832-4BB930A2988A}" type="pres">
      <dgm:prSet presAssocID="{82DECDC2-25BD-49BE-A4F0-AFB749F07A71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0B20FB90-B2A0-485E-9235-20CFC55BF9CB}" type="pres">
      <dgm:prSet presAssocID="{A305B1D0-9AA5-4D9D-9E8C-6F514D45FE07}" presName="sp" presStyleCnt="0"/>
      <dgm:spPr/>
    </dgm:pt>
    <dgm:pt modelId="{29A0CC38-895F-4A36-9E71-E0417388994B}" type="pres">
      <dgm:prSet presAssocID="{BF2CB210-52CC-4862-A715-6DD85EA65206}" presName="linNode" presStyleCnt="0"/>
      <dgm:spPr/>
    </dgm:pt>
    <dgm:pt modelId="{54FB3BB6-8A2B-4913-9405-124B0C2C6109}" type="pres">
      <dgm:prSet presAssocID="{BF2CB210-52CC-4862-A715-6DD85EA65206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A8E05ACE-7436-49A0-BF13-79FB9AB01A3A}" type="pres">
      <dgm:prSet presAssocID="{BF2CB210-52CC-4862-A715-6DD85EA65206}" presName="descendantText" presStyleLbl="alignAccFollowNode1" presStyleIdx="1" presStyleCnt="3" custLinFactNeighborX="2431" custLinFactNeighborY="448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B3BA7CBE-21F6-43B5-A79A-A99D820C5707}" type="pres">
      <dgm:prSet presAssocID="{969EAD6C-F8FE-4469-824B-F8636D7FAFA0}" presName="sp" presStyleCnt="0"/>
      <dgm:spPr/>
    </dgm:pt>
    <dgm:pt modelId="{55D9F730-CB54-4361-ACFC-8F64D176E0E3}" type="pres">
      <dgm:prSet presAssocID="{20C5DE28-5A70-46A7-AF86-93FE1C99742A}" presName="linNode" presStyleCnt="0"/>
      <dgm:spPr/>
    </dgm:pt>
    <dgm:pt modelId="{6DB71ED2-D5E7-48CF-B502-DB61051DB9D6}" type="pres">
      <dgm:prSet presAssocID="{20C5DE28-5A70-46A7-AF86-93FE1C99742A}" presName="parentText" presStyleLbl="node1" presStyleIdx="2" presStyleCnt="3" custLinFactNeighborX="196" custLinFactNeighborY="-840">
        <dgm:presLayoutVars>
          <dgm:chMax val="1"/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DD146AF2-D3D0-43F1-B69A-225F43097BB1}" type="pres">
      <dgm:prSet presAssocID="{20C5DE28-5A70-46A7-AF86-93FE1C99742A}" presName="descendantText" presStyleLbl="alignAccFollowNode1" presStyleIdx="2" presStyleCnt="3" custLinFactNeighborX="4862" custLinFactNeighborY="2825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</dgm:ptLst>
  <dgm:cxnLst>
    <dgm:cxn modelId="{517638F3-7E4D-4031-B6DF-437AEE3F073A}" srcId="{82DECDC2-25BD-49BE-A4F0-AFB749F07A71}" destId="{584CD045-F00C-4069-A40D-3A7D43E1B1FE}" srcOrd="0" destOrd="0" parTransId="{30CDFDCE-A7B4-4DB4-8713-4A14C6156865}" sibTransId="{38F9225B-1256-4E98-B314-C0D635594B77}"/>
    <dgm:cxn modelId="{2A693DC0-8E0E-45B9-B9C1-54C24EA83EA8}" srcId="{20C5DE28-5A70-46A7-AF86-93FE1C99742A}" destId="{DB324B2C-3F0A-4A87-8049-B49593D9E04D}" srcOrd="0" destOrd="0" parTransId="{673242D4-C726-42AC-8DCA-EF70F2266C2B}" sibTransId="{63D4D29D-0D73-4585-B2B9-7402B6BF2DBE}"/>
    <dgm:cxn modelId="{C8F22EBB-35B7-454F-9F5F-9ED291459254}" srcId="{BF2CB210-52CC-4862-A715-6DD85EA65206}" destId="{7D653BAB-4633-4B79-AC71-8A4FEB314C41}" srcOrd="2" destOrd="0" parTransId="{90D919FF-0EBE-4266-8101-C2F5E23A631F}" sibTransId="{C9C1CFFC-60F5-42B2-8038-A693ED3A2427}"/>
    <dgm:cxn modelId="{8E5FB5EE-7C26-440A-9F4B-FF45D152C18C}" srcId="{82DECDC2-25BD-49BE-A4F0-AFB749F07A71}" destId="{DD9AB018-D2FE-4998-A3E9-D46B2826B6E1}" srcOrd="1" destOrd="0" parTransId="{2F36E184-B2DC-4475-8426-E03BE59016AD}" sibTransId="{18C40168-CEE5-45E4-98D2-808ED9EC9E0D}"/>
    <dgm:cxn modelId="{FC908BE8-A241-480B-8F9D-AEC7859B01D9}" srcId="{20C5DE28-5A70-46A7-AF86-93FE1C99742A}" destId="{2009F578-1EBB-4348-A824-6C2C82C39821}" srcOrd="2" destOrd="0" parTransId="{33F53F49-4FD4-4884-9B95-970B2F539993}" sibTransId="{17C2E1A0-394C-40E4-883B-2C254B6798DA}"/>
    <dgm:cxn modelId="{9CC52D23-5D9B-4528-8C0B-04C51F8CE628}" srcId="{82DECDC2-25BD-49BE-A4F0-AFB749F07A71}" destId="{6D9D10B8-E9EF-4EF1-8862-4E214D521103}" srcOrd="2" destOrd="0" parTransId="{30876482-25DD-4288-A5C7-0BF192F4D033}" sibTransId="{3DA40A24-CA02-4008-AAAD-8AC354C77A8A}"/>
    <dgm:cxn modelId="{7477724F-C0E1-4EDF-B3BA-F44283810CFB}" type="presOf" srcId="{13DD7278-3694-4B69-81EB-557F1F6087D9}" destId="{DD146AF2-D3D0-43F1-B69A-225F43097BB1}" srcOrd="0" destOrd="1" presId="urn:microsoft.com/office/officeart/2005/8/layout/vList5"/>
    <dgm:cxn modelId="{6E7495CF-EBA4-4ADF-B458-8343FFB1DD46}" type="presOf" srcId="{BF2CB210-52CC-4862-A715-6DD85EA65206}" destId="{54FB3BB6-8A2B-4913-9405-124B0C2C6109}" srcOrd="0" destOrd="0" presId="urn:microsoft.com/office/officeart/2005/8/layout/vList5"/>
    <dgm:cxn modelId="{0A65BE45-2711-4F91-8BE0-03A7C30586B9}" srcId="{C5C73D02-841B-4B03-9627-D79F314AEA56}" destId="{20C5DE28-5A70-46A7-AF86-93FE1C99742A}" srcOrd="2" destOrd="0" parTransId="{E401164E-BC53-4F24-BDAA-E880851BF10B}" sibTransId="{570A40F7-9694-49FA-BE22-57FA98B1F723}"/>
    <dgm:cxn modelId="{9B518386-C7F4-4D56-8E59-9B21A7260F7A}" type="presOf" srcId="{DB324B2C-3F0A-4A87-8049-B49593D9E04D}" destId="{DD146AF2-D3D0-43F1-B69A-225F43097BB1}" srcOrd="0" destOrd="0" presId="urn:microsoft.com/office/officeart/2005/8/layout/vList5"/>
    <dgm:cxn modelId="{642AF5D1-B5EA-419C-951D-F3EA60325D62}" srcId="{C5C73D02-841B-4B03-9627-D79F314AEA56}" destId="{BF2CB210-52CC-4862-A715-6DD85EA65206}" srcOrd="1" destOrd="0" parTransId="{EEA00A21-588F-42B1-BBC2-731C427A9B39}" sibTransId="{969EAD6C-F8FE-4469-824B-F8636D7FAFA0}"/>
    <dgm:cxn modelId="{E5BE0E87-EDB2-4C5B-8217-A9FE382DE797}" srcId="{C5C73D02-841B-4B03-9627-D79F314AEA56}" destId="{82DECDC2-25BD-49BE-A4F0-AFB749F07A71}" srcOrd="0" destOrd="0" parTransId="{69A100C9-B933-49CA-9847-437755741451}" sibTransId="{A305B1D0-9AA5-4D9D-9E8C-6F514D45FE07}"/>
    <dgm:cxn modelId="{E852EE78-19AA-4ABD-B7AF-7EC263F79D18}" type="presOf" srcId="{584CD045-F00C-4069-A40D-3A7D43E1B1FE}" destId="{D7A7578B-25FA-411B-9832-4BB930A2988A}" srcOrd="0" destOrd="0" presId="urn:microsoft.com/office/officeart/2005/8/layout/vList5"/>
    <dgm:cxn modelId="{328D1E4B-8002-414B-9E7C-17294B48FC5C}" type="presOf" srcId="{2009F578-1EBB-4348-A824-6C2C82C39821}" destId="{DD146AF2-D3D0-43F1-B69A-225F43097BB1}" srcOrd="0" destOrd="2" presId="urn:microsoft.com/office/officeart/2005/8/layout/vList5"/>
    <dgm:cxn modelId="{3A593C84-C7E1-46B7-A1A2-E623CA048CF2}" type="presOf" srcId="{DD9AB018-D2FE-4998-A3E9-D46B2826B6E1}" destId="{D7A7578B-25FA-411B-9832-4BB930A2988A}" srcOrd="0" destOrd="1" presId="urn:microsoft.com/office/officeart/2005/8/layout/vList5"/>
    <dgm:cxn modelId="{CA61732E-3BC0-41F7-AE01-1928D482E8AE}" srcId="{20C5DE28-5A70-46A7-AF86-93FE1C99742A}" destId="{13DD7278-3694-4B69-81EB-557F1F6087D9}" srcOrd="1" destOrd="0" parTransId="{3E3D942D-0584-45CA-8E91-C4B743F289C8}" sibTransId="{1157A794-9DFF-4A25-8A77-67A5B9CADDDC}"/>
    <dgm:cxn modelId="{C5860E66-5C6F-414E-A90A-8D4EB864B01B}" srcId="{BF2CB210-52CC-4862-A715-6DD85EA65206}" destId="{EC01E3F6-10AF-4F68-B57B-FB4A36DFC76A}" srcOrd="0" destOrd="0" parTransId="{46F7EBBB-F5CA-437E-9EC3-010AA588F482}" sibTransId="{419B45AD-4A9D-4A4F-8C77-1DD419E88F78}"/>
    <dgm:cxn modelId="{ED11BBFA-D672-4A99-A3A2-3F03142A0EBE}" type="presOf" srcId="{9B56B708-3EC8-4288-B2D9-BA0E659450B4}" destId="{A8E05ACE-7436-49A0-BF13-79FB9AB01A3A}" srcOrd="0" destOrd="1" presId="urn:microsoft.com/office/officeart/2005/8/layout/vList5"/>
    <dgm:cxn modelId="{29A1F71E-04D9-42BD-854A-D886CC695A26}" type="presOf" srcId="{C5C73D02-841B-4B03-9627-D79F314AEA56}" destId="{F6340000-C546-4501-BAA3-A4223D5394C2}" srcOrd="0" destOrd="0" presId="urn:microsoft.com/office/officeart/2005/8/layout/vList5"/>
    <dgm:cxn modelId="{1C40244D-38C7-4874-8889-13CD27FAC204}" type="presOf" srcId="{82DECDC2-25BD-49BE-A4F0-AFB749F07A71}" destId="{B5131B56-1E17-4831-BB32-42DCE840E082}" srcOrd="0" destOrd="0" presId="urn:microsoft.com/office/officeart/2005/8/layout/vList5"/>
    <dgm:cxn modelId="{4228341F-F346-4F32-88C8-B9CA501C8AEE}" type="presOf" srcId="{EC01E3F6-10AF-4F68-B57B-FB4A36DFC76A}" destId="{A8E05ACE-7436-49A0-BF13-79FB9AB01A3A}" srcOrd="0" destOrd="0" presId="urn:microsoft.com/office/officeart/2005/8/layout/vList5"/>
    <dgm:cxn modelId="{9A39F78B-55E2-47C9-9D85-FF93E5EDB32E}" type="presOf" srcId="{7D653BAB-4633-4B79-AC71-8A4FEB314C41}" destId="{A8E05ACE-7436-49A0-BF13-79FB9AB01A3A}" srcOrd="0" destOrd="2" presId="urn:microsoft.com/office/officeart/2005/8/layout/vList5"/>
    <dgm:cxn modelId="{0D536F5B-1B31-460C-9D69-EF23245C02E4}" srcId="{BF2CB210-52CC-4862-A715-6DD85EA65206}" destId="{9B56B708-3EC8-4288-B2D9-BA0E659450B4}" srcOrd="1" destOrd="0" parTransId="{026930BE-DCEC-4B4F-8A67-0F5AD3D90C64}" sibTransId="{32ABACB5-2FFE-4C88-AD9A-1EDF383A3721}"/>
    <dgm:cxn modelId="{6872AD04-FA3F-4C19-9E40-8AFDAB9AA056}" type="presOf" srcId="{6D9D10B8-E9EF-4EF1-8862-4E214D521103}" destId="{D7A7578B-25FA-411B-9832-4BB930A2988A}" srcOrd="0" destOrd="2" presId="urn:microsoft.com/office/officeart/2005/8/layout/vList5"/>
    <dgm:cxn modelId="{C2C045D1-335F-42AC-85FB-A12354F2C0CB}" type="presOf" srcId="{20C5DE28-5A70-46A7-AF86-93FE1C99742A}" destId="{6DB71ED2-D5E7-48CF-B502-DB61051DB9D6}" srcOrd="0" destOrd="0" presId="urn:microsoft.com/office/officeart/2005/8/layout/vList5"/>
    <dgm:cxn modelId="{057D4B67-667A-44AC-A232-71C47ACA80C0}" type="presParOf" srcId="{F6340000-C546-4501-BAA3-A4223D5394C2}" destId="{145D9598-CC0D-48FA-AF5A-0DEAC3F3CEFD}" srcOrd="0" destOrd="0" presId="urn:microsoft.com/office/officeart/2005/8/layout/vList5"/>
    <dgm:cxn modelId="{3F647490-067C-4436-8281-634D0934EE73}" type="presParOf" srcId="{145D9598-CC0D-48FA-AF5A-0DEAC3F3CEFD}" destId="{B5131B56-1E17-4831-BB32-42DCE840E082}" srcOrd="0" destOrd="0" presId="urn:microsoft.com/office/officeart/2005/8/layout/vList5"/>
    <dgm:cxn modelId="{C2E233F6-F526-4DBF-8101-F498C984A841}" type="presParOf" srcId="{145D9598-CC0D-48FA-AF5A-0DEAC3F3CEFD}" destId="{D7A7578B-25FA-411B-9832-4BB930A2988A}" srcOrd="1" destOrd="0" presId="urn:microsoft.com/office/officeart/2005/8/layout/vList5"/>
    <dgm:cxn modelId="{42B92B1E-8BD8-4634-9507-28E7A16E3708}" type="presParOf" srcId="{F6340000-C546-4501-BAA3-A4223D5394C2}" destId="{0B20FB90-B2A0-485E-9235-20CFC55BF9CB}" srcOrd="1" destOrd="0" presId="urn:microsoft.com/office/officeart/2005/8/layout/vList5"/>
    <dgm:cxn modelId="{C22E0F81-27B0-464F-B4A1-2BAE74CBD13C}" type="presParOf" srcId="{F6340000-C546-4501-BAA3-A4223D5394C2}" destId="{29A0CC38-895F-4A36-9E71-E0417388994B}" srcOrd="2" destOrd="0" presId="urn:microsoft.com/office/officeart/2005/8/layout/vList5"/>
    <dgm:cxn modelId="{22770794-D624-4E80-8A0E-EF099F3F95F9}" type="presParOf" srcId="{29A0CC38-895F-4A36-9E71-E0417388994B}" destId="{54FB3BB6-8A2B-4913-9405-124B0C2C6109}" srcOrd="0" destOrd="0" presId="urn:microsoft.com/office/officeart/2005/8/layout/vList5"/>
    <dgm:cxn modelId="{5ED909EF-6C2E-49E5-8ADF-E9D621A882DF}" type="presParOf" srcId="{29A0CC38-895F-4A36-9E71-E0417388994B}" destId="{A8E05ACE-7436-49A0-BF13-79FB9AB01A3A}" srcOrd="1" destOrd="0" presId="urn:microsoft.com/office/officeart/2005/8/layout/vList5"/>
    <dgm:cxn modelId="{6A70DC11-AD3F-40DF-A996-669D2B2A43EC}" type="presParOf" srcId="{F6340000-C546-4501-BAA3-A4223D5394C2}" destId="{B3BA7CBE-21F6-43B5-A79A-A99D820C5707}" srcOrd="3" destOrd="0" presId="urn:microsoft.com/office/officeart/2005/8/layout/vList5"/>
    <dgm:cxn modelId="{4476CD73-F36D-4998-B774-AE5E618DB169}" type="presParOf" srcId="{F6340000-C546-4501-BAA3-A4223D5394C2}" destId="{55D9F730-CB54-4361-ACFC-8F64D176E0E3}" srcOrd="4" destOrd="0" presId="urn:microsoft.com/office/officeart/2005/8/layout/vList5"/>
    <dgm:cxn modelId="{4B3BF761-C652-4440-AD9F-5C07E2DF72CA}" type="presParOf" srcId="{55D9F730-CB54-4361-ACFC-8F64D176E0E3}" destId="{6DB71ED2-D5E7-48CF-B502-DB61051DB9D6}" srcOrd="0" destOrd="0" presId="urn:microsoft.com/office/officeart/2005/8/layout/vList5"/>
    <dgm:cxn modelId="{EA806717-DBFC-4803-AF19-09247EA5C081}" type="presParOf" srcId="{55D9F730-CB54-4361-ACFC-8F64D176E0E3}" destId="{DD146AF2-D3D0-43F1-B69A-225F43097BB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D8E81DD-5C87-4EC9-B9F6-51503AD38A10}">
      <dsp:nvSpPr>
        <dsp:cNvPr id="0" name=""/>
        <dsp:cNvSpPr/>
      </dsp:nvSpPr>
      <dsp:spPr>
        <a:xfrm>
          <a:off x="10342" y="827554"/>
          <a:ext cx="2402387" cy="1793331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68580" rIns="22860" bIns="2286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E" sz="1800" kern="1200" dirty="0" smtClean="0"/>
            <a:t>Can I inflate expenses to cover gratuities? </a:t>
          </a:r>
          <a:endParaRPr lang="en-IE" sz="1800" kern="1200" dirty="0"/>
        </a:p>
      </dsp:txBody>
      <dsp:txXfrm>
        <a:off x="10342" y="827554"/>
        <a:ext cx="2402387" cy="1793331"/>
      </dsp:txXfrm>
    </dsp:sp>
    <dsp:sp modelId="{DEF0A7B6-3500-4829-9F96-E5D2993FD4DD}">
      <dsp:nvSpPr>
        <dsp:cNvPr id="0" name=""/>
        <dsp:cNvSpPr/>
      </dsp:nvSpPr>
      <dsp:spPr>
        <a:xfrm>
          <a:off x="5562" y="2677985"/>
          <a:ext cx="2402387" cy="77113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0" rIns="29210" bIns="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2300" kern="1200" dirty="0" smtClean="0"/>
            <a:t>Employees </a:t>
          </a:r>
          <a:endParaRPr lang="en-IE" sz="2300" kern="1200" dirty="0"/>
        </a:p>
      </dsp:txBody>
      <dsp:txXfrm>
        <a:off x="5562" y="2677985"/>
        <a:ext cx="1691822" cy="771132"/>
      </dsp:txXfrm>
    </dsp:sp>
    <dsp:sp modelId="{D93CD6D1-3802-43BE-8CC2-57AAFDAC8D4B}">
      <dsp:nvSpPr>
        <dsp:cNvPr id="0" name=""/>
        <dsp:cNvSpPr/>
      </dsp:nvSpPr>
      <dsp:spPr>
        <a:xfrm>
          <a:off x="1765343" y="2800472"/>
          <a:ext cx="840835" cy="840835"/>
        </a:xfrm>
        <a:prstGeom prst="ellipse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3DA6DC1-1679-4418-AB6E-18475E7278DE}">
      <dsp:nvSpPr>
        <dsp:cNvPr id="0" name=""/>
        <dsp:cNvSpPr/>
      </dsp:nvSpPr>
      <dsp:spPr>
        <a:xfrm>
          <a:off x="2814491" y="827554"/>
          <a:ext cx="2402387" cy="1793331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68580" rIns="22860" bIns="2286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E" sz="1800" kern="1200" dirty="0" smtClean="0"/>
            <a:t>Is this price fair? </a:t>
          </a:r>
          <a:endParaRPr lang="en-IE" sz="1800" kern="1200" dirty="0"/>
        </a:p>
      </dsp:txBody>
      <dsp:txXfrm>
        <a:off x="2814491" y="827554"/>
        <a:ext cx="2402387" cy="1793331"/>
      </dsp:txXfrm>
    </dsp:sp>
    <dsp:sp modelId="{27C91A65-445A-4DC5-9153-7FC20713A0D2}">
      <dsp:nvSpPr>
        <dsp:cNvPr id="0" name=""/>
        <dsp:cNvSpPr/>
      </dsp:nvSpPr>
      <dsp:spPr>
        <a:xfrm>
          <a:off x="2814491" y="2677985"/>
          <a:ext cx="2402387" cy="77113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0" rIns="29210" bIns="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2300" kern="1200" dirty="0" smtClean="0"/>
            <a:t>Customers</a:t>
          </a:r>
          <a:endParaRPr lang="en-IE" sz="2300" kern="1200" dirty="0"/>
        </a:p>
      </dsp:txBody>
      <dsp:txXfrm>
        <a:off x="2814491" y="2677985"/>
        <a:ext cx="1691822" cy="771132"/>
      </dsp:txXfrm>
    </dsp:sp>
    <dsp:sp modelId="{F7D266A9-075A-4D20-89B5-F5BE261406BC}">
      <dsp:nvSpPr>
        <dsp:cNvPr id="0" name=""/>
        <dsp:cNvSpPr/>
      </dsp:nvSpPr>
      <dsp:spPr>
        <a:xfrm>
          <a:off x="4574273" y="2800472"/>
          <a:ext cx="840835" cy="840835"/>
        </a:xfrm>
        <a:prstGeom prst="ellipse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76E68E-56C5-40CD-999F-0B8B6866A9D7}">
      <dsp:nvSpPr>
        <dsp:cNvPr id="0" name=""/>
        <dsp:cNvSpPr/>
      </dsp:nvSpPr>
      <dsp:spPr>
        <a:xfrm>
          <a:off x="5626975" y="827554"/>
          <a:ext cx="2402387" cy="1793331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68580" rIns="22860" bIns="2286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E" sz="1800" kern="1200" dirty="0" smtClean="0"/>
            <a:t>Should Internet sellers incur the cost of collecting the appropriate state sales tax?</a:t>
          </a:r>
          <a:endParaRPr lang="en-IE" sz="1800" kern="1200" dirty="0"/>
        </a:p>
      </dsp:txBody>
      <dsp:txXfrm>
        <a:off x="5626975" y="827554"/>
        <a:ext cx="2402387" cy="1793331"/>
      </dsp:txXfrm>
    </dsp:sp>
    <dsp:sp modelId="{878EFB8A-5D79-42D5-B701-D1364A3CB881}">
      <dsp:nvSpPr>
        <dsp:cNvPr id="0" name=""/>
        <dsp:cNvSpPr/>
      </dsp:nvSpPr>
      <dsp:spPr>
        <a:xfrm>
          <a:off x="5623420" y="2677985"/>
          <a:ext cx="2402387" cy="77113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0" rIns="29210" bIns="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2300" kern="1200" dirty="0" smtClean="0"/>
            <a:t>Regulators </a:t>
          </a:r>
          <a:endParaRPr lang="en-IE" sz="2300" kern="1200" dirty="0"/>
        </a:p>
      </dsp:txBody>
      <dsp:txXfrm>
        <a:off x="5623420" y="2677985"/>
        <a:ext cx="1691822" cy="771132"/>
      </dsp:txXfrm>
    </dsp:sp>
    <dsp:sp modelId="{CE4BAE79-B1BC-4ED5-B910-72008AAC795B}">
      <dsp:nvSpPr>
        <dsp:cNvPr id="0" name=""/>
        <dsp:cNvSpPr/>
      </dsp:nvSpPr>
      <dsp:spPr>
        <a:xfrm>
          <a:off x="7383202" y="2800472"/>
          <a:ext cx="840835" cy="840835"/>
        </a:xfrm>
        <a:prstGeom prst="ellipse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BBFF4B3-CAAA-4923-9FB4-D90BD6D47523}">
      <dsp:nvSpPr>
        <dsp:cNvPr id="0" name=""/>
        <dsp:cNvSpPr/>
      </dsp:nvSpPr>
      <dsp:spPr>
        <a:xfrm>
          <a:off x="3377" y="167838"/>
          <a:ext cx="3651777" cy="2725974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76200" rIns="2540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E" sz="2000" kern="1200" dirty="0" smtClean="0"/>
            <a:t>Should  the marketing press release required documentation for performance or compliance achievements that are made?</a:t>
          </a:r>
          <a:endParaRPr lang="en-IE" sz="2000" kern="1200" dirty="0"/>
        </a:p>
      </dsp:txBody>
      <dsp:txXfrm>
        <a:off x="3377" y="167838"/>
        <a:ext cx="3651777" cy="2725974"/>
      </dsp:txXfrm>
    </dsp:sp>
    <dsp:sp modelId="{AC5AE4CF-5F8D-405D-9D6B-3A69BCC4B68F}">
      <dsp:nvSpPr>
        <dsp:cNvPr id="0" name=""/>
        <dsp:cNvSpPr/>
      </dsp:nvSpPr>
      <dsp:spPr>
        <a:xfrm>
          <a:off x="3377" y="2893813"/>
          <a:ext cx="3651777" cy="117216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0" rIns="39370" bIns="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3100" kern="1200" dirty="0" smtClean="0"/>
            <a:t>Media </a:t>
          </a:r>
          <a:endParaRPr lang="en-IE" sz="3100" kern="1200" dirty="0"/>
        </a:p>
      </dsp:txBody>
      <dsp:txXfrm>
        <a:off x="3377" y="2893813"/>
        <a:ext cx="2571674" cy="1172169"/>
      </dsp:txXfrm>
    </dsp:sp>
    <dsp:sp modelId="{638260DA-2DBE-4EA1-AEA7-A692F15F4524}">
      <dsp:nvSpPr>
        <dsp:cNvPr id="0" name=""/>
        <dsp:cNvSpPr/>
      </dsp:nvSpPr>
      <dsp:spPr>
        <a:xfrm>
          <a:off x="2678354" y="3080001"/>
          <a:ext cx="1278121" cy="1278121"/>
        </a:xfrm>
        <a:prstGeom prst="ellipse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DC8C20E-180D-4A53-A31B-2BDEDC4489E2}">
      <dsp:nvSpPr>
        <dsp:cNvPr id="0" name=""/>
        <dsp:cNvSpPr/>
      </dsp:nvSpPr>
      <dsp:spPr>
        <a:xfrm>
          <a:off x="4273123" y="167838"/>
          <a:ext cx="3651777" cy="2725974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76200" rIns="2540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E" sz="2000" kern="1200" dirty="0" smtClean="0"/>
            <a:t>Should all product claims contained in advertising be substantiated on the company website?</a:t>
          </a:r>
          <a:endParaRPr lang="en-IE" sz="2000" kern="1200" dirty="0"/>
        </a:p>
      </dsp:txBody>
      <dsp:txXfrm>
        <a:off x="4273123" y="167838"/>
        <a:ext cx="3651777" cy="2725974"/>
      </dsp:txXfrm>
    </dsp:sp>
    <dsp:sp modelId="{75D57A16-8BB7-4CC9-8AF0-9C7ACCE7A6D6}">
      <dsp:nvSpPr>
        <dsp:cNvPr id="0" name=""/>
        <dsp:cNvSpPr/>
      </dsp:nvSpPr>
      <dsp:spPr>
        <a:xfrm>
          <a:off x="4273123" y="2893813"/>
          <a:ext cx="3651777" cy="117216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0" rIns="39370" bIns="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3100" kern="1200" dirty="0" smtClean="0"/>
            <a:t>Competition </a:t>
          </a:r>
          <a:endParaRPr lang="en-IE" sz="3100" kern="1200" dirty="0"/>
        </a:p>
      </dsp:txBody>
      <dsp:txXfrm>
        <a:off x="4273123" y="2893813"/>
        <a:ext cx="2571674" cy="1172169"/>
      </dsp:txXfrm>
    </dsp:sp>
    <dsp:sp modelId="{EFFC7196-DD00-459A-A02E-A4C1275287C1}">
      <dsp:nvSpPr>
        <dsp:cNvPr id="0" name=""/>
        <dsp:cNvSpPr/>
      </dsp:nvSpPr>
      <dsp:spPr>
        <a:xfrm>
          <a:off x="6948100" y="3080001"/>
          <a:ext cx="1278121" cy="1278121"/>
        </a:xfrm>
        <a:prstGeom prst="ellipse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5BAD142-821F-4DB6-8B41-C51AAFBAF66F}">
      <dsp:nvSpPr>
        <dsp:cNvPr id="0" name=""/>
        <dsp:cNvSpPr/>
      </dsp:nvSpPr>
      <dsp:spPr>
        <a:xfrm>
          <a:off x="3186674" y="1460075"/>
          <a:ext cx="1855819" cy="1605358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900" kern="1200" dirty="0" smtClean="0"/>
            <a:t>The Golden Rule </a:t>
          </a:r>
          <a:endParaRPr lang="en-IE" sz="900" kern="1200" dirty="0"/>
        </a:p>
      </dsp:txBody>
      <dsp:txXfrm>
        <a:off x="3186674" y="1460075"/>
        <a:ext cx="1855819" cy="1605358"/>
      </dsp:txXfrm>
    </dsp:sp>
    <dsp:sp modelId="{EF272418-952F-4C1D-A23B-4B7CB0B5747C}">
      <dsp:nvSpPr>
        <dsp:cNvPr id="0" name=""/>
        <dsp:cNvSpPr/>
      </dsp:nvSpPr>
      <dsp:spPr>
        <a:xfrm>
          <a:off x="4348773" y="692019"/>
          <a:ext cx="700195" cy="603310"/>
        </a:xfrm>
        <a:prstGeom prst="hexagon">
          <a:avLst>
            <a:gd name="adj" fmla="val 28900"/>
            <a:gd name="vf" fmla="val 115470"/>
          </a:avLst>
        </a:prstGeom>
        <a:gradFill rotWithShape="0">
          <a:gsLst>
            <a:gs pos="0">
              <a:schemeClr val="accent1">
                <a:tint val="40000"/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tint val="40000"/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tint val="40000"/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tint val="40000"/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DAEF4213-8C46-4071-AA8B-EFDC19AE64C0}">
      <dsp:nvSpPr>
        <dsp:cNvPr id="0" name=""/>
        <dsp:cNvSpPr/>
      </dsp:nvSpPr>
      <dsp:spPr>
        <a:xfrm>
          <a:off x="2818655" y="28603"/>
          <a:ext cx="1520830" cy="1315697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900" kern="1200" dirty="0" smtClean="0"/>
            <a:t>The professional ethic</a:t>
          </a:r>
          <a:endParaRPr lang="en-IE" sz="900" kern="1200" dirty="0"/>
        </a:p>
      </dsp:txBody>
      <dsp:txXfrm>
        <a:off x="2818655" y="28603"/>
        <a:ext cx="1520830" cy="1315697"/>
      </dsp:txXfrm>
    </dsp:sp>
    <dsp:sp modelId="{AD3011EE-AF69-48A6-BF44-16D329DD53CB}">
      <dsp:nvSpPr>
        <dsp:cNvPr id="0" name=""/>
        <dsp:cNvSpPr/>
      </dsp:nvSpPr>
      <dsp:spPr>
        <a:xfrm>
          <a:off x="5165956" y="1819889"/>
          <a:ext cx="700195" cy="603310"/>
        </a:xfrm>
        <a:prstGeom prst="hexagon">
          <a:avLst>
            <a:gd name="adj" fmla="val 28900"/>
            <a:gd name="vf" fmla="val 115470"/>
          </a:avLst>
        </a:prstGeom>
        <a:gradFill rotWithShape="0">
          <a:gsLst>
            <a:gs pos="0">
              <a:schemeClr val="accent1">
                <a:tint val="40000"/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tint val="40000"/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tint val="40000"/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tint val="40000"/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052929EB-ABD4-4874-8576-C7E0A0D426C2}">
      <dsp:nvSpPr>
        <dsp:cNvPr id="0" name=""/>
        <dsp:cNvSpPr/>
      </dsp:nvSpPr>
      <dsp:spPr>
        <a:xfrm>
          <a:off x="4690867" y="1180729"/>
          <a:ext cx="1520830" cy="1315697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900" kern="1200" dirty="0" smtClean="0"/>
            <a:t>The TV/Newspaper test</a:t>
          </a:r>
          <a:endParaRPr lang="en-IE" sz="900" kern="1200" dirty="0"/>
        </a:p>
      </dsp:txBody>
      <dsp:txXfrm>
        <a:off x="4690867" y="1180729"/>
        <a:ext cx="1520830" cy="1315697"/>
      </dsp:txXfrm>
    </dsp:sp>
    <dsp:sp modelId="{39B454FC-A524-438C-9F79-030746460CDE}">
      <dsp:nvSpPr>
        <dsp:cNvPr id="0" name=""/>
        <dsp:cNvSpPr/>
      </dsp:nvSpPr>
      <dsp:spPr>
        <a:xfrm>
          <a:off x="4598288" y="3093042"/>
          <a:ext cx="700195" cy="603310"/>
        </a:xfrm>
        <a:prstGeom prst="hexagon">
          <a:avLst>
            <a:gd name="adj" fmla="val 28900"/>
            <a:gd name="vf" fmla="val 115470"/>
          </a:avLst>
        </a:prstGeom>
        <a:gradFill rotWithShape="0">
          <a:gsLst>
            <a:gs pos="0">
              <a:schemeClr val="accent1">
                <a:tint val="40000"/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tint val="40000"/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tint val="40000"/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tint val="40000"/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61092518-E450-4B46-A1E3-8B1C4958573C}">
      <dsp:nvSpPr>
        <dsp:cNvPr id="0" name=""/>
        <dsp:cNvSpPr/>
      </dsp:nvSpPr>
      <dsp:spPr>
        <a:xfrm>
          <a:off x="4330826" y="2404867"/>
          <a:ext cx="1520830" cy="1315697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900" kern="1200" dirty="0" smtClean="0"/>
            <a:t>When in doubt, don’t </a:t>
          </a:r>
          <a:endParaRPr lang="en-IE" sz="900" kern="1200" dirty="0"/>
        </a:p>
      </dsp:txBody>
      <dsp:txXfrm>
        <a:off x="4330826" y="2404867"/>
        <a:ext cx="1520830" cy="1315697"/>
      </dsp:txXfrm>
    </dsp:sp>
    <dsp:sp modelId="{24C8119C-B52B-457E-8B72-BD67D31032DE}">
      <dsp:nvSpPr>
        <dsp:cNvPr id="0" name=""/>
        <dsp:cNvSpPr/>
      </dsp:nvSpPr>
      <dsp:spPr>
        <a:xfrm>
          <a:off x="3190128" y="3225200"/>
          <a:ext cx="700195" cy="603310"/>
        </a:xfrm>
        <a:prstGeom prst="hexagon">
          <a:avLst>
            <a:gd name="adj" fmla="val 28900"/>
            <a:gd name="vf" fmla="val 115470"/>
          </a:avLst>
        </a:prstGeom>
        <a:gradFill rotWithShape="0">
          <a:gsLst>
            <a:gs pos="0">
              <a:schemeClr val="accent1">
                <a:tint val="40000"/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tint val="40000"/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tint val="40000"/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tint val="40000"/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952E5F2A-9ED3-4526-A896-E6ABAF91A409}">
      <dsp:nvSpPr>
        <dsp:cNvPr id="0" name=""/>
        <dsp:cNvSpPr/>
      </dsp:nvSpPr>
      <dsp:spPr>
        <a:xfrm>
          <a:off x="2962677" y="2836909"/>
          <a:ext cx="1520830" cy="1315697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900" kern="1200" dirty="0" smtClean="0"/>
            <a:t>Slippery slope</a:t>
          </a:r>
          <a:endParaRPr lang="en-IE" sz="900" kern="1200" dirty="0"/>
        </a:p>
      </dsp:txBody>
      <dsp:txXfrm>
        <a:off x="2962677" y="2836909"/>
        <a:ext cx="1520830" cy="1315697"/>
      </dsp:txXfrm>
    </dsp:sp>
    <dsp:sp modelId="{54741109-9A21-4B66-A2C6-E5996063EE59}">
      <dsp:nvSpPr>
        <dsp:cNvPr id="0" name=""/>
        <dsp:cNvSpPr/>
      </dsp:nvSpPr>
      <dsp:spPr>
        <a:xfrm>
          <a:off x="2359563" y="2097783"/>
          <a:ext cx="700195" cy="603310"/>
        </a:xfrm>
        <a:prstGeom prst="hexagon">
          <a:avLst>
            <a:gd name="adj" fmla="val 28900"/>
            <a:gd name="vf" fmla="val 115470"/>
          </a:avLst>
        </a:prstGeom>
        <a:gradFill rotWithShape="0">
          <a:gsLst>
            <a:gs pos="0">
              <a:schemeClr val="accent1">
                <a:tint val="40000"/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tint val="40000"/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tint val="40000"/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tint val="40000"/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59A21219-8AEA-46AD-BA1F-57A6080C1004}">
      <dsp:nvSpPr>
        <dsp:cNvPr id="0" name=""/>
        <dsp:cNvSpPr/>
      </dsp:nvSpPr>
      <dsp:spPr>
        <a:xfrm>
          <a:off x="1882547" y="1972816"/>
          <a:ext cx="1520830" cy="1315697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900" kern="1200" dirty="0" smtClean="0"/>
            <a:t>Mother/Founder on your shoulder</a:t>
          </a:r>
          <a:endParaRPr lang="en-IE" sz="900" kern="1200" dirty="0"/>
        </a:p>
      </dsp:txBody>
      <dsp:txXfrm>
        <a:off x="1882547" y="1972816"/>
        <a:ext cx="1520830" cy="1315697"/>
      </dsp:txXfrm>
    </dsp:sp>
    <dsp:sp modelId="{D74BA95E-2821-4E90-A76F-15834D12F9B9}">
      <dsp:nvSpPr>
        <dsp:cNvPr id="0" name=""/>
        <dsp:cNvSpPr/>
      </dsp:nvSpPr>
      <dsp:spPr>
        <a:xfrm>
          <a:off x="1956368" y="807431"/>
          <a:ext cx="1520830" cy="1315697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900" kern="1200" dirty="0" smtClean="0"/>
            <a:t>Never knowingly do harm</a:t>
          </a:r>
          <a:endParaRPr lang="en-IE" sz="900" kern="1200" dirty="0"/>
        </a:p>
      </dsp:txBody>
      <dsp:txXfrm>
        <a:off x="1956368" y="807431"/>
        <a:ext cx="1520830" cy="1315697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7A7578B-25FA-411B-9832-4BB930A2988A}">
      <dsp:nvSpPr>
        <dsp:cNvPr id="0" name=""/>
        <dsp:cNvSpPr/>
      </dsp:nvSpPr>
      <dsp:spPr>
        <a:xfrm rot="5400000">
          <a:off x="5012703" y="-1901981"/>
          <a:ext cx="1166849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E" sz="1500" kern="1200" dirty="0" smtClean="0"/>
            <a:t>Continuing and essential interest in the firm</a:t>
          </a:r>
          <a:endParaRPr lang="en-IE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E" sz="1500" b="0" kern="1200" dirty="0" smtClean="0"/>
            <a:t>Organization cannot ‘live’ without them</a:t>
          </a:r>
          <a:endParaRPr lang="en-IE" sz="1500" b="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E" sz="1500" b="0" kern="1200" dirty="0" smtClean="0"/>
            <a:t>Examples: Customers, </a:t>
          </a:r>
          <a:r>
            <a:rPr lang="en-IE" sz="1500" b="0" kern="1200" dirty="0" smtClean="0">
              <a:solidFill>
                <a:schemeClr val="tx1"/>
              </a:solidFill>
            </a:rPr>
            <a:t>Shareholders, Employees</a:t>
          </a:r>
          <a:endParaRPr lang="en-IE" sz="1500" b="0" kern="1200" dirty="0">
            <a:solidFill>
              <a:schemeClr val="tx1"/>
            </a:solidFill>
          </a:endParaRPr>
        </a:p>
      </dsp:txBody>
      <dsp:txXfrm rot="5400000">
        <a:off x="5012703" y="-1901981"/>
        <a:ext cx="1166849" cy="5266944"/>
      </dsp:txXfrm>
    </dsp:sp>
    <dsp:sp modelId="{B5131B56-1E17-4831-BB32-42DCE840E082}">
      <dsp:nvSpPr>
        <dsp:cNvPr id="0" name=""/>
        <dsp:cNvSpPr/>
      </dsp:nvSpPr>
      <dsp:spPr>
        <a:xfrm>
          <a:off x="0" y="2209"/>
          <a:ext cx="2962656" cy="145856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3100" kern="1200" dirty="0" smtClean="0"/>
            <a:t>PRIMARY</a:t>
          </a:r>
          <a:endParaRPr lang="en-IE" sz="3100" kern="1200" dirty="0"/>
        </a:p>
      </dsp:txBody>
      <dsp:txXfrm>
        <a:off x="0" y="2209"/>
        <a:ext cx="2962656" cy="1458561"/>
      </dsp:txXfrm>
    </dsp:sp>
    <dsp:sp modelId="{A8E05ACE-7436-49A0-BF13-79FB9AB01A3A}">
      <dsp:nvSpPr>
        <dsp:cNvPr id="0" name=""/>
        <dsp:cNvSpPr/>
      </dsp:nvSpPr>
      <dsp:spPr>
        <a:xfrm rot="5400000">
          <a:off x="5012703" y="-365263"/>
          <a:ext cx="1166849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E" sz="1500" kern="1200" dirty="0" smtClean="0"/>
            <a:t>Abiding but more separated interest in the firm</a:t>
          </a:r>
          <a:endParaRPr lang="en-IE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E" sz="1500" b="0" kern="1200" dirty="0" smtClean="0"/>
            <a:t>Interaction is a more distant one</a:t>
          </a:r>
          <a:endParaRPr lang="en-IE" sz="1500" b="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E" sz="1500" b="0" kern="1200" dirty="0" smtClean="0"/>
            <a:t>Examples: </a:t>
          </a:r>
          <a:r>
            <a:rPr lang="en-IE" sz="1500" b="0" kern="1200" dirty="0" smtClean="0">
              <a:solidFill>
                <a:schemeClr val="tx1"/>
              </a:solidFill>
            </a:rPr>
            <a:t>Host Community ,Suppliers, Competitors</a:t>
          </a:r>
          <a:endParaRPr lang="en-IE" sz="1500" b="0" kern="1200" dirty="0">
            <a:solidFill>
              <a:schemeClr val="tx1"/>
            </a:solidFill>
          </a:endParaRPr>
        </a:p>
      </dsp:txBody>
      <dsp:txXfrm rot="5400000">
        <a:off x="5012703" y="-365263"/>
        <a:ext cx="1166849" cy="5266944"/>
      </dsp:txXfrm>
    </dsp:sp>
    <dsp:sp modelId="{54FB3BB6-8A2B-4913-9405-124B0C2C6109}">
      <dsp:nvSpPr>
        <dsp:cNvPr id="0" name=""/>
        <dsp:cNvSpPr/>
      </dsp:nvSpPr>
      <dsp:spPr>
        <a:xfrm>
          <a:off x="0" y="1533700"/>
          <a:ext cx="2962656" cy="145856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3100" kern="1200" dirty="0" smtClean="0"/>
            <a:t>INDIRECT</a:t>
          </a:r>
          <a:endParaRPr lang="en-IE" sz="3100" kern="1200" dirty="0"/>
        </a:p>
      </dsp:txBody>
      <dsp:txXfrm>
        <a:off x="0" y="1533700"/>
        <a:ext cx="2962656" cy="1458561"/>
      </dsp:txXfrm>
    </dsp:sp>
    <dsp:sp modelId="{DD146AF2-D3D0-43F1-B69A-225F43097BB1}">
      <dsp:nvSpPr>
        <dsp:cNvPr id="0" name=""/>
        <dsp:cNvSpPr/>
      </dsp:nvSpPr>
      <dsp:spPr>
        <a:xfrm rot="5400000">
          <a:off x="5012703" y="1193962"/>
          <a:ext cx="1166849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E" sz="1500" kern="1200" dirty="0" smtClean="0"/>
            <a:t>Potential interest in the firm</a:t>
          </a:r>
          <a:endParaRPr lang="en-IE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E" sz="1500" b="0" kern="1200" dirty="0" smtClean="0"/>
            <a:t>May influence the organization in the future</a:t>
          </a:r>
          <a:endParaRPr lang="en-IE" sz="1500" b="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E" sz="1500" b="0" kern="1200" dirty="0" smtClean="0"/>
            <a:t>Examples: </a:t>
          </a:r>
          <a:r>
            <a:rPr lang="en-IE" sz="1500" b="0" kern="1200" dirty="0" smtClean="0">
              <a:solidFill>
                <a:schemeClr val="tx1"/>
              </a:solidFill>
            </a:rPr>
            <a:t>Media, Society</a:t>
          </a:r>
          <a:endParaRPr lang="en-IE" sz="1500" b="0" kern="1200" dirty="0">
            <a:solidFill>
              <a:schemeClr val="tx1"/>
            </a:solidFill>
          </a:endParaRPr>
        </a:p>
      </dsp:txBody>
      <dsp:txXfrm rot="5400000">
        <a:off x="5012703" y="1193962"/>
        <a:ext cx="1166849" cy="5266944"/>
      </dsp:txXfrm>
    </dsp:sp>
    <dsp:sp modelId="{6DB71ED2-D5E7-48CF-B502-DB61051DB9D6}">
      <dsp:nvSpPr>
        <dsp:cNvPr id="0" name=""/>
        <dsp:cNvSpPr/>
      </dsp:nvSpPr>
      <dsp:spPr>
        <a:xfrm>
          <a:off x="10323" y="3052938"/>
          <a:ext cx="2962656" cy="145856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3100" kern="1200" dirty="0" smtClean="0"/>
            <a:t>SECONDARY</a:t>
          </a:r>
          <a:endParaRPr lang="en-IE" sz="3100" kern="1200" dirty="0"/>
        </a:p>
      </dsp:txBody>
      <dsp:txXfrm>
        <a:off x="10323" y="3052938"/>
        <a:ext cx="2962656" cy="14585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List2#1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List2#2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1/layout/HexagonRadial">
  <dgm:title val="Hexagon Radial"/>
  <dgm:desc val="Use to show a sequential process that relates to a central idea or theme. Limited to six Level 2 shapes. Works best with small amounts of text. Unused text does not appear, but remains available if you switch layouts."/>
  <dgm:catLst>
    <dgm:cat type="cycle" pri="8500"/>
    <dgm:cat type="officeonline" pri="9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l" for="ch" forName="Accent1" refType="w" fact="0.168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l" for="ch" forName="Parent" refType="w" fact="0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6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2" refType="w" fact="0.6413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Parent" refType="w" fact="0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l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7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3" refType="w" fact="0.4573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l" for="ch" forName="Accent2" refType="w" fact="0.6413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3" refType="w" fact="0.0554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l" for="ch" forName="Parent" refType="w" fact="0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l" for="ch" forName="Child2" refType="w" fact="0.5073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8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4" refType="w" fact="0.4573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l" for="ch" forName="Accent3" refType="w" fact="0.6413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l" for="ch" forName="Accent2" refType="w" fact="0.376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0554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l" for="ch" forName="Parent" refType="w" fact="0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l" for="ch" forName="Child2" refType="w" fact="0.5073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l" for="ch" forName="Child3" refType="w" fact="0.5073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l" for="ch" forName="Child1" refType="w" fact="0.0554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9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0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l" for="ch" forName="Accent6" refType="w" fact="0.0934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6" refType="w" fact="0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if>
      <dgm:else name="Name11">
        <dgm:choose name="Name12">
          <dgm:if name="Name13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4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r" for="ch" forName="Accent1" refType="w" fact="0.831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r" for="ch" forName="Parent" refType="w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15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2" refType="w" fact="0.3587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Parent" refType="w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r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16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3" refType="w" fact="0.5427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r" for="ch" forName="Accent2" refType="w" fact="0.3587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3" refType="w" fact="0.9446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r" for="ch" forName="Parent" refType="w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r" for="ch" forName="Child2" refType="w" fact="0.4927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17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4" refType="w" fact="0.5427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r" for="ch" forName="Accent3" refType="w" fact="0.3587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r" for="ch" forName="Accent2" refType="w" fact="0.623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9446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r" for="ch" forName="Parent" refType="w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r" for="ch" forName="Child2" refType="w" fact="0.4927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r" for="ch" forName="Child3" refType="w" fact="0.4927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r" for="ch" forName="Child1" refType="w" fact="0.9446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18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9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r" for="ch" forName="Accent6" refType="w" fact="0.9066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6" refType="w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else>
    </dgm:choose>
    <dgm:forEach name="wrapper" axis="self" ptType="parTrans">
      <dgm:forEach name="accentRepeat" axis="self">
        <dgm:layoutNode name="Accent" styleLbl="bgShp">
          <dgm:alg type="sp"/>
          <dgm:shape xmlns:r="http://schemas.openxmlformats.org/officeDocument/2006/relationships" type="hexagon" r:blip="" zOrderOff="-2">
            <dgm:adjLst>
              <dgm:adj idx="1" val="0.289"/>
              <dgm:adj idx="2" val="1.1547"/>
            </dgm:adjLst>
          </dgm:shape>
          <dgm:presOf/>
        </dgm:layoutNode>
      </dgm:forEach>
    </dgm:forEach>
    <dgm:forEach name="Name20" axis="ch" ptType="node" cnt="1">
      <dgm:layoutNode name="Parent" styleLbl="node0">
        <dgm:varLst>
          <dgm:chMax val="6"/>
          <dgm:chPref val="6"/>
        </dgm:varLst>
        <dgm:alg type="tx"/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1" axis="ch ch" ptType="node node" st="1 1" cnt="1 1">
      <dgm:layoutNode name="Accent1">
        <dgm:alg type="sp"/>
        <dgm:shape xmlns:r="http://schemas.openxmlformats.org/officeDocument/2006/relationships" r:blip="" zOrderOff="-2">
          <dgm:adjLst/>
        </dgm:shape>
        <dgm:presOf/>
        <dgm:constrLst/>
        <dgm:forEach name="Name22" ref="accentRepeat"/>
      </dgm:layoutNode>
      <dgm:layoutNode name="Child1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3" axis="ch ch" ptType="node node" st="1 2" cnt="1 1">
      <dgm:layoutNode name="Accent2">
        <dgm:alg type="sp"/>
        <dgm:shape xmlns:r="http://schemas.openxmlformats.org/officeDocument/2006/relationships" r:blip="" zOrderOff="-2">
          <dgm:adjLst/>
        </dgm:shape>
        <dgm:presOf/>
        <dgm:constrLst/>
        <dgm:forEach name="Name24" ref="accentRepeat"/>
      </dgm:layoutNode>
      <dgm:layoutNode name="Child2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5" axis="ch ch" ptType="node node" st="1 3" cnt="1 1">
      <dgm:layoutNode name="Accent3">
        <dgm:alg type="sp"/>
        <dgm:shape xmlns:r="http://schemas.openxmlformats.org/officeDocument/2006/relationships" r:blip="" zOrderOff="-2">
          <dgm:adjLst/>
        </dgm:shape>
        <dgm:presOf/>
        <dgm:constrLst/>
        <dgm:forEach name="Name26" ref="accentRepeat"/>
      </dgm:layoutNode>
      <dgm:layoutNode name="Child3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7" axis="ch ch" ptType="node node" st="1 4" cnt="1 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  <dgm:layoutNode name="Child4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9" axis="ch ch" ptType="node node" st="1 5" cnt="1 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5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1" axis="ch ch" ptType="node node" st="1 6" cnt="1 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32" ref="accentRepeat"/>
      </dgm:layoutNode>
      <dgm:layoutNode name="Child6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2CAC4F-D6D2-487A-AC9E-0CB059D529F7}" type="datetimeFigureOut">
              <a:rPr lang="en-US" smtClean="0"/>
              <a:pPr/>
              <a:t>7/24/2012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60F559-E5AF-4927-859D-B5ED5D065F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336042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83C44E-B545-4887-9AA0-4B51D03B6193}" type="datetimeFigureOut">
              <a:rPr lang="en-US" smtClean="0"/>
              <a:pPr/>
              <a:t>7/24/2012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059342-96AF-44E5-9911-93F3566B23E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126948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059342-96AF-44E5-9911-93F3566B23E6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362659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059342-96AF-44E5-9911-93F3566B23E6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947665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6FEE3BE-B540-4C46-807E-782996765F43}" type="datetime1">
              <a:rPr lang="en-IE" smtClean="0"/>
              <a:t>24/07/2012</a:t>
            </a:fld>
            <a:endParaRPr lang="en-IE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en-GB" smtClean="0"/>
              <a:t>Ethics in Marketing: International Cases and Perspectives              by Patrick E. Murphy, Gene R. Laczniak and Andrea Prothero</a:t>
            </a:r>
            <a:endParaRPr lang="en-IE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E9B5FFB-4652-407F-B865-A54229259384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633495-7DB6-419B-9634-6800BAE892BC}" type="datetime1">
              <a:rPr lang="en-IE" smtClean="0"/>
              <a:t>24/07/2012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Ethics in Marketing: International Cases and Perspectives              by Patrick E. Murphy, Gene R. Laczniak and Andrea Prothero</a:t>
            </a: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9B5FFB-4652-407F-B865-A54229259384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01EF65-5A19-4AEB-B6B5-C2F6F87E0CC6}" type="datetime1">
              <a:rPr lang="en-IE" smtClean="0"/>
              <a:t>24/07/2012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Ethics in Marketing: International Cases and Perspectives              by Patrick E. Murphy, Gene R. Laczniak and Andrea Prothero</a:t>
            </a: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9B5FFB-4652-407F-B865-A54229259384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9D9E1B-2349-4D4A-A8C7-A7D72F9C9419}" type="datetime1">
              <a:rPr lang="en-IE" smtClean="0"/>
              <a:t>24/07/2012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Ethics in Marketing: International Cases and Perspectives              by Patrick E. Murphy, Gene R. Laczniak and Andrea Prothero</a:t>
            </a: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9B5FFB-4652-407F-B865-A54229259384}" type="slidenum">
              <a:rPr lang="en-IE" smtClean="0"/>
              <a:pPr/>
              <a:t>‹#›</a:t>
            </a:fld>
            <a:endParaRPr lang="en-IE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466760-41B4-4B30-A2B3-4AD0AFACAA3A}" type="datetime1">
              <a:rPr lang="en-IE" smtClean="0"/>
              <a:t>24/07/2012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Ethics in Marketing: International Cases and Perspectives              by Patrick E. Murphy, Gene R. Laczniak and Andrea Prothero</a:t>
            </a: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9B5FFB-4652-407F-B865-A54229259384}" type="slidenum">
              <a:rPr lang="en-IE" smtClean="0"/>
              <a:pPr/>
              <a:t>‹#›</a:t>
            </a:fld>
            <a:endParaRPr lang="en-IE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7B73AF-CBAD-495C-9276-4D046D21A16D}" type="datetime1">
              <a:rPr lang="en-IE" smtClean="0"/>
              <a:t>24/07/2012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Ethics in Marketing: International Cases and Perspectives              by Patrick E. Murphy, Gene R. Laczniak and Andrea Prothero</a:t>
            </a:r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9B5FFB-4652-407F-B865-A54229259384}" type="slidenum">
              <a:rPr lang="en-IE" smtClean="0"/>
              <a:pPr/>
              <a:t>‹#›</a:t>
            </a:fld>
            <a:endParaRPr lang="en-IE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829249-2664-4D16-946A-E2494EA39C57}" type="datetime1">
              <a:rPr lang="en-IE" smtClean="0"/>
              <a:t>24/07/2012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Ethics in Marketing: International Cases and Perspectives              by Patrick E. Murphy, Gene R. Laczniak and Andrea Prothero</a:t>
            </a:r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9B5FFB-4652-407F-B865-A54229259384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1E7E32-E5D4-4A61-B607-C58B9F429146}" type="datetime1">
              <a:rPr lang="en-IE" smtClean="0"/>
              <a:t>24/07/2012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Ethics in Marketing: International Cases and Perspectives              by Patrick E. Murphy, Gene R. Laczniak and Andrea Prothero</a:t>
            </a:r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9B5FFB-4652-407F-B865-A54229259384}" type="slidenum">
              <a:rPr lang="en-IE" smtClean="0"/>
              <a:pPr/>
              <a:t>‹#›</a:t>
            </a:fld>
            <a:endParaRPr lang="en-IE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45616E-6A3E-4AAD-8137-95C10FA20675}" type="datetime1">
              <a:rPr lang="en-IE" smtClean="0"/>
              <a:t>24/07/2012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Ethics in Marketing: International Cases and Perspectives              by Patrick E. Murphy, Gene R. Laczniak and Andrea Prothero</a:t>
            </a:r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9B5FFB-4652-407F-B865-A54229259384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B581D78-8505-48D5-ACA1-312928481E69}" type="datetime1">
              <a:rPr lang="en-IE" smtClean="0"/>
              <a:t>24/07/2012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Ethics in Marketing: International Cases and Perspectives              by Patrick E. Murphy, Gene R. Laczniak and Andrea Prothero</a:t>
            </a:r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9B5FFB-4652-407F-B865-A54229259384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08FC274-D9FE-4626-8605-2ED194451A0B}" type="datetime1">
              <a:rPr lang="en-IE" smtClean="0"/>
              <a:t>24/07/2012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n-GB" smtClean="0"/>
              <a:t>Ethics in Marketing: International Cases and Perspectives              by Patrick E. Murphy, Gene R. Laczniak and Andrea Prothero</a:t>
            </a:r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E9B5FFB-4652-407F-B865-A54229259384}" type="slidenum">
              <a:rPr lang="en-IE" smtClean="0"/>
              <a:pPr/>
              <a:t>‹#›</a:t>
            </a:fld>
            <a:endParaRPr lang="en-I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6AA734D-E214-4754-B6D3-EDA7D34E1CDC}" type="datetime1">
              <a:rPr lang="en-IE" smtClean="0"/>
              <a:t>24/07/2012</a:t>
            </a:fld>
            <a:endParaRPr lang="en-IE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en-GB" smtClean="0"/>
              <a:t>Ethics in Marketing: International Cases and Perspectives              by Patrick E. Murphy, Gene R. Laczniak and Andrea Prothero</a:t>
            </a:r>
            <a:endParaRPr lang="en-IE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E9B5FFB-4652-407F-B865-A54229259384}" type="slidenum">
              <a:rPr lang="en-IE" smtClean="0"/>
              <a:pPr/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791493"/>
            <a:ext cx="4041775" cy="3941763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en-IE" sz="2800" dirty="0" smtClean="0"/>
              <a:t>Chapter 2</a:t>
            </a:r>
          </a:p>
          <a:p>
            <a:pPr marL="109728" indent="0">
              <a:buNone/>
            </a:pPr>
            <a:endParaRPr lang="en-IE" sz="2800" dirty="0" smtClean="0"/>
          </a:p>
          <a:p>
            <a:pPr marL="109728" indent="0">
              <a:buNone/>
            </a:pPr>
            <a:r>
              <a:rPr lang="en-IE" sz="2800" dirty="0" smtClean="0"/>
              <a:t>Advanced </a:t>
            </a:r>
            <a:r>
              <a:rPr lang="en-IE" sz="2800" dirty="0"/>
              <a:t>perspectives for ethical and socially responsible marketing decisions 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755576" y="1641570"/>
            <a:ext cx="2972922" cy="4235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831948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HISTORY – Jeremy Bentham, John Stuart Mill were the original formulators</a:t>
            </a:r>
            <a:r>
              <a:rPr lang="en-IE" b="1" dirty="0" smtClean="0"/>
              <a:t>. </a:t>
            </a:r>
          </a:p>
          <a:p>
            <a:r>
              <a:rPr lang="en-IE" dirty="0" smtClean="0"/>
              <a:t>TYPES:</a:t>
            </a:r>
          </a:p>
          <a:p>
            <a:pPr lvl="1"/>
            <a:r>
              <a:rPr lang="en-IE" dirty="0" smtClean="0"/>
              <a:t>ACT Utilitarianism</a:t>
            </a:r>
          </a:p>
          <a:p>
            <a:pPr lvl="1"/>
            <a:r>
              <a:rPr lang="en-IE" dirty="0" smtClean="0"/>
              <a:t>RULE Utilitarianism </a:t>
            </a:r>
          </a:p>
          <a:p>
            <a:r>
              <a:rPr lang="en-IE" dirty="0" smtClean="0"/>
              <a:t>Works as a cost-benefit analysis with which marketing managers are comfortable.</a:t>
            </a:r>
          </a:p>
          <a:p>
            <a:r>
              <a:rPr lang="en-IE" dirty="0" smtClean="0"/>
              <a:t>Allows flexibility to different situations and  managers can weigh the pros and cons of their options.</a:t>
            </a:r>
            <a:endParaRPr lang="en-IE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sz="3200" dirty="0" smtClean="0"/>
              <a:t>Consequence based ethical theories:</a:t>
            </a:r>
            <a:br>
              <a:rPr lang="en-IE" sz="3200" dirty="0" smtClean="0"/>
            </a:br>
            <a:r>
              <a:rPr lang="en-IE" sz="3200" dirty="0" smtClean="0"/>
              <a:t>UTILITARIANISM </a:t>
            </a:r>
            <a:endParaRPr lang="en-IE" sz="32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4584416" cy="365125"/>
          </a:xfrm>
        </p:spPr>
        <p:txBody>
          <a:bodyPr/>
          <a:lstStyle/>
          <a:p>
            <a:r>
              <a:rPr lang="en-GB" dirty="0" smtClean="0"/>
              <a:t>     Ethics in Marketing: International Cases and Perspectives              by Patrick E. Murphy, Gene R. Laczniak and Andrea Prothero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xmlns="" val="4054908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55365"/>
            <a:ext cx="8229600" cy="4525963"/>
          </a:xfrm>
        </p:spPr>
        <p:txBody>
          <a:bodyPr/>
          <a:lstStyle/>
          <a:p>
            <a:r>
              <a:rPr lang="en-IE" dirty="0" smtClean="0"/>
              <a:t>LIMITATIONS:</a:t>
            </a:r>
          </a:p>
          <a:p>
            <a:pPr lvl="1"/>
            <a:r>
              <a:rPr lang="en-IE" dirty="0" smtClean="0"/>
              <a:t>Who decides what the “greatest good” is?</a:t>
            </a:r>
          </a:p>
          <a:p>
            <a:pPr lvl="1"/>
            <a:r>
              <a:rPr lang="en-IE" dirty="0" smtClean="0"/>
              <a:t>Ends may sometimes justify otherwise unacceptable means. Can you think of examples?</a:t>
            </a:r>
          </a:p>
          <a:p>
            <a:pPr lvl="1"/>
            <a:r>
              <a:rPr lang="en-IE" dirty="0" smtClean="0"/>
              <a:t>Is an economic interpretation of utilitarianism compatible with the concept of justice? </a:t>
            </a:r>
            <a:endParaRPr lang="en-IE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sz="3200" dirty="0" smtClean="0"/>
              <a:t>Consequence based ethical theories:</a:t>
            </a:r>
            <a:br>
              <a:rPr lang="en-IE" sz="3200" dirty="0" smtClean="0"/>
            </a:br>
            <a:r>
              <a:rPr lang="en-IE" sz="3200" dirty="0" smtClean="0"/>
              <a:t>UTILITARIANISM </a:t>
            </a:r>
            <a:endParaRPr lang="en-IE" sz="32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4512408" cy="365125"/>
          </a:xfrm>
        </p:spPr>
        <p:txBody>
          <a:bodyPr/>
          <a:lstStyle/>
          <a:p>
            <a:r>
              <a:rPr lang="en-GB" dirty="0" smtClean="0"/>
              <a:t>     Ethics in Marketing: International Cases and Perspectives              by Patrick E. Murphy, Gene R. Laczniak and Andrea Prothero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xmlns="" val="157318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83357"/>
            <a:ext cx="8229600" cy="4525963"/>
          </a:xfrm>
        </p:spPr>
        <p:txBody>
          <a:bodyPr/>
          <a:lstStyle/>
          <a:p>
            <a:r>
              <a:rPr lang="en-IE" dirty="0" smtClean="0"/>
              <a:t>CONCLUSIONS:</a:t>
            </a:r>
          </a:p>
          <a:p>
            <a:pPr lvl="1"/>
            <a:r>
              <a:rPr lang="en-IE" dirty="0"/>
              <a:t>A</a:t>
            </a:r>
            <a:r>
              <a:rPr lang="en-IE" dirty="0" smtClean="0"/>
              <a:t> </a:t>
            </a:r>
            <a:r>
              <a:rPr lang="en-IE" dirty="0"/>
              <a:t>popular method of ethical reasoning used by many </a:t>
            </a:r>
            <a:r>
              <a:rPr lang="en-IE" dirty="0" smtClean="0"/>
              <a:t>marketing managers</a:t>
            </a:r>
            <a:r>
              <a:rPr lang="en-IE" dirty="0"/>
              <a:t>, but it also presents problems in its application under various circumstances</a:t>
            </a:r>
            <a:r>
              <a:rPr lang="en-IE" dirty="0" smtClean="0"/>
              <a:t>.</a:t>
            </a:r>
          </a:p>
          <a:p>
            <a:pPr lvl="1"/>
            <a:endParaRPr lang="en-IE" dirty="0" smtClean="0"/>
          </a:p>
          <a:p>
            <a:pPr lvl="1"/>
            <a:r>
              <a:rPr lang="en-IE" dirty="0" smtClean="0"/>
              <a:t>It is often a ‘bottom line’ oriented theory due to its emphasis on outcomes.</a:t>
            </a:r>
            <a:endParaRPr lang="en-IE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rmAutofit/>
          </a:bodyPr>
          <a:lstStyle/>
          <a:p>
            <a:r>
              <a:rPr lang="en-IE" sz="3200" dirty="0" smtClean="0"/>
              <a:t>Consequence based ethical theories:</a:t>
            </a:r>
            <a:br>
              <a:rPr lang="en-IE" sz="3200" dirty="0" smtClean="0"/>
            </a:br>
            <a:r>
              <a:rPr lang="en-IE" sz="3200" dirty="0" smtClean="0"/>
              <a:t>UTILITARIANISM </a:t>
            </a:r>
            <a:endParaRPr lang="en-IE" sz="32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4584416" cy="365125"/>
          </a:xfrm>
        </p:spPr>
        <p:txBody>
          <a:bodyPr/>
          <a:lstStyle/>
          <a:p>
            <a:r>
              <a:rPr lang="en-GB" dirty="0" smtClean="0"/>
              <a:t>     Ethics in Marketing: International Cases and Perspectives              by Patrick E. Murphy, Gene R. Laczniak and Andrea Prothero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xmlns="" val="1391560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IE" dirty="0"/>
              <a:t>A</a:t>
            </a:r>
            <a:r>
              <a:rPr lang="en-IE" dirty="0" smtClean="0"/>
              <a:t>ctions </a:t>
            </a:r>
            <a:r>
              <a:rPr lang="en-IE" dirty="0"/>
              <a:t>are best judged as “good,” standing alone and without regard </a:t>
            </a:r>
            <a:r>
              <a:rPr lang="en-IE" dirty="0" smtClean="0"/>
              <a:t>to consequences.</a:t>
            </a:r>
          </a:p>
          <a:p>
            <a:r>
              <a:rPr lang="en-IE" dirty="0" smtClean="0"/>
              <a:t>Deontological is derived from Greek word for duty.</a:t>
            </a:r>
          </a:p>
          <a:p>
            <a:r>
              <a:rPr lang="en-IE" dirty="0"/>
              <a:t>T</a:t>
            </a:r>
            <a:r>
              <a:rPr lang="en-IE" dirty="0" smtClean="0"/>
              <a:t>he </a:t>
            </a:r>
            <a:r>
              <a:rPr lang="en-IE" dirty="0"/>
              <a:t>inherent rightness of an act is </a:t>
            </a:r>
            <a:r>
              <a:rPr lang="en-IE" i="1" dirty="0"/>
              <a:t>not </a:t>
            </a:r>
            <a:r>
              <a:rPr lang="en-IE" dirty="0"/>
              <a:t>decided by </a:t>
            </a:r>
            <a:r>
              <a:rPr lang="en-IE" dirty="0" smtClean="0"/>
              <a:t> choosing  the </a:t>
            </a:r>
            <a:r>
              <a:rPr lang="en-IE" dirty="0"/>
              <a:t>act that produces the best </a:t>
            </a:r>
            <a:r>
              <a:rPr lang="en-IE" dirty="0" smtClean="0"/>
              <a:t>con-sequences. Rather, it follows </a:t>
            </a:r>
            <a:r>
              <a:rPr lang="en-IE" dirty="0"/>
              <a:t>the premise </a:t>
            </a:r>
            <a:r>
              <a:rPr lang="en-IE" dirty="0" smtClean="0"/>
              <a:t>that certain </a:t>
            </a:r>
            <a:r>
              <a:rPr lang="en-IE" dirty="0"/>
              <a:t>actions are morally “correct” in and of </a:t>
            </a:r>
            <a:r>
              <a:rPr lang="en-IE" dirty="0" smtClean="0"/>
              <a:t>themselves arising from fundamental obligations.</a:t>
            </a:r>
          </a:p>
          <a:p>
            <a:r>
              <a:rPr lang="en-IE" dirty="0"/>
              <a:t>Intentions or motivations, and not exclusively the act itself, </a:t>
            </a:r>
            <a:r>
              <a:rPr lang="en-IE" dirty="0" smtClean="0"/>
              <a:t>determine whether </a:t>
            </a:r>
            <a:r>
              <a:rPr lang="en-IE" dirty="0"/>
              <a:t>a marketing decision is ethical or unethical.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E" dirty="0" smtClean="0"/>
              <a:t>Duty based ethical theories:</a:t>
            </a:r>
            <a:br>
              <a:rPr lang="en-IE" dirty="0" smtClean="0"/>
            </a:br>
            <a:r>
              <a:rPr lang="en-IE" dirty="0" smtClean="0"/>
              <a:t>DEONTOLOGICAL</a:t>
            </a:r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4584416" cy="365125"/>
          </a:xfrm>
        </p:spPr>
        <p:txBody>
          <a:bodyPr/>
          <a:lstStyle/>
          <a:p>
            <a:r>
              <a:rPr lang="en-GB" dirty="0" smtClean="0"/>
              <a:t>     Ethics in Marketing: International Cases and Perspectives              by Patrick E. Murphy, Gene R. Laczniak and Andrea Prothero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xmlns="" val="4056318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IE" dirty="0" smtClean="0"/>
              <a:t>HISTORY - </a:t>
            </a:r>
            <a:r>
              <a:rPr lang="en-IE" dirty="0"/>
              <a:t>Immanuel </a:t>
            </a:r>
            <a:r>
              <a:rPr lang="en-IE" dirty="0" smtClean="0"/>
              <a:t>Kant</a:t>
            </a:r>
            <a:r>
              <a:rPr lang="en-IE" b="1" dirty="0" smtClean="0"/>
              <a:t> </a:t>
            </a:r>
            <a:r>
              <a:rPr lang="en-IE" dirty="0" smtClean="0"/>
              <a:t>(seminal advocate)</a:t>
            </a:r>
          </a:p>
          <a:p>
            <a:r>
              <a:rPr lang="en-IE" dirty="0" smtClean="0"/>
              <a:t>Categorical imperatives: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IE" dirty="0"/>
              <a:t>Act only on maxims which you can will to be universal laws of nature. (</a:t>
            </a:r>
            <a:r>
              <a:rPr lang="en-IE" dirty="0" smtClean="0"/>
              <a:t>Universality formulation</a:t>
            </a:r>
            <a:r>
              <a:rPr lang="en-IE" dirty="0"/>
              <a:t>)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IE" dirty="0" smtClean="0"/>
              <a:t>Always </a:t>
            </a:r>
            <a:r>
              <a:rPr lang="en-IE" dirty="0"/>
              <a:t>treat the humanity in a person as an end, and never as a means </a:t>
            </a:r>
            <a:r>
              <a:rPr lang="en-IE" i="1" dirty="0" smtClean="0"/>
              <a:t>merely</a:t>
            </a:r>
            <a:r>
              <a:rPr lang="en-IE" dirty="0" smtClean="0"/>
              <a:t>. </a:t>
            </a:r>
            <a:r>
              <a:rPr lang="en-IE" dirty="0"/>
              <a:t>(</a:t>
            </a:r>
            <a:r>
              <a:rPr lang="en-IE" dirty="0" smtClean="0"/>
              <a:t>Human dignity </a:t>
            </a:r>
            <a:r>
              <a:rPr lang="en-IE" dirty="0"/>
              <a:t>formulation)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IE" dirty="0" smtClean="0"/>
              <a:t>Act </a:t>
            </a:r>
            <a:r>
              <a:rPr lang="en-IE" dirty="0"/>
              <a:t>as if you were a member of an ideal kingdom of ends in which you were </a:t>
            </a:r>
            <a:r>
              <a:rPr lang="en-IE" dirty="0" smtClean="0"/>
              <a:t>both subject </a:t>
            </a:r>
            <a:r>
              <a:rPr lang="en-IE" dirty="0"/>
              <a:t>and sovereign at the same time. (Moral community formulation)</a:t>
            </a:r>
            <a:endParaRPr lang="en-IE" dirty="0" smtClean="0"/>
          </a:p>
          <a:p>
            <a:pPr marL="971550" lvl="1" indent="-514350">
              <a:buFont typeface="+mj-lt"/>
              <a:buAutoNum type="arabicPeriod"/>
            </a:pPr>
            <a:endParaRPr lang="en-IE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E" dirty="0" smtClean="0"/>
              <a:t>Duty based ethical theories:</a:t>
            </a:r>
            <a:br>
              <a:rPr lang="en-IE" dirty="0" smtClean="0"/>
            </a:br>
            <a:r>
              <a:rPr lang="en-IE" dirty="0" smtClean="0"/>
              <a:t>DEONTOLOGICAL</a:t>
            </a:r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4584416" cy="365125"/>
          </a:xfrm>
        </p:spPr>
        <p:txBody>
          <a:bodyPr/>
          <a:lstStyle/>
          <a:p>
            <a:r>
              <a:rPr lang="en-GB" dirty="0" smtClean="0"/>
              <a:t>     Ethics in Marketing: International Cases and Perspectives              by Patrick E. Murphy, Gene R. Laczniak and Andrea Prothero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xmlns="" val="2634360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783357"/>
            <a:ext cx="8352928" cy="4525963"/>
          </a:xfrm>
        </p:spPr>
        <p:txBody>
          <a:bodyPr/>
          <a:lstStyle/>
          <a:p>
            <a:r>
              <a:rPr lang="en-IE" dirty="0" smtClean="0"/>
              <a:t>Cost-benefit analysis is inappropriate to the evaluation of some situations. (e.g., vulnerable consumers</a:t>
            </a:r>
            <a:r>
              <a:rPr lang="en-IE" dirty="0"/>
              <a:t> </a:t>
            </a:r>
            <a:r>
              <a:rPr lang="en-IE" dirty="0" smtClean="0"/>
              <a:t>may ethically require special protections).</a:t>
            </a:r>
          </a:p>
          <a:p>
            <a:r>
              <a:rPr lang="en-IE" dirty="0" smtClean="0"/>
              <a:t>Both means and ends should be subjected to moral evaluation.</a:t>
            </a:r>
          </a:p>
          <a:p>
            <a:r>
              <a:rPr lang="en-IE" dirty="0" smtClean="0"/>
              <a:t>Sometimes managers must take actions which do not produce best economic consequences. </a:t>
            </a:r>
            <a:endParaRPr lang="en-IE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E" dirty="0" smtClean="0"/>
              <a:t>Duty based ethical theories:</a:t>
            </a:r>
            <a:br>
              <a:rPr lang="en-IE" dirty="0" smtClean="0"/>
            </a:br>
            <a:r>
              <a:rPr lang="en-IE" dirty="0" smtClean="0"/>
              <a:t>DEONTOLOGICAL</a:t>
            </a:r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4584416" cy="365125"/>
          </a:xfrm>
        </p:spPr>
        <p:txBody>
          <a:bodyPr/>
          <a:lstStyle/>
          <a:p>
            <a:r>
              <a:rPr lang="en-GB" dirty="0" smtClean="0"/>
              <a:t>     Ethics in Marketing: International Cases and Perspectives              by Patrick E. Murphy, Gene R. Laczniak and Andrea Prothero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xmlns="" val="3468976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55365"/>
            <a:ext cx="8229600" cy="4525963"/>
          </a:xfrm>
        </p:spPr>
        <p:txBody>
          <a:bodyPr/>
          <a:lstStyle/>
          <a:p>
            <a:r>
              <a:rPr lang="en-IE" dirty="0" smtClean="0"/>
              <a:t>LIMITATIONS:</a:t>
            </a:r>
          </a:p>
          <a:p>
            <a:pPr lvl="1"/>
            <a:r>
              <a:rPr lang="en-IE" dirty="0" smtClean="0"/>
              <a:t>Many different duties based theories, with many different basic obligations or duties. As with the consequences approach </a:t>
            </a:r>
            <a:r>
              <a:rPr lang="en-IE" i="1" dirty="0" smtClean="0"/>
              <a:t>who</a:t>
            </a:r>
            <a:r>
              <a:rPr lang="en-IE" b="1" dirty="0" smtClean="0"/>
              <a:t> </a:t>
            </a:r>
            <a:r>
              <a:rPr lang="en-IE" dirty="0" smtClean="0"/>
              <a:t>decides</a:t>
            </a:r>
            <a:r>
              <a:rPr lang="en-IE" b="1" dirty="0" smtClean="0"/>
              <a:t> </a:t>
            </a:r>
            <a:r>
              <a:rPr lang="en-IE" dirty="0" smtClean="0"/>
              <a:t>on these?</a:t>
            </a:r>
          </a:p>
          <a:p>
            <a:pPr lvl="1"/>
            <a:r>
              <a:rPr lang="en-IE" dirty="0" smtClean="0"/>
              <a:t>Antithesis of modern relativism – not suited to our complex, multicultural and global marketplace.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E" dirty="0" smtClean="0"/>
              <a:t>Duty based ethical theories:</a:t>
            </a:r>
            <a:br>
              <a:rPr lang="en-IE" dirty="0" smtClean="0"/>
            </a:br>
            <a:r>
              <a:rPr lang="en-IE" dirty="0" smtClean="0"/>
              <a:t>DEONTOLOGICAL</a:t>
            </a:r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4584416" cy="365125"/>
          </a:xfrm>
        </p:spPr>
        <p:txBody>
          <a:bodyPr/>
          <a:lstStyle/>
          <a:p>
            <a:r>
              <a:rPr lang="en-GB" dirty="0" smtClean="0"/>
              <a:t>     Ethics in Marketing: International Cases and Perspectives              by Patrick E. Murphy, Gene R. Laczniak and Andrea Prothero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xmlns="" val="3916518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83357"/>
            <a:ext cx="8229600" cy="4525963"/>
          </a:xfrm>
        </p:spPr>
        <p:txBody>
          <a:bodyPr>
            <a:normAutofit/>
          </a:bodyPr>
          <a:lstStyle/>
          <a:p>
            <a:r>
              <a:rPr lang="en-IE" dirty="0" smtClean="0"/>
              <a:t>LIMITATIONS - Problems with universal rules:</a:t>
            </a:r>
          </a:p>
          <a:p>
            <a:pPr lvl="1"/>
            <a:r>
              <a:rPr lang="en-IE" dirty="0"/>
              <a:t>There are always contingencies that seem to complicate real-world </a:t>
            </a:r>
            <a:r>
              <a:rPr lang="en-IE" dirty="0" smtClean="0"/>
              <a:t>situations.</a:t>
            </a:r>
          </a:p>
          <a:p>
            <a:pPr lvl="1"/>
            <a:r>
              <a:rPr lang="en-IE" dirty="0"/>
              <a:t>Universals </a:t>
            </a:r>
            <a:r>
              <a:rPr lang="en-IE" dirty="0" smtClean="0"/>
              <a:t>do </a:t>
            </a:r>
            <a:r>
              <a:rPr lang="en-IE" dirty="0"/>
              <a:t>not take into account the ethical character of the formulator </a:t>
            </a:r>
            <a:r>
              <a:rPr lang="en-IE" dirty="0" smtClean="0"/>
              <a:t>of the </a:t>
            </a:r>
            <a:r>
              <a:rPr lang="en-IE" dirty="0"/>
              <a:t>universal </a:t>
            </a:r>
            <a:r>
              <a:rPr lang="en-IE" dirty="0" smtClean="0"/>
              <a:t>principle.</a:t>
            </a:r>
          </a:p>
          <a:p>
            <a:pPr lvl="1"/>
            <a:r>
              <a:rPr lang="en-IE" dirty="0"/>
              <a:t>There may not be a mechanism for resolving </a:t>
            </a:r>
            <a:r>
              <a:rPr lang="en-IE" dirty="0" smtClean="0"/>
              <a:t>conflicts </a:t>
            </a:r>
            <a:r>
              <a:rPr lang="en-IE" dirty="0"/>
              <a:t>among two absolute </a:t>
            </a:r>
            <a:r>
              <a:rPr lang="en-IE" dirty="0" smtClean="0"/>
              <a:t>moral duties</a:t>
            </a:r>
            <a:r>
              <a:rPr lang="en-IE" dirty="0"/>
              <a:t>.</a:t>
            </a:r>
            <a:endParaRPr lang="en-IE" dirty="0" smtClean="0"/>
          </a:p>
          <a:p>
            <a:pPr lvl="1"/>
            <a:endParaRPr lang="en-IE" dirty="0" smtClean="0"/>
          </a:p>
          <a:p>
            <a:pPr lvl="2"/>
            <a:endParaRPr lang="en-IE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E" dirty="0" smtClean="0"/>
              <a:t>Duty based ethical theories:</a:t>
            </a:r>
            <a:br>
              <a:rPr lang="en-IE" dirty="0" smtClean="0"/>
            </a:br>
            <a:r>
              <a:rPr lang="en-IE" dirty="0" smtClean="0"/>
              <a:t>DEONTOLOGICAL</a:t>
            </a:r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4584416" cy="365125"/>
          </a:xfrm>
        </p:spPr>
        <p:txBody>
          <a:bodyPr/>
          <a:lstStyle/>
          <a:p>
            <a:r>
              <a:rPr lang="en-GB" dirty="0" smtClean="0"/>
              <a:t>      Ethics in Marketing: International Cases and Perspectives              by Patrick E. Murphy, Gene R. Laczniak and Andrea Prothero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xmlns="" val="286218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1349"/>
            <a:ext cx="8229600" cy="4525963"/>
          </a:xfrm>
        </p:spPr>
        <p:txBody>
          <a:bodyPr/>
          <a:lstStyle/>
          <a:p>
            <a:r>
              <a:rPr lang="en-IE" dirty="0" smtClean="0"/>
              <a:t>CONCLUSIONS:</a:t>
            </a:r>
          </a:p>
          <a:p>
            <a:r>
              <a:rPr lang="en-IE" dirty="0" smtClean="0"/>
              <a:t>Usually sets a higher standards for ethical conduct than utilitarian analysis.</a:t>
            </a:r>
          </a:p>
          <a:p>
            <a:r>
              <a:rPr lang="en-IE" dirty="0" smtClean="0"/>
              <a:t>Emphasizes the fairness or rightness of the action and not the consequences.</a:t>
            </a:r>
          </a:p>
          <a:p>
            <a:r>
              <a:rPr lang="en-IE" dirty="0" smtClean="0"/>
              <a:t>Forces marketing managers to focus on </a:t>
            </a:r>
            <a:r>
              <a:rPr lang="en-IE" i="1" dirty="0" smtClean="0">
                <a:solidFill>
                  <a:srgbClr val="FF0000"/>
                </a:solidFill>
              </a:rPr>
              <a:t>how</a:t>
            </a:r>
            <a:r>
              <a:rPr lang="en-IE" dirty="0" smtClean="0">
                <a:solidFill>
                  <a:srgbClr val="FF0000"/>
                </a:solidFill>
              </a:rPr>
              <a:t> </a:t>
            </a:r>
            <a:r>
              <a:rPr lang="en-IE" dirty="0" smtClean="0"/>
              <a:t>decisions are made.</a:t>
            </a:r>
            <a:endParaRPr lang="en-IE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E" dirty="0" smtClean="0"/>
              <a:t>Duty based ethical theories:</a:t>
            </a:r>
            <a:br>
              <a:rPr lang="en-IE" dirty="0" smtClean="0"/>
            </a:br>
            <a:r>
              <a:rPr lang="en-IE" dirty="0" smtClean="0"/>
              <a:t>DEONTOLOGICAL</a:t>
            </a:r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4584416" cy="365125"/>
          </a:xfrm>
        </p:spPr>
        <p:txBody>
          <a:bodyPr/>
          <a:lstStyle/>
          <a:p>
            <a:r>
              <a:rPr lang="en-GB" dirty="0" smtClean="0"/>
              <a:t>     Ethics in Marketing: International Cases and Perspectives              by Patrick E. Murphy, Gene R. Laczniak and Andrea Prothero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xmlns="" val="742606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IE" dirty="0" smtClean="0"/>
              <a:t>People must generally </a:t>
            </a:r>
            <a:r>
              <a:rPr lang="en-IE" dirty="0"/>
              <a:t>agree to abstain from exploiting one </a:t>
            </a:r>
            <a:r>
              <a:rPr lang="en-IE" dirty="0" smtClean="0"/>
              <a:t>another. To </a:t>
            </a:r>
            <a:r>
              <a:rPr lang="en-IE" dirty="0"/>
              <a:t>ensure that this does not </a:t>
            </a:r>
            <a:r>
              <a:rPr lang="en-IE" dirty="0" smtClean="0"/>
              <a:t>occur, rules </a:t>
            </a:r>
            <a:r>
              <a:rPr lang="en-IE" dirty="0"/>
              <a:t>and mechanisms to enforce cooperation are required</a:t>
            </a:r>
            <a:r>
              <a:rPr lang="en-IE" dirty="0" smtClean="0"/>
              <a:t>.</a:t>
            </a:r>
          </a:p>
          <a:p>
            <a:r>
              <a:rPr lang="en-IE" dirty="0" smtClean="0"/>
              <a:t>SCT demands obedience </a:t>
            </a:r>
            <a:r>
              <a:rPr lang="en-IE" dirty="0"/>
              <a:t>to laws and adherence to the provisions of business contracts</a:t>
            </a:r>
            <a:r>
              <a:rPr lang="en-IE" dirty="0" smtClean="0"/>
              <a:t>.</a:t>
            </a:r>
          </a:p>
          <a:p>
            <a:r>
              <a:rPr lang="en-IE" dirty="0"/>
              <a:t>SCT concludes that business communities or </a:t>
            </a:r>
            <a:r>
              <a:rPr lang="en-IE" dirty="0" smtClean="0"/>
              <a:t>groups should </a:t>
            </a:r>
            <a:r>
              <a:rPr lang="en-IE" dirty="0"/>
              <a:t>have “moral free space,” because they want to </a:t>
            </a:r>
            <a:r>
              <a:rPr lang="en-IE" dirty="0" smtClean="0"/>
              <a:t>keep their </a:t>
            </a:r>
            <a:r>
              <a:rPr lang="en-IE" dirty="0"/>
              <a:t>moral options open until they confront the full context and environment of a </a:t>
            </a:r>
            <a:r>
              <a:rPr lang="en-IE" dirty="0" smtClean="0"/>
              <a:t>decision.</a:t>
            </a:r>
            <a:endParaRPr lang="en-IE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E" dirty="0" smtClean="0"/>
              <a:t>Contract based ethical theories</a:t>
            </a:r>
            <a:br>
              <a:rPr lang="en-IE" dirty="0" smtClean="0"/>
            </a:br>
            <a:r>
              <a:rPr lang="en-IE" dirty="0" smtClean="0"/>
              <a:t>SOCIAL CONTRACT THEORY (SCT)</a:t>
            </a:r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4584416" cy="365125"/>
          </a:xfrm>
        </p:spPr>
        <p:txBody>
          <a:bodyPr/>
          <a:lstStyle/>
          <a:p>
            <a:r>
              <a:rPr lang="en-GB" dirty="0" smtClean="0"/>
              <a:t>     Ethics in Marketing: International Cases and Perspectives              by Patrick E. Murphy, Gene R. Laczniak and Andrea Prothero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xmlns="" val="1672990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683976"/>
          </a:xfrm>
        </p:spPr>
        <p:txBody>
          <a:bodyPr>
            <a:normAutofit fontScale="92500" lnSpcReduction="20000"/>
          </a:bodyPr>
          <a:lstStyle/>
          <a:p>
            <a:r>
              <a:rPr lang="en-IE" dirty="0" smtClean="0"/>
              <a:t>BP5 - Essential Frameworks for Enlightened Marketing: five theories</a:t>
            </a:r>
          </a:p>
          <a:p>
            <a:pPr lvl="1"/>
            <a:r>
              <a:rPr lang="en-IE" dirty="0" smtClean="0"/>
              <a:t>Consequence based ethical theories</a:t>
            </a:r>
          </a:p>
          <a:p>
            <a:pPr lvl="1"/>
            <a:r>
              <a:rPr lang="en-IE" dirty="0" smtClean="0"/>
              <a:t>Duty based ethical theories</a:t>
            </a:r>
          </a:p>
          <a:p>
            <a:pPr lvl="1"/>
            <a:r>
              <a:rPr lang="en-IE" dirty="0" smtClean="0"/>
              <a:t>Contract based ethical theories</a:t>
            </a:r>
          </a:p>
          <a:p>
            <a:pPr lvl="1"/>
            <a:r>
              <a:rPr lang="en-IE" dirty="0" smtClean="0"/>
              <a:t>Virtue based ethics</a:t>
            </a:r>
          </a:p>
          <a:p>
            <a:pPr lvl="1"/>
            <a:r>
              <a:rPr lang="en-IE" dirty="0" smtClean="0"/>
              <a:t>Religious approaches to ethics</a:t>
            </a:r>
          </a:p>
          <a:p>
            <a:r>
              <a:rPr lang="en-IE" dirty="0" smtClean="0"/>
              <a:t>BP6 – Embracing the Stakeholder Concept: six precepts</a:t>
            </a:r>
          </a:p>
          <a:p>
            <a:r>
              <a:rPr lang="en-IE" dirty="0" smtClean="0"/>
              <a:t>BP7 – Moral Reasoning for Marketing Managers: the seven steps</a:t>
            </a:r>
          </a:p>
          <a:p>
            <a:r>
              <a:rPr lang="en-IE" dirty="0" smtClean="0"/>
              <a:t>Conclusions</a:t>
            </a:r>
          </a:p>
          <a:p>
            <a:r>
              <a:rPr lang="en-IE" dirty="0" smtClean="0"/>
              <a:t>Discussion points for students</a:t>
            </a:r>
          </a:p>
          <a:p>
            <a:r>
              <a:rPr lang="en-IE" dirty="0" smtClean="0"/>
              <a:t>Homework questions for students  </a:t>
            </a:r>
          </a:p>
          <a:p>
            <a:endParaRPr lang="en-IE" dirty="0" smtClean="0"/>
          </a:p>
          <a:p>
            <a:pPr lvl="1"/>
            <a:endParaRPr lang="en-IE" dirty="0" smtClean="0"/>
          </a:p>
          <a:p>
            <a:endParaRPr lang="en-IE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Agenda—Evaluating BP 5-7</a:t>
            </a:r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4512408" cy="365125"/>
          </a:xfrm>
        </p:spPr>
        <p:txBody>
          <a:bodyPr/>
          <a:lstStyle/>
          <a:p>
            <a:r>
              <a:rPr lang="en-GB" dirty="0" smtClean="0"/>
              <a:t>     Ethics in Marketing: International Cases and Perspectives              by Patrick E. Murphy, Gene R. Laczniak and Andrea Prothero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xmlns="" val="754165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IE" i="1" dirty="0" err="1"/>
              <a:t>Hypernorms</a:t>
            </a:r>
            <a:r>
              <a:rPr lang="en-IE" i="1" dirty="0"/>
              <a:t> </a:t>
            </a:r>
            <a:r>
              <a:rPr lang="en-IE" dirty="0"/>
              <a:t>(the norms by which all </a:t>
            </a:r>
            <a:r>
              <a:rPr lang="en-IE" dirty="0" smtClean="0"/>
              <a:t>other norms </a:t>
            </a:r>
            <a:r>
              <a:rPr lang="en-IE" dirty="0"/>
              <a:t>are to be judged</a:t>
            </a:r>
            <a:r>
              <a:rPr lang="en-IE" dirty="0" smtClean="0"/>
              <a:t>): Examples are: </a:t>
            </a:r>
          </a:p>
          <a:p>
            <a:pPr lvl="1"/>
            <a:r>
              <a:rPr lang="en-IE" dirty="0"/>
              <a:t>An obligation to respect the dignity of each human </a:t>
            </a:r>
            <a:r>
              <a:rPr lang="en-IE" dirty="0" smtClean="0"/>
              <a:t>person.</a:t>
            </a:r>
            <a:r>
              <a:rPr lang="en-IE" dirty="0"/>
              <a:t> </a:t>
            </a:r>
            <a:r>
              <a:rPr lang="en-IE" dirty="0" smtClean="0"/>
              <a:t>(Core </a:t>
            </a:r>
            <a:r>
              <a:rPr lang="en-IE" dirty="0"/>
              <a:t>human </a:t>
            </a:r>
            <a:r>
              <a:rPr lang="en-IE" dirty="0" smtClean="0"/>
              <a:t>rights</a:t>
            </a:r>
            <a:r>
              <a:rPr lang="en-IE" dirty="0"/>
              <a:t> </a:t>
            </a:r>
            <a:r>
              <a:rPr lang="en-IE" dirty="0" smtClean="0"/>
              <a:t>include basic freedom of movement, </a:t>
            </a:r>
            <a:r>
              <a:rPr lang="en-IE" dirty="0"/>
              <a:t>physical security and access to the </a:t>
            </a:r>
            <a:r>
              <a:rPr lang="en-IE" dirty="0" smtClean="0"/>
              <a:t>means of </a:t>
            </a:r>
            <a:r>
              <a:rPr lang="en-IE" dirty="0"/>
              <a:t>well being-basic healthcare, education and right of property </a:t>
            </a:r>
            <a:r>
              <a:rPr lang="en-IE" dirty="0" smtClean="0"/>
              <a:t>ownership.)</a:t>
            </a:r>
            <a:endParaRPr lang="en-IE" dirty="0"/>
          </a:p>
          <a:p>
            <a:pPr marL="857250" lvl="1" indent="-457200"/>
            <a:r>
              <a:rPr lang="en-IE" dirty="0" smtClean="0"/>
              <a:t> </a:t>
            </a:r>
            <a:r>
              <a:rPr lang="en-IE" dirty="0"/>
              <a:t>Equity, the fair treatment of similarly situated </a:t>
            </a:r>
            <a:r>
              <a:rPr lang="en-IE" dirty="0" smtClean="0"/>
              <a:t>persons.</a:t>
            </a:r>
            <a:endParaRPr lang="en-IE" dirty="0"/>
          </a:p>
          <a:p>
            <a:pPr marL="857250" lvl="1" indent="-457200"/>
            <a:r>
              <a:rPr lang="en-IE" dirty="0" smtClean="0"/>
              <a:t>Avoiding </a:t>
            </a:r>
            <a:r>
              <a:rPr lang="en-IE" dirty="0"/>
              <a:t>unnecessary injury to </a:t>
            </a:r>
            <a:r>
              <a:rPr lang="en-IE" dirty="0" smtClean="0"/>
              <a:t>others</a:t>
            </a:r>
            <a:r>
              <a:rPr lang="en-IE" dirty="0"/>
              <a:t>.</a:t>
            </a:r>
          </a:p>
          <a:p>
            <a:pPr marL="857250" lvl="1" indent="-457200"/>
            <a:r>
              <a:rPr lang="en-IE" dirty="0" smtClean="0"/>
              <a:t>The </a:t>
            </a:r>
            <a:r>
              <a:rPr lang="en-IE" dirty="0"/>
              <a:t>preservation of the physical environment so that it is </a:t>
            </a:r>
            <a:r>
              <a:rPr lang="en-IE" i="1" dirty="0"/>
              <a:t>sustainable </a:t>
            </a:r>
            <a:r>
              <a:rPr lang="en-IE" dirty="0"/>
              <a:t>for </a:t>
            </a:r>
            <a:r>
              <a:rPr lang="en-IE" dirty="0" smtClean="0"/>
              <a:t>future generations.</a:t>
            </a:r>
          </a:p>
          <a:p>
            <a:r>
              <a:rPr lang="en-IE" dirty="0"/>
              <a:t>The notion that “acceptable standards” of business or industry practice cannot </a:t>
            </a:r>
            <a:r>
              <a:rPr lang="en-IE" dirty="0" smtClean="0"/>
              <a:t>violate hyper-norms </a:t>
            </a:r>
            <a:r>
              <a:rPr lang="en-IE" dirty="0"/>
              <a:t>is one of the basic contributions of this </a:t>
            </a:r>
            <a:r>
              <a:rPr lang="en-IE" dirty="0" smtClean="0"/>
              <a:t>approach.</a:t>
            </a:r>
            <a:endParaRPr lang="en-IE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E" dirty="0" smtClean="0"/>
              <a:t>Contract based ethical theories</a:t>
            </a:r>
            <a:br>
              <a:rPr lang="en-IE" dirty="0" smtClean="0"/>
            </a:br>
            <a:r>
              <a:rPr lang="en-IE" dirty="0" smtClean="0"/>
              <a:t>SOCIAL CONTRACT THEORY (SCT)</a:t>
            </a:r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4584416" cy="365125"/>
          </a:xfrm>
        </p:spPr>
        <p:txBody>
          <a:bodyPr/>
          <a:lstStyle/>
          <a:p>
            <a:r>
              <a:rPr lang="en-GB" dirty="0" smtClean="0"/>
              <a:t>      Ethics in Marketing: International Cases and Perspectives              by Patrick E. Murphy, Gene R. Laczniak and Andrea Prothero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xmlns="" val="3470104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HISTORY – John Rawls (late 20</a:t>
            </a:r>
            <a:r>
              <a:rPr lang="en-IE" baseline="30000" dirty="0" smtClean="0"/>
              <a:t>th</a:t>
            </a:r>
            <a:r>
              <a:rPr lang="en-IE" dirty="0" smtClean="0"/>
              <a:t> century philosopher)</a:t>
            </a:r>
          </a:p>
          <a:p>
            <a:r>
              <a:rPr lang="en-IE" dirty="0" smtClean="0"/>
              <a:t>Two principles of justice which are never to be violated: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IE" dirty="0"/>
              <a:t>The </a:t>
            </a:r>
            <a:r>
              <a:rPr lang="en-IE" b="1" dirty="0"/>
              <a:t>liberty principle </a:t>
            </a:r>
            <a:r>
              <a:rPr lang="en-IE" dirty="0"/>
              <a:t>states that each person is to have an equal right to the most </a:t>
            </a:r>
            <a:r>
              <a:rPr lang="en-IE" dirty="0" smtClean="0"/>
              <a:t>extensive basic </a:t>
            </a:r>
            <a:r>
              <a:rPr lang="en-IE" dirty="0"/>
              <a:t>liberty compatible with a similar liberty for others.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IE" dirty="0"/>
              <a:t>The </a:t>
            </a:r>
            <a:r>
              <a:rPr lang="en-IE" b="1" dirty="0"/>
              <a:t>difference principle </a:t>
            </a:r>
            <a:r>
              <a:rPr lang="en-IE" dirty="0"/>
              <a:t>states that social and economic equalities are to be arranged </a:t>
            </a:r>
            <a:r>
              <a:rPr lang="en-IE" dirty="0" smtClean="0"/>
              <a:t>so that </a:t>
            </a:r>
            <a:r>
              <a:rPr lang="en-IE" dirty="0"/>
              <a:t>they </a:t>
            </a:r>
            <a:r>
              <a:rPr lang="en-IE" dirty="0" smtClean="0"/>
              <a:t>do not further disadvantage </a:t>
            </a:r>
            <a:r>
              <a:rPr lang="en-IE" dirty="0"/>
              <a:t>the least advantaged.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E" dirty="0" smtClean="0"/>
              <a:t>Contract based ethical theories</a:t>
            </a:r>
            <a:br>
              <a:rPr lang="en-IE" dirty="0" smtClean="0"/>
            </a:br>
            <a:r>
              <a:rPr lang="en-IE" dirty="0" smtClean="0"/>
              <a:t>RAWLSIAN Theory </a:t>
            </a:r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4584416" cy="365125"/>
          </a:xfrm>
        </p:spPr>
        <p:txBody>
          <a:bodyPr/>
          <a:lstStyle/>
          <a:p>
            <a:r>
              <a:rPr lang="en-GB" dirty="0" smtClean="0"/>
              <a:t>     Ethics in Marketing: International Cases and Perspectives              by Patrick E. Murphy, Gene R. Laczniak and Andrea Prothero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xmlns="" val="285335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b="1" dirty="0" smtClean="0"/>
              <a:t>LIMITATIONS:</a:t>
            </a:r>
          </a:p>
          <a:p>
            <a:r>
              <a:rPr lang="en-IE" dirty="0" smtClean="0"/>
              <a:t>SCT often deals with  ‘hypothetical’ rather than real contracts.</a:t>
            </a:r>
          </a:p>
          <a:p>
            <a:r>
              <a:rPr lang="en-IE" dirty="0" err="1" smtClean="0"/>
              <a:t>Rawlsian</a:t>
            </a:r>
            <a:r>
              <a:rPr lang="en-IE" dirty="0" smtClean="0"/>
              <a:t> analysis is proposed for an ideal society rather than the complex business world.</a:t>
            </a:r>
          </a:p>
          <a:p>
            <a:r>
              <a:rPr lang="en-IE" dirty="0" smtClean="0"/>
              <a:t>Hyper-norms are easier to propose than implement in practice.</a:t>
            </a:r>
          </a:p>
          <a:p>
            <a:r>
              <a:rPr lang="en-IE" dirty="0" smtClean="0"/>
              <a:t>Some managers might take advantage of ‘moral free space’ to justify unethical acts.</a:t>
            </a:r>
            <a:endParaRPr lang="en-IE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E" dirty="0" smtClean="0"/>
              <a:t>Contract based ethical theories</a:t>
            </a:r>
            <a:br>
              <a:rPr lang="en-IE" dirty="0" smtClean="0"/>
            </a:br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4584416" cy="365125"/>
          </a:xfrm>
        </p:spPr>
        <p:txBody>
          <a:bodyPr/>
          <a:lstStyle/>
          <a:p>
            <a:r>
              <a:rPr lang="en-GB" dirty="0" smtClean="0"/>
              <a:t>     Ethics in Marketing: International Cases and Perspectives              by Patrick E. Murphy, Gene R. Laczniak and Andrea Prothero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xmlns="" val="1454728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en-IE" b="1" dirty="0" smtClean="0"/>
              <a:t>CONCLUSIONS:</a:t>
            </a:r>
          </a:p>
          <a:p>
            <a:r>
              <a:rPr lang="en-IE" dirty="0" smtClean="0"/>
              <a:t>Focus on the multiple relationships that a firm has with diverse stakeholders.</a:t>
            </a:r>
          </a:p>
          <a:p>
            <a:r>
              <a:rPr lang="en-IE" dirty="0" smtClean="0"/>
              <a:t>Outlines special obligations that marketers have to these stakeholders.</a:t>
            </a:r>
          </a:p>
          <a:p>
            <a:r>
              <a:rPr lang="en-IE" dirty="0" smtClean="0"/>
              <a:t>The ‘sanctity’ of the contract is the ultimate requirement of this type of theory.</a:t>
            </a:r>
          </a:p>
          <a:p>
            <a:pPr>
              <a:buNone/>
            </a:pPr>
            <a:endParaRPr lang="en-IE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E" dirty="0" smtClean="0"/>
              <a:t>Contract based ethical theories</a:t>
            </a:r>
            <a:br>
              <a:rPr lang="en-IE" dirty="0" smtClean="0"/>
            </a:br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4584416" cy="365125"/>
          </a:xfrm>
        </p:spPr>
        <p:txBody>
          <a:bodyPr/>
          <a:lstStyle/>
          <a:p>
            <a:r>
              <a:rPr lang="en-GB" dirty="0" smtClean="0"/>
              <a:t>     Ethics in Marketing: International Cases and Perspectives              by Patrick E. Murphy, Gene R. Laczniak and Andrea Prothero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xmlns="" val="3728535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A modern day reaction </a:t>
            </a:r>
            <a:r>
              <a:rPr lang="en-IE" dirty="0"/>
              <a:t>to the rampant relativism wherein society seems to lack a way of reaching moral </a:t>
            </a:r>
            <a:r>
              <a:rPr lang="en-IE" dirty="0" smtClean="0"/>
              <a:t>agreement about </a:t>
            </a:r>
            <a:r>
              <a:rPr lang="en-IE" dirty="0"/>
              <a:t>ethical </a:t>
            </a:r>
            <a:r>
              <a:rPr lang="en-IE" dirty="0" smtClean="0"/>
              <a:t>problems.</a:t>
            </a:r>
          </a:p>
          <a:p>
            <a:r>
              <a:rPr lang="en-IE" dirty="0"/>
              <a:t>It is almost a one-person, one-vote method to </a:t>
            </a:r>
            <a:r>
              <a:rPr lang="en-IE" dirty="0" smtClean="0"/>
              <a:t>establishing what </a:t>
            </a:r>
            <a:r>
              <a:rPr lang="en-IE" dirty="0"/>
              <a:t>is ethical</a:t>
            </a:r>
            <a:r>
              <a:rPr lang="en-IE" dirty="0" smtClean="0"/>
              <a:t>.</a:t>
            </a:r>
          </a:p>
          <a:p>
            <a:r>
              <a:rPr lang="en-IE" dirty="0"/>
              <a:t>Its key criterion is seeking to live a virtuous life.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Virtue based ethics </a:t>
            </a:r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4584416" cy="365125"/>
          </a:xfrm>
        </p:spPr>
        <p:txBody>
          <a:bodyPr/>
          <a:lstStyle/>
          <a:p>
            <a:r>
              <a:rPr lang="en-GB" dirty="0" smtClean="0"/>
              <a:t>     Ethics in Marketing: International Cases and Perspectives              by Patrick E. Murphy, Gene R. Laczniak and Andrea Prothero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xmlns="" val="3751003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HISTORY – Aristotle’s writings plus modern day philosopher Alasdair </a:t>
            </a:r>
            <a:r>
              <a:rPr lang="en-IE" dirty="0" err="1" smtClean="0"/>
              <a:t>MacIntyre</a:t>
            </a:r>
            <a:r>
              <a:rPr lang="en-IE" dirty="0" smtClean="0"/>
              <a:t> </a:t>
            </a:r>
          </a:p>
          <a:p>
            <a:r>
              <a:rPr lang="en-IE" dirty="0"/>
              <a:t>Virtue ethics differs from the consequences, duty and contract based ethics in that </a:t>
            </a:r>
            <a:r>
              <a:rPr lang="en-IE" dirty="0" smtClean="0"/>
              <a:t>the focus </a:t>
            </a:r>
            <a:r>
              <a:rPr lang="en-IE" dirty="0"/>
              <a:t>is on the individual and not the decision to be made or the principle to be followed. </a:t>
            </a:r>
            <a:r>
              <a:rPr lang="en-IE" dirty="0" smtClean="0"/>
              <a:t>As such</a:t>
            </a:r>
            <a:r>
              <a:rPr lang="en-IE" dirty="0"/>
              <a:t>, virtue ethics is fundamentally unique among the theories.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Virtue based ethics </a:t>
            </a:r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4512408" cy="365125"/>
          </a:xfrm>
        </p:spPr>
        <p:txBody>
          <a:bodyPr/>
          <a:lstStyle/>
          <a:p>
            <a:r>
              <a:rPr lang="en-GB" dirty="0" smtClean="0"/>
              <a:t>     Ethics in Marketing: International Cases and Perspectives              by Patrick E. Murphy, Gene R. Laczniak and Andrea Prothero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xmlns="" val="2342907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Virtues </a:t>
            </a:r>
            <a:r>
              <a:rPr lang="en-IE" dirty="0"/>
              <a:t>are </a:t>
            </a:r>
            <a:r>
              <a:rPr lang="en-IE" dirty="0" smtClean="0"/>
              <a:t>essentially “good habits” that should be practiced.</a:t>
            </a:r>
          </a:p>
          <a:p>
            <a:r>
              <a:rPr lang="en-IE" dirty="0"/>
              <a:t>A</a:t>
            </a:r>
            <a:r>
              <a:rPr lang="en-IE" dirty="0" smtClean="0"/>
              <a:t>dmirable </a:t>
            </a:r>
            <a:r>
              <a:rPr lang="en-IE" dirty="0"/>
              <a:t>characteristics are most </a:t>
            </a:r>
            <a:r>
              <a:rPr lang="en-IE" dirty="0" smtClean="0"/>
              <a:t>readily discovered </a:t>
            </a:r>
            <a:r>
              <a:rPr lang="en-IE" dirty="0"/>
              <a:t>by witnessing and imitating widely acclaimed </a:t>
            </a:r>
            <a:r>
              <a:rPr lang="en-IE" dirty="0" err="1" smtClean="0"/>
              <a:t>behavior</a:t>
            </a:r>
            <a:r>
              <a:rPr lang="en-IE" dirty="0" smtClean="0"/>
              <a:t> (i.e., the importance of mentors and role models).</a:t>
            </a:r>
          </a:p>
          <a:p>
            <a:r>
              <a:rPr lang="en-IE" dirty="0" smtClean="0"/>
              <a:t>The judgment </a:t>
            </a:r>
            <a:r>
              <a:rPr lang="en-IE" dirty="0"/>
              <a:t>it requires is based on </a:t>
            </a:r>
            <a:r>
              <a:rPr lang="en-IE" dirty="0" smtClean="0"/>
              <a:t>the </a:t>
            </a:r>
            <a:r>
              <a:rPr lang="en-IE" i="1" dirty="0" smtClean="0"/>
              <a:t>ethic </a:t>
            </a:r>
            <a:r>
              <a:rPr lang="en-IE" i="1" dirty="0"/>
              <a:t>of the </a:t>
            </a:r>
            <a:r>
              <a:rPr lang="en-IE" i="1" dirty="0" smtClean="0"/>
              <a:t>mean </a:t>
            </a:r>
            <a:r>
              <a:rPr lang="en-IE" dirty="0" smtClean="0"/>
              <a:t>where the </a:t>
            </a:r>
            <a:r>
              <a:rPr lang="en-IE" dirty="0"/>
              <a:t>mean is an optimal </a:t>
            </a:r>
            <a:r>
              <a:rPr lang="en-IE" i="1" dirty="0"/>
              <a:t>balance </a:t>
            </a:r>
            <a:r>
              <a:rPr lang="en-IE" dirty="0"/>
              <a:t>of a quality that </a:t>
            </a:r>
            <a:r>
              <a:rPr lang="en-IE" dirty="0" smtClean="0"/>
              <a:t>one should </a:t>
            </a:r>
            <a:r>
              <a:rPr lang="en-IE" dirty="0"/>
              <a:t>seek.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Virtue based ethics </a:t>
            </a:r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4584416" cy="365125"/>
          </a:xfrm>
        </p:spPr>
        <p:txBody>
          <a:bodyPr/>
          <a:lstStyle/>
          <a:p>
            <a:r>
              <a:rPr lang="en-GB" dirty="0" smtClean="0"/>
              <a:t>     Ethics in Marketing: International Cases and Perspectives              by Patrick E. Murphy, Gene R. Laczniak and Andrea Prothero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xmlns="" val="2718735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/>
              <a:t>C</a:t>
            </a:r>
            <a:r>
              <a:rPr lang="en-IE" dirty="0" smtClean="0"/>
              <a:t>ompanies should consider questions such as:</a:t>
            </a:r>
          </a:p>
          <a:p>
            <a:pPr lvl="1"/>
            <a:r>
              <a:rPr lang="en-IE" dirty="0"/>
              <a:t>“What kind </a:t>
            </a:r>
            <a:r>
              <a:rPr lang="en-IE" dirty="0" smtClean="0"/>
              <a:t>of organization </a:t>
            </a:r>
            <a:r>
              <a:rPr lang="en-IE" i="1" dirty="0"/>
              <a:t>should </a:t>
            </a:r>
            <a:r>
              <a:rPr lang="en-IE" dirty="0"/>
              <a:t>we be</a:t>
            </a:r>
            <a:r>
              <a:rPr lang="en-IE" dirty="0" smtClean="0"/>
              <a:t>?”</a:t>
            </a:r>
          </a:p>
          <a:p>
            <a:pPr lvl="1"/>
            <a:r>
              <a:rPr lang="en-IE" dirty="0"/>
              <a:t>“What constitutes </a:t>
            </a:r>
            <a:r>
              <a:rPr lang="en-IE" i="1" dirty="0"/>
              <a:t>the ideal </a:t>
            </a:r>
            <a:r>
              <a:rPr lang="en-IE" dirty="0"/>
              <a:t>ethical </a:t>
            </a:r>
            <a:r>
              <a:rPr lang="en-IE" dirty="0" smtClean="0"/>
              <a:t>firm?”</a:t>
            </a:r>
          </a:p>
          <a:p>
            <a:r>
              <a:rPr lang="en-IE" dirty="0"/>
              <a:t>Once management understands the nature of a virtuous </a:t>
            </a:r>
            <a:r>
              <a:rPr lang="en-IE" dirty="0" smtClean="0"/>
              <a:t>organization, ethical </a:t>
            </a:r>
            <a:r>
              <a:rPr lang="en-IE" dirty="0"/>
              <a:t>decision rules are much easier to develop</a:t>
            </a:r>
            <a:r>
              <a:rPr lang="en-IE" dirty="0" smtClean="0"/>
              <a:t>.</a:t>
            </a:r>
          </a:p>
          <a:p>
            <a:pPr marL="109728" indent="0">
              <a:buNone/>
            </a:pPr>
            <a:endParaRPr lang="en-IE" dirty="0" smtClean="0"/>
          </a:p>
          <a:p>
            <a:pPr marL="109728" indent="0">
              <a:buNone/>
            </a:pPr>
            <a:endParaRPr lang="en-IE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Virtue based ethics </a:t>
            </a:r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4512408" cy="365125"/>
          </a:xfrm>
        </p:spPr>
        <p:txBody>
          <a:bodyPr/>
          <a:lstStyle/>
          <a:p>
            <a:r>
              <a:rPr lang="en-GB" dirty="0" smtClean="0"/>
              <a:t>    Ethics in Marketing: International Cases and Perspectives              by Patrick E. Murphy, Gene R. Laczniak and Andrea Prothero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xmlns="" val="3556906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720080"/>
          </a:xfrm>
        </p:spPr>
        <p:txBody>
          <a:bodyPr>
            <a:noAutofit/>
          </a:bodyPr>
          <a:lstStyle/>
          <a:p>
            <a:r>
              <a:rPr lang="en-IE" sz="3200" dirty="0" smtClean="0"/>
              <a:t>Relationship marketing and virtue ethics</a:t>
            </a:r>
            <a:endParaRPr lang="en-IE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2339752" y="5965830"/>
            <a:ext cx="734481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Source:  Adapted from P. E. Murphy, “Character and Virtue Ethics in International Marketing,”</a:t>
            </a:r>
          </a:p>
          <a:p>
            <a:r>
              <a:rPr lang="en-US" sz="1050" dirty="0" smtClean="0"/>
              <a:t> </a:t>
            </a:r>
            <a:r>
              <a:rPr lang="en-US" sz="1050" i="1" dirty="0" smtClean="0"/>
              <a:t>Journal of Business Ethics </a:t>
            </a:r>
            <a:r>
              <a:rPr lang="en-US" sz="1050" dirty="0" smtClean="0"/>
              <a:t>(January 1999), 113</a:t>
            </a:r>
            <a:endParaRPr lang="en-US" sz="1050" dirty="0"/>
          </a:p>
        </p:txBody>
      </p:sp>
      <p:pic>
        <p:nvPicPr>
          <p:cNvPr id="6" name="Content Placeholder 5" descr="Table 2.1_A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03649" y="692696"/>
            <a:ext cx="6264695" cy="5328592"/>
          </a:xfrm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4512408" cy="365125"/>
          </a:xfrm>
        </p:spPr>
        <p:txBody>
          <a:bodyPr/>
          <a:lstStyle/>
          <a:p>
            <a:r>
              <a:rPr lang="en-GB" dirty="0" smtClean="0"/>
              <a:t>    Ethics in Marketing: International Cases and Perspectives              by Patrick E. Murphy, Gene R. Laczniak and Andrea Prothero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xmlns="" val="130285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008112"/>
          </a:xfrm>
        </p:spPr>
        <p:txBody>
          <a:bodyPr>
            <a:noAutofit/>
          </a:bodyPr>
          <a:lstStyle/>
          <a:p>
            <a:r>
              <a:rPr lang="en-IE" sz="3200" dirty="0" smtClean="0"/>
              <a:t>Relationship marketing and virtue ethics</a:t>
            </a:r>
            <a:endParaRPr lang="en-IE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1907704" y="5805264"/>
            <a:ext cx="7128792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Source:  P. Murphy, G. </a:t>
            </a:r>
            <a:r>
              <a:rPr lang="en-US" sz="1050" dirty="0" err="1" smtClean="0"/>
              <a:t>Laczniak</a:t>
            </a:r>
            <a:r>
              <a:rPr lang="en-US" sz="1050" dirty="0" smtClean="0"/>
              <a:t> and G. Wood, “An Ethical Basis for Relationship Marketing: A Virtue Ethics Perspective,” </a:t>
            </a:r>
            <a:r>
              <a:rPr lang="en-US" sz="1050" i="1" dirty="0" smtClean="0"/>
              <a:t>European Journal of Marketing </a:t>
            </a:r>
            <a:r>
              <a:rPr lang="en-US" sz="1050" dirty="0" smtClean="0"/>
              <a:t>(2007), 44.</a:t>
            </a:r>
          </a:p>
          <a:p>
            <a:endParaRPr lang="en-US" dirty="0"/>
          </a:p>
        </p:txBody>
      </p:sp>
      <p:pic>
        <p:nvPicPr>
          <p:cNvPr id="11" name="Content Placeholder 10" descr="Figure 1-6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764704"/>
            <a:ext cx="7272808" cy="4752528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4512408" cy="365125"/>
          </a:xfrm>
        </p:spPr>
        <p:txBody>
          <a:bodyPr/>
          <a:lstStyle/>
          <a:p>
            <a:r>
              <a:rPr lang="en-GB" dirty="0" smtClean="0"/>
              <a:t>    Ethics in Marketing: International Cases and Perspectives              by Patrick E. Murphy, Gene R. Laczniak and Andrea Prothero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xmlns="" val="130285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IE" b="1" dirty="0" smtClean="0"/>
              <a:t>BP1- </a:t>
            </a:r>
            <a:r>
              <a:rPr lang="en-IE" dirty="0" smtClean="0"/>
              <a:t>Any analysis of marketing ethics must begin with a primary focus on people. </a:t>
            </a:r>
          </a:p>
          <a:p>
            <a:pPr marL="0" indent="0"/>
            <a:r>
              <a:rPr lang="en-IE" b="1" dirty="0" smtClean="0"/>
              <a:t>BP2 -</a:t>
            </a:r>
            <a:r>
              <a:rPr lang="en-IE" dirty="0" smtClean="0"/>
              <a:t> Ethical expectations require a higher standard than a legal one.</a:t>
            </a:r>
          </a:p>
          <a:p>
            <a:pPr marL="0" indent="0"/>
            <a:r>
              <a:rPr lang="en-IE" b="1" dirty="0" smtClean="0"/>
              <a:t>BP3</a:t>
            </a:r>
            <a:r>
              <a:rPr lang="en-IE" dirty="0" smtClean="0"/>
              <a:t> - Intent, Means and Ends all should be considered in developing ethical marketing decisions. </a:t>
            </a:r>
          </a:p>
          <a:p>
            <a:pPr marL="0" indent="0"/>
            <a:r>
              <a:rPr lang="en-IE" b="1" dirty="0" smtClean="0"/>
              <a:t>BP4 - </a:t>
            </a:r>
            <a:r>
              <a:rPr lang="en-IE" dirty="0" smtClean="0"/>
              <a:t>Four types of marketing managers were discussed. What were they?</a:t>
            </a:r>
            <a:endParaRPr lang="en-IE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E" dirty="0" smtClean="0"/>
              <a:t>BP 1-4 Review</a:t>
            </a:r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4584416" cy="365125"/>
          </a:xfrm>
        </p:spPr>
        <p:txBody>
          <a:bodyPr/>
          <a:lstStyle/>
          <a:p>
            <a:r>
              <a:rPr lang="en-GB" dirty="0" smtClean="0"/>
              <a:t>     Ethics in Marketing: International Cases and Perspectives              by Patrick E. Murphy, Gene R. Laczniak and Andrea Prothero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xmlns="" val="2012408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83357"/>
            <a:ext cx="8229600" cy="4525963"/>
          </a:xfrm>
        </p:spPr>
        <p:txBody>
          <a:bodyPr/>
          <a:lstStyle/>
          <a:p>
            <a:r>
              <a:rPr lang="en-IE" dirty="0" smtClean="0"/>
              <a:t>LIMITATIONS:</a:t>
            </a:r>
          </a:p>
          <a:p>
            <a:pPr lvl="1"/>
            <a:r>
              <a:rPr lang="en-IE" dirty="0" smtClean="0"/>
              <a:t>What constitutes the “perfect” organisation?</a:t>
            </a:r>
          </a:p>
          <a:p>
            <a:pPr lvl="1"/>
            <a:r>
              <a:rPr lang="en-IE" dirty="0" smtClean="0"/>
              <a:t>Presupposes virtue will be “other directed.”</a:t>
            </a:r>
          </a:p>
          <a:p>
            <a:pPr lvl="1"/>
            <a:r>
              <a:rPr lang="en-IE" dirty="0" smtClean="0"/>
              <a:t>Assumes people aspire to a higher level of ethics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Virtue based ethics </a:t>
            </a:r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4512408" cy="365125"/>
          </a:xfrm>
        </p:spPr>
        <p:txBody>
          <a:bodyPr/>
          <a:lstStyle/>
          <a:p>
            <a:r>
              <a:rPr lang="en-GB" dirty="0" smtClean="0"/>
              <a:t>    Ethics in Marketing: International Cases and Perspectives              by Patrick E. Murphy, Gene R. Laczniak and Andrea Prothero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xmlns="" val="1358729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83357"/>
            <a:ext cx="8229600" cy="4525963"/>
          </a:xfrm>
        </p:spPr>
        <p:txBody>
          <a:bodyPr/>
          <a:lstStyle/>
          <a:p>
            <a:r>
              <a:rPr lang="en-IE" dirty="0" smtClean="0"/>
              <a:t>CONCLUSIONS:</a:t>
            </a:r>
          </a:p>
          <a:p>
            <a:pPr lvl="1"/>
            <a:r>
              <a:rPr lang="en-IE" dirty="0"/>
              <a:t>It is within the context of corporate culture that </a:t>
            </a:r>
            <a:r>
              <a:rPr lang="en-IE" dirty="0" smtClean="0"/>
              <a:t>a particular </a:t>
            </a:r>
            <a:r>
              <a:rPr lang="en-IE" dirty="0"/>
              <a:t>company can seek virtues appropriate for that organization</a:t>
            </a:r>
            <a:r>
              <a:rPr lang="en-IE" dirty="0" smtClean="0"/>
              <a:t>.</a:t>
            </a:r>
            <a:endParaRPr lang="en-IE" b="1" dirty="0" smtClean="0"/>
          </a:p>
          <a:p>
            <a:pPr lvl="1"/>
            <a:r>
              <a:rPr lang="en-IE" dirty="0" smtClean="0"/>
              <a:t>BUT is virtue ethics simply too </a:t>
            </a:r>
            <a:r>
              <a:rPr lang="en-IE" b="1" dirty="0" smtClean="0"/>
              <a:t>idealistic</a:t>
            </a:r>
            <a:r>
              <a:rPr lang="en-IE" dirty="0" smtClean="0"/>
              <a:t>? </a:t>
            </a:r>
            <a:endParaRPr lang="en-IE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Virtue based ethics </a:t>
            </a:r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4584416" cy="365125"/>
          </a:xfrm>
        </p:spPr>
        <p:txBody>
          <a:bodyPr/>
          <a:lstStyle/>
          <a:p>
            <a:r>
              <a:rPr lang="en-GB" dirty="0" smtClean="0"/>
              <a:t>     Ethics in Marketing: International Cases and Perspectives              by Patrick E. Murphy, Gene R. Laczniak and Andrea Prothero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xmlns="" val="974731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IE" dirty="0" smtClean="0"/>
              <a:t>The previous four approaches are </a:t>
            </a:r>
            <a:r>
              <a:rPr lang="en-IE" b="1" dirty="0" smtClean="0"/>
              <a:t>secular</a:t>
            </a:r>
            <a:r>
              <a:rPr lang="en-IE" dirty="0" smtClean="0"/>
              <a:t> or </a:t>
            </a:r>
            <a:r>
              <a:rPr lang="en-IE" b="1" dirty="0" smtClean="0"/>
              <a:t>civic</a:t>
            </a:r>
            <a:r>
              <a:rPr lang="en-IE" dirty="0" smtClean="0"/>
              <a:t>, but we can also explore ethics from religious perspectives. </a:t>
            </a:r>
          </a:p>
          <a:p>
            <a:r>
              <a:rPr lang="en-IE" dirty="0" smtClean="0"/>
              <a:t>Religions such as Judeo-Christian, Confucian, Jewish, Islamic, and Buddhist have ethical precepts at their core (see Box 2.2).</a:t>
            </a:r>
          </a:p>
          <a:p>
            <a:r>
              <a:rPr lang="en-IE" dirty="0" smtClean="0"/>
              <a:t>Students need to familiarise themselves with primary rules and principles from religious sources because they are a dominant force in developing and maintaining world wide social norms. </a:t>
            </a:r>
            <a:endParaRPr lang="en-IE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Religious approaches to ethics</a:t>
            </a:r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4763928" cy="365125"/>
          </a:xfrm>
        </p:spPr>
        <p:txBody>
          <a:bodyPr/>
          <a:lstStyle/>
          <a:p>
            <a:r>
              <a:rPr lang="en-GB" dirty="0" smtClean="0"/>
              <a:t>           Ethics in Marketing: International Cases and Perspectives              by Patrick E. Murphy, Gene R. Laczniak and Andrea Prothero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xmlns="" val="3488671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1520" y="1481328"/>
            <a:ext cx="8640960" cy="4525963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 smtClean="0"/>
              <a:t>Human dignity- </a:t>
            </a:r>
            <a:r>
              <a:rPr lang="en-US" dirty="0" smtClean="0"/>
              <a:t>all persons have inherent worth</a:t>
            </a:r>
          </a:p>
          <a:p>
            <a:r>
              <a:rPr lang="en-US" b="1" dirty="0" smtClean="0"/>
              <a:t>Common good- </a:t>
            </a:r>
            <a:r>
              <a:rPr lang="en-US" dirty="0" smtClean="0"/>
              <a:t>decisions should positively influence the betterment of the community</a:t>
            </a:r>
          </a:p>
          <a:p>
            <a:r>
              <a:rPr lang="en-US" b="1" dirty="0" smtClean="0"/>
              <a:t>Subsidiarity</a:t>
            </a:r>
            <a:r>
              <a:rPr lang="en-US" sz="2800" b="1" dirty="0" smtClean="0"/>
              <a:t>— </a:t>
            </a:r>
            <a:r>
              <a:rPr lang="en-US" sz="2800" dirty="0" smtClean="0"/>
              <a:t>decisions should be made at lowest level where the expertise to make and enforce them resides</a:t>
            </a:r>
          </a:p>
          <a:p>
            <a:r>
              <a:rPr lang="en-US" b="1" dirty="0" smtClean="0"/>
              <a:t>Preference for the poor and vulnerable- </a:t>
            </a:r>
            <a:r>
              <a:rPr lang="en-US" dirty="0" smtClean="0"/>
              <a:t>special care should be devoted to such consumers</a:t>
            </a:r>
          </a:p>
          <a:p>
            <a:r>
              <a:rPr lang="en-US" b="1" dirty="0" smtClean="0"/>
              <a:t>Worker rights- </a:t>
            </a:r>
            <a:r>
              <a:rPr lang="en-US" dirty="0" smtClean="0"/>
              <a:t>all employees should receive ‘fair’ treatment</a:t>
            </a:r>
          </a:p>
          <a:p>
            <a:r>
              <a:rPr lang="en-US" b="1" dirty="0" smtClean="0"/>
              <a:t>Solidarity- </a:t>
            </a:r>
            <a:r>
              <a:rPr lang="en-US" dirty="0" smtClean="0"/>
              <a:t>all people as human beings seek common fulfillments</a:t>
            </a:r>
          </a:p>
          <a:p>
            <a:r>
              <a:rPr lang="en-US" b="1" dirty="0" smtClean="0"/>
              <a:t>Stewardship</a:t>
            </a:r>
            <a:r>
              <a:rPr lang="en-US" dirty="0" smtClean="0"/>
              <a:t> -special care should be taken to preserve the natural environment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Principles of Catholic Social Thought-CST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4512408" cy="365125"/>
          </a:xfrm>
        </p:spPr>
        <p:txBody>
          <a:bodyPr/>
          <a:lstStyle/>
          <a:p>
            <a:r>
              <a:rPr lang="en-GB" dirty="0" smtClean="0"/>
              <a:t>     Ethics in Marketing: International Cases and Perspectives              by Patrick E. Murphy, Gene R. Laczniak and Andrea Prothero</a:t>
            </a:r>
            <a:endParaRPr lang="en-IE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683976"/>
          </a:xfrm>
        </p:spPr>
        <p:txBody>
          <a:bodyPr>
            <a:normAutofit fontScale="85000" lnSpcReduction="20000"/>
          </a:bodyPr>
          <a:lstStyle/>
          <a:p>
            <a:r>
              <a:rPr lang="en-IE" dirty="0"/>
              <a:t>Adoption of a stakeholder orientation (SO) is essential to the advancement and </a:t>
            </a:r>
            <a:r>
              <a:rPr lang="en-IE" dirty="0" smtClean="0"/>
              <a:t>maintenance of </a:t>
            </a:r>
            <a:r>
              <a:rPr lang="en-IE" dirty="0"/>
              <a:t>ethical marketing decision-making in any organization</a:t>
            </a:r>
            <a:r>
              <a:rPr lang="en-IE" dirty="0" smtClean="0"/>
              <a:t>. It has six fundamental precepts:</a:t>
            </a:r>
          </a:p>
          <a:p>
            <a:pPr marL="624078" indent="-514350">
              <a:buFont typeface="+mj-lt"/>
              <a:buAutoNum type="arabicPeriod"/>
            </a:pPr>
            <a:r>
              <a:rPr lang="en-IE" dirty="0" smtClean="0"/>
              <a:t>Definition: </a:t>
            </a:r>
            <a:r>
              <a:rPr lang="en-IE" i="1" dirty="0" smtClean="0"/>
              <a:t>A stakeholder </a:t>
            </a:r>
            <a:r>
              <a:rPr lang="en-IE" dirty="0"/>
              <a:t>is </a:t>
            </a:r>
            <a:r>
              <a:rPr lang="en-IE" dirty="0" smtClean="0"/>
              <a:t>any group </a:t>
            </a:r>
            <a:r>
              <a:rPr lang="en-IE" dirty="0"/>
              <a:t>or individual who can affect or is affected by the achievement of the </a:t>
            </a:r>
            <a:r>
              <a:rPr lang="en-IE" dirty="0" smtClean="0"/>
              <a:t>organization’s objectives. (Freeman, 1984) </a:t>
            </a:r>
          </a:p>
          <a:p>
            <a:pPr marL="624078" indent="-514350">
              <a:buFont typeface="+mj-lt"/>
              <a:buAutoNum type="arabicPeriod"/>
            </a:pPr>
            <a:r>
              <a:rPr lang="en-IE" dirty="0" smtClean="0"/>
              <a:t>A marketing system operates in and for society. </a:t>
            </a:r>
          </a:p>
          <a:p>
            <a:pPr marL="624078" indent="-514350">
              <a:buFont typeface="+mj-lt"/>
              <a:buAutoNum type="arabicPeriod"/>
            </a:pPr>
            <a:r>
              <a:rPr lang="en-IE" dirty="0" smtClean="0"/>
              <a:t>Stakeholders can be classified in three ways. </a:t>
            </a:r>
          </a:p>
          <a:p>
            <a:pPr marL="624078" indent="-514350">
              <a:buFont typeface="+mj-lt"/>
              <a:buAutoNum type="arabicPeriod"/>
            </a:pPr>
            <a:r>
              <a:rPr lang="en-IE" dirty="0" smtClean="0"/>
              <a:t>Marketers engage stakeholders in a proactive way. </a:t>
            </a:r>
          </a:p>
          <a:p>
            <a:pPr marL="624078" lvl="1" indent="-514350">
              <a:spcBef>
                <a:spcPts val="400"/>
              </a:spcBef>
              <a:buSzPct val="68000"/>
              <a:buFont typeface="+mj-lt"/>
              <a:buAutoNum type="arabicPeriod" startAt="5"/>
            </a:pPr>
            <a:r>
              <a:rPr lang="en-IE" sz="2700" dirty="0" smtClean="0"/>
              <a:t>The stakeholder concept implies a triple bottom line philosophy (People, Planet, Profit).</a:t>
            </a:r>
          </a:p>
          <a:p>
            <a:pPr marL="624078" lvl="1" indent="-514350">
              <a:spcBef>
                <a:spcPts val="400"/>
              </a:spcBef>
              <a:buSzPct val="68000"/>
              <a:buFont typeface="+mj-lt"/>
              <a:buAutoNum type="arabicPeriod" startAt="5"/>
            </a:pPr>
            <a:r>
              <a:rPr lang="en-IE" sz="2700" dirty="0" smtClean="0"/>
              <a:t>Marketers need to think more </a:t>
            </a:r>
            <a:r>
              <a:rPr lang="en-IE" sz="2700" dirty="0"/>
              <a:t>broadly </a:t>
            </a:r>
            <a:r>
              <a:rPr lang="en-IE" sz="2700" dirty="0" smtClean="0"/>
              <a:t>and futuristically </a:t>
            </a:r>
            <a:r>
              <a:rPr lang="en-IE" sz="2700" dirty="0"/>
              <a:t>about the consumer </a:t>
            </a:r>
            <a:r>
              <a:rPr lang="en-IE" sz="2700" dirty="0" smtClean="0"/>
              <a:t>stakeholder (e.g., base of pyramid-BOP).</a:t>
            </a:r>
            <a:endParaRPr lang="en-IE" sz="27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IE" b="1" i="1" dirty="0"/>
              <a:t>BP6 – Embracing the Stakeholder </a:t>
            </a:r>
            <a:r>
              <a:rPr lang="en-IE" b="1" i="1" dirty="0" smtClean="0"/>
              <a:t>Concept</a:t>
            </a:r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4584416" cy="365125"/>
          </a:xfrm>
        </p:spPr>
        <p:txBody>
          <a:bodyPr/>
          <a:lstStyle/>
          <a:p>
            <a:r>
              <a:rPr lang="en-GB" dirty="0" smtClean="0"/>
              <a:t>     Ethics in Marketing: International Cases and Perspectives              by Patrick E. Murphy, Gene R. Laczniak and Andrea Prothero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xmlns="" val="1066527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364863249"/>
              </p:ext>
            </p:extLst>
          </p:nvPr>
        </p:nvGraphicFramePr>
        <p:xfrm>
          <a:off x="457200" y="134076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Stakeholders </a:t>
            </a:r>
            <a:endParaRPr lang="en-I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4584416" cy="365125"/>
          </a:xfrm>
        </p:spPr>
        <p:txBody>
          <a:bodyPr/>
          <a:lstStyle/>
          <a:p>
            <a:r>
              <a:rPr lang="en-GB" dirty="0" smtClean="0"/>
              <a:t>     Ethics in Marketing: International Cases and Perspectives              by Patrick E. Murphy, Gene R. Laczniak and Andrea Prothero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xmlns="" val="46072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igure 2.1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91680" y="908720"/>
            <a:ext cx="6142510" cy="5184576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normAutofit/>
          </a:bodyPr>
          <a:lstStyle/>
          <a:p>
            <a:r>
              <a:rPr lang="en-IE" sz="3500" dirty="0" smtClean="0"/>
              <a:t>Stakeholders for Southwest Airlines</a:t>
            </a:r>
            <a:endParaRPr lang="en-IE" sz="35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4584416" cy="365125"/>
          </a:xfrm>
        </p:spPr>
        <p:txBody>
          <a:bodyPr/>
          <a:lstStyle/>
          <a:p>
            <a:r>
              <a:rPr lang="en-GB" dirty="0" smtClean="0"/>
              <a:t>     Ethics in Marketing: International Cases and Perspectives              by Patrick E. Murphy, Gene R. Laczniak and Andrea Prothero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xmlns="" val="1068596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783357"/>
            <a:ext cx="8229600" cy="4525963"/>
          </a:xfrm>
        </p:spPr>
        <p:txBody>
          <a:bodyPr/>
          <a:lstStyle/>
          <a:p>
            <a:r>
              <a:rPr lang="en-US" b="1" dirty="0" smtClean="0"/>
              <a:t>“…Who comes first? Your employees, your shareholders, or your customers?  …it’s not a conundrum. Your customers come first. And if you treat your employees right, guess what? Your customers come back, and that makes your shareholders happy. Start with employees and the rest follows…”</a:t>
            </a:r>
          </a:p>
          <a:p>
            <a:pPr>
              <a:buNone/>
            </a:pPr>
            <a:r>
              <a:rPr lang="en-US" b="1" dirty="0" smtClean="0"/>
              <a:t>   -</a:t>
            </a:r>
            <a:r>
              <a:rPr lang="en-US" dirty="0" smtClean="0"/>
              <a:t>Herb Kelleher, </a:t>
            </a:r>
            <a:r>
              <a:rPr lang="en-US" i="1" dirty="0" smtClean="0"/>
              <a:t>Fortune, </a:t>
            </a:r>
            <a:r>
              <a:rPr lang="en-US" dirty="0" smtClean="0"/>
              <a:t>4/9/12, p. 82.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Quote about stakeholders by Southwest Airlines founder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4512408" cy="365125"/>
          </a:xfrm>
        </p:spPr>
        <p:txBody>
          <a:bodyPr/>
          <a:lstStyle/>
          <a:p>
            <a:r>
              <a:rPr lang="en-GB" dirty="0" smtClean="0"/>
              <a:t>     Ethics in Marketing: International Cases and Perspectives              by Patrick E. Murphy, Gene R. Laczniak and Andrea Prothero</a:t>
            </a:r>
            <a:endParaRPr lang="en-IE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525963"/>
          </a:xfrm>
        </p:spPr>
        <p:txBody>
          <a:bodyPr/>
          <a:lstStyle/>
          <a:p>
            <a:pPr marL="0" indent="0"/>
            <a:r>
              <a:rPr lang="en-IE" dirty="0"/>
              <a:t>Marketing organizations striving for exemplary ethical conduct ought to delineate an </a:t>
            </a:r>
            <a:r>
              <a:rPr lang="en-IE" dirty="0" smtClean="0"/>
              <a:t>ethical analysis </a:t>
            </a:r>
            <a:r>
              <a:rPr lang="en-IE" dirty="0"/>
              <a:t>protocol and train their managers to </a:t>
            </a:r>
            <a:r>
              <a:rPr lang="en-IE" dirty="0" smtClean="0"/>
              <a:t>follow </a:t>
            </a:r>
            <a:r>
              <a:rPr lang="en-IE" dirty="0"/>
              <a:t>it</a:t>
            </a:r>
            <a:r>
              <a:rPr lang="en-IE" dirty="0" smtClean="0"/>
              <a:t>.</a:t>
            </a:r>
          </a:p>
          <a:p>
            <a:pPr marL="0" indent="0"/>
            <a:r>
              <a:rPr lang="en-IE" dirty="0" smtClean="0"/>
              <a:t>Our recommended process has seven steps that build on one another.</a:t>
            </a:r>
          </a:p>
          <a:p>
            <a:pPr marL="0" indent="0"/>
            <a:r>
              <a:rPr lang="en-IE" dirty="0" smtClean="0"/>
              <a:t>This seven step model is used as a template to evaluate the cases in the book.</a:t>
            </a:r>
            <a:endParaRPr lang="en-IE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sz="3200" b="1" i="1" dirty="0"/>
              <a:t>BP7 – Moral Reasoning for Marketing Managers: the seven steps</a:t>
            </a:r>
            <a:endParaRPr lang="en-IE" sz="32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4584416" cy="365125"/>
          </a:xfrm>
        </p:spPr>
        <p:txBody>
          <a:bodyPr/>
          <a:lstStyle/>
          <a:p>
            <a:r>
              <a:rPr lang="en-GB" dirty="0" smtClean="0"/>
              <a:t>     Ethics in Marketing: International Cases and Perspectives              by Patrick E. Murphy, Gene R. Laczniak and Andrea Prothero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xmlns="" val="3143879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igure 2.2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1720" y="1196752"/>
            <a:ext cx="5112568" cy="5045297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4624"/>
            <a:ext cx="8229600" cy="1143000"/>
          </a:xfrm>
        </p:spPr>
        <p:txBody>
          <a:bodyPr>
            <a:noAutofit/>
          </a:bodyPr>
          <a:lstStyle/>
          <a:p>
            <a:r>
              <a:rPr lang="en-IE" sz="2800" dirty="0" smtClean="0"/>
              <a:t>A </a:t>
            </a:r>
            <a:r>
              <a:rPr lang="en-IE" sz="2800" dirty="0"/>
              <a:t>protocol for formalizing the ethical evaluation process in marketing organizations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4512408" cy="365125"/>
          </a:xfrm>
        </p:spPr>
        <p:txBody>
          <a:bodyPr/>
          <a:lstStyle/>
          <a:p>
            <a:r>
              <a:rPr lang="en-GB" dirty="0" smtClean="0"/>
              <a:t>     Ethics in Marketing: International Cases and Perspectives              by Patrick E. Murphy, Gene R. Laczniak and Andrea Prothero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xmlns="" val="1363958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If </a:t>
            </a:r>
            <a:r>
              <a:rPr lang="en-IE" dirty="0"/>
              <a:t>principled marketing managers with moral imagination are essential to </a:t>
            </a:r>
            <a:r>
              <a:rPr lang="en-IE" dirty="0" smtClean="0"/>
              <a:t>an ethical organization</a:t>
            </a:r>
            <a:r>
              <a:rPr lang="en-IE" dirty="0"/>
              <a:t>, then what principles might they regularly integrate into their </a:t>
            </a:r>
            <a:r>
              <a:rPr lang="en-IE" dirty="0" smtClean="0"/>
              <a:t>moral reasoning?</a:t>
            </a:r>
          </a:p>
          <a:p>
            <a:pPr algn="ctr">
              <a:buNone/>
            </a:pPr>
            <a:endParaRPr lang="en-IE" dirty="0" smtClean="0"/>
          </a:p>
          <a:p>
            <a:r>
              <a:rPr lang="en-IE" dirty="0" smtClean="0"/>
              <a:t>Different approaches discussed here help address ethical issues concerning the ‘rightness’ or ‘fairness’ of various marketing strategies and tactics in the workplace. </a:t>
            </a:r>
            <a:endParaRPr lang="en-IE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sz="3200" dirty="0" smtClean="0"/>
              <a:t>BP5 - </a:t>
            </a:r>
            <a:r>
              <a:rPr lang="en-IE" sz="3200" b="1" i="1" dirty="0"/>
              <a:t>Essential Frameworks for Enlightened Marketing: </a:t>
            </a:r>
            <a:r>
              <a:rPr lang="en-IE" sz="3200" b="1" i="1" dirty="0" smtClean="0"/>
              <a:t>five </a:t>
            </a:r>
            <a:r>
              <a:rPr lang="en-IE" sz="3200" b="1" i="1" dirty="0"/>
              <a:t>theories</a:t>
            </a:r>
            <a:endParaRPr lang="en-IE" sz="32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4763928" cy="365125"/>
          </a:xfrm>
        </p:spPr>
        <p:txBody>
          <a:bodyPr/>
          <a:lstStyle/>
          <a:p>
            <a:r>
              <a:rPr lang="en-GB" dirty="0" smtClean="0"/>
              <a:t>          Ethics in Marketing: International Cases and Perspectives              by Patrick E. Murphy, Gene R. Laczniak and Andrea Prothero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xmlns="" val="2961076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IE" b="1" dirty="0" smtClean="0"/>
          </a:p>
          <a:p>
            <a:r>
              <a:rPr lang="en-IE" b="1" dirty="0" smtClean="0"/>
              <a:t>Moral reflection</a:t>
            </a:r>
            <a:r>
              <a:rPr lang="en-IE" dirty="0" smtClean="0"/>
              <a:t> suggests that the BPs are considered as an integrative whole. </a:t>
            </a:r>
          </a:p>
          <a:p>
            <a:pPr>
              <a:buNone/>
            </a:pPr>
            <a:endParaRPr lang="en-IE" dirty="0" smtClean="0"/>
          </a:p>
          <a:p>
            <a:r>
              <a:rPr lang="en-IE" dirty="0"/>
              <a:t>The challenge </a:t>
            </a:r>
            <a:r>
              <a:rPr lang="en-IE" dirty="0" smtClean="0"/>
              <a:t>for </a:t>
            </a:r>
            <a:r>
              <a:rPr lang="en-IE" dirty="0"/>
              <a:t>marketing managers is to </a:t>
            </a:r>
            <a:r>
              <a:rPr lang="en-IE" dirty="0" smtClean="0"/>
              <a:t>work through </a:t>
            </a:r>
            <a:r>
              <a:rPr lang="en-IE" dirty="0"/>
              <a:t>the network of possible connections among the BPs in the context of the </a:t>
            </a:r>
            <a:r>
              <a:rPr lang="en-IE" dirty="0" smtClean="0"/>
              <a:t>potential uniqueness and complexity of different industries-i.e., applied to their </a:t>
            </a:r>
            <a:r>
              <a:rPr lang="en-IE" dirty="0"/>
              <a:t>own operating environments.</a:t>
            </a:r>
            <a:endParaRPr lang="en-IE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E" dirty="0"/>
              <a:t>Ethical lessons from the basic perspective set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4512408" cy="365125"/>
          </a:xfrm>
        </p:spPr>
        <p:txBody>
          <a:bodyPr/>
          <a:lstStyle/>
          <a:p>
            <a:r>
              <a:rPr lang="en-GB" dirty="0" smtClean="0"/>
              <a:t>     Ethics in Marketing: International Cases and Perspectives              by Patrick E. Murphy, Gene R. Laczniak and Andrea Prothero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xmlns="" val="2981604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IE" dirty="0" smtClean="0"/>
              <a:t>Comprehensive overview of normative marketing ethics.</a:t>
            </a:r>
          </a:p>
          <a:p>
            <a:r>
              <a:rPr lang="en-IE" dirty="0" smtClean="0"/>
              <a:t>Remember the importance of the </a:t>
            </a:r>
            <a:r>
              <a:rPr lang="en-IE" b="1" dirty="0" smtClean="0"/>
              <a:t>interrelationships</a:t>
            </a:r>
            <a:r>
              <a:rPr lang="en-IE" dirty="0" smtClean="0"/>
              <a:t> between the BPs.</a:t>
            </a:r>
          </a:p>
          <a:p>
            <a:r>
              <a:rPr lang="en-IE" dirty="0" smtClean="0"/>
              <a:t>Marketing ethics draws on individual, corporate, societal, philosophical and religious foundations.</a:t>
            </a:r>
          </a:p>
          <a:p>
            <a:r>
              <a:rPr lang="en-IE" dirty="0" smtClean="0"/>
              <a:t>Creating value can be achieved when an organisation adheres to strong ethical principles.</a:t>
            </a:r>
          </a:p>
          <a:p>
            <a:r>
              <a:rPr lang="en-IE" dirty="0" smtClean="0"/>
              <a:t>Companies who are good at both ethics and economic efficiency will be the most successful in the marketplace. </a:t>
            </a:r>
            <a:endParaRPr lang="en-IE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Conclusions </a:t>
            </a:r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4584416" cy="365125"/>
          </a:xfrm>
        </p:spPr>
        <p:txBody>
          <a:bodyPr/>
          <a:lstStyle/>
          <a:p>
            <a:r>
              <a:rPr lang="en-GB" dirty="0" smtClean="0"/>
              <a:t>      Ethics in Marketing: International Cases and Perspectives              by Patrick E. Murphy, Gene R. Laczniak and Andrea Prothero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xmlns="" val="4264384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4078" indent="-514350">
              <a:buFont typeface="+mj-lt"/>
              <a:buAutoNum type="arabicPeriod"/>
            </a:pPr>
            <a:r>
              <a:rPr lang="en-IE" dirty="0" smtClean="0"/>
              <a:t>Split into teams and conduct a stakeholder analysis of an organisation of your choice.</a:t>
            </a:r>
          </a:p>
          <a:p>
            <a:pPr marL="624078" indent="-514350">
              <a:buFont typeface="+mj-lt"/>
              <a:buAutoNum type="arabicPeriod"/>
            </a:pPr>
            <a:r>
              <a:rPr lang="en-IE" dirty="0" smtClean="0"/>
              <a:t>Take five stakeholder groups from your analysis in Q1 and make a list of potential ethical questions each group might ask themselves and/or their employer. </a:t>
            </a:r>
          </a:p>
          <a:p>
            <a:pPr marL="624078" indent="-514350">
              <a:buFont typeface="+mj-lt"/>
              <a:buAutoNum type="arabicPeriod"/>
            </a:pPr>
            <a:r>
              <a:rPr lang="en-IE" dirty="0" smtClean="0"/>
              <a:t> Take the “protocol </a:t>
            </a:r>
            <a:r>
              <a:rPr lang="en-IE" dirty="0"/>
              <a:t>for formalizing the ethical evaluation process in marketing </a:t>
            </a:r>
            <a:r>
              <a:rPr lang="en-IE" dirty="0" smtClean="0"/>
              <a:t>organizations framework” and apply it to a current ethical ‘scandal’. </a:t>
            </a:r>
            <a:endParaRPr lang="en-I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Discussion points for the class</a:t>
            </a:r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4584416" cy="365125"/>
          </a:xfrm>
        </p:spPr>
        <p:txBody>
          <a:bodyPr/>
          <a:lstStyle/>
          <a:p>
            <a:r>
              <a:rPr lang="en-GB" dirty="0" smtClean="0"/>
              <a:t>       Ethics in Marketing: International Cases and Perspectives              by Patrick E. Murphy, Gene R. Laczniak and Andrea Prothero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xmlns="" val="4033044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827992"/>
          </a:xfrm>
        </p:spPr>
        <p:txBody>
          <a:bodyPr>
            <a:normAutofit fontScale="92500"/>
          </a:bodyPr>
          <a:lstStyle/>
          <a:p>
            <a:pPr marL="624078" indent="-514350">
              <a:buFont typeface="+mj-lt"/>
              <a:buAutoNum type="arabicPeriod"/>
            </a:pPr>
            <a:r>
              <a:rPr lang="en-IE" dirty="0" smtClean="0"/>
              <a:t>Write a 100 word summary of each of the five theories discussed in Chapter 2. Make sure to utilize academic books and journal articles to aid your summary.</a:t>
            </a:r>
          </a:p>
          <a:p>
            <a:pPr marL="624078" indent="-514350">
              <a:buFont typeface="+mj-lt"/>
              <a:buAutoNum type="arabicPeriod"/>
            </a:pPr>
            <a:r>
              <a:rPr lang="en-IE" dirty="0" smtClean="0"/>
              <a:t>Choose an ethical theory of your choice and consider how this theory could be applied to a recent ethical ‘scandal’.</a:t>
            </a:r>
          </a:p>
          <a:p>
            <a:pPr marL="624078" indent="-514350">
              <a:buFont typeface="+mj-lt"/>
              <a:buAutoNum type="arabicPeriod"/>
            </a:pPr>
            <a:r>
              <a:rPr lang="en-IE" dirty="0" smtClean="0"/>
              <a:t>Select one of the world religions from Box 2.2 and do some research on it. Answer two questions: (1) How does it compare to the CST principles? and (2) How does it relate to other concepts in Chapter 1 and/or Chapter 2?</a:t>
            </a:r>
          </a:p>
          <a:p>
            <a:pPr marL="109728" indent="0">
              <a:buNone/>
            </a:pPr>
            <a:endParaRPr lang="en-IE" dirty="0" smtClean="0"/>
          </a:p>
          <a:p>
            <a:pPr marL="624078" indent="-514350">
              <a:buFont typeface="+mj-lt"/>
              <a:buAutoNum type="arabicPeriod"/>
            </a:pPr>
            <a:endParaRPr lang="en-I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E" dirty="0" smtClean="0"/>
              <a:t>Homework questions for students </a:t>
            </a:r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4512408" cy="365125"/>
          </a:xfrm>
        </p:spPr>
        <p:txBody>
          <a:bodyPr/>
          <a:lstStyle/>
          <a:p>
            <a:r>
              <a:rPr lang="en-GB" smtClean="0"/>
              <a:t>     Ethics </a:t>
            </a:r>
            <a:r>
              <a:rPr lang="en-GB" dirty="0" smtClean="0"/>
              <a:t>in Marketing: International Cases and Perspectives              by Patrick E. Murphy, Gene R. Laczniak and Andrea Prothero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xmlns="" val="2805687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38816993"/>
              </p:ext>
            </p:extLst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E" dirty="0" smtClean="0"/>
              <a:t>Examples of ethical questions from various stakeholders </a:t>
            </a:r>
            <a:endParaRPr lang="en-I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4584416" cy="365125"/>
          </a:xfrm>
        </p:spPr>
        <p:txBody>
          <a:bodyPr/>
          <a:lstStyle/>
          <a:p>
            <a:r>
              <a:rPr lang="en-GB" dirty="0" smtClean="0"/>
              <a:t>      Ethics in Marketing: International Cases and Perspectives              by Patrick E. Murphy, Gene R. Laczniak and Andrea Prothero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xmlns="" val="495516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362212646"/>
              </p:ext>
            </p:extLst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E" dirty="0" smtClean="0"/>
              <a:t>Examples of ethical questions from various stakeholders </a:t>
            </a:r>
            <a:endParaRPr lang="en-I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4512408" cy="365125"/>
          </a:xfrm>
        </p:spPr>
        <p:txBody>
          <a:bodyPr/>
          <a:lstStyle/>
          <a:p>
            <a:r>
              <a:rPr lang="en-GB" dirty="0" smtClean="0"/>
              <a:t>     Ethics in Marketing: International Cases and Perspectives              by Patrick E. Murphy, Gene R. Laczniak and Andrea Prothero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xmlns="" val="1853606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008925957"/>
              </p:ext>
            </p:extLst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Moral maxims for marketing </a:t>
            </a:r>
            <a:endParaRPr lang="en-I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4584416" cy="365125"/>
          </a:xfrm>
        </p:spPr>
        <p:txBody>
          <a:bodyPr/>
          <a:lstStyle/>
          <a:p>
            <a:r>
              <a:rPr lang="en-GB" dirty="0" smtClean="0"/>
              <a:t>     Ethics in Marketing: International Cases and Perspectives              by Patrick E. Murphy, Gene R. Laczniak and Andrea Prothero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xmlns="" val="3972827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83357"/>
            <a:ext cx="8229600" cy="4525963"/>
          </a:xfrm>
        </p:spPr>
        <p:txBody>
          <a:bodyPr/>
          <a:lstStyle/>
          <a:p>
            <a:pPr marL="0" indent="0"/>
            <a:r>
              <a:rPr lang="en-IE" dirty="0" smtClean="0"/>
              <a:t>A marketing decision is judged as ethical or unethical depending exclusively on its outcome.</a:t>
            </a:r>
          </a:p>
          <a:p>
            <a:pPr marL="0" indent="0"/>
            <a:r>
              <a:rPr lang="en-IE" dirty="0" smtClean="0"/>
              <a:t> Teleological comes from Greek word “</a:t>
            </a:r>
            <a:r>
              <a:rPr lang="en-IE" dirty="0" err="1" smtClean="0"/>
              <a:t>telos</a:t>
            </a:r>
            <a:r>
              <a:rPr lang="en-IE" dirty="0" smtClean="0"/>
              <a:t>” meaning end or consequence.</a:t>
            </a:r>
          </a:p>
          <a:p>
            <a:pPr marL="0" indent="0"/>
            <a:r>
              <a:rPr lang="en-IE" dirty="0" smtClean="0"/>
              <a:t>Exclusively ends-oriented decision making. </a:t>
            </a:r>
          </a:p>
          <a:p>
            <a:pPr marL="0" indent="0"/>
            <a:r>
              <a:rPr lang="en-IE" dirty="0" smtClean="0"/>
              <a:t>Most frequently used consequences theory is utilitarianism.</a:t>
            </a:r>
            <a:endParaRPr lang="en-IE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E" dirty="0" smtClean="0"/>
              <a:t>Consequence based ethical theories – Teleological theories </a:t>
            </a:r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4512408" cy="365125"/>
          </a:xfrm>
        </p:spPr>
        <p:txBody>
          <a:bodyPr/>
          <a:lstStyle/>
          <a:p>
            <a:r>
              <a:rPr lang="en-GB" dirty="0" smtClean="0"/>
              <a:t>    Ethics in Marketing: International Cases and Perspectives              by Patrick E. Murphy, Gene R. Laczniak and Andrea Prothero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xmlns="" val="3740523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A </a:t>
            </a:r>
            <a:r>
              <a:rPr lang="en-IE" dirty="0"/>
              <a:t>decision concerning </a:t>
            </a:r>
            <a:r>
              <a:rPr lang="en-IE" dirty="0" smtClean="0"/>
              <a:t>marketing conduct </a:t>
            </a:r>
            <a:r>
              <a:rPr lang="en-IE" dirty="0"/>
              <a:t>is proper if and only if that decision produces the </a:t>
            </a:r>
            <a:r>
              <a:rPr lang="en-IE" i="1" dirty="0"/>
              <a:t>greatest good for the </a:t>
            </a:r>
            <a:r>
              <a:rPr lang="en-IE" i="1" dirty="0" smtClean="0"/>
              <a:t>greatest number </a:t>
            </a:r>
            <a:r>
              <a:rPr lang="en-IE" dirty="0"/>
              <a:t>of individuals. </a:t>
            </a:r>
            <a:endParaRPr lang="en-IE" dirty="0" smtClean="0"/>
          </a:p>
          <a:p>
            <a:r>
              <a:rPr lang="en-IE" dirty="0"/>
              <a:t>“Good” is usually </a:t>
            </a:r>
            <a:r>
              <a:rPr lang="en-IE" dirty="0" smtClean="0"/>
              <a:t>defined </a:t>
            </a:r>
            <a:r>
              <a:rPr lang="en-IE" dirty="0"/>
              <a:t>as the </a:t>
            </a:r>
            <a:r>
              <a:rPr lang="en-IE" i="1" dirty="0"/>
              <a:t>net </a:t>
            </a:r>
            <a:r>
              <a:rPr lang="en-IE" i="1" dirty="0" smtClean="0"/>
              <a:t>benefits </a:t>
            </a:r>
            <a:r>
              <a:rPr lang="en-IE" dirty="0"/>
              <a:t>that accrue to </a:t>
            </a:r>
            <a:r>
              <a:rPr lang="en-IE" dirty="0" smtClean="0"/>
              <a:t>those parties </a:t>
            </a:r>
            <a:r>
              <a:rPr lang="en-IE" dirty="0"/>
              <a:t>affected by the choice</a:t>
            </a:r>
            <a:r>
              <a:rPr lang="en-IE" dirty="0" smtClean="0"/>
              <a:t>.</a:t>
            </a:r>
          </a:p>
          <a:p>
            <a:r>
              <a:rPr lang="en-IE" dirty="0" smtClean="0"/>
              <a:t>Thus, “the end justifies the means.” </a:t>
            </a:r>
            <a:endParaRPr lang="en-IE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sz="3200" dirty="0" smtClean="0"/>
              <a:t>Consequence based ethical theories:</a:t>
            </a:r>
            <a:br>
              <a:rPr lang="en-IE" sz="3200" dirty="0" smtClean="0"/>
            </a:br>
            <a:r>
              <a:rPr lang="en-IE" sz="3200" dirty="0" smtClean="0"/>
              <a:t>UTILITARIANISM </a:t>
            </a:r>
            <a:endParaRPr lang="en-IE" sz="32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4584416" cy="365125"/>
          </a:xfrm>
        </p:spPr>
        <p:txBody>
          <a:bodyPr/>
          <a:lstStyle/>
          <a:p>
            <a:r>
              <a:rPr lang="en-GB" dirty="0" smtClean="0"/>
              <a:t>     Ethics in Marketing: International Cases and Perspectives              by Patrick E. Murphy, Gene R. Laczniak and Andrea Prothero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xmlns="" val="1486725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ustom 3">
      <a:dk1>
        <a:sysClr val="windowText" lastClr="000000"/>
      </a:dk1>
      <a:lt1>
        <a:sysClr val="window" lastClr="FFFFFF"/>
      </a:lt1>
      <a:dk2>
        <a:srgbClr val="49711E"/>
      </a:dk2>
      <a:lt2>
        <a:srgbClr val="DEF5FA"/>
      </a:lt2>
      <a:accent1>
        <a:srgbClr val="92D050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1313</TotalTime>
  <Words>3400</Words>
  <Application>Microsoft Office PowerPoint</Application>
  <PresentationFormat>On-screen Show (4:3)</PresentationFormat>
  <Paragraphs>262</Paragraphs>
  <Slides>43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4" baseType="lpstr">
      <vt:lpstr>Concourse</vt:lpstr>
      <vt:lpstr>Slide 1</vt:lpstr>
      <vt:lpstr>Agenda—Evaluating BP 5-7</vt:lpstr>
      <vt:lpstr>BP 1-4 Review</vt:lpstr>
      <vt:lpstr>BP5 - Essential Frameworks for Enlightened Marketing: five theories</vt:lpstr>
      <vt:lpstr>Examples of ethical questions from various stakeholders </vt:lpstr>
      <vt:lpstr>Examples of ethical questions from various stakeholders </vt:lpstr>
      <vt:lpstr>Moral maxims for marketing </vt:lpstr>
      <vt:lpstr>Consequence based ethical theories – Teleological theories </vt:lpstr>
      <vt:lpstr>Consequence based ethical theories: UTILITARIANISM </vt:lpstr>
      <vt:lpstr>Consequence based ethical theories: UTILITARIANISM </vt:lpstr>
      <vt:lpstr>Consequence based ethical theories: UTILITARIANISM </vt:lpstr>
      <vt:lpstr>Consequence based ethical theories: UTILITARIANISM </vt:lpstr>
      <vt:lpstr>Duty based ethical theories: DEONTOLOGICAL</vt:lpstr>
      <vt:lpstr>Duty based ethical theories: DEONTOLOGICAL</vt:lpstr>
      <vt:lpstr>Duty based ethical theories: DEONTOLOGICAL</vt:lpstr>
      <vt:lpstr>Duty based ethical theories: DEONTOLOGICAL</vt:lpstr>
      <vt:lpstr>Duty based ethical theories: DEONTOLOGICAL</vt:lpstr>
      <vt:lpstr>Duty based ethical theories: DEONTOLOGICAL</vt:lpstr>
      <vt:lpstr>Contract based ethical theories SOCIAL CONTRACT THEORY (SCT)</vt:lpstr>
      <vt:lpstr>Contract based ethical theories SOCIAL CONTRACT THEORY (SCT)</vt:lpstr>
      <vt:lpstr>Contract based ethical theories RAWLSIAN Theory </vt:lpstr>
      <vt:lpstr>Contract based ethical theories </vt:lpstr>
      <vt:lpstr>Contract based ethical theories </vt:lpstr>
      <vt:lpstr>Virtue based ethics </vt:lpstr>
      <vt:lpstr>Virtue based ethics </vt:lpstr>
      <vt:lpstr>Virtue based ethics </vt:lpstr>
      <vt:lpstr>Virtue based ethics </vt:lpstr>
      <vt:lpstr>Relationship marketing and virtue ethics</vt:lpstr>
      <vt:lpstr>Relationship marketing and virtue ethics</vt:lpstr>
      <vt:lpstr>Virtue based ethics </vt:lpstr>
      <vt:lpstr>Virtue based ethics </vt:lpstr>
      <vt:lpstr>Religious approaches to ethics</vt:lpstr>
      <vt:lpstr>Principles of Catholic Social Thought-CST</vt:lpstr>
      <vt:lpstr>BP6 – Embracing the Stakeholder Concept</vt:lpstr>
      <vt:lpstr>Stakeholders </vt:lpstr>
      <vt:lpstr>Stakeholders for Southwest Airlines</vt:lpstr>
      <vt:lpstr>Quote about stakeholders by Southwest Airlines founder</vt:lpstr>
      <vt:lpstr>BP7 – Moral Reasoning for Marketing Managers: the seven steps</vt:lpstr>
      <vt:lpstr>A protocol for formalizing the ethical evaluation process in marketing organizations</vt:lpstr>
      <vt:lpstr>Ethical lessons from the basic perspective set</vt:lpstr>
      <vt:lpstr>Conclusions </vt:lpstr>
      <vt:lpstr>Discussion points for the class</vt:lpstr>
      <vt:lpstr>Homework questions for students </vt:lpstr>
    </vt:vector>
  </TitlesOfParts>
  <Company>UCD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Advanced perspectives for ethical and socially responsible marketing decisions</dc:title>
  <dc:creator>UCD Student</dc:creator>
  <cp:lastModifiedBy>BaronR</cp:lastModifiedBy>
  <cp:revision>132</cp:revision>
  <dcterms:created xsi:type="dcterms:W3CDTF">2012-02-01T11:06:48Z</dcterms:created>
  <dcterms:modified xsi:type="dcterms:W3CDTF">2012-07-24T11:03:02Z</dcterms:modified>
</cp:coreProperties>
</file>