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2" r:id="rId3"/>
    <p:sldId id="274" r:id="rId4"/>
    <p:sldId id="257" r:id="rId5"/>
    <p:sldId id="265" r:id="rId6"/>
    <p:sldId id="261" r:id="rId7"/>
    <p:sldId id="262" r:id="rId8"/>
    <p:sldId id="264" r:id="rId9"/>
    <p:sldId id="263" r:id="rId10"/>
    <p:sldId id="266" r:id="rId11"/>
    <p:sldId id="267" r:id="rId12"/>
    <p:sldId id="276" r:id="rId13"/>
    <p:sldId id="268" r:id="rId14"/>
    <p:sldId id="277" r:id="rId15"/>
    <p:sldId id="269" r:id="rId16"/>
    <p:sldId id="273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29" autoAdjust="0"/>
    <p:restoredTop sz="90941" autoAdjust="0"/>
  </p:normalViewPr>
  <p:slideViewPr>
    <p:cSldViewPr>
      <p:cViewPr varScale="1">
        <p:scale>
          <a:sx n="63" d="100"/>
          <a:sy n="63" d="100"/>
        </p:scale>
        <p:origin x="-16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fld id="{868B9B1A-1DCB-4DB4-B609-D32528A754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44831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fld id="{C9FA45F3-B62C-4A8D-B736-2F82E31F5B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9732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AE55E7-2DA0-430B-9612-CBB6C206A78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B22E8F-EDBB-4454-A17E-686DBFDD37B0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AE8003-0025-4022-9B3B-65B9CF7AF928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47258C-B91F-4F9D-9580-D0D71EB14B06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331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Shultz and Whitney (2005)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096E-BD62-4968-A809-67EB5755975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310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Shultz and Whitney (2005)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D07A6-DF0C-4C29-BC86-CE4D2FEA6BB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557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Shultz and Whitney (2005)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685D-F7F6-48F2-81A9-FF1FFC0DAEF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7099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Shultz and Whitney (2005)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960B-7779-4205-8B63-6CB63810045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0874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Shultz and Whitney (2005)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222E5-BC58-444B-8E31-C818DF6175B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6429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Shultz and Whitney (2005)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BEA2-234D-474D-9B5B-5AA9B672E58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5328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Shultz and Whitney (2005)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37C30-542C-45F4-956A-591128CC660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1366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Shultz and Whitney (2005)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888B4-5538-4DF6-B4D0-A1297C7BD29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5626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Shultz and Whitney (2005)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50F9B-9703-445A-AE41-6E3B3D6CC9E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1721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Shultz and Whitney (2005)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FA7A3-AAF9-424C-BEBD-5B3FAB154BD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2569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Shultz and Whitney (2005)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BF7ED-CB3D-44C3-9F47-17C872E30F7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8165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en-US" smtClean="0"/>
              <a:t>Shultz and Whitney (2005)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9EBA6-5080-49C6-95B5-E8BE2380E96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350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2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16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b="1" dirty="0"/>
              <a:t>Module 2</a:t>
            </a:r>
            <a:r>
              <a:rPr lang="en-US" altLang="en-US" sz="3600" b="1" dirty="0">
                <a:latin typeface="Arial" charset="0"/>
              </a:rPr>
              <a:t/>
            </a:r>
            <a:br>
              <a:rPr lang="en-US" altLang="en-US" sz="3600" b="1" dirty="0">
                <a:latin typeface="Arial" charset="0"/>
              </a:rPr>
            </a:br>
            <a:r>
              <a:rPr lang="en-US" altLang="en-US" dirty="0"/>
              <a:t>Statistics Review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057400"/>
            <a:ext cx="8077200" cy="3886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More often than not, we are interested in simply 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describing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test data, or</a:t>
            </a:r>
          </a:p>
          <a:p>
            <a:pPr>
              <a:lnSpc>
                <a:spcPct val="90000"/>
              </a:lnSpc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Seeing what the test is 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associated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with (e.g., job performance, turnover rates)</a:t>
            </a:r>
          </a:p>
          <a:p>
            <a:pPr>
              <a:lnSpc>
                <a:spcPct val="90000"/>
              </a:lnSpc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As a result, it allows us to:</a:t>
            </a:r>
          </a:p>
          <a:p>
            <a:pPr lvl="1">
              <a:lnSpc>
                <a:spcPct val="90000"/>
              </a:lnSpc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Interpret test scores (Constructs)</a:t>
            </a:r>
          </a:p>
          <a:p>
            <a:pPr lvl="1">
              <a:lnSpc>
                <a:spcPct val="90000"/>
              </a:lnSpc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Evaluate test quality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Usefulnes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Hence, inferential statistics not as prominent in psychological measurement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48400"/>
            <a:ext cx="7620000" cy="4572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tx2"/>
                </a:solidFill>
              </a:rPr>
              <a:t>Created by Kenneth S. Shultz, David J. Whitney, and Michael J. Zickar to accompany Shultz, Whitney, &amp; Zickar: Measurement Theory in Action, 2nd </a:t>
            </a:r>
            <a:r>
              <a:rPr lang="en-US" altLang="en-US" dirty="0" err="1">
                <a:solidFill>
                  <a:schemeClr val="tx2"/>
                </a:solidFill>
              </a:rPr>
              <a:t>ed</a:t>
            </a:r>
            <a:r>
              <a:rPr lang="en-US" altLang="en-US" dirty="0">
                <a:solidFill>
                  <a:schemeClr val="tx2"/>
                </a:solidFill>
              </a:rPr>
              <a:t> © 2014 Routledge/Taylor &amp; Francis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08841-7296-4FEA-9B7F-6B3C5BF8DD79}" type="slidenum">
              <a:rPr lang="en-US" altLang="en-US"/>
              <a:pPr/>
              <a:t>1</a:t>
            </a:fld>
            <a:endParaRPr lang="en-US" alt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/>
              <a:t>Factors Affecting the PPM </a:t>
            </a:r>
            <a:r>
              <a:rPr lang="en-US" altLang="en-US" dirty="0" err="1"/>
              <a:t>r</a:t>
            </a:r>
            <a:r>
              <a:rPr lang="en-US" altLang="en-US" baseline="-25000" dirty="0" err="1"/>
              <a:t>xy</a:t>
            </a:r>
            <a:endParaRPr lang="en-US" altLang="en-US" baseline="-25000" dirty="0"/>
          </a:p>
        </p:txBody>
      </p:sp>
      <p:sp>
        <p:nvSpPr>
          <p:cNvPr id="22531" name="Rectangle 1027"/>
          <p:cNvSpPr>
            <a:spLocks noGrp="1" noChangeArrowheads="1"/>
          </p:cNvSpPr>
          <p:nvPr>
            <p:ph idx="1"/>
          </p:nvPr>
        </p:nvSpPr>
        <p:spPr>
          <a:xfrm>
            <a:off x="1066800" y="2133600"/>
            <a:ext cx="7772400" cy="4114800"/>
          </a:xfrm>
        </p:spPr>
        <p:txBody>
          <a:bodyPr/>
          <a:lstStyle/>
          <a:p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Sample size – Stability</a:t>
            </a:r>
          </a:p>
          <a:p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Marginal distributions – Must be similar</a:t>
            </a:r>
          </a:p>
          <a:p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Linearity – Must be at least an asymptote</a:t>
            </a:r>
          </a:p>
          <a:p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Subpopulation – e.g., men versus women</a:t>
            </a:r>
          </a:p>
          <a:p>
            <a:r>
              <a:rPr lang="en-US" alt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Homogeniety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of Variance – </a:t>
            </a:r>
            <a:r>
              <a:rPr lang="en-US" alt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Scedasticity</a:t>
            </a: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Restriction of Range in X or Y</a:t>
            </a:r>
          </a:p>
          <a:p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Unreliability of X or Y </a:t>
            </a:r>
          </a:p>
          <a:p>
            <a:endParaRPr lang="en-US" altLang="en-US" sz="28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48400"/>
            <a:ext cx="7620000" cy="4572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tx2"/>
                </a:solidFill>
              </a:rPr>
              <a:t>Created by Kenneth S. Shultz, David J. Whitney, and Michael J. Zickar to accompany Shultz, Whitney, &amp; Zickar: Measurement Theory in Action, 2nd </a:t>
            </a:r>
            <a:r>
              <a:rPr lang="en-US" altLang="en-US" dirty="0" err="1">
                <a:solidFill>
                  <a:schemeClr val="tx2"/>
                </a:solidFill>
              </a:rPr>
              <a:t>ed</a:t>
            </a:r>
            <a:r>
              <a:rPr lang="en-US" altLang="en-US" dirty="0">
                <a:solidFill>
                  <a:schemeClr val="tx2"/>
                </a:solidFill>
              </a:rPr>
              <a:t> © 2014 Routledge/Taylor &amp; Francis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4FF95-C598-4A0B-AE82-2551527CC543}" type="slidenum">
              <a:rPr lang="en-US" altLang="en-US"/>
              <a:pPr/>
              <a:t>10</a:t>
            </a:fld>
            <a:endParaRPr lang="en-US" alt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/>
              <a:t>Corrections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772400" cy="4572000"/>
          </a:xfrm>
        </p:spPr>
        <p:txBody>
          <a:bodyPr/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For unreliability</a:t>
            </a:r>
          </a:p>
          <a:p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For restriction of range</a:t>
            </a:r>
          </a:p>
          <a:p>
            <a:endParaRPr lang="en-US" alt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48400"/>
            <a:ext cx="7620000" cy="4572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tx2"/>
                </a:solidFill>
              </a:rPr>
              <a:t>Created by Kenneth S. Shultz, David J. Whitney, and Michael J. Zickar to accompany Shultz, Whitney, &amp; Zickar: Measurement Theory in Action, 2nd </a:t>
            </a:r>
            <a:r>
              <a:rPr lang="en-US" altLang="en-US" dirty="0" err="1">
                <a:solidFill>
                  <a:schemeClr val="tx2"/>
                </a:solidFill>
              </a:rPr>
              <a:t>ed</a:t>
            </a:r>
            <a:r>
              <a:rPr lang="en-US" altLang="en-US" dirty="0">
                <a:solidFill>
                  <a:schemeClr val="tx2"/>
                </a:solidFill>
              </a:rPr>
              <a:t> © 2014 Routledge/Taylor &amp; Francis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B4607-6CE1-48BB-9D60-AC60170079A0}" type="slidenum">
              <a:rPr lang="en-US" altLang="en-US"/>
              <a:pPr/>
              <a:t>11</a:t>
            </a:fld>
            <a:endParaRPr lang="en-US" altLang="en-US"/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895499"/>
              </p:ext>
            </p:extLst>
          </p:nvPr>
        </p:nvGraphicFramePr>
        <p:xfrm>
          <a:off x="4343400" y="1676400"/>
          <a:ext cx="1905000" cy="101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7" name="Equation" r:id="rId3" imgW="927000" imgH="495000" progId="Equation.3">
                  <p:embed/>
                </p:oleObj>
              </mc:Choice>
              <mc:Fallback>
                <p:oleObj name="Equation" r:id="rId3" imgW="927000" imgH="4950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676400"/>
                        <a:ext cx="1905000" cy="1017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2415063"/>
              </p:ext>
            </p:extLst>
          </p:nvPr>
        </p:nvGraphicFramePr>
        <p:xfrm>
          <a:off x="2362200" y="3810000"/>
          <a:ext cx="3392488" cy="206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8" name="Equation" r:id="rId5" imgW="1650960" imgH="1002960" progId="Equation.3">
                  <p:embed/>
                </p:oleObj>
              </mc:Choice>
              <mc:Fallback>
                <p:oleObj name="Equation" r:id="rId5" imgW="1650960" imgH="10029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3810000"/>
                        <a:ext cx="3392488" cy="206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en-US" dirty="0"/>
              <a:t>Correcting for Unreliability in the Criterion Variable</a:t>
            </a:r>
          </a:p>
        </p:txBody>
      </p:sp>
      <p:graphicFrame>
        <p:nvGraphicFramePr>
          <p:cNvPr id="35843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3788855"/>
              </p:ext>
            </p:extLst>
          </p:nvPr>
        </p:nvGraphicFramePr>
        <p:xfrm>
          <a:off x="1752600" y="1219200"/>
          <a:ext cx="5016500" cy="2386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4" name="Equation" r:id="rId3" imgW="1041120" imgH="495000" progId="Equation.3">
                  <p:embed/>
                </p:oleObj>
              </mc:Choice>
              <mc:Fallback>
                <p:oleObj name="Equation" r:id="rId3" imgW="1041120" imgH="495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1219200"/>
                        <a:ext cx="5016500" cy="2386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48400"/>
            <a:ext cx="7620000" cy="4572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tx2"/>
                </a:solidFill>
              </a:rPr>
              <a:t>Created by Kenneth S. Shultz, David J. Whitney, and Michael J. Zickar to accompany Shultz, Whitney, &amp; Zickar: Measurement Theory in Action, 2nd </a:t>
            </a:r>
            <a:r>
              <a:rPr lang="en-US" altLang="en-US" dirty="0" err="1">
                <a:solidFill>
                  <a:schemeClr val="tx2"/>
                </a:solidFill>
              </a:rPr>
              <a:t>ed</a:t>
            </a:r>
            <a:r>
              <a:rPr lang="en-US" altLang="en-US" dirty="0">
                <a:solidFill>
                  <a:schemeClr val="tx2"/>
                </a:solidFill>
              </a:rPr>
              <a:t> © 2014 Routledge/Taylor &amp; Francis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FC25-4082-495A-BC6F-27D29B5C37C0}" type="slidenum">
              <a:rPr lang="en-US" altLang="en-US"/>
              <a:pPr/>
              <a:t>12</a:t>
            </a:fld>
            <a:endParaRPr lang="en-US" altLang="en-US"/>
          </a:p>
        </p:txBody>
      </p:sp>
      <p:graphicFrame>
        <p:nvGraphicFramePr>
          <p:cNvPr id="3584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6132673"/>
              </p:ext>
            </p:extLst>
          </p:nvPr>
        </p:nvGraphicFramePr>
        <p:xfrm>
          <a:off x="977900" y="3505200"/>
          <a:ext cx="7404100" cy="238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5" name="Equation" r:id="rId5" imgW="1536480" imgH="495000" progId="Equation.3">
                  <p:embed/>
                </p:oleObj>
              </mc:Choice>
              <mc:Fallback>
                <p:oleObj name="Equation" r:id="rId5" imgW="1536480" imgH="4950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7900" y="3505200"/>
                        <a:ext cx="7404100" cy="2386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5" name="Line 5"/>
          <p:cNvSpPr>
            <a:spLocks noChangeShapeType="1"/>
          </p:cNvSpPr>
          <p:nvPr/>
        </p:nvSpPr>
        <p:spPr bwMode="auto">
          <a:xfrm>
            <a:off x="457200" y="3581400"/>
            <a:ext cx="8229600" cy="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dirty="0"/>
              <a:t>Correcting for Restriction of Range in the Criterion Variable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If GRE and Grad GPA</a:t>
            </a:r>
          </a:p>
          <a:p>
            <a:pPr lvl="1"/>
            <a:r>
              <a:rPr lang="en-US" altLang="en-US"/>
              <a:t> r</a:t>
            </a:r>
            <a:r>
              <a:rPr lang="en-US" altLang="en-US" baseline="-25000"/>
              <a:t>xy</a:t>
            </a:r>
            <a:r>
              <a:rPr lang="en-US" altLang="en-US"/>
              <a:t> =.10, S</a:t>
            </a:r>
            <a:r>
              <a:rPr lang="en-US" altLang="en-US" baseline="-25000"/>
              <a:t>y</a:t>
            </a:r>
            <a:r>
              <a:rPr lang="en-US" altLang="en-US"/>
              <a:t>=.5 and S</a:t>
            </a:r>
            <a:r>
              <a:rPr lang="en-US" altLang="en-US" baseline="-25000"/>
              <a:t>est</a:t>
            </a:r>
            <a:r>
              <a:rPr lang="en-US" altLang="en-US"/>
              <a:t>=1.5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48400"/>
            <a:ext cx="7620000" cy="4572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tx2"/>
                </a:solidFill>
              </a:rPr>
              <a:t>Created by Kenneth S. Shultz, David J. Whitney, and Michael J. Zickar to accompany Shultz, Whitney, &amp; Zickar: Measurement Theory in Action, 2nd </a:t>
            </a:r>
            <a:r>
              <a:rPr lang="en-US" altLang="en-US" dirty="0" err="1">
                <a:solidFill>
                  <a:schemeClr val="tx2"/>
                </a:solidFill>
              </a:rPr>
              <a:t>ed</a:t>
            </a:r>
            <a:r>
              <a:rPr lang="en-US" altLang="en-US" dirty="0">
                <a:solidFill>
                  <a:schemeClr val="tx2"/>
                </a:solidFill>
              </a:rPr>
              <a:t> © 2014 Routledge/Taylor &amp; Francis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CE7D1-E1DD-4397-9836-C627FA13E484}" type="slidenum">
              <a:rPr lang="en-US" altLang="en-US"/>
              <a:pPr/>
              <a:t>13</a:t>
            </a:fld>
            <a:endParaRPr lang="en-US" altLang="en-US"/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2514600" y="3429000"/>
          <a:ext cx="4657725" cy="208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5" name="Equation" r:id="rId3" imgW="2044440" imgH="914400" progId="Equation.3">
                  <p:embed/>
                </p:oleObj>
              </mc:Choice>
              <mc:Fallback>
                <p:oleObj name="Equation" r:id="rId3" imgW="2044440" imgH="914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429000"/>
                        <a:ext cx="4657725" cy="208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/>
              <a:t>SEM and SEE Example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057400"/>
            <a:ext cx="7772400" cy="4114800"/>
          </a:xfrm>
        </p:spPr>
        <p:txBody>
          <a:bodyPr/>
          <a:lstStyle/>
          <a:p>
            <a:r>
              <a:rPr lang="en-US" altLang="en-US" dirty="0" err="1"/>
              <a:t>Std</a:t>
            </a:r>
            <a:r>
              <a:rPr lang="en-US" altLang="en-US" dirty="0"/>
              <a:t> Error of Measurement: </a:t>
            </a:r>
          </a:p>
          <a:p>
            <a:r>
              <a:rPr lang="en-US" altLang="en-US" dirty="0"/>
              <a:t>Std. Error of Estimate: </a:t>
            </a:r>
          </a:p>
          <a:p>
            <a:r>
              <a:rPr lang="en-US" altLang="en-US" dirty="0"/>
              <a:t>EXAMPLE: </a:t>
            </a:r>
            <a:r>
              <a:rPr lang="en-US" altLang="en-US" dirty="0" err="1"/>
              <a:t>Sx</a:t>
            </a:r>
            <a:r>
              <a:rPr lang="en-US" altLang="en-US" dirty="0"/>
              <a:t> = 10, </a:t>
            </a:r>
            <a:r>
              <a:rPr lang="en-US" altLang="en-US" dirty="0" err="1"/>
              <a:t>r</a:t>
            </a:r>
            <a:r>
              <a:rPr lang="en-US" altLang="en-US" baseline="-25000" dirty="0" err="1"/>
              <a:t>yy</a:t>
            </a:r>
            <a:r>
              <a:rPr lang="en-US" altLang="en-US" dirty="0"/>
              <a:t>=.71</a:t>
            </a:r>
          </a:p>
          <a:p>
            <a:pPr>
              <a:buFont typeface="Wingdings" pitchFamily="2" charset="2"/>
              <a:buNone/>
            </a:pPr>
            <a:r>
              <a:rPr lang="en-US" altLang="en-US" dirty="0"/>
              <a:t> </a:t>
            </a:r>
          </a:p>
          <a:p>
            <a:r>
              <a:rPr lang="en-US" altLang="en-US" b="1" dirty="0"/>
              <a:t>95% CI = X</a:t>
            </a:r>
            <a:r>
              <a:rPr lang="en-US" altLang="en-US" b="1" dirty="0">
                <a:sym typeface="Symbol" pitchFamily="18" charset="2"/>
              </a:rPr>
              <a:t>1.96 (5.4) = X 10.58</a:t>
            </a:r>
          </a:p>
          <a:p>
            <a:endParaRPr lang="en-US" altLang="en-US" b="1" dirty="0">
              <a:sym typeface="Symbol" pitchFamily="18" charset="2"/>
            </a:endParaRPr>
          </a:p>
          <a:p>
            <a:r>
              <a:rPr lang="en-US" altLang="en-US" b="1" dirty="0"/>
              <a:t>95% CI = X</a:t>
            </a:r>
            <a:r>
              <a:rPr lang="en-US" altLang="en-US" b="1" dirty="0">
                <a:sym typeface="Symbol" pitchFamily="18" charset="2"/>
              </a:rPr>
              <a:t>1.96 (7.1) = X 13.92</a:t>
            </a:r>
          </a:p>
          <a:p>
            <a:endParaRPr lang="en-US" altLang="en-US" dirty="0">
              <a:sym typeface="Symbol" pitchFamily="18" charset="2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48400"/>
            <a:ext cx="7620000" cy="4572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tx2"/>
                </a:solidFill>
              </a:rPr>
              <a:t>Created by Kenneth S. Shultz, David J. Whitney, and Michael J. Zickar to accompany Shultz, Whitney, &amp; Zickar: Measurement Theory in Action, 2nd </a:t>
            </a:r>
            <a:r>
              <a:rPr lang="en-US" altLang="en-US" dirty="0" err="1">
                <a:solidFill>
                  <a:schemeClr val="tx2"/>
                </a:solidFill>
              </a:rPr>
              <a:t>ed</a:t>
            </a:r>
            <a:r>
              <a:rPr lang="en-US" altLang="en-US" dirty="0">
                <a:solidFill>
                  <a:schemeClr val="tx2"/>
                </a:solidFill>
              </a:rPr>
              <a:t> © 2014 Routledge/Taylor &amp; Francis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B073C-0342-4DC2-BCF9-1D16CF02838B}" type="slidenum">
              <a:rPr lang="en-US" altLang="en-US"/>
              <a:pPr/>
              <a:t>14</a:t>
            </a:fld>
            <a:endParaRPr lang="en-US" altLang="en-US"/>
          </a:p>
        </p:txBody>
      </p:sp>
      <p:graphicFrame>
        <p:nvGraphicFramePr>
          <p:cNvPr id="3686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5928996"/>
              </p:ext>
            </p:extLst>
          </p:nvPr>
        </p:nvGraphicFramePr>
        <p:xfrm>
          <a:off x="5562600" y="2057400"/>
          <a:ext cx="2743200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8" name="Equation" r:id="rId3" imgW="1130040" imgH="279360" progId="Equation.3">
                  <p:embed/>
                </p:oleObj>
              </mc:Choice>
              <mc:Fallback>
                <p:oleObj name="Equation" r:id="rId3" imgW="1130040" imgH="2793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2057400"/>
                        <a:ext cx="2743200" cy="679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8364721"/>
              </p:ext>
            </p:extLst>
          </p:nvPr>
        </p:nvGraphicFramePr>
        <p:xfrm>
          <a:off x="4953000" y="2667000"/>
          <a:ext cx="2647950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9" name="Equation" r:id="rId5" imgW="1155600" imgH="279360" progId="Equation.3">
                  <p:embed/>
                </p:oleObj>
              </mc:Choice>
              <mc:Fallback>
                <p:oleObj name="Equation" r:id="rId5" imgW="1155600" imgH="2793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667000"/>
                        <a:ext cx="2647950" cy="641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9879975"/>
              </p:ext>
            </p:extLst>
          </p:nvPr>
        </p:nvGraphicFramePr>
        <p:xfrm>
          <a:off x="1447800" y="3810000"/>
          <a:ext cx="5332413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90" name="Equation" r:id="rId7" imgW="2197080" imgH="241200" progId="Equation.3">
                  <p:embed/>
                </p:oleObj>
              </mc:Choice>
              <mc:Fallback>
                <p:oleObj name="Equation" r:id="rId7" imgW="2197080" imgH="241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3810000"/>
                        <a:ext cx="5332413" cy="587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7127068"/>
              </p:ext>
            </p:extLst>
          </p:nvPr>
        </p:nvGraphicFramePr>
        <p:xfrm>
          <a:off x="1524000" y="4876800"/>
          <a:ext cx="5178425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91" name="Equation" r:id="rId9" imgW="2133360" imgH="241200" progId="Equation.3">
                  <p:embed/>
                </p:oleObj>
              </mc:Choice>
              <mc:Fallback>
                <p:oleObj name="Equation" r:id="rId9" imgW="2133360" imgH="241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876800"/>
                        <a:ext cx="5178425" cy="587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/>
              <a:t>Alternate Measures of Assoc.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182688" y="2017713"/>
            <a:ext cx="3808412" cy="1676400"/>
          </a:xfrm>
        </p:spPr>
        <p:txBody>
          <a:bodyPr/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True Dichotomy</a:t>
            </a:r>
          </a:p>
          <a:p>
            <a:pPr lvl="1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Phi </a:t>
            </a:r>
          </a:p>
          <a:p>
            <a:pPr lvl="1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Point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Biserial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0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953000" y="1981200"/>
            <a:ext cx="4191000" cy="1981200"/>
          </a:xfrm>
        </p:spPr>
        <p:txBody>
          <a:bodyPr/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Underlying Continuum</a:t>
            </a:r>
          </a:p>
          <a:p>
            <a:pPr lvl="1"/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Tetrachoric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Biserial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48400"/>
            <a:ext cx="7620000" cy="4572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tx2"/>
                </a:solidFill>
              </a:rPr>
              <a:t>Created by Kenneth S. Shultz, David J. Whitney, and Michael J. Zickar to accompany Shultz, Whitney, &amp; Zickar: Measurement Theory in Action, 2nd </a:t>
            </a:r>
            <a:r>
              <a:rPr lang="en-US" altLang="en-US" dirty="0" err="1">
                <a:solidFill>
                  <a:schemeClr val="tx2"/>
                </a:solidFill>
              </a:rPr>
              <a:t>ed</a:t>
            </a:r>
            <a:r>
              <a:rPr lang="en-US" altLang="en-US" dirty="0">
                <a:solidFill>
                  <a:schemeClr val="tx2"/>
                </a:solidFill>
              </a:rPr>
              <a:t> © 2014 Routledge/Taylor &amp; Francis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FDDF8-E28B-49EB-98FE-BBF4C20D8A0F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752600" y="3810000"/>
            <a:ext cx="6477000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dirty="0">
                <a:latin typeface="Times New Roman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Spearmans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Rho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Kendall’s Tau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Eta Coefficient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/>
              <a:t>In Summary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80010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Inferential statistics less important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than descriptive statistics for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psychological measurement. </a:t>
            </a:r>
          </a:p>
          <a:p>
            <a:pPr>
              <a:lnSpc>
                <a:spcPct val="90000"/>
              </a:lnSpc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Correlation coefficients ubiquitous in psychological measurement because of their numerous applications. </a:t>
            </a:r>
          </a:p>
          <a:p>
            <a:pPr>
              <a:lnSpc>
                <a:spcPct val="90000"/>
              </a:lnSpc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Variety of correlation coefficients are available.</a:t>
            </a:r>
          </a:p>
          <a:p>
            <a:pPr>
              <a:lnSpc>
                <a:spcPct val="90000"/>
              </a:lnSpc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May need to be “corrected.”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48400"/>
            <a:ext cx="7620000" cy="4572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tx2"/>
                </a:solidFill>
              </a:rPr>
              <a:t>Created by Kenneth S. Shultz, David J. Whitney, and Michael J. Zickar to accompany Shultz, Whitney, &amp; Zickar: Measurement Theory in Action, 2nd </a:t>
            </a:r>
            <a:r>
              <a:rPr lang="en-US" altLang="en-US" dirty="0" err="1">
                <a:solidFill>
                  <a:schemeClr val="tx2"/>
                </a:solidFill>
              </a:rPr>
              <a:t>ed</a:t>
            </a:r>
            <a:r>
              <a:rPr lang="en-US" altLang="en-US" dirty="0">
                <a:solidFill>
                  <a:schemeClr val="tx2"/>
                </a:solidFill>
              </a:rPr>
              <a:t> © 2014 Routledge/Taylor &amp; Francis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F12B-14FB-4AD5-8836-7D24F3077B6A}" type="slidenum">
              <a:rPr lang="en-US" altLang="en-US"/>
              <a:pPr/>
              <a:t>16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Ultimately….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6764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We are interested in getting a best guess of someone’s “true score” is on a test….</a:t>
            </a:r>
          </a:p>
          <a:p>
            <a:pPr>
              <a:lnSpc>
                <a:spcPct val="90000"/>
              </a:lnSpc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How do we do that? </a:t>
            </a:r>
          </a:p>
          <a:p>
            <a:pPr>
              <a:lnSpc>
                <a:spcPct val="90000"/>
              </a:lnSpc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Inferential statistics?</a:t>
            </a:r>
          </a:p>
          <a:p>
            <a:pPr>
              <a:lnSpc>
                <a:spcPct val="90000"/>
              </a:lnSpc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Confidence intervals!</a:t>
            </a:r>
          </a:p>
          <a:p>
            <a:pPr>
              <a:lnSpc>
                <a:spcPct val="90000"/>
              </a:lnSpc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And then determining what meaningful constructs it may be associated with! 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48400"/>
            <a:ext cx="7620000" cy="4572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tx2"/>
                </a:solidFill>
              </a:rPr>
              <a:t>Created by Kenneth S. Shultz, David J. Whitney, and Michael J. Zickar to accompany Shultz, Whitney, &amp; Zickar: Measurement Theory in Action, 2nd </a:t>
            </a:r>
            <a:r>
              <a:rPr lang="en-US" altLang="en-US" dirty="0" err="1">
                <a:solidFill>
                  <a:schemeClr val="tx2"/>
                </a:solidFill>
              </a:rPr>
              <a:t>ed</a:t>
            </a:r>
            <a:r>
              <a:rPr lang="en-US" altLang="en-US" dirty="0">
                <a:solidFill>
                  <a:schemeClr val="tx2"/>
                </a:solidFill>
              </a:rPr>
              <a:t> © 2014 Routledge/Taylor &amp; Francis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6F92F-8EC2-45D3-8C99-A417AAD5BD23}" type="slidenum">
              <a:rPr lang="en-US" altLang="en-US"/>
              <a:pPr/>
              <a:t>2</a:t>
            </a:fld>
            <a:endParaRPr lang="en-US" alt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/>
              <a:t>Individual Differences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828801"/>
            <a:ext cx="8763000" cy="3962400"/>
          </a:xfrm>
        </p:spPr>
        <p:txBody>
          <a:bodyPr>
            <a:normAutofit lnSpcReduction="10000"/>
          </a:bodyPr>
          <a:lstStyle/>
          <a:p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Inter-individual differences - </a:t>
            </a:r>
            <a:r>
              <a:rPr lang="en-US" altLang="en-US" b="1" dirty="0">
                <a:solidFill>
                  <a:schemeClr val="fol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A single construct across individuals [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Prediction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  <a:p>
            <a:pPr lvl="1"/>
            <a:endParaRPr lang="en-US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Intra-individual differences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altLang="en-US" b="1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A single construct across time [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Maturation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  <a:p>
            <a:pPr lvl="1"/>
            <a:endParaRPr lang="en-US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Intra-individual differences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altLang="en-US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Constructs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Different constructs within the same individual [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Classification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48400"/>
            <a:ext cx="7620000" cy="4572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tx2"/>
                </a:solidFill>
              </a:rPr>
              <a:t>Created by Kenneth S. Shultz, David J. Whitney, and Michael J. Zickar to accompany Shultz, Whitney, &amp; Zickar: Measurement Theory in Action, 2nd </a:t>
            </a:r>
            <a:r>
              <a:rPr lang="en-US" altLang="en-US" dirty="0" err="1">
                <a:solidFill>
                  <a:schemeClr val="tx2"/>
                </a:solidFill>
              </a:rPr>
              <a:t>ed</a:t>
            </a:r>
            <a:r>
              <a:rPr lang="en-US" altLang="en-US" dirty="0">
                <a:solidFill>
                  <a:schemeClr val="tx2"/>
                </a:solidFill>
              </a:rPr>
              <a:t> © 2014 Routledge/Taylor &amp; Francis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27172-C86F-46E1-BA88-A7B85ECF942D}" type="slidenum">
              <a:rPr lang="en-US" altLang="en-US"/>
              <a:pPr/>
              <a:t>3</a:t>
            </a:fld>
            <a:endParaRPr lang="en-US" alt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en-US" dirty="0"/>
              <a:t>Completely Describing a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Distribution </a:t>
            </a:r>
            <a:r>
              <a:rPr lang="en-US" altLang="en-US" dirty="0"/>
              <a:t>of Data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8077200" cy="4114800"/>
          </a:xfrm>
        </p:spPr>
        <p:txBody>
          <a:bodyPr/>
          <a:lstStyle/>
          <a:p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Central Tendency (Mean, Mode, Median)</a:t>
            </a:r>
          </a:p>
          <a:p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Dispersion (Range, IQR, Variance, </a:t>
            </a:r>
            <a:r>
              <a:rPr lang="en-US" alt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Std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Dev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Shape</a:t>
            </a:r>
          </a:p>
          <a:p>
            <a:pPr lvl="1"/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Statistics (Skew, Kurtosis)</a:t>
            </a:r>
          </a:p>
          <a:p>
            <a:pPr lvl="1"/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Graphs (Histogram,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Scattergram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For individual scores we can look at Standard Scores (Z, T, Percentiles)</a:t>
            </a:r>
          </a:p>
          <a:p>
            <a:pPr lvl="1"/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What makes for a good norm group? </a:t>
            </a:r>
          </a:p>
          <a:p>
            <a:pPr lvl="1"/>
            <a:endParaRPr lang="en-US" altLang="en-US" sz="24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48400"/>
            <a:ext cx="7620000" cy="4572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tx2"/>
                </a:solidFill>
              </a:rPr>
              <a:t>Created by Kenneth S. Shultz, David J. Whitney, and Michael J. Zickar to accompany Shultz, Whitney, &amp; Zickar: Measurement Theory in Action, 2nd </a:t>
            </a:r>
            <a:r>
              <a:rPr lang="en-US" altLang="en-US" dirty="0" err="1">
                <a:solidFill>
                  <a:schemeClr val="tx2"/>
                </a:solidFill>
              </a:rPr>
              <a:t>ed</a:t>
            </a:r>
            <a:r>
              <a:rPr lang="en-US" altLang="en-US" dirty="0">
                <a:solidFill>
                  <a:schemeClr val="tx2"/>
                </a:solidFill>
              </a:rPr>
              <a:t> © 2014 Routledge/Taylor &amp; Francis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44DEB-DDEF-4D07-9F1E-04EA1DDEA49A}" type="slidenum">
              <a:rPr lang="en-US" altLang="en-US"/>
              <a:pPr/>
              <a:t>4</a:t>
            </a:fld>
            <a:endParaRPr lang="en-US" alt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/>
              <a:t>Moments of the Distribution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76400"/>
            <a:ext cx="7772400" cy="4114800"/>
          </a:xfrm>
        </p:spPr>
        <p:txBody>
          <a:bodyPr/>
          <a:lstStyle/>
          <a:p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Mean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– 1st moment</a:t>
            </a:r>
          </a:p>
          <a:p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Variance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– 2nd moment</a:t>
            </a:r>
          </a:p>
          <a:p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Skew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– 3rd moment</a:t>
            </a:r>
          </a:p>
          <a:p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Kurtosis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– 4th moment</a:t>
            </a:r>
          </a:p>
          <a:p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48400"/>
            <a:ext cx="7620000" cy="4572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tx2"/>
                </a:solidFill>
              </a:rPr>
              <a:t>Created by Kenneth S. Shultz, David J. Whitney, and Michael J. Zickar to accompany Shultz, Whitney, &amp; Zickar: Measurement Theory in Action, 2nd </a:t>
            </a:r>
            <a:r>
              <a:rPr lang="en-US" altLang="en-US" dirty="0" err="1">
                <a:solidFill>
                  <a:schemeClr val="tx2"/>
                </a:solidFill>
              </a:rPr>
              <a:t>ed</a:t>
            </a:r>
            <a:r>
              <a:rPr lang="en-US" altLang="en-US" dirty="0">
                <a:solidFill>
                  <a:schemeClr val="tx2"/>
                </a:solidFill>
              </a:rPr>
              <a:t> © 2014 Routledge/Taylor &amp; Francis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E98A-CAF3-46BF-A228-C96DEF2C3D7A}" type="slidenum">
              <a:rPr lang="en-US" altLang="en-US"/>
              <a:pPr/>
              <a:t>5</a:t>
            </a:fld>
            <a:endParaRPr lang="en-US" altLang="en-US"/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4157956"/>
              </p:ext>
            </p:extLst>
          </p:nvPr>
        </p:nvGraphicFramePr>
        <p:xfrm>
          <a:off x="5410200" y="1524000"/>
          <a:ext cx="1447800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9" name="Equation" r:id="rId4" imgW="672840" imgH="431640" progId="Equation.3">
                  <p:embed/>
                </p:oleObj>
              </mc:Choice>
              <mc:Fallback>
                <p:oleObj name="Equation" r:id="rId4" imgW="672840" imgH="431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1524000"/>
                        <a:ext cx="1447800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392888"/>
              </p:ext>
            </p:extLst>
          </p:nvPr>
        </p:nvGraphicFramePr>
        <p:xfrm>
          <a:off x="5867400" y="2971800"/>
          <a:ext cx="1676400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0" name="Equation" r:id="rId6" imgW="1130040" imgH="444240" progId="Equation.3">
                  <p:embed/>
                </p:oleObj>
              </mc:Choice>
              <mc:Fallback>
                <p:oleObj name="Equation" r:id="rId6" imgW="1130040" imgH="4442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2971800"/>
                        <a:ext cx="1676400" cy="569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2872779"/>
              </p:ext>
            </p:extLst>
          </p:nvPr>
        </p:nvGraphicFramePr>
        <p:xfrm>
          <a:off x="5410200" y="3962400"/>
          <a:ext cx="2895600" cy="70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1" name="Equation" r:id="rId8" imgW="1498320" imgH="444240" progId="Equation.3">
                  <p:embed/>
                </p:oleObj>
              </mc:Choice>
              <mc:Fallback>
                <p:oleObj name="Equation" r:id="rId8" imgW="1498320" imgH="4442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3962400"/>
                        <a:ext cx="2895600" cy="700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1574397"/>
              </p:ext>
            </p:extLst>
          </p:nvPr>
        </p:nvGraphicFramePr>
        <p:xfrm>
          <a:off x="5715000" y="5105400"/>
          <a:ext cx="3022600" cy="70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2" name="Equation" r:id="rId10" imgW="1917360" imgH="444240" progId="Equation.3">
                  <p:embed/>
                </p:oleObj>
              </mc:Choice>
              <mc:Fallback>
                <p:oleObj name="Equation" r:id="rId10" imgW="1917360" imgH="4442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5105400"/>
                        <a:ext cx="3022600" cy="700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en-US" dirty="0"/>
              <a:t>Comparing Test Data with Some Criterion of Interest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85800" y="2133600"/>
            <a:ext cx="8034338" cy="4114800"/>
          </a:xfrm>
        </p:spPr>
        <p:txBody>
          <a:bodyPr/>
          <a:lstStyle/>
          <a:p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ALWAYS create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a scatter plot first! Why?</a:t>
            </a:r>
          </a:p>
          <a:p>
            <a:pPr lvl="1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Gives direction and estimates strength, but more importantly it…</a:t>
            </a:r>
          </a:p>
          <a:p>
            <a:pPr lvl="2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Tells you the nature (shape) of the relationship</a:t>
            </a:r>
          </a:p>
          <a:p>
            <a:pPr lvl="2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If any outliers exist</a:t>
            </a:r>
          </a:p>
          <a:p>
            <a:pPr lvl="2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Possible subgroups</a:t>
            </a:r>
          </a:p>
          <a:p>
            <a:pPr lvl="2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Possible restriction of range</a:t>
            </a:r>
          </a:p>
          <a:p>
            <a:pPr lvl="2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Estimates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scedasticity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48400"/>
            <a:ext cx="7620000" cy="4572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tx2"/>
                </a:solidFill>
              </a:rPr>
              <a:t>Created by Kenneth S. Shultz, David J. Whitney, and Michael J. Zickar to accompany Shultz, Whitney, &amp; Zickar: Measurement Theory in Action, 2nd </a:t>
            </a:r>
            <a:r>
              <a:rPr lang="en-US" altLang="en-US" dirty="0" err="1">
                <a:solidFill>
                  <a:schemeClr val="tx2"/>
                </a:solidFill>
              </a:rPr>
              <a:t>ed</a:t>
            </a:r>
            <a:r>
              <a:rPr lang="en-US" altLang="en-US" dirty="0">
                <a:solidFill>
                  <a:schemeClr val="tx2"/>
                </a:solidFill>
              </a:rPr>
              <a:t> © 2014 Routledge/Taylor &amp; Francis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B195-B8EA-4934-8F92-8470E5B4234F}" type="slidenum">
              <a:rPr lang="en-US" altLang="en-US"/>
              <a:pPr/>
              <a:t>6</a:t>
            </a:fld>
            <a:endParaRPr lang="en-US" alt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/>
              <a:t>Correlation Coefficients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Theoretical Correlation Formula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Z-Score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Correlation Formula</a:t>
            </a:r>
          </a:p>
          <a:p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48400"/>
            <a:ext cx="7620000" cy="4572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tx2"/>
                </a:solidFill>
              </a:rPr>
              <a:t>Created by Kenneth S. Shultz, David J. Whitney, and Michael J. Zickar to accompany Shultz, Whitney, &amp; Zickar: Measurement Theory in Action, 2nd </a:t>
            </a:r>
            <a:r>
              <a:rPr lang="en-US" altLang="en-US" dirty="0" err="1">
                <a:solidFill>
                  <a:schemeClr val="tx2"/>
                </a:solidFill>
              </a:rPr>
              <a:t>ed</a:t>
            </a:r>
            <a:r>
              <a:rPr lang="en-US" altLang="en-US" dirty="0">
                <a:solidFill>
                  <a:schemeClr val="tx2"/>
                </a:solidFill>
              </a:rPr>
              <a:t> © 2014 Routledge/Taylor &amp; Francis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CB6CA-0979-4D80-89B6-385799548237}" type="slidenum">
              <a:rPr lang="en-US" altLang="en-US"/>
              <a:pPr/>
              <a:t>7</a:t>
            </a:fld>
            <a:endParaRPr lang="en-US" altLang="en-US"/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7004359"/>
              </p:ext>
            </p:extLst>
          </p:nvPr>
        </p:nvGraphicFramePr>
        <p:xfrm>
          <a:off x="1752600" y="2590800"/>
          <a:ext cx="5638800" cy="146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9" name="Equation" r:id="rId3" imgW="2108160" imgH="545760" progId="Equation.3">
                  <p:embed/>
                </p:oleObj>
              </mc:Choice>
              <mc:Fallback>
                <p:oleObj name="Equation" r:id="rId3" imgW="2108160" imgH="5457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590800"/>
                        <a:ext cx="5638800" cy="146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1633067"/>
              </p:ext>
            </p:extLst>
          </p:nvPr>
        </p:nvGraphicFramePr>
        <p:xfrm>
          <a:off x="3200400" y="4876800"/>
          <a:ext cx="2438400" cy="1201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0" name="Equation" r:id="rId5" imgW="876240" imgH="431640" progId="Equation.3">
                  <p:embed/>
                </p:oleObj>
              </mc:Choice>
              <mc:Fallback>
                <p:oleObj name="Equation" r:id="rId5" imgW="876240" imgH="431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4876800"/>
                        <a:ext cx="2438400" cy="1201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1" name="Equation" r:id="rId7" imgW="114120" imgH="215640" progId="Equation.3">
                  <p:embed/>
                </p:oleObj>
              </mc:Choice>
              <mc:Fallback>
                <p:oleObj name="Equation" r:id="rId7" imgW="114120" imgH="2156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/>
              <a:t>Correlation Coefficient</a:t>
            </a:r>
          </a:p>
        </p:txBody>
      </p:sp>
      <p:sp>
        <p:nvSpPr>
          <p:cNvPr id="20487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382000" cy="4114800"/>
          </a:xfrm>
        </p:spPr>
        <p:txBody>
          <a:bodyPr/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The correlation coefficient is simply a standardized covariance between X and Y</a:t>
            </a:r>
          </a:p>
          <a:p>
            <a:pPr lvl="1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You can standardize it by dividing by the two variances or standardize it ahead of time by using Z scores and use the second (simpler) formula</a:t>
            </a:r>
          </a:p>
          <a:p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48400"/>
            <a:ext cx="7620000" cy="4572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tx2"/>
                </a:solidFill>
              </a:rPr>
              <a:t>Created by Kenneth S. Shultz, David J. Whitney, and Michael J. Zickar to accompany Shultz, Whitney, &amp; Zickar: Measurement Theory in Action, 2nd </a:t>
            </a:r>
            <a:r>
              <a:rPr lang="en-US" altLang="en-US" dirty="0" err="1">
                <a:solidFill>
                  <a:schemeClr val="tx2"/>
                </a:solidFill>
              </a:rPr>
              <a:t>ed</a:t>
            </a:r>
            <a:r>
              <a:rPr lang="en-US" altLang="en-US" dirty="0">
                <a:solidFill>
                  <a:schemeClr val="tx2"/>
                </a:solidFill>
              </a:rPr>
              <a:t> © 2014 Routledge/Taylor &amp; Francis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B33BF-ED70-4021-8530-DD30B2FB1659}" type="slidenum">
              <a:rPr lang="en-US" altLang="en-US"/>
              <a:pPr/>
              <a:t>8</a:t>
            </a:fld>
            <a:endParaRPr lang="en-US" alt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en-US" dirty="0"/>
              <a:t>Pearson Product Moment Correlation Coefficient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05000"/>
            <a:ext cx="8269288" cy="4459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Probably the most used (and important) statistic in measurement. </a:t>
            </a:r>
          </a:p>
          <a:p>
            <a:pPr>
              <a:lnSpc>
                <a:spcPct val="90000"/>
              </a:lnSpc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Why, because 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it is used 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in….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Reliability Estimates/Standard Error of Measurement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Validity Estimates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Item Analysis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Meta-Analysis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Factor Analysis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Utility Analysis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much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much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more …</a:t>
            </a:r>
          </a:p>
          <a:p>
            <a:pPr lvl="1">
              <a:lnSpc>
                <a:spcPct val="90000"/>
              </a:lnSpc>
            </a:pPr>
            <a:endParaRPr lang="en-US" altLang="en-US" sz="24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48400"/>
            <a:ext cx="7620000" cy="4572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tx2"/>
                </a:solidFill>
              </a:rPr>
              <a:t>Created by Kenneth S. Shultz, David J. Whitney, and Michael J. Zickar to accompany Shultz, Whitney, &amp; Zickar: Measurement Theory in Action, 2nd </a:t>
            </a:r>
            <a:r>
              <a:rPr lang="en-US" altLang="en-US" dirty="0" err="1">
                <a:solidFill>
                  <a:schemeClr val="tx2"/>
                </a:solidFill>
              </a:rPr>
              <a:t>ed</a:t>
            </a:r>
            <a:r>
              <a:rPr lang="en-US" altLang="en-US" dirty="0">
                <a:solidFill>
                  <a:schemeClr val="tx2"/>
                </a:solidFill>
              </a:rPr>
              <a:t> © 2014 Routledge/Taylor &amp; Francis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D4DCD-30CC-4D21-8CCA-9CAA286B4163}" type="slidenum">
              <a:rPr lang="en-US" altLang="en-US"/>
              <a:pPr/>
              <a:t>9</a:t>
            </a:fld>
            <a:endParaRPr lang="en-US" alt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bldLvl="2" autoUpdateAnimBg="0" advAuto="100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</TotalTime>
  <Words>1201</Words>
  <Application>Microsoft Office PowerPoint</Application>
  <PresentationFormat>On-screen Show (4:3)</PresentationFormat>
  <Paragraphs>141</Paragraphs>
  <Slides>16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Equation</vt:lpstr>
      <vt:lpstr>Module 2 Statistics Review</vt:lpstr>
      <vt:lpstr>Ultimately….</vt:lpstr>
      <vt:lpstr>Individual Differences</vt:lpstr>
      <vt:lpstr>Completely Describing a  Distribution of Data</vt:lpstr>
      <vt:lpstr>Moments of the Distribution</vt:lpstr>
      <vt:lpstr>Comparing Test Data with Some Criterion of Interest</vt:lpstr>
      <vt:lpstr>Correlation Coefficients</vt:lpstr>
      <vt:lpstr>Correlation Coefficient</vt:lpstr>
      <vt:lpstr>Pearson Product Moment Correlation Coefficient</vt:lpstr>
      <vt:lpstr>Factors Affecting the PPM rxy</vt:lpstr>
      <vt:lpstr>Corrections</vt:lpstr>
      <vt:lpstr>Correcting for Unreliability in the Criterion Variable</vt:lpstr>
      <vt:lpstr>Correcting for Restriction of Range in the Criterion Variable</vt:lpstr>
      <vt:lpstr>SEM and SEE Example</vt:lpstr>
      <vt:lpstr>Alternate Measures of Assoc.</vt:lpstr>
      <vt:lpstr>In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Psyc644 – Session 1</dc:title>
  <dc:creator>Ken Schultz</dc:creator>
  <cp:lastModifiedBy>Ken S.</cp:lastModifiedBy>
  <cp:revision>19</cp:revision>
  <dcterms:created xsi:type="dcterms:W3CDTF">2001-09-24T06:16:10Z</dcterms:created>
  <dcterms:modified xsi:type="dcterms:W3CDTF">2014-01-16T20:27:41Z</dcterms:modified>
</cp:coreProperties>
</file>