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1" r:id="rId6"/>
    <p:sldId id="260" r:id="rId7"/>
    <p:sldId id="262" r:id="rId8"/>
    <p:sldId id="263" r:id="rId9"/>
    <p:sldId id="264" r:id="rId10"/>
    <p:sldId id="265" r:id="rId11"/>
    <p:sldId id="274" r:id="rId12"/>
    <p:sldId id="266" r:id="rId13"/>
    <p:sldId id="267" r:id="rId14"/>
    <p:sldId id="268" r:id="rId15"/>
    <p:sldId id="275" r:id="rId16"/>
    <p:sldId id="276" r:id="rId17"/>
    <p:sldId id="269" r:id="rId18"/>
    <p:sldId id="270" r:id="rId19"/>
    <p:sldId id="277" r:id="rId20"/>
    <p:sldId id="271" r:id="rId21"/>
    <p:sldId id="278" r:id="rId22"/>
    <p:sldId id="279" r:id="rId23"/>
    <p:sldId id="289" r:id="rId24"/>
    <p:sldId id="273" r:id="rId25"/>
    <p:sldId id="282" r:id="rId26"/>
    <p:sldId id="280" r:id="rId27"/>
    <p:sldId id="281" r:id="rId28"/>
    <p:sldId id="285" r:id="rId29"/>
    <p:sldId id="287" r:id="rId30"/>
    <p:sldId id="291" r:id="rId31"/>
    <p:sldId id="290" r:id="rId32"/>
    <p:sldId id="292"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94388" autoAdjust="0"/>
  </p:normalViewPr>
  <p:slideViewPr>
    <p:cSldViewPr>
      <p:cViewPr varScale="1">
        <p:scale>
          <a:sx n="83" d="100"/>
          <a:sy n="83" d="100"/>
        </p:scale>
        <p:origin x="-1416" y="-77"/>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68207B-3201-42A0-9557-2045776CF73B}" type="datetimeFigureOut">
              <a:rPr lang="en-US" smtClean="0"/>
              <a:pPr/>
              <a:t>9/15/2014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357BCF-7EC5-415B-89EB-CC4806822CAD}" type="slidenum">
              <a:rPr lang="en-US" smtClean="0"/>
              <a:pPr/>
              <a:t>‹#›</a:t>
            </a:fld>
            <a:endParaRPr lang="en-US"/>
          </a:p>
        </p:txBody>
      </p:sp>
    </p:spTree>
    <p:extLst>
      <p:ext uri="{BB962C8B-B14F-4D97-AF65-F5344CB8AC3E}">
        <p14:creationId xmlns="" xmlns:p14="http://schemas.microsoft.com/office/powerpoint/2010/main" val="1139779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357BCF-7EC5-415B-89EB-CC4806822CAD}"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a predictive relationship can be either augmented or blocked by the presence or absence of other variables that serve as </a:t>
            </a:r>
            <a:r>
              <a:rPr lang="en-US" b="1" dirty="0" smtClean="0"/>
              <a:t>moderators</a:t>
            </a:r>
          </a:p>
          <a:p>
            <a:endParaRPr lang="en-US" b="1" dirty="0" smtClean="0"/>
          </a:p>
          <a:p>
            <a:r>
              <a:rPr lang="en-US" dirty="0" smtClean="0"/>
              <a:t>When an additional variable (C) is necessary to complete the directional process linking two other variables (A and B) we have </a:t>
            </a:r>
            <a:r>
              <a:rPr lang="en-US" b="1" dirty="0" smtClean="0"/>
              <a:t>mediation</a:t>
            </a:r>
            <a:r>
              <a:rPr lang="en-US" dirty="0" smtClean="0"/>
              <a:t>.</a:t>
            </a:r>
          </a:p>
        </p:txBody>
      </p:sp>
      <p:sp>
        <p:nvSpPr>
          <p:cNvPr id="4" name="Slide Number Placeholder 3"/>
          <p:cNvSpPr>
            <a:spLocks noGrp="1"/>
          </p:cNvSpPr>
          <p:nvPr>
            <p:ph type="sldNum" sz="quarter" idx="10"/>
          </p:nvPr>
        </p:nvSpPr>
        <p:spPr/>
        <p:txBody>
          <a:bodyPr/>
          <a:lstStyle/>
          <a:p>
            <a:fld id="{F8357BCF-7EC5-415B-89EB-CC4806822CAD}" type="slidenum">
              <a:rPr lang="en-US" smtClean="0"/>
              <a:pPr/>
              <a:t>8</a:t>
            </a:fld>
            <a:endParaRPr lang="en-US"/>
          </a:p>
        </p:txBody>
      </p:sp>
    </p:spTree>
    <p:extLst>
      <p:ext uri="{BB962C8B-B14F-4D97-AF65-F5344CB8AC3E}">
        <p14:creationId xmlns="" xmlns:p14="http://schemas.microsoft.com/office/powerpoint/2010/main" val="3769748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5FB2CE-087C-4DE9-A375-CB11993501B8}" type="datetime1">
              <a:rPr lang="en-US" smtClean="0"/>
              <a:t>9/15/2014</a:t>
            </a:fld>
            <a:endParaRPr lang="en-US"/>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6" name="Slide Number Placeholder 5"/>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1188463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2CA953-B29C-4898-AAF4-0A730FF34D7C}" type="datetime1">
              <a:rPr lang="en-US" smtClean="0"/>
              <a:t>9/15/2014</a:t>
            </a:fld>
            <a:endParaRPr lang="en-US"/>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6" name="Slide Number Placeholder 5"/>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260000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9F4646-565F-4AE9-805E-574D4B996AC3}" type="datetime1">
              <a:rPr lang="en-US" smtClean="0"/>
              <a:t>9/15/2014</a:t>
            </a:fld>
            <a:endParaRPr lang="en-US"/>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6" name="Slide Number Placeholder 5"/>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286581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8229600" cy="1143000"/>
          </a:xfrm>
        </p:spPr>
        <p:txBody>
          <a:bodyPr>
            <a:normAutofit/>
          </a:bodyPr>
          <a:lstStyle>
            <a:lvl1pPr>
              <a:defRPr sz="4000" b="1">
                <a:solidFill>
                  <a:schemeClr val="accent1">
                    <a:lumMod val="50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762000" y="1143000"/>
            <a:ext cx="8229600" cy="5334000"/>
          </a:xfrm>
        </p:spPr>
        <p:txBody>
          <a:bodyPr>
            <a:normAutofit/>
          </a:bodyPr>
          <a:lstStyle>
            <a:lvl1pPr>
              <a:defRPr sz="2400"/>
            </a:lvl1pPr>
            <a:lvl2pPr>
              <a:defRPr sz="2000">
                <a:solidFill>
                  <a:schemeClr val="accent1">
                    <a:lumMod val="75000"/>
                  </a:schemeClr>
                </a:solidFill>
              </a:defRPr>
            </a:lvl2pPr>
            <a:lvl3pPr>
              <a:defRPr sz="1800"/>
            </a:lvl3pPr>
            <a:lvl4pPr>
              <a:defRPr sz="1600" i="1"/>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762000" y="6492875"/>
            <a:ext cx="2133600" cy="365125"/>
          </a:xfrm>
        </p:spPr>
        <p:txBody>
          <a:bodyPr/>
          <a:lstStyle/>
          <a:p>
            <a:fld id="{71E753CA-7DF8-4A0A-9EA5-AF518D3FD037}" type="datetime1">
              <a:rPr lang="en-US" smtClean="0"/>
              <a:t>9/15/2014</a:t>
            </a:fld>
            <a:endParaRPr lang="en-US"/>
          </a:p>
        </p:txBody>
      </p:sp>
      <p:sp>
        <p:nvSpPr>
          <p:cNvPr id="5" name="Footer Placeholder 4"/>
          <p:cNvSpPr>
            <a:spLocks noGrp="1"/>
          </p:cNvSpPr>
          <p:nvPr>
            <p:ph type="ftr" sz="quarter" idx="11"/>
          </p:nvPr>
        </p:nvSpPr>
        <p:spPr>
          <a:xfrm>
            <a:off x="3429000" y="6492875"/>
            <a:ext cx="2895600" cy="365125"/>
          </a:xfrm>
        </p:spPr>
        <p:txBody>
          <a:bodyPr/>
          <a:lstStyle/>
          <a:p>
            <a:r>
              <a:rPr lang="en-GB" smtClean="0"/>
              <a:t>Created by Christopher S. Lamb to accompany Crano, Brewer, &amp; Lac: Principles and Methods of Social Research, 3rd Edition, 2015, Routledge/Taylor &amp; Francis</a:t>
            </a:r>
            <a:endParaRPr lang="en-US" dirty="0"/>
          </a:p>
        </p:txBody>
      </p:sp>
      <p:sp>
        <p:nvSpPr>
          <p:cNvPr id="6" name="Slide Number Placeholder 5"/>
          <p:cNvSpPr>
            <a:spLocks noGrp="1"/>
          </p:cNvSpPr>
          <p:nvPr>
            <p:ph type="sldNum" sz="quarter" idx="12"/>
          </p:nvPr>
        </p:nvSpPr>
        <p:spPr>
          <a:xfrm>
            <a:off x="6934200" y="6492875"/>
            <a:ext cx="2133600" cy="365125"/>
          </a:xfrm>
        </p:spPr>
        <p:txBody>
          <a:bodyPr/>
          <a:lstStyle>
            <a:lvl1pPr>
              <a:defRPr sz="1600" b="1">
                <a:solidFill>
                  <a:srgbClr val="002060"/>
                </a:solidFill>
              </a:defRPr>
            </a:lvl1pPr>
          </a:lstStyle>
          <a:p>
            <a:fld id="{6729841A-B165-4D10-9499-2B898CEC9946}" type="slidenum">
              <a:rPr lang="en-US" smtClean="0"/>
              <a:pPr/>
              <a:t>‹#›</a:t>
            </a:fld>
            <a:endParaRPr lang="en-US"/>
          </a:p>
        </p:txBody>
      </p:sp>
      <p:grpSp>
        <p:nvGrpSpPr>
          <p:cNvPr id="7" name="Group 6"/>
          <p:cNvGrpSpPr/>
          <p:nvPr userDrawn="1"/>
        </p:nvGrpSpPr>
        <p:grpSpPr>
          <a:xfrm rot="16200000">
            <a:off x="-3097620" y="3097623"/>
            <a:ext cx="6858000" cy="662756"/>
            <a:chOff x="-5" y="2057400"/>
            <a:chExt cx="9144005" cy="803623"/>
          </a:xfrm>
        </p:grpSpPr>
        <p:sp>
          <p:nvSpPr>
            <p:cNvPr id="8" name="Rectangle 7"/>
            <p:cNvSpPr/>
            <p:nvPr/>
          </p:nvSpPr>
          <p:spPr>
            <a:xfrm>
              <a:off x="-4" y="2360280"/>
              <a:ext cx="9144004" cy="500743"/>
            </a:xfrm>
            <a:prstGeom prst="rect">
              <a:avLst/>
            </a:prstGeom>
            <a:solidFill>
              <a:schemeClr val="bg1">
                <a:lumMod val="65000"/>
                <a:alpha val="91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 name="Rectangle 8"/>
            <p:cNvSpPr/>
            <p:nvPr/>
          </p:nvSpPr>
          <p:spPr>
            <a:xfrm>
              <a:off x="0" y="2057400"/>
              <a:ext cx="9144000" cy="500743"/>
            </a:xfrm>
            <a:prstGeom prst="rect">
              <a:avLst/>
            </a:prstGeom>
            <a:solidFill>
              <a:schemeClr val="tx1">
                <a:lumMod val="65000"/>
                <a:lumOff val="35000"/>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9"/>
            <p:cNvSpPr/>
            <p:nvPr/>
          </p:nvSpPr>
          <p:spPr>
            <a:xfrm>
              <a:off x="-5" y="2219411"/>
              <a:ext cx="9144005" cy="500743"/>
            </a:xfrm>
            <a:prstGeom prst="rect">
              <a:avLst/>
            </a:prstGeom>
            <a:solidFill>
              <a:schemeClr val="tx2">
                <a:lumMod val="50000"/>
                <a:alpha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Tree>
    <p:extLst>
      <p:ext uri="{BB962C8B-B14F-4D97-AF65-F5344CB8AC3E}">
        <p14:creationId xmlns="" xmlns:p14="http://schemas.microsoft.com/office/powerpoint/2010/main" val="1233913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BFA637-9DDC-4626-98D2-3FF9887B9F35}" type="datetime1">
              <a:rPr lang="en-US" smtClean="0"/>
              <a:t>9/15/2014</a:t>
            </a:fld>
            <a:endParaRPr lang="en-US"/>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6" name="Slide Number Placeholder 5"/>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672006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5E8214-86BB-464F-A36F-097990409908}" type="datetime1">
              <a:rPr lang="en-US" smtClean="0"/>
              <a:t>9/15/2014</a:t>
            </a:fld>
            <a:endParaRPr lang="en-US"/>
          </a:p>
        </p:txBody>
      </p:sp>
      <p:sp>
        <p:nvSpPr>
          <p:cNvPr id="6" name="Footer Placeholder 5"/>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7" name="Slide Number Placeholder 6"/>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1289624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229ABD-E699-4000-B876-02083FCAA751}" type="datetime1">
              <a:rPr lang="en-US" smtClean="0"/>
              <a:t>9/15/2014</a:t>
            </a:fld>
            <a:endParaRPr lang="en-US"/>
          </a:p>
        </p:txBody>
      </p:sp>
      <p:sp>
        <p:nvSpPr>
          <p:cNvPr id="8" name="Footer Placeholder 7"/>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9" name="Slide Number Placeholder 8"/>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2284569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3D8FA3-3531-4AA0-B0B3-C718A34E5A35}" type="datetime1">
              <a:rPr lang="en-US" smtClean="0"/>
              <a:t>9/15/2014</a:t>
            </a:fld>
            <a:endParaRPr lang="en-US"/>
          </a:p>
        </p:txBody>
      </p:sp>
      <p:sp>
        <p:nvSpPr>
          <p:cNvPr id="4" name="Footer Placeholder 3"/>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5" name="Slide Number Placeholder 4"/>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2719254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2E657C-733D-4285-89EA-C887E4B71078}" type="datetime1">
              <a:rPr lang="en-US" smtClean="0"/>
              <a:t>9/15/2014</a:t>
            </a:fld>
            <a:endParaRPr lang="en-US"/>
          </a:p>
        </p:txBody>
      </p:sp>
      <p:sp>
        <p:nvSpPr>
          <p:cNvPr id="3" name="Footer Placeholder 2"/>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4" name="Slide Number Placeholder 3"/>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1360083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8828A4-A07D-4F0C-854E-A3D826833FFC}" type="datetime1">
              <a:rPr lang="en-US" smtClean="0"/>
              <a:t>9/15/2014</a:t>
            </a:fld>
            <a:endParaRPr lang="en-US"/>
          </a:p>
        </p:txBody>
      </p:sp>
      <p:sp>
        <p:nvSpPr>
          <p:cNvPr id="6" name="Footer Placeholder 5"/>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7" name="Slide Number Placeholder 6"/>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400800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CE9113-75C1-4DC5-BF20-819398777175}" type="datetime1">
              <a:rPr lang="en-US" smtClean="0"/>
              <a:t>9/15/2014</a:t>
            </a:fld>
            <a:endParaRPr lang="en-US"/>
          </a:p>
        </p:txBody>
      </p:sp>
      <p:sp>
        <p:nvSpPr>
          <p:cNvPr id="6" name="Footer Placeholder 5"/>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
        <p:nvSpPr>
          <p:cNvPr id="7" name="Slide Number Placeholder 6"/>
          <p:cNvSpPr>
            <a:spLocks noGrp="1"/>
          </p:cNvSpPr>
          <p:nvPr>
            <p:ph type="sldNum" sz="quarter" idx="12"/>
          </p:nvPr>
        </p:nvSpPr>
        <p:spPr/>
        <p:txBody>
          <a:body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2563688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CD4E38-FCFE-4A41-B0DC-65E58395E3EB}" type="datetime1">
              <a:rPr lang="en-US" smtClean="0"/>
              <a:t>9/15/2014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Created by Christopher S. Lamb to accompany Crano, Brewer, &amp; Lac: Principles and Methods of Social Research, 3rd Edition, 2015, Routledge/Taylor &amp; Francis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29841A-B165-4D10-9499-2B898CEC9946}" type="slidenum">
              <a:rPr lang="en-US" smtClean="0"/>
              <a:pPr/>
              <a:t>‹#›</a:t>
            </a:fld>
            <a:endParaRPr lang="en-US"/>
          </a:p>
        </p:txBody>
      </p:sp>
    </p:spTree>
    <p:extLst>
      <p:ext uri="{BB962C8B-B14F-4D97-AF65-F5344CB8AC3E}">
        <p14:creationId xmlns="" xmlns:p14="http://schemas.microsoft.com/office/powerpoint/2010/main" val="3751057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76200"/>
            <a:ext cx="8839200" cy="1828800"/>
          </a:xfrm>
        </p:spPr>
        <p:txBody>
          <a:bodyPr>
            <a:noAutofit/>
          </a:bodyPr>
          <a:lstStyle/>
          <a:p>
            <a:r>
              <a:rPr lang="en-GB" sz="5400" b="1" dirty="0" smtClean="0">
                <a:solidFill>
                  <a:schemeClr val="accent5">
                    <a:lumMod val="50000"/>
                  </a:schemeClr>
                </a:solidFill>
                <a:latin typeface="Calibri Light" panose="020F0302020204030204" pitchFamily="34" charset="0"/>
              </a:rPr>
              <a:t>Chapter 2</a:t>
            </a:r>
            <a:br>
              <a:rPr lang="en-GB" sz="5400" b="1" dirty="0" smtClean="0">
                <a:solidFill>
                  <a:schemeClr val="accent5">
                    <a:lumMod val="50000"/>
                  </a:schemeClr>
                </a:solidFill>
                <a:latin typeface="Calibri Light" panose="020F0302020204030204" pitchFamily="34" charset="0"/>
              </a:rPr>
            </a:br>
            <a:r>
              <a:rPr lang="en-GB" sz="4800" b="1" dirty="0" smtClean="0">
                <a:solidFill>
                  <a:schemeClr val="accent5">
                    <a:lumMod val="50000"/>
                  </a:schemeClr>
                </a:solidFill>
                <a:latin typeface="Calibri Light" panose="020F0302020204030204" pitchFamily="34" charset="0"/>
              </a:rPr>
              <a:t>Internal and External Validity</a:t>
            </a:r>
            <a:endParaRPr lang="en-US" sz="5400" b="1" dirty="0">
              <a:solidFill>
                <a:schemeClr val="accent5">
                  <a:lumMod val="50000"/>
                </a:schemeClr>
              </a:solidFill>
              <a:latin typeface="Calibri Light" panose="020F0302020204030204" pitchFamily="34" charset="0"/>
            </a:endParaRPr>
          </a:p>
        </p:txBody>
      </p:sp>
      <p:sp>
        <p:nvSpPr>
          <p:cNvPr id="3" name="Subtitle 2"/>
          <p:cNvSpPr>
            <a:spLocks noGrp="1"/>
          </p:cNvSpPr>
          <p:nvPr>
            <p:ph type="subTitle" idx="1"/>
          </p:nvPr>
        </p:nvSpPr>
        <p:spPr>
          <a:xfrm>
            <a:off x="838200" y="4495800"/>
            <a:ext cx="6934200" cy="1752600"/>
          </a:xfrm>
        </p:spPr>
        <p:txBody>
          <a:bodyPr/>
          <a:lstStyle/>
          <a:p>
            <a:r>
              <a:rPr lang="en-US" sz="2800" b="1" dirty="0" smtClean="0">
                <a:solidFill>
                  <a:schemeClr val="tx2">
                    <a:lumMod val="50000"/>
                  </a:schemeClr>
                </a:solidFill>
              </a:rPr>
              <a:t>Research Methods</a:t>
            </a:r>
          </a:p>
          <a:p>
            <a:r>
              <a:rPr lang="en-US" sz="2400" dirty="0" smtClean="0">
                <a:solidFill>
                  <a:schemeClr val="tx2">
                    <a:lumMod val="50000"/>
                  </a:schemeClr>
                </a:solidFill>
              </a:rPr>
              <a:t>William D. Crano, Marilynn B. Brewer, and Andrew Lac</a:t>
            </a:r>
            <a:endParaRPr lang="en-US" sz="2400" dirty="0">
              <a:solidFill>
                <a:schemeClr val="tx2">
                  <a:lumMod val="50000"/>
                </a:schemeClr>
              </a:solidFill>
            </a:endParaRPr>
          </a:p>
        </p:txBody>
      </p:sp>
      <p:grpSp>
        <p:nvGrpSpPr>
          <p:cNvPr id="11" name="Group 10"/>
          <p:cNvGrpSpPr/>
          <p:nvPr/>
        </p:nvGrpSpPr>
        <p:grpSpPr>
          <a:xfrm>
            <a:off x="-5" y="2057400"/>
            <a:ext cx="9144005" cy="803623"/>
            <a:chOff x="-5" y="2057400"/>
            <a:chExt cx="9144005" cy="803623"/>
          </a:xfrm>
        </p:grpSpPr>
        <p:sp>
          <p:nvSpPr>
            <p:cNvPr id="8" name="Rectangle 7"/>
            <p:cNvSpPr/>
            <p:nvPr/>
          </p:nvSpPr>
          <p:spPr>
            <a:xfrm>
              <a:off x="-4" y="2360280"/>
              <a:ext cx="9144004" cy="500743"/>
            </a:xfrm>
            <a:prstGeom prst="rect">
              <a:avLst/>
            </a:prstGeom>
            <a:solidFill>
              <a:schemeClr val="bg1">
                <a:lumMod val="65000"/>
                <a:alpha val="91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 name="Rectangle 9"/>
            <p:cNvSpPr/>
            <p:nvPr/>
          </p:nvSpPr>
          <p:spPr>
            <a:xfrm>
              <a:off x="0" y="2057400"/>
              <a:ext cx="9144000" cy="500743"/>
            </a:xfrm>
            <a:prstGeom prst="rect">
              <a:avLst/>
            </a:prstGeom>
            <a:solidFill>
              <a:schemeClr val="tx1">
                <a:lumMod val="65000"/>
                <a:lumOff val="35000"/>
                <a:alpha val="82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p:cNvSpPr/>
            <p:nvPr/>
          </p:nvSpPr>
          <p:spPr>
            <a:xfrm>
              <a:off x="-5" y="2219411"/>
              <a:ext cx="9144005" cy="500743"/>
            </a:xfrm>
            <a:prstGeom prst="rect">
              <a:avLst/>
            </a:prstGeom>
            <a:solidFill>
              <a:schemeClr val="tx2">
                <a:lumMod val="50000"/>
                <a:alpha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13" name="Footer Placeholder 12"/>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a:p>
        </p:txBody>
      </p:sp>
    </p:spTree>
    <p:extLst>
      <p:ext uri="{BB962C8B-B14F-4D97-AF65-F5344CB8AC3E}">
        <p14:creationId xmlns="" xmlns:p14="http://schemas.microsoft.com/office/powerpoint/2010/main" val="1027397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Independent and Dependent Variables</a:t>
            </a:r>
            <a:endParaRPr lang="en-US" dirty="0"/>
          </a:p>
        </p:txBody>
      </p:sp>
      <p:sp>
        <p:nvSpPr>
          <p:cNvPr id="3" name="Content Placeholder 2"/>
          <p:cNvSpPr>
            <a:spLocks noGrp="1"/>
          </p:cNvSpPr>
          <p:nvPr>
            <p:ph idx="1"/>
          </p:nvPr>
        </p:nvSpPr>
        <p:spPr>
          <a:xfrm>
            <a:off x="762000" y="1143000"/>
            <a:ext cx="8229600" cy="4800600"/>
          </a:xfrm>
        </p:spPr>
        <p:txBody>
          <a:bodyPr/>
          <a:lstStyle/>
          <a:p>
            <a:r>
              <a:rPr lang="en-US" dirty="0"/>
              <a:t>In experimental research, we refer to the element that is subjected to this controlled variation as the </a:t>
            </a:r>
            <a:r>
              <a:rPr lang="en-US" b="1" dirty="0"/>
              <a:t>independent </a:t>
            </a:r>
            <a:r>
              <a:rPr lang="en-US" b="1" dirty="0" smtClean="0"/>
              <a:t>variable</a:t>
            </a:r>
            <a:endParaRPr lang="en-US" dirty="0" smtClean="0"/>
          </a:p>
          <a:p>
            <a:pPr lvl="1"/>
            <a:r>
              <a:rPr lang="en-US" dirty="0" smtClean="0"/>
              <a:t>This </a:t>
            </a:r>
            <a:r>
              <a:rPr lang="en-US" dirty="0"/>
              <a:t>variable is manipulated independently of its "natural" sources of </a:t>
            </a:r>
            <a:r>
              <a:rPr lang="en-US" dirty="0" smtClean="0"/>
              <a:t>variation</a:t>
            </a:r>
          </a:p>
          <a:p>
            <a:r>
              <a:rPr lang="en-US" dirty="0" smtClean="0"/>
              <a:t>The </a:t>
            </a:r>
            <a:r>
              <a:rPr lang="en-US" dirty="0"/>
              <a:t>other element of the experimental relationship under investigation, which is observed but not controlled by the </a:t>
            </a:r>
            <a:r>
              <a:rPr lang="en-US" dirty="0" smtClean="0"/>
              <a:t>experimenter, is the </a:t>
            </a:r>
            <a:r>
              <a:rPr lang="en-US" b="1" dirty="0"/>
              <a:t>dependent </a:t>
            </a:r>
            <a:r>
              <a:rPr lang="en-US" b="1" dirty="0" smtClean="0"/>
              <a:t>variable</a:t>
            </a:r>
            <a:endParaRPr lang="en-US" dirty="0" smtClean="0"/>
          </a:p>
          <a:p>
            <a:pPr lvl="1"/>
            <a:r>
              <a:rPr lang="en-US" dirty="0" smtClean="0"/>
              <a:t>This variable is </a:t>
            </a:r>
            <a:r>
              <a:rPr lang="en-US" dirty="0"/>
              <a:t>expected to be influenced by (or is dependent upon) the manipulations of the independent </a:t>
            </a:r>
            <a:r>
              <a:rPr lang="en-US" dirty="0" smtClean="0"/>
              <a:t>variable</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1826978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Independent and Dependent Variables</a:t>
            </a:r>
          </a:p>
        </p:txBody>
      </p:sp>
      <p:sp>
        <p:nvSpPr>
          <p:cNvPr id="3" name="Content Placeholder 2"/>
          <p:cNvSpPr>
            <a:spLocks noGrp="1"/>
          </p:cNvSpPr>
          <p:nvPr>
            <p:ph idx="1"/>
          </p:nvPr>
        </p:nvSpPr>
        <p:spPr>
          <a:xfrm>
            <a:off x="762000" y="1143000"/>
            <a:ext cx="8229600" cy="4876800"/>
          </a:xfrm>
        </p:spPr>
        <p:txBody>
          <a:bodyPr/>
          <a:lstStyle/>
          <a:p>
            <a:r>
              <a:rPr lang="en-US" dirty="0"/>
              <a:t>The terms </a:t>
            </a:r>
            <a:r>
              <a:rPr lang="en-US" b="1" dirty="0"/>
              <a:t>independent variable </a:t>
            </a:r>
            <a:r>
              <a:rPr lang="en-US" dirty="0"/>
              <a:t>and </a:t>
            </a:r>
            <a:r>
              <a:rPr lang="en-US" b="1" dirty="0"/>
              <a:t>dependent variable </a:t>
            </a:r>
            <a:r>
              <a:rPr lang="en-US" dirty="0"/>
              <a:t>are typically reserved for experimental studies</a:t>
            </a:r>
          </a:p>
          <a:p>
            <a:endParaRPr lang="en-US" dirty="0"/>
          </a:p>
          <a:p>
            <a:r>
              <a:rPr lang="en-US" dirty="0" smtClean="0"/>
              <a:t>A </a:t>
            </a:r>
            <a:r>
              <a:rPr lang="en-US" dirty="0"/>
              <a:t>more encompassing terminology, regardless of whether or not variables are manipulated, are the terms predictor variable and criterion variable (or </a:t>
            </a:r>
            <a:r>
              <a:rPr lang="en-US" dirty="0" smtClean="0"/>
              <a:t>outcome)</a:t>
            </a:r>
          </a:p>
          <a:p>
            <a:pPr marL="0" indent="0">
              <a:buNone/>
            </a:pPr>
            <a:endParaRPr lang="en-US" dirty="0" smtClean="0"/>
          </a:p>
          <a:p>
            <a:r>
              <a:rPr lang="en-US" dirty="0" smtClean="0"/>
              <a:t>The </a:t>
            </a:r>
            <a:r>
              <a:rPr lang="en-US" dirty="0"/>
              <a:t>independent variable represents a specific type of a </a:t>
            </a:r>
            <a:r>
              <a:rPr lang="en-US" b="1" dirty="0"/>
              <a:t>predictor variable</a:t>
            </a:r>
            <a:r>
              <a:rPr lang="en-US" dirty="0"/>
              <a:t>,</a:t>
            </a:r>
            <a:r>
              <a:rPr lang="en-US" b="1" dirty="0"/>
              <a:t> </a:t>
            </a:r>
            <a:r>
              <a:rPr lang="en-US" dirty="0"/>
              <a:t>and the dependent variable is a special case of a </a:t>
            </a:r>
            <a:r>
              <a:rPr lang="en-US" b="1" dirty="0"/>
              <a:t>criterion variable </a:t>
            </a:r>
            <a:r>
              <a:rPr lang="en-US" dirty="0"/>
              <a:t>or </a:t>
            </a:r>
            <a:r>
              <a:rPr lang="en-US" dirty="0" smtClean="0"/>
              <a:t>outcome</a:t>
            </a:r>
            <a:endParaRPr lang="en-US" dirty="0"/>
          </a:p>
          <a:p>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4235171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Distinguishing Internal and External </a:t>
            </a:r>
            <a:r>
              <a:rPr lang="en-US" sz="3200" dirty="0" smtClean="0"/>
              <a:t>Validity</a:t>
            </a:r>
            <a:endParaRPr lang="en-US" sz="3200" dirty="0"/>
          </a:p>
        </p:txBody>
      </p:sp>
      <p:sp>
        <p:nvSpPr>
          <p:cNvPr id="3" name="Content Placeholder 2"/>
          <p:cNvSpPr>
            <a:spLocks noGrp="1"/>
          </p:cNvSpPr>
          <p:nvPr>
            <p:ph idx="1"/>
          </p:nvPr>
        </p:nvSpPr>
        <p:spPr>
          <a:xfrm>
            <a:off x="762000" y="1143000"/>
            <a:ext cx="8229600" cy="4953000"/>
          </a:xfrm>
        </p:spPr>
        <p:txBody>
          <a:bodyPr>
            <a:normAutofit fontScale="85000" lnSpcReduction="10000"/>
          </a:bodyPr>
          <a:lstStyle/>
          <a:p>
            <a:r>
              <a:rPr lang="en-US" dirty="0" smtClean="0"/>
              <a:t>Two forms </a:t>
            </a:r>
            <a:r>
              <a:rPr lang="en-US" dirty="0"/>
              <a:t>of validity reflect upon the quality of different, but critically important, aspects of the research </a:t>
            </a:r>
            <a:r>
              <a:rPr lang="en-US" dirty="0" smtClean="0"/>
              <a:t>process:</a:t>
            </a:r>
          </a:p>
          <a:p>
            <a:pPr lvl="1"/>
            <a:r>
              <a:rPr lang="en-US" b="1" dirty="0"/>
              <a:t>Internal validity</a:t>
            </a:r>
            <a:r>
              <a:rPr lang="en-US" dirty="0"/>
              <a:t> has to do with the certainty with which one can attribute a research outcome to a </a:t>
            </a:r>
            <a:r>
              <a:rPr lang="en-US" dirty="0" smtClean="0"/>
              <a:t>predictor</a:t>
            </a:r>
          </a:p>
          <a:p>
            <a:pPr lvl="2"/>
            <a:r>
              <a:rPr lang="en-US" dirty="0"/>
              <a:t>Internal validity is concerned with the extent to which causal inferences can legitimately be made about the nature of the relationship between predictor and outcome </a:t>
            </a:r>
            <a:r>
              <a:rPr lang="en-US" dirty="0" smtClean="0"/>
              <a:t>variables</a:t>
            </a:r>
          </a:p>
          <a:p>
            <a:pPr marL="914400" lvl="2" indent="0">
              <a:buNone/>
            </a:pPr>
            <a:endParaRPr lang="en-US" dirty="0" smtClean="0"/>
          </a:p>
          <a:p>
            <a:pPr lvl="1"/>
            <a:r>
              <a:rPr lang="en-US" b="1" dirty="0"/>
              <a:t>External validity</a:t>
            </a:r>
            <a:r>
              <a:rPr lang="en-US" dirty="0"/>
              <a:t> is concerned with the issue of </a:t>
            </a:r>
            <a:r>
              <a:rPr lang="en-US" dirty="0" smtClean="0"/>
              <a:t>generalizability</a:t>
            </a:r>
          </a:p>
          <a:p>
            <a:pPr lvl="2"/>
            <a:r>
              <a:rPr lang="en-US" dirty="0" smtClean="0"/>
              <a:t>Can results </a:t>
            </a:r>
            <a:r>
              <a:rPr lang="en-US" dirty="0"/>
              <a:t>can be applied to other respondent groups, to other settings, and to different ways of operationalizing the conceptual </a:t>
            </a:r>
            <a:r>
              <a:rPr lang="en-US" dirty="0" smtClean="0"/>
              <a:t>variables?</a:t>
            </a:r>
          </a:p>
          <a:p>
            <a:endParaRPr lang="en-US" dirty="0"/>
          </a:p>
          <a:p>
            <a:r>
              <a:rPr lang="en-US" dirty="0"/>
              <a:t>Typically, discussion of </a:t>
            </a:r>
            <a:r>
              <a:rPr lang="en-US" b="1" dirty="0"/>
              <a:t>internal validity </a:t>
            </a:r>
            <a:r>
              <a:rPr lang="en-US" dirty="0"/>
              <a:t>is reserved for research that involves experimental </a:t>
            </a:r>
            <a:r>
              <a:rPr lang="en-US" dirty="0" smtClean="0"/>
              <a:t>methods</a:t>
            </a:r>
          </a:p>
          <a:p>
            <a:endParaRPr lang="en-US" dirty="0" smtClean="0"/>
          </a:p>
          <a:p>
            <a:r>
              <a:rPr lang="en-US" dirty="0"/>
              <a:t>Considerations of external validity or generalizability of results are equally important in evaluating the worth of experimental and </a:t>
            </a:r>
            <a:r>
              <a:rPr lang="en-US" dirty="0" err="1"/>
              <a:t>nonexperimental</a:t>
            </a:r>
            <a:r>
              <a:rPr lang="en-US" dirty="0"/>
              <a:t> research, and as </a:t>
            </a:r>
            <a:r>
              <a:rPr lang="en-US" dirty="0" smtClean="0"/>
              <a:t>such </a:t>
            </a:r>
            <a:r>
              <a:rPr lang="en-US" dirty="0"/>
              <a:t>should be considered in both research </a:t>
            </a:r>
            <a:r>
              <a:rPr lang="en-US" dirty="0" smtClean="0"/>
              <a:t>contexts</a:t>
            </a:r>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466399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Role of </a:t>
            </a:r>
            <a:r>
              <a:rPr lang="en-US" dirty="0" smtClean="0"/>
              <a:t>Statistics</a:t>
            </a:r>
            <a:br>
              <a:rPr lang="en-US" dirty="0" smtClean="0"/>
            </a:br>
            <a:r>
              <a:rPr lang="en-US" sz="3100" dirty="0" smtClean="0"/>
              <a:t>(aka Statistical </a:t>
            </a:r>
            <a:r>
              <a:rPr lang="en-US" sz="3100" dirty="0"/>
              <a:t>Conclusion Validity</a:t>
            </a:r>
            <a:r>
              <a:rPr lang="en-US" sz="3100" dirty="0" smtClean="0"/>
              <a:t>)</a:t>
            </a:r>
            <a:endParaRPr lang="en-US" dirty="0"/>
          </a:p>
        </p:txBody>
      </p:sp>
      <p:sp>
        <p:nvSpPr>
          <p:cNvPr id="3" name="Content Placeholder 2"/>
          <p:cNvSpPr>
            <a:spLocks noGrp="1"/>
          </p:cNvSpPr>
          <p:nvPr>
            <p:ph idx="1"/>
          </p:nvPr>
        </p:nvSpPr>
        <p:spPr>
          <a:xfrm>
            <a:off x="762000" y="1143000"/>
            <a:ext cx="8229600" cy="5029200"/>
          </a:xfrm>
        </p:spPr>
        <p:txBody>
          <a:bodyPr/>
          <a:lstStyle/>
          <a:p>
            <a:r>
              <a:rPr lang="en-US" dirty="0" smtClean="0"/>
              <a:t>The </a:t>
            </a:r>
            <a:r>
              <a:rPr lang="en-US" dirty="0"/>
              <a:t>role of statistical techniques </a:t>
            </a:r>
            <a:r>
              <a:rPr lang="en-US" dirty="0" smtClean="0"/>
              <a:t>must be </a:t>
            </a:r>
            <a:r>
              <a:rPr lang="en-US" dirty="0"/>
              <a:t>evaluated with respect to the general goal of eliminating or reducing the plausibility of rival alternative hypotheses for the events under </a:t>
            </a:r>
            <a:r>
              <a:rPr lang="en-US" dirty="0" smtClean="0"/>
              <a:t>investigation</a:t>
            </a:r>
          </a:p>
          <a:p>
            <a:pPr lvl="1"/>
            <a:r>
              <a:rPr lang="en-US" dirty="0"/>
              <a:t>One potential rival explanation that plagues social research at all stages of investigation is </a:t>
            </a:r>
            <a:r>
              <a:rPr lang="en-US" b="1" i="1" dirty="0" smtClean="0"/>
              <a:t>chance </a:t>
            </a:r>
            <a:r>
              <a:rPr lang="en-US" dirty="0" smtClean="0"/>
              <a:t>or random happenstance</a:t>
            </a:r>
          </a:p>
          <a:p>
            <a:r>
              <a:rPr lang="en-US" dirty="0"/>
              <a:t>Statistical analyses assess the possibility that chance is a reasonable alternative explanation of any relational </a:t>
            </a:r>
            <a:r>
              <a:rPr lang="en-US" dirty="0" smtClean="0"/>
              <a:t>finding</a:t>
            </a:r>
          </a:p>
          <a:p>
            <a:pPr marL="0" indent="0">
              <a:buNone/>
            </a:pPr>
            <a:endParaRPr lang="en-US" dirty="0"/>
          </a:p>
          <a:p>
            <a:r>
              <a:rPr lang="en-US" dirty="0" smtClean="0"/>
              <a:t>A </a:t>
            </a:r>
            <a:r>
              <a:rPr lang="en-US" dirty="0"/>
              <a:t>study’s sample is always susceptible to </a:t>
            </a:r>
            <a:r>
              <a:rPr lang="en-US" b="1" dirty="0"/>
              <a:t>sampling error</a:t>
            </a:r>
            <a:r>
              <a:rPr lang="en-US" dirty="0"/>
              <a:t>, because the outcome observed in a particular sample, by chance, is not perfectly consistent with what would be found if the entire population was used</a:t>
            </a:r>
            <a:endParaRPr lang="en-US" b="1"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3915361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Role of Statistics</a:t>
            </a:r>
            <a:br>
              <a:rPr lang="en-US" dirty="0"/>
            </a:br>
            <a:r>
              <a:rPr lang="en-US" sz="3100" dirty="0"/>
              <a:t>(</a:t>
            </a:r>
            <a:r>
              <a:rPr lang="en-US" sz="3100" dirty="0" smtClean="0"/>
              <a:t>aka </a:t>
            </a:r>
            <a:r>
              <a:rPr lang="en-US" sz="3100" dirty="0"/>
              <a:t>Statistical Conclusion Validity)</a:t>
            </a:r>
          </a:p>
        </p:txBody>
      </p:sp>
      <p:sp>
        <p:nvSpPr>
          <p:cNvPr id="3" name="Content Placeholder 2"/>
          <p:cNvSpPr>
            <a:spLocks noGrp="1"/>
          </p:cNvSpPr>
          <p:nvPr>
            <p:ph idx="1"/>
          </p:nvPr>
        </p:nvSpPr>
        <p:spPr>
          <a:xfrm>
            <a:off x="762000" y="1143000"/>
            <a:ext cx="8229600" cy="5029200"/>
          </a:xfrm>
        </p:spPr>
        <p:txBody>
          <a:bodyPr>
            <a:normAutofit fontScale="92500"/>
          </a:bodyPr>
          <a:lstStyle/>
          <a:p>
            <a:r>
              <a:rPr lang="en-US" dirty="0" smtClean="0"/>
              <a:t>Statistical </a:t>
            </a:r>
            <a:r>
              <a:rPr lang="en-US" dirty="0"/>
              <a:t>inference allows us to assign a probability of the operation of chance due to sampling error as a possible explanation of any relationship </a:t>
            </a:r>
            <a:r>
              <a:rPr lang="en-US" dirty="0" smtClean="0"/>
              <a:t>discovered</a:t>
            </a:r>
          </a:p>
          <a:p>
            <a:r>
              <a:rPr lang="en-US" dirty="0"/>
              <a:t>Results of a statistical inference test tell us the probability of a </a:t>
            </a:r>
            <a:r>
              <a:rPr lang="en-US" b="1" dirty="0"/>
              <a:t>Type I</a:t>
            </a:r>
            <a:r>
              <a:rPr lang="en-US" dirty="0"/>
              <a:t> error of </a:t>
            </a:r>
            <a:r>
              <a:rPr lang="en-US" dirty="0" smtClean="0"/>
              <a:t>inference</a:t>
            </a:r>
          </a:p>
          <a:p>
            <a:pPr lvl="1"/>
            <a:r>
              <a:rPr lang="en-US" dirty="0" smtClean="0"/>
              <a:t>The </a:t>
            </a:r>
            <a:r>
              <a:rPr lang="en-US" dirty="0"/>
              <a:t>likelihood that the observed effect would have been obtained if the null hypothesis was </a:t>
            </a:r>
            <a:r>
              <a:rPr lang="en-US" dirty="0" smtClean="0"/>
              <a:t>valid (i.e., there is no </a:t>
            </a:r>
            <a:r>
              <a:rPr lang="en-US" dirty="0"/>
              <a:t>true relationship between the predictor and outcome variables</a:t>
            </a:r>
            <a:r>
              <a:rPr lang="en-US" dirty="0" smtClean="0"/>
              <a:t>)</a:t>
            </a:r>
          </a:p>
          <a:p>
            <a:pPr marL="457200" lvl="1" indent="0">
              <a:buNone/>
            </a:pPr>
            <a:endParaRPr lang="en-US" sz="1000" dirty="0"/>
          </a:p>
          <a:p>
            <a:r>
              <a:rPr lang="en-US" b="1" dirty="0"/>
              <a:t>Statistical significance</a:t>
            </a:r>
            <a:r>
              <a:rPr lang="en-US" dirty="0"/>
              <a:t> is achieved when the probability of obtaining the observed effect by chance is so low as to render the chance explanation </a:t>
            </a:r>
            <a:r>
              <a:rPr lang="en-US" dirty="0" smtClean="0"/>
              <a:t>implausible</a:t>
            </a:r>
          </a:p>
          <a:p>
            <a:pPr marL="0" indent="0">
              <a:buNone/>
            </a:pPr>
            <a:endParaRPr lang="en-US" sz="1000" dirty="0"/>
          </a:p>
          <a:p>
            <a:r>
              <a:rPr lang="en-US" dirty="0"/>
              <a:t>Tests of statistical significance provide insight into the likelihood that chance is a viable alternative explanation of our </a:t>
            </a:r>
            <a:r>
              <a:rPr lang="en-US" dirty="0" smtClean="0"/>
              <a:t>findings</a:t>
            </a:r>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049118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Role of Statistics</a:t>
            </a:r>
            <a:br>
              <a:rPr lang="en-US" dirty="0"/>
            </a:br>
            <a:r>
              <a:rPr lang="en-US" sz="3100" dirty="0"/>
              <a:t>(</a:t>
            </a:r>
            <a:r>
              <a:rPr lang="en-US" sz="3100" dirty="0" smtClean="0"/>
              <a:t>aka </a:t>
            </a:r>
            <a:r>
              <a:rPr lang="en-US" sz="3100" dirty="0"/>
              <a:t>Statistical Conclusion Validity)</a:t>
            </a:r>
          </a:p>
        </p:txBody>
      </p:sp>
      <p:sp>
        <p:nvSpPr>
          <p:cNvPr id="3" name="Content Placeholder 2"/>
          <p:cNvSpPr>
            <a:spLocks noGrp="1"/>
          </p:cNvSpPr>
          <p:nvPr>
            <p:ph idx="1"/>
          </p:nvPr>
        </p:nvSpPr>
        <p:spPr>
          <a:xfrm>
            <a:off x="762000" y="1143000"/>
            <a:ext cx="8229600" cy="5029200"/>
          </a:xfrm>
        </p:spPr>
        <p:txBody>
          <a:bodyPr/>
          <a:lstStyle/>
          <a:p>
            <a:r>
              <a:rPr lang="en-US" dirty="0"/>
              <a:t>When the probability of a Type I error is not low enough (e.g., not below p &lt; .05) to rule out the null hypothesis, we have to be concerned with </a:t>
            </a:r>
            <a:r>
              <a:rPr lang="en-US" b="1" dirty="0"/>
              <a:t>Type II</a:t>
            </a:r>
            <a:r>
              <a:rPr lang="en-US" dirty="0"/>
              <a:t> errors of </a:t>
            </a:r>
            <a:r>
              <a:rPr lang="en-US" dirty="0" smtClean="0"/>
              <a:t>inference</a:t>
            </a:r>
          </a:p>
          <a:p>
            <a:pPr lvl="1"/>
            <a:r>
              <a:rPr lang="en-US" dirty="0" smtClean="0"/>
              <a:t>Failing </a:t>
            </a:r>
            <a:r>
              <a:rPr lang="en-US" dirty="0"/>
              <a:t>to reject the null hypothesis even when it is false (i.e., there really </a:t>
            </a:r>
            <a:r>
              <a:rPr lang="en-US" i="1" u="sng" dirty="0"/>
              <a:t>is</a:t>
            </a:r>
            <a:r>
              <a:rPr lang="en-US" dirty="0"/>
              <a:t> a relationship between the predictor and outcome variables, but our study failed to detect it at above-chance level</a:t>
            </a:r>
            <a:r>
              <a:rPr lang="en-US" dirty="0" smtClean="0"/>
              <a:t>)</a:t>
            </a:r>
          </a:p>
          <a:p>
            <a:pPr marL="457200" lvl="1" indent="0">
              <a:buNone/>
            </a:pPr>
            <a:endParaRPr lang="en-US" sz="1000" dirty="0" smtClean="0"/>
          </a:p>
          <a:p>
            <a:r>
              <a:rPr lang="en-US" dirty="0"/>
              <a:t>Reducing the probability of </a:t>
            </a:r>
            <a:r>
              <a:rPr lang="en-US" b="1" dirty="0"/>
              <a:t>Type II</a:t>
            </a:r>
            <a:r>
              <a:rPr lang="en-US" dirty="0"/>
              <a:t> error requires that we design studies with sufficient power </a:t>
            </a:r>
            <a:r>
              <a:rPr lang="en-US" dirty="0" smtClean="0"/>
              <a:t>to </a:t>
            </a:r>
            <a:r>
              <a:rPr lang="en-US" dirty="0"/>
              <a:t>detect an effect above and beyond </a:t>
            </a:r>
            <a:r>
              <a:rPr lang="en-US" dirty="0" smtClean="0"/>
              <a:t>random variation</a:t>
            </a:r>
          </a:p>
          <a:p>
            <a:pPr marL="0" indent="0">
              <a:buNone/>
            </a:pPr>
            <a:endParaRPr lang="en-US" sz="1000" dirty="0" smtClean="0"/>
          </a:p>
          <a:p>
            <a:r>
              <a:rPr lang="en-US" dirty="0"/>
              <a:t>The </a:t>
            </a:r>
            <a:r>
              <a:rPr lang="en-US" b="1" dirty="0"/>
              <a:t>statistical power</a:t>
            </a:r>
            <a:r>
              <a:rPr lang="en-US" dirty="0"/>
              <a:t> of a statistical test is the probability of achieving statistical significance in detecting an effect if indeed that effect actually </a:t>
            </a:r>
            <a:r>
              <a:rPr lang="en-US" dirty="0" smtClean="0"/>
              <a:t>exists</a:t>
            </a:r>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40189299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Role of Statistics</a:t>
            </a:r>
            <a:br>
              <a:rPr lang="en-US" dirty="0"/>
            </a:br>
            <a:r>
              <a:rPr lang="en-US" sz="3100" dirty="0"/>
              <a:t>(aka. Statistical Conclusion Validity)</a:t>
            </a:r>
            <a:endParaRPr lang="en-US" dirty="0"/>
          </a:p>
        </p:txBody>
      </p:sp>
      <p:sp>
        <p:nvSpPr>
          <p:cNvPr id="5" name="Rectangle 27"/>
          <p:cNvSpPr>
            <a:spLocks noChangeArrowheads="1"/>
          </p:cNvSpPr>
          <p:nvPr/>
        </p:nvSpPr>
        <p:spPr bwMode="auto">
          <a:xfrm>
            <a:off x="152400" y="1524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6" name="Group 1"/>
          <p:cNvGrpSpPr>
            <a:grpSpLocks noChangeAspect="1"/>
          </p:cNvGrpSpPr>
          <p:nvPr/>
        </p:nvGrpSpPr>
        <p:grpSpPr bwMode="auto">
          <a:xfrm>
            <a:off x="1295400" y="2082670"/>
            <a:ext cx="6630955" cy="3581400"/>
            <a:chOff x="0" y="0"/>
            <a:chExt cx="5310" cy="3510"/>
          </a:xfrm>
        </p:grpSpPr>
        <p:sp>
          <p:nvSpPr>
            <p:cNvPr id="7" name="AutoShape 26"/>
            <p:cNvSpPr>
              <a:spLocks noChangeAspect="1" noChangeArrowheads="1" noTextEdit="1"/>
            </p:cNvSpPr>
            <p:nvPr/>
          </p:nvSpPr>
          <p:spPr bwMode="auto">
            <a:xfrm>
              <a:off x="0" y="0"/>
              <a:ext cx="5310" cy="351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8" name="Rectangle 25"/>
            <p:cNvSpPr>
              <a:spLocks noChangeArrowheads="1"/>
            </p:cNvSpPr>
            <p:nvPr/>
          </p:nvSpPr>
          <p:spPr bwMode="auto">
            <a:xfrm>
              <a:off x="2167" y="1088"/>
              <a:ext cx="1560" cy="120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9" name="Freeform 24"/>
            <p:cNvSpPr>
              <a:spLocks noEditPoints="1"/>
            </p:cNvSpPr>
            <p:nvPr/>
          </p:nvSpPr>
          <p:spPr bwMode="auto">
            <a:xfrm>
              <a:off x="2152" y="1073"/>
              <a:ext cx="1590" cy="1230"/>
            </a:xfrm>
            <a:custGeom>
              <a:avLst/>
              <a:gdLst>
                <a:gd name="T0" fmla="*/ 0 w 1696"/>
                <a:gd name="T1" fmla="*/ 16 h 1312"/>
                <a:gd name="T2" fmla="*/ 16 w 1696"/>
                <a:gd name="T3" fmla="*/ 0 h 1312"/>
                <a:gd name="T4" fmla="*/ 1680 w 1696"/>
                <a:gd name="T5" fmla="*/ 0 h 1312"/>
                <a:gd name="T6" fmla="*/ 1696 w 1696"/>
                <a:gd name="T7" fmla="*/ 16 h 1312"/>
                <a:gd name="T8" fmla="*/ 1696 w 1696"/>
                <a:gd name="T9" fmla="*/ 1296 h 1312"/>
                <a:gd name="T10" fmla="*/ 1680 w 1696"/>
                <a:gd name="T11" fmla="*/ 1312 h 1312"/>
                <a:gd name="T12" fmla="*/ 16 w 1696"/>
                <a:gd name="T13" fmla="*/ 1312 h 1312"/>
                <a:gd name="T14" fmla="*/ 0 w 1696"/>
                <a:gd name="T15" fmla="*/ 1296 h 1312"/>
                <a:gd name="T16" fmla="*/ 0 w 1696"/>
                <a:gd name="T17" fmla="*/ 16 h 1312"/>
                <a:gd name="T18" fmla="*/ 32 w 1696"/>
                <a:gd name="T19" fmla="*/ 1296 h 1312"/>
                <a:gd name="T20" fmla="*/ 16 w 1696"/>
                <a:gd name="T21" fmla="*/ 1280 h 1312"/>
                <a:gd name="T22" fmla="*/ 1680 w 1696"/>
                <a:gd name="T23" fmla="*/ 1280 h 1312"/>
                <a:gd name="T24" fmla="*/ 1664 w 1696"/>
                <a:gd name="T25" fmla="*/ 1296 h 1312"/>
                <a:gd name="T26" fmla="*/ 1664 w 1696"/>
                <a:gd name="T27" fmla="*/ 16 h 1312"/>
                <a:gd name="T28" fmla="*/ 1680 w 1696"/>
                <a:gd name="T29" fmla="*/ 32 h 1312"/>
                <a:gd name="T30" fmla="*/ 16 w 1696"/>
                <a:gd name="T31" fmla="*/ 32 h 1312"/>
                <a:gd name="T32" fmla="*/ 32 w 1696"/>
                <a:gd name="T33" fmla="*/ 16 h 1312"/>
                <a:gd name="T34" fmla="*/ 32 w 1696"/>
                <a:gd name="T35" fmla="*/ 129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6" h="1312">
                  <a:moveTo>
                    <a:pt x="0" y="16"/>
                  </a:moveTo>
                  <a:cubicBezTo>
                    <a:pt x="0" y="8"/>
                    <a:pt x="8" y="0"/>
                    <a:pt x="16" y="0"/>
                  </a:cubicBezTo>
                  <a:lnTo>
                    <a:pt x="1680" y="0"/>
                  </a:lnTo>
                  <a:cubicBezTo>
                    <a:pt x="1689" y="0"/>
                    <a:pt x="1696" y="8"/>
                    <a:pt x="1696" y="16"/>
                  </a:cubicBezTo>
                  <a:lnTo>
                    <a:pt x="1696" y="1296"/>
                  </a:lnTo>
                  <a:cubicBezTo>
                    <a:pt x="1696" y="1305"/>
                    <a:pt x="1689" y="1312"/>
                    <a:pt x="1680" y="1312"/>
                  </a:cubicBezTo>
                  <a:lnTo>
                    <a:pt x="16" y="1312"/>
                  </a:lnTo>
                  <a:cubicBezTo>
                    <a:pt x="8" y="1312"/>
                    <a:pt x="0" y="1305"/>
                    <a:pt x="0" y="1296"/>
                  </a:cubicBezTo>
                  <a:lnTo>
                    <a:pt x="0" y="16"/>
                  </a:lnTo>
                  <a:close/>
                  <a:moveTo>
                    <a:pt x="32" y="1296"/>
                  </a:moveTo>
                  <a:lnTo>
                    <a:pt x="16" y="1280"/>
                  </a:lnTo>
                  <a:lnTo>
                    <a:pt x="1680" y="1280"/>
                  </a:lnTo>
                  <a:lnTo>
                    <a:pt x="1664" y="1296"/>
                  </a:lnTo>
                  <a:lnTo>
                    <a:pt x="1664" y="16"/>
                  </a:lnTo>
                  <a:lnTo>
                    <a:pt x="1680" y="32"/>
                  </a:lnTo>
                  <a:lnTo>
                    <a:pt x="16" y="32"/>
                  </a:lnTo>
                  <a:lnTo>
                    <a:pt x="32" y="16"/>
                  </a:lnTo>
                  <a:lnTo>
                    <a:pt x="32" y="1296"/>
                  </a:lnTo>
                  <a:close/>
                </a:path>
              </a:pathLst>
            </a:custGeom>
            <a:solidFill>
              <a:srgbClr val="000000"/>
            </a:solidFill>
            <a:ln w="6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10" name="Rectangle 23"/>
            <p:cNvSpPr>
              <a:spLocks noChangeArrowheads="1"/>
            </p:cNvSpPr>
            <p:nvPr/>
          </p:nvSpPr>
          <p:spPr bwMode="auto">
            <a:xfrm>
              <a:off x="2620" y="1350"/>
              <a:ext cx="709"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Correct </a:t>
              </a:r>
              <a:endParaRPr kumimoji="0" lang="en-US" altLang="en-US" sz="40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11" name="Rectangle 22"/>
            <p:cNvSpPr>
              <a:spLocks noChangeArrowheads="1"/>
            </p:cNvSpPr>
            <p:nvPr/>
          </p:nvSpPr>
          <p:spPr bwMode="auto">
            <a:xfrm>
              <a:off x="2545" y="1590"/>
              <a:ext cx="770"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Decision</a:t>
              </a:r>
              <a:endParaRPr kumimoji="0" lang="en-US" altLang="en-US" sz="40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12" name="Rectangle 21"/>
            <p:cNvSpPr>
              <a:spLocks noChangeArrowheads="1"/>
            </p:cNvSpPr>
            <p:nvPr/>
          </p:nvSpPr>
          <p:spPr bwMode="auto">
            <a:xfrm>
              <a:off x="2605" y="1830"/>
              <a:ext cx="678"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(Power)</a:t>
              </a:r>
              <a:endParaRPr kumimoji="0" lang="en-US" altLang="en-US" sz="40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13" name="Rectangle 20"/>
            <p:cNvSpPr>
              <a:spLocks noChangeArrowheads="1"/>
            </p:cNvSpPr>
            <p:nvPr/>
          </p:nvSpPr>
          <p:spPr bwMode="auto">
            <a:xfrm>
              <a:off x="1119" y="1542"/>
              <a:ext cx="513"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Effect</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sp>
          <p:nvSpPr>
            <p:cNvPr id="14" name="Rectangle 19"/>
            <p:cNvSpPr>
              <a:spLocks noChangeArrowheads="1"/>
            </p:cNvSpPr>
            <p:nvPr/>
          </p:nvSpPr>
          <p:spPr bwMode="auto">
            <a:xfrm>
              <a:off x="159" y="2022"/>
              <a:ext cx="464" cy="3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Test/</a:t>
              </a:r>
              <a:endParaRPr kumimoji="0" lang="en-US" altLang="en-US" sz="44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15" name="Rectangle 18"/>
            <p:cNvSpPr>
              <a:spLocks noChangeArrowheads="1"/>
            </p:cNvSpPr>
            <p:nvPr/>
          </p:nvSpPr>
          <p:spPr bwMode="auto">
            <a:xfrm>
              <a:off x="159" y="2262"/>
              <a:ext cx="890" cy="3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Outcome</a:t>
              </a:r>
              <a:endParaRPr kumimoji="0" lang="en-US" altLang="en-US" sz="44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16" name="Rectangle 17"/>
            <p:cNvSpPr>
              <a:spLocks noChangeArrowheads="1"/>
            </p:cNvSpPr>
            <p:nvPr/>
          </p:nvSpPr>
          <p:spPr bwMode="auto">
            <a:xfrm>
              <a:off x="1119" y="2862"/>
              <a:ext cx="811"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No Effect</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sp>
          <p:nvSpPr>
            <p:cNvPr id="17" name="Rectangle 16"/>
            <p:cNvSpPr>
              <a:spLocks noChangeArrowheads="1"/>
            </p:cNvSpPr>
            <p:nvPr/>
          </p:nvSpPr>
          <p:spPr bwMode="auto">
            <a:xfrm>
              <a:off x="3036" y="102"/>
              <a:ext cx="1596" cy="3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Actuality/Reality</a:t>
              </a:r>
              <a:endParaRPr kumimoji="0" lang="en-US" altLang="en-US" sz="44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18" name="Rectangle 15"/>
            <p:cNvSpPr>
              <a:spLocks noChangeArrowheads="1"/>
            </p:cNvSpPr>
            <p:nvPr/>
          </p:nvSpPr>
          <p:spPr bwMode="auto">
            <a:xfrm>
              <a:off x="2679" y="582"/>
              <a:ext cx="513"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Effect</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sp>
          <p:nvSpPr>
            <p:cNvPr id="19" name="Rectangle 14"/>
            <p:cNvSpPr>
              <a:spLocks noChangeArrowheads="1"/>
            </p:cNvSpPr>
            <p:nvPr/>
          </p:nvSpPr>
          <p:spPr bwMode="auto">
            <a:xfrm>
              <a:off x="4119" y="582"/>
              <a:ext cx="811"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No Effect</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sp>
          <p:nvSpPr>
            <p:cNvPr id="20" name="Rectangle 13"/>
            <p:cNvSpPr>
              <a:spLocks noChangeArrowheads="1"/>
            </p:cNvSpPr>
            <p:nvPr/>
          </p:nvSpPr>
          <p:spPr bwMode="auto">
            <a:xfrm>
              <a:off x="3727" y="1088"/>
              <a:ext cx="1560" cy="120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21" name="Freeform 12"/>
            <p:cNvSpPr>
              <a:spLocks noEditPoints="1"/>
            </p:cNvSpPr>
            <p:nvPr/>
          </p:nvSpPr>
          <p:spPr bwMode="auto">
            <a:xfrm>
              <a:off x="3712" y="1073"/>
              <a:ext cx="1590" cy="1230"/>
            </a:xfrm>
            <a:custGeom>
              <a:avLst/>
              <a:gdLst>
                <a:gd name="T0" fmla="*/ 0 w 1696"/>
                <a:gd name="T1" fmla="*/ 16 h 1312"/>
                <a:gd name="T2" fmla="*/ 16 w 1696"/>
                <a:gd name="T3" fmla="*/ 0 h 1312"/>
                <a:gd name="T4" fmla="*/ 1680 w 1696"/>
                <a:gd name="T5" fmla="*/ 0 h 1312"/>
                <a:gd name="T6" fmla="*/ 1696 w 1696"/>
                <a:gd name="T7" fmla="*/ 16 h 1312"/>
                <a:gd name="T8" fmla="*/ 1696 w 1696"/>
                <a:gd name="T9" fmla="*/ 1296 h 1312"/>
                <a:gd name="T10" fmla="*/ 1680 w 1696"/>
                <a:gd name="T11" fmla="*/ 1312 h 1312"/>
                <a:gd name="T12" fmla="*/ 16 w 1696"/>
                <a:gd name="T13" fmla="*/ 1312 h 1312"/>
                <a:gd name="T14" fmla="*/ 0 w 1696"/>
                <a:gd name="T15" fmla="*/ 1296 h 1312"/>
                <a:gd name="T16" fmla="*/ 0 w 1696"/>
                <a:gd name="T17" fmla="*/ 16 h 1312"/>
                <a:gd name="T18" fmla="*/ 32 w 1696"/>
                <a:gd name="T19" fmla="*/ 1296 h 1312"/>
                <a:gd name="T20" fmla="*/ 16 w 1696"/>
                <a:gd name="T21" fmla="*/ 1280 h 1312"/>
                <a:gd name="T22" fmla="*/ 1680 w 1696"/>
                <a:gd name="T23" fmla="*/ 1280 h 1312"/>
                <a:gd name="T24" fmla="*/ 1664 w 1696"/>
                <a:gd name="T25" fmla="*/ 1296 h 1312"/>
                <a:gd name="T26" fmla="*/ 1664 w 1696"/>
                <a:gd name="T27" fmla="*/ 16 h 1312"/>
                <a:gd name="T28" fmla="*/ 1680 w 1696"/>
                <a:gd name="T29" fmla="*/ 32 h 1312"/>
                <a:gd name="T30" fmla="*/ 16 w 1696"/>
                <a:gd name="T31" fmla="*/ 32 h 1312"/>
                <a:gd name="T32" fmla="*/ 32 w 1696"/>
                <a:gd name="T33" fmla="*/ 16 h 1312"/>
                <a:gd name="T34" fmla="*/ 32 w 1696"/>
                <a:gd name="T35" fmla="*/ 129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6" h="1312">
                  <a:moveTo>
                    <a:pt x="0" y="16"/>
                  </a:moveTo>
                  <a:cubicBezTo>
                    <a:pt x="0" y="8"/>
                    <a:pt x="8" y="0"/>
                    <a:pt x="16" y="0"/>
                  </a:cubicBezTo>
                  <a:lnTo>
                    <a:pt x="1680" y="0"/>
                  </a:lnTo>
                  <a:cubicBezTo>
                    <a:pt x="1689" y="0"/>
                    <a:pt x="1696" y="8"/>
                    <a:pt x="1696" y="16"/>
                  </a:cubicBezTo>
                  <a:lnTo>
                    <a:pt x="1696" y="1296"/>
                  </a:lnTo>
                  <a:cubicBezTo>
                    <a:pt x="1696" y="1305"/>
                    <a:pt x="1689" y="1312"/>
                    <a:pt x="1680" y="1312"/>
                  </a:cubicBezTo>
                  <a:lnTo>
                    <a:pt x="16" y="1312"/>
                  </a:lnTo>
                  <a:cubicBezTo>
                    <a:pt x="8" y="1312"/>
                    <a:pt x="0" y="1305"/>
                    <a:pt x="0" y="1296"/>
                  </a:cubicBezTo>
                  <a:lnTo>
                    <a:pt x="0" y="16"/>
                  </a:lnTo>
                  <a:close/>
                  <a:moveTo>
                    <a:pt x="32" y="1296"/>
                  </a:moveTo>
                  <a:lnTo>
                    <a:pt x="16" y="1280"/>
                  </a:lnTo>
                  <a:lnTo>
                    <a:pt x="1680" y="1280"/>
                  </a:lnTo>
                  <a:lnTo>
                    <a:pt x="1664" y="1296"/>
                  </a:lnTo>
                  <a:lnTo>
                    <a:pt x="1664" y="16"/>
                  </a:lnTo>
                  <a:lnTo>
                    <a:pt x="1680" y="32"/>
                  </a:lnTo>
                  <a:lnTo>
                    <a:pt x="16" y="32"/>
                  </a:lnTo>
                  <a:lnTo>
                    <a:pt x="32" y="16"/>
                  </a:lnTo>
                  <a:lnTo>
                    <a:pt x="32" y="1296"/>
                  </a:lnTo>
                  <a:close/>
                </a:path>
              </a:pathLst>
            </a:custGeom>
            <a:solidFill>
              <a:srgbClr val="000000"/>
            </a:solidFill>
            <a:ln w="6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22" name="Rectangle 11"/>
            <p:cNvSpPr>
              <a:spLocks noChangeArrowheads="1"/>
            </p:cNvSpPr>
            <p:nvPr/>
          </p:nvSpPr>
          <p:spPr bwMode="auto">
            <a:xfrm>
              <a:off x="4225" y="1470"/>
              <a:ext cx="520"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Type I</a:t>
              </a:r>
              <a:endParaRPr kumimoji="0" lang="en-US" altLang="en-US" sz="40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3" name="Rectangle 10"/>
            <p:cNvSpPr>
              <a:spLocks noChangeArrowheads="1"/>
            </p:cNvSpPr>
            <p:nvPr/>
          </p:nvSpPr>
          <p:spPr bwMode="auto">
            <a:xfrm>
              <a:off x="4270" y="1710"/>
              <a:ext cx="452"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Error</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sp>
          <p:nvSpPr>
            <p:cNvPr id="24" name="Rectangle 9"/>
            <p:cNvSpPr>
              <a:spLocks noChangeArrowheads="1"/>
            </p:cNvSpPr>
            <p:nvPr/>
          </p:nvSpPr>
          <p:spPr bwMode="auto">
            <a:xfrm>
              <a:off x="2167" y="2288"/>
              <a:ext cx="1560" cy="120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25" name="Freeform 8"/>
            <p:cNvSpPr>
              <a:spLocks noEditPoints="1"/>
            </p:cNvSpPr>
            <p:nvPr/>
          </p:nvSpPr>
          <p:spPr bwMode="auto">
            <a:xfrm>
              <a:off x="2152" y="2273"/>
              <a:ext cx="1590" cy="1230"/>
            </a:xfrm>
            <a:custGeom>
              <a:avLst/>
              <a:gdLst>
                <a:gd name="T0" fmla="*/ 0 w 1696"/>
                <a:gd name="T1" fmla="*/ 16 h 1312"/>
                <a:gd name="T2" fmla="*/ 16 w 1696"/>
                <a:gd name="T3" fmla="*/ 0 h 1312"/>
                <a:gd name="T4" fmla="*/ 1680 w 1696"/>
                <a:gd name="T5" fmla="*/ 0 h 1312"/>
                <a:gd name="T6" fmla="*/ 1696 w 1696"/>
                <a:gd name="T7" fmla="*/ 16 h 1312"/>
                <a:gd name="T8" fmla="*/ 1696 w 1696"/>
                <a:gd name="T9" fmla="*/ 1296 h 1312"/>
                <a:gd name="T10" fmla="*/ 1680 w 1696"/>
                <a:gd name="T11" fmla="*/ 1312 h 1312"/>
                <a:gd name="T12" fmla="*/ 16 w 1696"/>
                <a:gd name="T13" fmla="*/ 1312 h 1312"/>
                <a:gd name="T14" fmla="*/ 0 w 1696"/>
                <a:gd name="T15" fmla="*/ 1296 h 1312"/>
                <a:gd name="T16" fmla="*/ 0 w 1696"/>
                <a:gd name="T17" fmla="*/ 16 h 1312"/>
                <a:gd name="T18" fmla="*/ 32 w 1696"/>
                <a:gd name="T19" fmla="*/ 1296 h 1312"/>
                <a:gd name="T20" fmla="*/ 16 w 1696"/>
                <a:gd name="T21" fmla="*/ 1280 h 1312"/>
                <a:gd name="T22" fmla="*/ 1680 w 1696"/>
                <a:gd name="T23" fmla="*/ 1280 h 1312"/>
                <a:gd name="T24" fmla="*/ 1664 w 1696"/>
                <a:gd name="T25" fmla="*/ 1296 h 1312"/>
                <a:gd name="T26" fmla="*/ 1664 w 1696"/>
                <a:gd name="T27" fmla="*/ 16 h 1312"/>
                <a:gd name="T28" fmla="*/ 1680 w 1696"/>
                <a:gd name="T29" fmla="*/ 32 h 1312"/>
                <a:gd name="T30" fmla="*/ 16 w 1696"/>
                <a:gd name="T31" fmla="*/ 32 h 1312"/>
                <a:gd name="T32" fmla="*/ 32 w 1696"/>
                <a:gd name="T33" fmla="*/ 16 h 1312"/>
                <a:gd name="T34" fmla="*/ 32 w 1696"/>
                <a:gd name="T35" fmla="*/ 129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6" h="1312">
                  <a:moveTo>
                    <a:pt x="0" y="16"/>
                  </a:moveTo>
                  <a:cubicBezTo>
                    <a:pt x="0" y="8"/>
                    <a:pt x="8" y="0"/>
                    <a:pt x="16" y="0"/>
                  </a:cubicBezTo>
                  <a:lnTo>
                    <a:pt x="1680" y="0"/>
                  </a:lnTo>
                  <a:cubicBezTo>
                    <a:pt x="1689" y="0"/>
                    <a:pt x="1696" y="8"/>
                    <a:pt x="1696" y="16"/>
                  </a:cubicBezTo>
                  <a:lnTo>
                    <a:pt x="1696" y="1296"/>
                  </a:lnTo>
                  <a:cubicBezTo>
                    <a:pt x="1696" y="1305"/>
                    <a:pt x="1689" y="1312"/>
                    <a:pt x="1680" y="1312"/>
                  </a:cubicBezTo>
                  <a:lnTo>
                    <a:pt x="16" y="1312"/>
                  </a:lnTo>
                  <a:cubicBezTo>
                    <a:pt x="8" y="1312"/>
                    <a:pt x="0" y="1305"/>
                    <a:pt x="0" y="1296"/>
                  </a:cubicBezTo>
                  <a:lnTo>
                    <a:pt x="0" y="16"/>
                  </a:lnTo>
                  <a:close/>
                  <a:moveTo>
                    <a:pt x="32" y="1296"/>
                  </a:moveTo>
                  <a:lnTo>
                    <a:pt x="16" y="1280"/>
                  </a:lnTo>
                  <a:lnTo>
                    <a:pt x="1680" y="1280"/>
                  </a:lnTo>
                  <a:lnTo>
                    <a:pt x="1664" y="1296"/>
                  </a:lnTo>
                  <a:lnTo>
                    <a:pt x="1664" y="16"/>
                  </a:lnTo>
                  <a:lnTo>
                    <a:pt x="1680" y="32"/>
                  </a:lnTo>
                  <a:lnTo>
                    <a:pt x="16" y="32"/>
                  </a:lnTo>
                  <a:lnTo>
                    <a:pt x="32" y="16"/>
                  </a:lnTo>
                  <a:lnTo>
                    <a:pt x="32" y="1296"/>
                  </a:lnTo>
                  <a:close/>
                </a:path>
              </a:pathLst>
            </a:custGeom>
            <a:solidFill>
              <a:srgbClr val="000000"/>
            </a:solidFill>
            <a:ln w="6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26" name="Rectangle 7"/>
            <p:cNvSpPr>
              <a:spLocks noChangeArrowheads="1"/>
            </p:cNvSpPr>
            <p:nvPr/>
          </p:nvSpPr>
          <p:spPr bwMode="auto">
            <a:xfrm>
              <a:off x="2635" y="2670"/>
              <a:ext cx="572"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Type II</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sp>
          <p:nvSpPr>
            <p:cNvPr id="27" name="Rectangle 6"/>
            <p:cNvSpPr>
              <a:spLocks noChangeArrowheads="1"/>
            </p:cNvSpPr>
            <p:nvPr/>
          </p:nvSpPr>
          <p:spPr bwMode="auto">
            <a:xfrm>
              <a:off x="2710" y="2910"/>
              <a:ext cx="452"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Error</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sp>
          <p:nvSpPr>
            <p:cNvPr id="28" name="Rectangle 5"/>
            <p:cNvSpPr>
              <a:spLocks noChangeArrowheads="1"/>
            </p:cNvSpPr>
            <p:nvPr/>
          </p:nvSpPr>
          <p:spPr bwMode="auto">
            <a:xfrm>
              <a:off x="3727" y="2288"/>
              <a:ext cx="1560" cy="120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29" name="Freeform 4"/>
            <p:cNvSpPr>
              <a:spLocks noEditPoints="1"/>
            </p:cNvSpPr>
            <p:nvPr/>
          </p:nvSpPr>
          <p:spPr bwMode="auto">
            <a:xfrm>
              <a:off x="3712" y="2273"/>
              <a:ext cx="1590" cy="1230"/>
            </a:xfrm>
            <a:custGeom>
              <a:avLst/>
              <a:gdLst>
                <a:gd name="T0" fmla="*/ 0 w 1696"/>
                <a:gd name="T1" fmla="*/ 16 h 1312"/>
                <a:gd name="T2" fmla="*/ 16 w 1696"/>
                <a:gd name="T3" fmla="*/ 0 h 1312"/>
                <a:gd name="T4" fmla="*/ 1680 w 1696"/>
                <a:gd name="T5" fmla="*/ 0 h 1312"/>
                <a:gd name="T6" fmla="*/ 1696 w 1696"/>
                <a:gd name="T7" fmla="*/ 16 h 1312"/>
                <a:gd name="T8" fmla="*/ 1696 w 1696"/>
                <a:gd name="T9" fmla="*/ 1296 h 1312"/>
                <a:gd name="T10" fmla="*/ 1680 w 1696"/>
                <a:gd name="T11" fmla="*/ 1312 h 1312"/>
                <a:gd name="T12" fmla="*/ 16 w 1696"/>
                <a:gd name="T13" fmla="*/ 1312 h 1312"/>
                <a:gd name="T14" fmla="*/ 0 w 1696"/>
                <a:gd name="T15" fmla="*/ 1296 h 1312"/>
                <a:gd name="T16" fmla="*/ 0 w 1696"/>
                <a:gd name="T17" fmla="*/ 16 h 1312"/>
                <a:gd name="T18" fmla="*/ 32 w 1696"/>
                <a:gd name="T19" fmla="*/ 1296 h 1312"/>
                <a:gd name="T20" fmla="*/ 16 w 1696"/>
                <a:gd name="T21" fmla="*/ 1280 h 1312"/>
                <a:gd name="T22" fmla="*/ 1680 w 1696"/>
                <a:gd name="T23" fmla="*/ 1280 h 1312"/>
                <a:gd name="T24" fmla="*/ 1664 w 1696"/>
                <a:gd name="T25" fmla="*/ 1296 h 1312"/>
                <a:gd name="T26" fmla="*/ 1664 w 1696"/>
                <a:gd name="T27" fmla="*/ 16 h 1312"/>
                <a:gd name="T28" fmla="*/ 1680 w 1696"/>
                <a:gd name="T29" fmla="*/ 32 h 1312"/>
                <a:gd name="T30" fmla="*/ 16 w 1696"/>
                <a:gd name="T31" fmla="*/ 32 h 1312"/>
                <a:gd name="T32" fmla="*/ 32 w 1696"/>
                <a:gd name="T33" fmla="*/ 16 h 1312"/>
                <a:gd name="T34" fmla="*/ 32 w 1696"/>
                <a:gd name="T35" fmla="*/ 129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6" h="1312">
                  <a:moveTo>
                    <a:pt x="0" y="16"/>
                  </a:moveTo>
                  <a:cubicBezTo>
                    <a:pt x="0" y="8"/>
                    <a:pt x="8" y="0"/>
                    <a:pt x="16" y="0"/>
                  </a:cubicBezTo>
                  <a:lnTo>
                    <a:pt x="1680" y="0"/>
                  </a:lnTo>
                  <a:cubicBezTo>
                    <a:pt x="1689" y="0"/>
                    <a:pt x="1696" y="8"/>
                    <a:pt x="1696" y="16"/>
                  </a:cubicBezTo>
                  <a:lnTo>
                    <a:pt x="1696" y="1296"/>
                  </a:lnTo>
                  <a:cubicBezTo>
                    <a:pt x="1696" y="1305"/>
                    <a:pt x="1689" y="1312"/>
                    <a:pt x="1680" y="1312"/>
                  </a:cubicBezTo>
                  <a:lnTo>
                    <a:pt x="16" y="1312"/>
                  </a:lnTo>
                  <a:cubicBezTo>
                    <a:pt x="8" y="1312"/>
                    <a:pt x="0" y="1305"/>
                    <a:pt x="0" y="1296"/>
                  </a:cubicBezTo>
                  <a:lnTo>
                    <a:pt x="0" y="16"/>
                  </a:lnTo>
                  <a:close/>
                  <a:moveTo>
                    <a:pt x="32" y="1296"/>
                  </a:moveTo>
                  <a:lnTo>
                    <a:pt x="16" y="1280"/>
                  </a:lnTo>
                  <a:lnTo>
                    <a:pt x="1680" y="1280"/>
                  </a:lnTo>
                  <a:lnTo>
                    <a:pt x="1664" y="1296"/>
                  </a:lnTo>
                  <a:lnTo>
                    <a:pt x="1664" y="16"/>
                  </a:lnTo>
                  <a:lnTo>
                    <a:pt x="1680" y="32"/>
                  </a:lnTo>
                  <a:lnTo>
                    <a:pt x="16" y="32"/>
                  </a:lnTo>
                  <a:lnTo>
                    <a:pt x="32" y="16"/>
                  </a:lnTo>
                  <a:lnTo>
                    <a:pt x="32" y="1296"/>
                  </a:lnTo>
                  <a:close/>
                </a:path>
              </a:pathLst>
            </a:custGeom>
            <a:solidFill>
              <a:srgbClr val="000000"/>
            </a:solidFill>
            <a:ln w="6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solidFill>
                  <a:schemeClr val="accent1">
                    <a:lumMod val="50000"/>
                  </a:schemeClr>
                </a:solidFill>
              </a:endParaRPr>
            </a:p>
          </p:txBody>
        </p:sp>
        <p:sp>
          <p:nvSpPr>
            <p:cNvPr id="30" name="Rectangle 3"/>
            <p:cNvSpPr>
              <a:spLocks noChangeArrowheads="1"/>
            </p:cNvSpPr>
            <p:nvPr/>
          </p:nvSpPr>
          <p:spPr bwMode="auto">
            <a:xfrm>
              <a:off x="4180" y="2670"/>
              <a:ext cx="657"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Correct</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sp>
          <p:nvSpPr>
            <p:cNvPr id="31" name="Rectangle 2"/>
            <p:cNvSpPr>
              <a:spLocks noChangeArrowheads="1"/>
            </p:cNvSpPr>
            <p:nvPr/>
          </p:nvSpPr>
          <p:spPr bwMode="auto">
            <a:xfrm>
              <a:off x="4105" y="2910"/>
              <a:ext cx="770"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accent1">
                      <a:lumMod val="50000"/>
                    </a:schemeClr>
                  </a:solidFill>
                  <a:effectLst/>
                  <a:latin typeface="Arial" pitchFamily="34" charset="0"/>
                  <a:ea typeface="Times New Roman" pitchFamily="18" charset="0"/>
                  <a:cs typeface="Arial" pitchFamily="34" charset="0"/>
                </a:rPr>
                <a:t>Decision</a:t>
              </a:r>
              <a:endParaRPr kumimoji="0" lang="en-US" altLang="en-US" sz="4000" b="0" i="0" u="none" strike="noStrike" cap="none" normalizeH="0" baseline="0" smtClean="0">
                <a:ln>
                  <a:noFill/>
                </a:ln>
                <a:solidFill>
                  <a:schemeClr val="accent1">
                    <a:lumMod val="50000"/>
                  </a:schemeClr>
                </a:solidFill>
                <a:effectLst/>
                <a:latin typeface="Arial" pitchFamily="34" charset="0"/>
                <a:cs typeface="Arial" pitchFamily="34" charset="0"/>
              </a:endParaRPr>
            </a:p>
          </p:txBody>
        </p:sp>
      </p:grpSp>
      <p:sp>
        <p:nvSpPr>
          <p:cNvPr id="32" name="Rectangle 31"/>
          <p:cNvSpPr/>
          <p:nvPr/>
        </p:nvSpPr>
        <p:spPr>
          <a:xfrm>
            <a:off x="869950" y="1383268"/>
            <a:ext cx="8121650" cy="369332"/>
          </a:xfrm>
          <a:prstGeom prst="rect">
            <a:avLst/>
          </a:prstGeom>
        </p:spPr>
        <p:txBody>
          <a:bodyPr wrap="square">
            <a:spAutoFit/>
          </a:bodyPr>
          <a:lstStyle/>
          <a:p>
            <a:r>
              <a:rPr lang="en-US" dirty="0"/>
              <a:t>Figure 2.2. Possible scenarios involving a test result and correspondence with reality. </a:t>
            </a:r>
          </a:p>
        </p:txBody>
      </p:sp>
      <p:sp>
        <p:nvSpPr>
          <p:cNvPr id="34" name="Footer Placeholder 33"/>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3443820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versus Laboratory Research</a:t>
            </a:r>
            <a:endParaRPr lang="en-US" dirty="0"/>
          </a:p>
        </p:txBody>
      </p:sp>
      <p:sp>
        <p:nvSpPr>
          <p:cNvPr id="3" name="Content Placeholder 2"/>
          <p:cNvSpPr>
            <a:spLocks noGrp="1"/>
          </p:cNvSpPr>
          <p:nvPr>
            <p:ph idx="1"/>
          </p:nvPr>
        </p:nvSpPr>
        <p:spPr>
          <a:xfrm>
            <a:off x="762000" y="1143000"/>
            <a:ext cx="8229600" cy="5029200"/>
          </a:xfrm>
        </p:spPr>
        <p:txBody>
          <a:bodyPr>
            <a:normAutofit fontScale="92500" lnSpcReduction="10000"/>
          </a:bodyPr>
          <a:lstStyle/>
          <a:p>
            <a:r>
              <a:rPr lang="en-US" dirty="0"/>
              <a:t>For a long time in social research, a controversy existed between the proponents of field research and those who favored laboratory </a:t>
            </a:r>
            <a:r>
              <a:rPr lang="en-US" dirty="0" smtClean="0"/>
              <a:t>studies</a:t>
            </a:r>
          </a:p>
          <a:p>
            <a:pPr lvl="1"/>
            <a:r>
              <a:rPr lang="en-US" dirty="0"/>
              <a:t>Field researchers claimed that only in real-life settings could we discover anything of </a:t>
            </a:r>
            <a:r>
              <a:rPr lang="en-US" dirty="0" smtClean="0"/>
              <a:t>value</a:t>
            </a:r>
          </a:p>
          <a:p>
            <a:pPr lvl="2"/>
            <a:r>
              <a:rPr lang="en-US" dirty="0"/>
              <a:t>R</a:t>
            </a:r>
            <a:r>
              <a:rPr lang="en-US" dirty="0" smtClean="0"/>
              <a:t>esponses </a:t>
            </a:r>
            <a:r>
              <a:rPr lang="en-US" dirty="0"/>
              <a:t>of participants who were studied in the cold, antiseptic environment of the laboratory could not be viewed as valid representations of the behavior </a:t>
            </a:r>
            <a:r>
              <a:rPr lang="en-US" dirty="0" smtClean="0"/>
              <a:t>being studied</a:t>
            </a:r>
          </a:p>
          <a:p>
            <a:pPr marL="914400" lvl="2" indent="0">
              <a:buNone/>
            </a:pPr>
            <a:endParaRPr lang="en-US" dirty="0" smtClean="0"/>
          </a:p>
          <a:p>
            <a:pPr lvl="1"/>
            <a:r>
              <a:rPr lang="en-US" dirty="0"/>
              <a:t>Laboratory </a:t>
            </a:r>
            <a:r>
              <a:rPr lang="en-US" dirty="0" smtClean="0"/>
              <a:t>researchers argued </a:t>
            </a:r>
            <a:r>
              <a:rPr lang="en-US" dirty="0"/>
              <a:t>that so many theoretically extraneous events occurred in the natural environment </a:t>
            </a:r>
            <a:endParaRPr lang="en-US" dirty="0" smtClean="0"/>
          </a:p>
          <a:p>
            <a:pPr lvl="2"/>
            <a:r>
              <a:rPr lang="en-US" dirty="0" smtClean="0"/>
              <a:t>So much so that one </a:t>
            </a:r>
            <a:r>
              <a:rPr lang="en-US" dirty="0"/>
              <a:t>could never be certain about the true relationship that existed among any given set of </a:t>
            </a:r>
            <a:r>
              <a:rPr lang="en-US" dirty="0" smtClean="0"/>
              <a:t>variables</a:t>
            </a:r>
          </a:p>
          <a:p>
            <a:pPr marL="0" indent="0">
              <a:buNone/>
            </a:pPr>
            <a:endParaRPr lang="en-US" dirty="0"/>
          </a:p>
          <a:p>
            <a:r>
              <a:rPr lang="en-US" dirty="0"/>
              <a:t>As is the case with most arguments of this type, both sides were partly </a:t>
            </a:r>
            <a:r>
              <a:rPr lang="en-US" dirty="0" smtClean="0"/>
              <a:t>correct, </a:t>
            </a:r>
            <a:r>
              <a:rPr lang="en-US" dirty="0"/>
              <a:t>and both were partly wrong</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3946247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versus Laboratory Research</a:t>
            </a:r>
          </a:p>
        </p:txBody>
      </p:sp>
      <p:sp>
        <p:nvSpPr>
          <p:cNvPr id="3" name="Content Placeholder 2"/>
          <p:cNvSpPr>
            <a:spLocks noGrp="1"/>
          </p:cNvSpPr>
          <p:nvPr>
            <p:ph idx="1"/>
          </p:nvPr>
        </p:nvSpPr>
        <p:spPr>
          <a:xfrm>
            <a:off x="762000" y="1143000"/>
            <a:ext cx="8229600" cy="4572000"/>
          </a:xfrm>
        </p:spPr>
        <p:txBody>
          <a:bodyPr/>
          <a:lstStyle/>
          <a:p>
            <a:r>
              <a:rPr lang="en-US" dirty="0"/>
              <a:t>T</a:t>
            </a:r>
            <a:r>
              <a:rPr lang="en-US" dirty="0" smtClean="0"/>
              <a:t>here </a:t>
            </a:r>
            <a:r>
              <a:rPr lang="en-US" dirty="0"/>
              <a:t>are numerous examples of laboratory studies that are so devoid of reality that their practical or scientific utility must be seriously </a:t>
            </a:r>
            <a:r>
              <a:rPr lang="en-US" dirty="0" smtClean="0"/>
              <a:t>questioned</a:t>
            </a:r>
          </a:p>
          <a:p>
            <a:endParaRPr lang="en-US" dirty="0" smtClean="0"/>
          </a:p>
          <a:p>
            <a:r>
              <a:rPr lang="en-US" dirty="0" smtClean="0"/>
              <a:t>However, not </a:t>
            </a:r>
            <a:r>
              <a:rPr lang="en-US" dirty="0"/>
              <a:t>all laboratory research is psychologically, behaviorally, and socially “unreal” (Aronson, Wilson, &amp; Brewer, 1998</a:t>
            </a:r>
            <a:r>
              <a:rPr lang="en-US" dirty="0" smtClean="0"/>
              <a:t>)</a:t>
            </a:r>
          </a:p>
          <a:p>
            <a:endParaRPr lang="en-US" dirty="0" smtClean="0"/>
          </a:p>
          <a:p>
            <a:r>
              <a:rPr lang="en-US" dirty="0" smtClean="0"/>
              <a:t>To </a:t>
            </a:r>
            <a:r>
              <a:rPr lang="en-US" dirty="0"/>
              <a:t>argue that nothing of generalizable value can come out of the social laboratory is to deny the </a:t>
            </a:r>
            <a:r>
              <a:rPr lang="en-US" dirty="0" smtClean="0"/>
              <a:t>obvious</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4300147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versus Laboratory Research</a:t>
            </a:r>
          </a:p>
        </p:txBody>
      </p:sp>
      <p:sp>
        <p:nvSpPr>
          <p:cNvPr id="3" name="Content Placeholder 2"/>
          <p:cNvSpPr>
            <a:spLocks noGrp="1"/>
          </p:cNvSpPr>
          <p:nvPr>
            <p:ph idx="1"/>
          </p:nvPr>
        </p:nvSpPr>
        <p:spPr>
          <a:xfrm>
            <a:off x="762000" y="1143000"/>
            <a:ext cx="8229600" cy="5029200"/>
          </a:xfrm>
        </p:spPr>
        <p:txBody>
          <a:bodyPr>
            <a:normAutofit/>
          </a:bodyPr>
          <a:lstStyle/>
          <a:p>
            <a:r>
              <a:rPr lang="en-US" dirty="0"/>
              <a:t>There are also plenty of examples that would serve to "prove" the contentions of the critics of field research</a:t>
            </a:r>
          </a:p>
          <a:p>
            <a:pPr lvl="1"/>
            <a:r>
              <a:rPr lang="en-US" dirty="0"/>
              <a:t>The inability of these researchers to  control for powerful factors that could have major influences on critical behaviors is one of  the more telling problems mentioned by critics</a:t>
            </a:r>
          </a:p>
          <a:p>
            <a:endParaRPr lang="en-US" dirty="0" smtClean="0"/>
          </a:p>
          <a:p>
            <a:r>
              <a:rPr lang="en-US" dirty="0" smtClean="0"/>
              <a:t>With </a:t>
            </a:r>
            <a:r>
              <a:rPr lang="en-US" dirty="0"/>
              <a:t>the increasing sophistication evident in much contemporary field research, however, it is becoming ever more apparent that </a:t>
            </a:r>
            <a:r>
              <a:rPr lang="en-US" dirty="0" smtClean="0"/>
              <a:t>these difficulties </a:t>
            </a:r>
            <a:r>
              <a:rPr lang="en-US" dirty="0"/>
              <a:t>can be </a:t>
            </a:r>
            <a:r>
              <a:rPr lang="en-US" dirty="0" smtClean="0"/>
              <a:t>surmounted</a:t>
            </a:r>
          </a:p>
          <a:p>
            <a:endParaRPr lang="en-US" dirty="0"/>
          </a:p>
          <a:p>
            <a:r>
              <a:rPr lang="en-US" dirty="0"/>
              <a:t>Many recent research methodology texts have focused specifically on the complete or partial solution of the many problems encountered in field research </a:t>
            </a:r>
            <a:r>
              <a:rPr lang="en-US" dirty="0" smtClean="0"/>
              <a:t>settings.</a:t>
            </a:r>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1367156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762000" y="1143000"/>
            <a:ext cx="8229600" cy="5029200"/>
          </a:xfrm>
        </p:spPr>
        <p:txBody>
          <a:bodyPr>
            <a:normAutofit/>
          </a:bodyPr>
          <a:lstStyle/>
          <a:p>
            <a:r>
              <a:rPr lang="en-US" sz="2400" dirty="0"/>
              <a:t>A wide range of potential research designs and methods will be covered in the chapters that </a:t>
            </a:r>
            <a:r>
              <a:rPr lang="en-US" sz="2400" dirty="0" smtClean="0"/>
              <a:t>follow</a:t>
            </a:r>
          </a:p>
          <a:p>
            <a:pPr marL="0" indent="0">
              <a:buNone/>
            </a:pPr>
            <a:endParaRPr lang="en-US" sz="2400" dirty="0" smtClean="0"/>
          </a:p>
          <a:p>
            <a:r>
              <a:rPr lang="en-US" sz="2400" dirty="0"/>
              <a:t>They can be categorized roughly as involving either </a:t>
            </a:r>
            <a:r>
              <a:rPr lang="en-US" sz="2400" b="1" i="1" dirty="0"/>
              <a:t>experimental</a:t>
            </a:r>
            <a:r>
              <a:rPr lang="en-US" sz="2400" dirty="0"/>
              <a:t> or </a:t>
            </a:r>
            <a:r>
              <a:rPr lang="en-US" sz="2400" b="1" i="1" dirty="0" err="1"/>
              <a:t>nonexperimental</a:t>
            </a:r>
            <a:r>
              <a:rPr lang="en-US" sz="2400" dirty="0"/>
              <a:t> </a:t>
            </a:r>
            <a:r>
              <a:rPr lang="en-US" sz="2400" dirty="0" smtClean="0"/>
              <a:t>strategies</a:t>
            </a:r>
            <a:r>
              <a:rPr lang="en-US" sz="2400" dirty="0"/>
              <a:t>:</a:t>
            </a:r>
            <a:endParaRPr lang="en-US" sz="2400" dirty="0" smtClean="0"/>
          </a:p>
          <a:p>
            <a:pPr lvl="1"/>
            <a:r>
              <a:rPr lang="en-US" sz="2000" dirty="0"/>
              <a:t>Experimental methods include studies in which behavioral choices are limited or in some way constrained by the controlled manipulation of variables selected by the researcher, and characterized by random </a:t>
            </a:r>
            <a:r>
              <a:rPr lang="en-US" sz="2000" dirty="0" smtClean="0"/>
              <a:t>assignment of participants to </a:t>
            </a:r>
            <a:r>
              <a:rPr lang="en-US" dirty="0"/>
              <a:t>different </a:t>
            </a:r>
            <a:r>
              <a:rPr lang="en-US" dirty="0" smtClean="0"/>
              <a:t>study conditions </a:t>
            </a:r>
            <a:endParaRPr lang="en-US" sz="2000" dirty="0" smtClean="0"/>
          </a:p>
          <a:p>
            <a:pPr lvl="2"/>
            <a:r>
              <a:rPr lang="en-US" sz="1800" b="1" dirty="0" smtClean="0"/>
              <a:t>Quasi-experiment </a:t>
            </a:r>
            <a:r>
              <a:rPr lang="en-US" sz="1800" dirty="0" smtClean="0"/>
              <a:t>methods </a:t>
            </a:r>
            <a:r>
              <a:rPr lang="en-US" sz="1800" dirty="0"/>
              <a:t>do not make use of random </a:t>
            </a:r>
            <a:r>
              <a:rPr lang="en-US" sz="1800" dirty="0" smtClean="0"/>
              <a:t>assignment</a:t>
            </a:r>
          </a:p>
          <a:p>
            <a:pPr marL="914400" lvl="2" indent="0">
              <a:buNone/>
            </a:pPr>
            <a:endParaRPr lang="en-US" sz="1800" dirty="0" smtClean="0"/>
          </a:p>
          <a:p>
            <a:pPr lvl="1"/>
            <a:r>
              <a:rPr lang="en-US" sz="2000" dirty="0" smtClean="0"/>
              <a:t>In nonexperimental </a:t>
            </a:r>
            <a:r>
              <a:rPr lang="en-US" sz="2000" dirty="0"/>
              <a:t>methods, the researcher does not systematically manipulate variables in the study, nor </a:t>
            </a:r>
            <a:r>
              <a:rPr lang="en-US" sz="2000" dirty="0" smtClean="0"/>
              <a:t>assign </a:t>
            </a:r>
            <a:r>
              <a:rPr lang="en-US" sz="2000" dirty="0"/>
              <a:t>respondents randomly to different conditions of the </a:t>
            </a:r>
            <a:r>
              <a:rPr lang="en-US" sz="2000" dirty="0" smtClean="0"/>
              <a:t>study</a:t>
            </a:r>
            <a:endParaRPr lang="en-US" sz="2000"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752494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versus Applied Research</a:t>
            </a:r>
            <a:endParaRPr lang="en-US" dirty="0"/>
          </a:p>
        </p:txBody>
      </p:sp>
      <p:sp>
        <p:nvSpPr>
          <p:cNvPr id="3" name="Content Placeholder 2"/>
          <p:cNvSpPr>
            <a:spLocks noGrp="1"/>
          </p:cNvSpPr>
          <p:nvPr>
            <p:ph idx="1"/>
          </p:nvPr>
        </p:nvSpPr>
        <p:spPr>
          <a:xfrm>
            <a:off x="762000" y="1143000"/>
            <a:ext cx="8229600" cy="4876800"/>
          </a:xfrm>
        </p:spPr>
        <p:txBody>
          <a:bodyPr>
            <a:normAutofit lnSpcReduction="10000"/>
          </a:bodyPr>
          <a:lstStyle/>
          <a:p>
            <a:r>
              <a:rPr lang="en-US" dirty="0" smtClean="0"/>
              <a:t>The </a:t>
            </a:r>
            <a:r>
              <a:rPr lang="en-US" dirty="0"/>
              <a:t>difference between the </a:t>
            </a:r>
            <a:r>
              <a:rPr lang="en-US" b="1" dirty="0"/>
              <a:t>b</a:t>
            </a:r>
            <a:r>
              <a:rPr lang="en-US" b="1" dirty="0" smtClean="0"/>
              <a:t>asic </a:t>
            </a:r>
            <a:r>
              <a:rPr lang="en-US" b="1" dirty="0"/>
              <a:t>r</a:t>
            </a:r>
            <a:r>
              <a:rPr lang="en-US" b="1" dirty="0" smtClean="0"/>
              <a:t>esearch</a:t>
            </a:r>
            <a:r>
              <a:rPr lang="en-US" dirty="0" smtClean="0"/>
              <a:t> and </a:t>
            </a:r>
            <a:r>
              <a:rPr lang="en-US" b="1" dirty="0"/>
              <a:t>a</a:t>
            </a:r>
            <a:r>
              <a:rPr lang="en-US" b="1" dirty="0" smtClean="0"/>
              <a:t>pplied</a:t>
            </a:r>
            <a:r>
              <a:rPr lang="en-US" dirty="0" smtClean="0"/>
              <a:t> </a:t>
            </a:r>
            <a:r>
              <a:rPr lang="en-US" b="1" dirty="0"/>
              <a:t>r</a:t>
            </a:r>
            <a:r>
              <a:rPr lang="en-US" b="1" dirty="0" smtClean="0"/>
              <a:t>esearch</a:t>
            </a:r>
            <a:r>
              <a:rPr lang="en-US" dirty="0" smtClean="0"/>
              <a:t> lies </a:t>
            </a:r>
            <a:r>
              <a:rPr lang="en-US" dirty="0"/>
              <a:t>in whether relatively long-term or short-term gains are expected from the </a:t>
            </a:r>
            <a:r>
              <a:rPr lang="en-US" dirty="0" smtClean="0"/>
              <a:t>outcomes </a:t>
            </a:r>
            <a:r>
              <a:rPr lang="en-US" dirty="0"/>
              <a:t>of the </a:t>
            </a:r>
            <a:r>
              <a:rPr lang="en-US" dirty="0" smtClean="0"/>
              <a:t>research</a:t>
            </a:r>
          </a:p>
          <a:p>
            <a:pPr lvl="1"/>
            <a:r>
              <a:rPr lang="en-US" dirty="0"/>
              <a:t>The "applied" label refers to those research efforts that are directed toward affecting a particular phenomenon in some preconceived way </a:t>
            </a:r>
            <a:endParaRPr lang="en-US" dirty="0" smtClean="0"/>
          </a:p>
          <a:p>
            <a:pPr lvl="1"/>
            <a:r>
              <a:rPr lang="en-US" dirty="0"/>
              <a:t>For basic research, the goal of each research project is to contribute to </a:t>
            </a:r>
            <a:r>
              <a:rPr lang="en-US" dirty="0" smtClean="0"/>
              <a:t>the universe </a:t>
            </a:r>
            <a:r>
              <a:rPr lang="en-US" dirty="0"/>
              <a:t>of </a:t>
            </a:r>
            <a:r>
              <a:rPr lang="en-US" dirty="0" smtClean="0"/>
              <a:t>knowledge</a:t>
            </a:r>
          </a:p>
          <a:p>
            <a:pPr lvl="2"/>
            <a:r>
              <a:rPr lang="en-US" dirty="0" smtClean="0"/>
              <a:t>In </a:t>
            </a:r>
            <a:r>
              <a:rPr lang="en-US" dirty="0"/>
              <a:t>more specific terms, </a:t>
            </a:r>
            <a:r>
              <a:rPr lang="en-US" dirty="0" smtClean="0"/>
              <a:t>adding </a:t>
            </a:r>
            <a:r>
              <a:rPr lang="en-US" dirty="0"/>
              <a:t>to the accumulative pattern of data that will ultimately determine the survival value of alternative theoretical interpretations of the phenomena under </a:t>
            </a:r>
            <a:r>
              <a:rPr lang="en-US" dirty="0" smtClean="0"/>
              <a:t>investigation</a:t>
            </a:r>
          </a:p>
          <a:p>
            <a:pPr marL="914400" lvl="2" indent="0">
              <a:buNone/>
            </a:pPr>
            <a:endParaRPr lang="en-US" dirty="0" smtClean="0"/>
          </a:p>
          <a:p>
            <a:r>
              <a:rPr lang="en-US" dirty="0"/>
              <a:t>The differential value of applied and basic research does not lie in any major differences in rigor of research methodology or clarity of </a:t>
            </a:r>
            <a:r>
              <a:rPr lang="en-US" dirty="0" smtClean="0"/>
              <a:t>results. </a:t>
            </a:r>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679342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Basic Issues of Internal </a:t>
            </a:r>
            <a:r>
              <a:rPr lang="en-US" dirty="0" smtClean="0"/>
              <a:t>Validity</a:t>
            </a:r>
            <a:endParaRPr lang="en-US"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a:t>purpose of the design of experiments is oriented toward eliminating possible alternative explanations of research results (variations in scores on the </a:t>
            </a:r>
            <a:r>
              <a:rPr lang="en-US" b="1" dirty="0"/>
              <a:t>dependent variable</a:t>
            </a:r>
            <a:r>
              <a:rPr lang="en-US" dirty="0"/>
              <a:t>) that are unrelated to the effects of the treatment (</a:t>
            </a:r>
            <a:r>
              <a:rPr lang="en-US" b="1" dirty="0"/>
              <a:t>independent variable</a:t>
            </a:r>
            <a:r>
              <a:rPr lang="en-US" dirty="0"/>
              <a:t>) of </a:t>
            </a:r>
            <a:r>
              <a:rPr lang="en-US" dirty="0" smtClean="0"/>
              <a:t>interest</a:t>
            </a:r>
          </a:p>
          <a:p>
            <a:endParaRPr lang="en-US" dirty="0"/>
          </a:p>
          <a:p>
            <a:r>
              <a:rPr lang="en-US" dirty="0"/>
              <a:t>When an experiment is adequately designed, changes in the </a:t>
            </a:r>
            <a:r>
              <a:rPr lang="en-US" b="1" dirty="0"/>
              <a:t>dependent variable </a:t>
            </a:r>
            <a:r>
              <a:rPr lang="en-US" dirty="0"/>
              <a:t>can be attributed to variations in the treatment, which is systematically controlled and manipulated by the </a:t>
            </a:r>
            <a:r>
              <a:rPr lang="en-US" dirty="0" smtClean="0"/>
              <a:t>investigator</a:t>
            </a:r>
          </a:p>
          <a:p>
            <a:endParaRPr lang="en-US" dirty="0"/>
          </a:p>
          <a:p>
            <a:r>
              <a:rPr lang="en-US" dirty="0" smtClean="0"/>
              <a:t>If </a:t>
            </a:r>
            <a:r>
              <a:rPr lang="en-US" dirty="0"/>
              <a:t>obtained differences can be attributed directly to the experimental treatment, the study is said to have </a:t>
            </a:r>
            <a:r>
              <a:rPr lang="en-US" b="1" dirty="0"/>
              <a:t>internal validity</a:t>
            </a:r>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36177429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Issues of Internal Validity</a:t>
            </a:r>
          </a:p>
        </p:txBody>
      </p:sp>
      <p:sp>
        <p:nvSpPr>
          <p:cNvPr id="3" name="Content Placeholder 2"/>
          <p:cNvSpPr>
            <a:spLocks noGrp="1"/>
          </p:cNvSpPr>
          <p:nvPr>
            <p:ph idx="1"/>
          </p:nvPr>
        </p:nvSpPr>
        <p:spPr/>
        <p:txBody>
          <a:bodyPr>
            <a:normAutofit lnSpcReduction="10000"/>
          </a:bodyPr>
          <a:lstStyle/>
          <a:p>
            <a:r>
              <a:rPr lang="en-US" dirty="0"/>
              <a:t>If factors other than the experimental treatment could plausibly account for the obtained differences, then the internal validity of the study is </a:t>
            </a:r>
            <a:r>
              <a:rPr lang="en-US" dirty="0" smtClean="0"/>
              <a:t>uncertain</a:t>
            </a:r>
          </a:p>
          <a:p>
            <a:pPr marL="0" indent="0">
              <a:buNone/>
            </a:pPr>
            <a:endParaRPr lang="en-US" dirty="0" smtClean="0"/>
          </a:p>
          <a:p>
            <a:r>
              <a:rPr lang="en-US" dirty="0"/>
              <a:t>The existence of such extraneous variables is usually referred to as a </a:t>
            </a:r>
            <a:r>
              <a:rPr lang="en-US" b="1" dirty="0"/>
              <a:t>confounding</a:t>
            </a:r>
            <a:r>
              <a:rPr lang="en-US" dirty="0"/>
              <a:t> of the relationship because the effect of the independent variable on the dependent variable cannot be separated from the effects of these other </a:t>
            </a:r>
            <a:r>
              <a:rPr lang="en-US" dirty="0" smtClean="0"/>
              <a:t>variables</a:t>
            </a:r>
          </a:p>
          <a:p>
            <a:pPr marL="0" indent="0">
              <a:buNone/>
            </a:pPr>
            <a:endParaRPr lang="en-US" dirty="0" smtClean="0"/>
          </a:p>
          <a:p>
            <a:r>
              <a:rPr lang="en-US" dirty="0"/>
              <a:t>A research study is said to be </a:t>
            </a:r>
            <a:r>
              <a:rPr lang="en-US" b="1" dirty="0"/>
              <a:t>confounded</a:t>
            </a:r>
            <a:r>
              <a:rPr lang="en-US" dirty="0"/>
              <a:t>, or internally invalid, when there is reason to believe that obtained differences in the dependent variable would have occurred </a:t>
            </a:r>
            <a:r>
              <a:rPr lang="en-US" i="1" dirty="0">
                <a:solidFill>
                  <a:schemeClr val="accent5">
                    <a:lumMod val="50000"/>
                  </a:schemeClr>
                </a:solidFill>
              </a:rPr>
              <a:t>even if exposure to the independent variable had not been manipulated</a:t>
            </a:r>
            <a:endParaRPr lang="en-US" dirty="0">
              <a:solidFill>
                <a:schemeClr val="accent5">
                  <a:lumMod val="50000"/>
                </a:schemeClr>
              </a:solidFill>
            </a:endParaRP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119924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Issues of Internal Validity</a:t>
            </a:r>
          </a:p>
        </p:txBody>
      </p:sp>
      <p:sp>
        <p:nvSpPr>
          <p:cNvPr id="3" name="Content Placeholder 2"/>
          <p:cNvSpPr>
            <a:spLocks noGrp="1"/>
          </p:cNvSpPr>
          <p:nvPr>
            <p:ph idx="1"/>
          </p:nvPr>
        </p:nvSpPr>
        <p:spPr/>
        <p:txBody>
          <a:bodyPr>
            <a:normAutofit/>
          </a:bodyPr>
          <a:lstStyle/>
          <a:p>
            <a:r>
              <a:rPr lang="en-US" sz="2800" dirty="0"/>
              <a:t>E</a:t>
            </a:r>
            <a:r>
              <a:rPr lang="en-US" sz="2800" dirty="0" smtClean="0"/>
              <a:t>ight </a:t>
            </a:r>
            <a:r>
              <a:rPr lang="en-US" sz="2800" dirty="0"/>
              <a:t>major </a:t>
            </a:r>
            <a:r>
              <a:rPr lang="en-US" sz="2800" b="1" dirty="0"/>
              <a:t>threats to internal validity</a:t>
            </a:r>
            <a:r>
              <a:rPr lang="en-US" sz="2800" dirty="0"/>
              <a:t> </a:t>
            </a:r>
            <a:r>
              <a:rPr lang="en-US" sz="2800" dirty="0" smtClean="0"/>
              <a:t>are:</a:t>
            </a:r>
          </a:p>
          <a:p>
            <a:pPr marL="744538" lvl="1" indent="-287338">
              <a:buFont typeface="+mj-lt"/>
              <a:buAutoNum type="arabicPeriod"/>
            </a:pPr>
            <a:r>
              <a:rPr lang="en-US" sz="2400" dirty="0" smtClean="0"/>
              <a:t>History</a:t>
            </a:r>
          </a:p>
          <a:p>
            <a:pPr marL="744538" lvl="1" indent="-287338">
              <a:buFont typeface="+mj-lt"/>
              <a:buAutoNum type="arabicPeriod"/>
            </a:pPr>
            <a:r>
              <a:rPr lang="en-US" sz="2400" dirty="0" smtClean="0"/>
              <a:t>Maturation</a:t>
            </a:r>
          </a:p>
          <a:p>
            <a:pPr marL="744538" lvl="1" indent="-287338">
              <a:buFont typeface="+mj-lt"/>
              <a:buAutoNum type="arabicPeriod"/>
            </a:pPr>
            <a:r>
              <a:rPr lang="en-US" sz="2400" dirty="0" smtClean="0"/>
              <a:t>Testing</a:t>
            </a:r>
          </a:p>
          <a:p>
            <a:pPr marL="744538" lvl="1" indent="-287338">
              <a:buFont typeface="+mj-lt"/>
              <a:buAutoNum type="arabicPeriod"/>
            </a:pPr>
            <a:r>
              <a:rPr lang="en-US" sz="2400" dirty="0" smtClean="0"/>
              <a:t>Instrumentation</a:t>
            </a:r>
          </a:p>
          <a:p>
            <a:pPr marL="744538" lvl="1" indent="-287338">
              <a:buFont typeface="+mj-lt"/>
              <a:buAutoNum type="arabicPeriod"/>
            </a:pPr>
            <a:r>
              <a:rPr lang="en-US" sz="2400" dirty="0" smtClean="0"/>
              <a:t>Statistical Regression</a:t>
            </a:r>
          </a:p>
          <a:p>
            <a:pPr marL="744538" lvl="1" indent="-287338">
              <a:buFont typeface="+mj-lt"/>
              <a:buAutoNum type="arabicPeriod"/>
            </a:pPr>
            <a:r>
              <a:rPr lang="en-US" sz="2400" dirty="0" smtClean="0"/>
              <a:t>Selection</a:t>
            </a:r>
          </a:p>
          <a:p>
            <a:pPr marL="744538" lvl="1" indent="-287338">
              <a:buFont typeface="+mj-lt"/>
              <a:buAutoNum type="arabicPeriod"/>
            </a:pPr>
            <a:r>
              <a:rPr lang="en-US" sz="2400" dirty="0" smtClean="0"/>
              <a:t>Mortality</a:t>
            </a:r>
          </a:p>
          <a:p>
            <a:pPr marL="744538" lvl="1" indent="-287338">
              <a:buFont typeface="+mj-lt"/>
              <a:buAutoNum type="arabicPeriod"/>
            </a:pPr>
            <a:r>
              <a:rPr lang="en-US" sz="2400" dirty="0" smtClean="0"/>
              <a:t>Selection-based Interactions</a:t>
            </a:r>
          </a:p>
          <a:p>
            <a:pPr marL="57150" indent="0">
              <a:buNone/>
            </a:pPr>
            <a:endParaRPr lang="en-US" sz="1800" dirty="0" smtClean="0"/>
          </a:p>
          <a:p>
            <a:pPr marL="57150" indent="0">
              <a:buNone/>
            </a:pPr>
            <a:endParaRPr lang="en-US" sz="1800" dirty="0"/>
          </a:p>
          <a:p>
            <a:pPr marL="457200" indent="0">
              <a:buNone/>
            </a:pPr>
            <a:r>
              <a:rPr lang="en-US" sz="1800" dirty="0" smtClean="0"/>
              <a:t>(see Table 2.1 for summaries)</a:t>
            </a:r>
            <a:endParaRPr lang="en-US" sz="1800"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824575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Random </a:t>
            </a:r>
            <a:r>
              <a:rPr lang="en-US" dirty="0" smtClean="0"/>
              <a:t>Assignment</a:t>
            </a:r>
            <a:br>
              <a:rPr lang="en-US" dirty="0" smtClean="0"/>
            </a:br>
            <a:r>
              <a:rPr lang="en-US" dirty="0" smtClean="0"/>
              <a:t>and </a:t>
            </a:r>
            <a:r>
              <a:rPr lang="en-US" dirty="0"/>
              <a:t>Experimental </a:t>
            </a:r>
            <a:r>
              <a:rPr lang="en-US" dirty="0" smtClean="0"/>
              <a:t>Control</a:t>
            </a:r>
            <a:endParaRPr lang="en-US" dirty="0"/>
          </a:p>
        </p:txBody>
      </p:sp>
      <p:sp>
        <p:nvSpPr>
          <p:cNvPr id="3" name="Content Placeholder 2"/>
          <p:cNvSpPr>
            <a:spLocks noGrp="1"/>
          </p:cNvSpPr>
          <p:nvPr>
            <p:ph idx="1"/>
          </p:nvPr>
        </p:nvSpPr>
        <p:spPr/>
        <p:txBody>
          <a:bodyPr/>
          <a:lstStyle/>
          <a:p>
            <a:r>
              <a:rPr lang="en-US" dirty="0"/>
              <a:t>The prototype of a good experimental design is one in which groups of people who are initially equivalent (at the </a:t>
            </a:r>
            <a:r>
              <a:rPr lang="en-US" b="1" dirty="0"/>
              <a:t>pretest</a:t>
            </a:r>
            <a:r>
              <a:rPr lang="en-US" dirty="0"/>
              <a:t> </a:t>
            </a:r>
            <a:r>
              <a:rPr lang="en-US" b="1" dirty="0"/>
              <a:t>phase</a:t>
            </a:r>
            <a:r>
              <a:rPr lang="en-US" dirty="0"/>
              <a:t>) are </a:t>
            </a:r>
            <a:r>
              <a:rPr lang="en-US" b="1" dirty="0"/>
              <a:t>randomly assigned </a:t>
            </a:r>
            <a:r>
              <a:rPr lang="en-US" dirty="0"/>
              <a:t>to receive the </a:t>
            </a:r>
            <a:r>
              <a:rPr lang="en-US" b="1" dirty="0"/>
              <a:t>experimental treatment</a:t>
            </a:r>
            <a:r>
              <a:rPr lang="en-US" dirty="0"/>
              <a:t> or a </a:t>
            </a:r>
            <a:r>
              <a:rPr lang="en-US" b="1" dirty="0"/>
              <a:t>control condition </a:t>
            </a:r>
            <a:r>
              <a:rPr lang="en-US" dirty="0"/>
              <a:t>and then assessed again after this differential </a:t>
            </a:r>
            <a:r>
              <a:rPr lang="en-US" dirty="0" smtClean="0"/>
              <a:t>experience </a:t>
            </a:r>
            <a:r>
              <a:rPr lang="en-US" dirty="0"/>
              <a:t>(</a:t>
            </a:r>
            <a:r>
              <a:rPr lang="en-US" b="1" dirty="0"/>
              <a:t>posttest phase</a:t>
            </a:r>
            <a:r>
              <a:rPr lang="en-US" dirty="0" smtClean="0"/>
              <a:t>)</a:t>
            </a:r>
            <a:endParaRPr lang="en-US" dirty="0"/>
          </a:p>
        </p:txBody>
      </p:sp>
      <p:grpSp>
        <p:nvGrpSpPr>
          <p:cNvPr id="5" name="Group 4"/>
          <p:cNvGrpSpPr/>
          <p:nvPr/>
        </p:nvGrpSpPr>
        <p:grpSpPr>
          <a:xfrm>
            <a:off x="1371600" y="3200400"/>
            <a:ext cx="6477000" cy="2438400"/>
            <a:chOff x="914400" y="1828800"/>
            <a:chExt cx="7391400" cy="2971800"/>
          </a:xfrm>
        </p:grpSpPr>
        <p:sp>
          <p:nvSpPr>
            <p:cNvPr id="6" name="Rectangle 5"/>
            <p:cNvSpPr/>
            <p:nvPr/>
          </p:nvSpPr>
          <p:spPr>
            <a:xfrm>
              <a:off x="2895600" y="1828800"/>
              <a:ext cx="1371600" cy="60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accent5">
                      <a:lumMod val="50000"/>
                    </a:schemeClr>
                  </a:solidFill>
                </a:rPr>
                <a:t>Experimental Group</a:t>
              </a:r>
              <a:endParaRPr lang="en-US" sz="1600" dirty="0">
                <a:solidFill>
                  <a:schemeClr val="accent5">
                    <a:lumMod val="50000"/>
                  </a:schemeClr>
                </a:solidFill>
              </a:endParaRPr>
            </a:p>
          </p:txBody>
        </p:sp>
        <p:sp>
          <p:nvSpPr>
            <p:cNvPr id="7" name="Rectangle 6"/>
            <p:cNvSpPr/>
            <p:nvPr/>
          </p:nvSpPr>
          <p:spPr>
            <a:xfrm>
              <a:off x="4876800" y="1828800"/>
              <a:ext cx="1371600" cy="60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accent5">
                      <a:lumMod val="50000"/>
                    </a:schemeClr>
                  </a:solidFill>
                </a:rPr>
                <a:t>Treatment</a:t>
              </a:r>
              <a:endParaRPr lang="en-US" sz="1600" dirty="0">
                <a:solidFill>
                  <a:schemeClr val="accent5">
                    <a:lumMod val="50000"/>
                  </a:schemeClr>
                </a:solidFill>
              </a:endParaRPr>
            </a:p>
          </p:txBody>
        </p:sp>
        <p:sp>
          <p:nvSpPr>
            <p:cNvPr id="8" name="Rectangle 7"/>
            <p:cNvSpPr/>
            <p:nvPr/>
          </p:nvSpPr>
          <p:spPr>
            <a:xfrm>
              <a:off x="6934200" y="1828800"/>
              <a:ext cx="1371600" cy="60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accent5">
                      <a:lumMod val="50000"/>
                    </a:schemeClr>
                  </a:solidFill>
                </a:rPr>
                <a:t>Posttest</a:t>
              </a:r>
              <a:endParaRPr lang="en-US" sz="1600" dirty="0">
                <a:solidFill>
                  <a:schemeClr val="accent5">
                    <a:lumMod val="50000"/>
                  </a:schemeClr>
                </a:solidFill>
              </a:endParaRPr>
            </a:p>
          </p:txBody>
        </p:sp>
        <p:sp>
          <p:nvSpPr>
            <p:cNvPr id="9" name="Rectangle 8"/>
            <p:cNvSpPr/>
            <p:nvPr/>
          </p:nvSpPr>
          <p:spPr>
            <a:xfrm>
              <a:off x="914400" y="3048000"/>
              <a:ext cx="1371600" cy="60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accent5">
                      <a:lumMod val="50000"/>
                    </a:schemeClr>
                  </a:solidFill>
                </a:rPr>
                <a:t>Pretest</a:t>
              </a:r>
              <a:endParaRPr lang="en-US" sz="1600" dirty="0">
                <a:solidFill>
                  <a:schemeClr val="accent5">
                    <a:lumMod val="50000"/>
                  </a:schemeClr>
                </a:solidFill>
              </a:endParaRPr>
            </a:p>
          </p:txBody>
        </p:sp>
        <p:sp>
          <p:nvSpPr>
            <p:cNvPr id="10" name="Rectangle 9"/>
            <p:cNvSpPr/>
            <p:nvPr/>
          </p:nvSpPr>
          <p:spPr>
            <a:xfrm>
              <a:off x="2895600" y="4191000"/>
              <a:ext cx="1371600" cy="60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accent5">
                      <a:lumMod val="50000"/>
                    </a:schemeClr>
                  </a:solidFill>
                </a:rPr>
                <a:t>Control Group</a:t>
              </a:r>
              <a:endParaRPr lang="en-US" sz="1600" dirty="0">
                <a:solidFill>
                  <a:schemeClr val="accent5">
                    <a:lumMod val="50000"/>
                  </a:schemeClr>
                </a:solidFill>
              </a:endParaRPr>
            </a:p>
          </p:txBody>
        </p:sp>
        <p:sp>
          <p:nvSpPr>
            <p:cNvPr id="11" name="Rectangle 10"/>
            <p:cNvSpPr/>
            <p:nvPr/>
          </p:nvSpPr>
          <p:spPr>
            <a:xfrm>
              <a:off x="6934200" y="4191000"/>
              <a:ext cx="1371600" cy="60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accent5">
                      <a:lumMod val="50000"/>
                    </a:schemeClr>
                  </a:solidFill>
                </a:rPr>
                <a:t>Posttest</a:t>
              </a:r>
              <a:endParaRPr lang="en-US" sz="1600" dirty="0">
                <a:solidFill>
                  <a:schemeClr val="accent5">
                    <a:lumMod val="50000"/>
                  </a:schemeClr>
                </a:solidFill>
              </a:endParaRPr>
            </a:p>
          </p:txBody>
        </p:sp>
        <p:cxnSp>
          <p:nvCxnSpPr>
            <p:cNvPr id="12" name="Straight Arrow Connector 11"/>
            <p:cNvCxnSpPr>
              <a:stCxn id="9" idx="3"/>
              <a:endCxn id="6" idx="1"/>
            </p:cNvCxnSpPr>
            <p:nvPr/>
          </p:nvCxnSpPr>
          <p:spPr>
            <a:xfrm flipV="1">
              <a:off x="2286000" y="2133600"/>
              <a:ext cx="609600" cy="1219200"/>
            </a:xfrm>
            <a:prstGeom prst="straightConnector1">
              <a:avLst/>
            </a:prstGeom>
            <a:ln w="25400">
              <a:solidFill>
                <a:schemeClr val="tx2">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9" idx="3"/>
              <a:endCxn id="10" idx="1"/>
            </p:cNvCxnSpPr>
            <p:nvPr/>
          </p:nvCxnSpPr>
          <p:spPr>
            <a:xfrm>
              <a:off x="2286000" y="3352800"/>
              <a:ext cx="609600" cy="1143000"/>
            </a:xfrm>
            <a:prstGeom prst="straightConnector1">
              <a:avLst/>
            </a:prstGeom>
            <a:ln w="25400">
              <a:solidFill>
                <a:schemeClr val="tx2">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6" idx="3"/>
              <a:endCxn id="7" idx="1"/>
            </p:cNvCxnSpPr>
            <p:nvPr/>
          </p:nvCxnSpPr>
          <p:spPr>
            <a:xfrm>
              <a:off x="4267200" y="2133600"/>
              <a:ext cx="609600" cy="0"/>
            </a:xfrm>
            <a:prstGeom prst="straightConnector1">
              <a:avLst/>
            </a:prstGeom>
            <a:ln w="25400">
              <a:solidFill>
                <a:schemeClr val="tx2">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3"/>
              <a:endCxn id="8" idx="1"/>
            </p:cNvCxnSpPr>
            <p:nvPr/>
          </p:nvCxnSpPr>
          <p:spPr>
            <a:xfrm>
              <a:off x="6248400" y="2133600"/>
              <a:ext cx="685800" cy="0"/>
            </a:xfrm>
            <a:prstGeom prst="straightConnector1">
              <a:avLst/>
            </a:prstGeom>
            <a:ln w="25400">
              <a:solidFill>
                <a:schemeClr val="tx2">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3"/>
              <a:endCxn id="11" idx="1"/>
            </p:cNvCxnSpPr>
            <p:nvPr/>
          </p:nvCxnSpPr>
          <p:spPr>
            <a:xfrm>
              <a:off x="4267200" y="4495800"/>
              <a:ext cx="2667000" cy="0"/>
            </a:xfrm>
            <a:prstGeom prst="straightConnector1">
              <a:avLst/>
            </a:prstGeom>
            <a:ln w="25400">
              <a:solidFill>
                <a:schemeClr val="tx2">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17" name="Rectangle 16"/>
          <p:cNvSpPr/>
          <p:nvPr/>
        </p:nvSpPr>
        <p:spPr>
          <a:xfrm>
            <a:off x="914400" y="5715000"/>
            <a:ext cx="7391400" cy="369332"/>
          </a:xfrm>
          <a:prstGeom prst="rect">
            <a:avLst/>
          </a:prstGeom>
        </p:spPr>
        <p:txBody>
          <a:bodyPr wrap="square">
            <a:spAutoFit/>
          </a:bodyPr>
          <a:lstStyle/>
          <a:p>
            <a:r>
              <a:rPr lang="en-US" dirty="0"/>
              <a:t>Figure 2.1. Diagram of a pretest-posttest control group design</a:t>
            </a:r>
            <a:r>
              <a:rPr lang="en-US" dirty="0" smtClean="0"/>
              <a:t>.</a:t>
            </a:r>
            <a:endParaRPr lang="en-US" dirty="0"/>
          </a:p>
        </p:txBody>
      </p:sp>
      <p:sp>
        <p:nvSpPr>
          <p:cNvPr id="18" name="Footer Placeholder 17"/>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3024258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Random Assignment</a:t>
            </a:r>
            <a:br>
              <a:rPr lang="en-US" dirty="0"/>
            </a:br>
            <a:r>
              <a:rPr lang="en-US" dirty="0"/>
              <a:t>and Experimental Control</a:t>
            </a:r>
          </a:p>
        </p:txBody>
      </p:sp>
      <p:sp>
        <p:nvSpPr>
          <p:cNvPr id="3" name="Content Placeholder 2"/>
          <p:cNvSpPr>
            <a:spLocks noGrp="1"/>
          </p:cNvSpPr>
          <p:nvPr>
            <p:ph idx="1"/>
          </p:nvPr>
        </p:nvSpPr>
        <p:spPr/>
        <p:txBody>
          <a:bodyPr>
            <a:normAutofit/>
          </a:bodyPr>
          <a:lstStyle/>
          <a:p>
            <a:r>
              <a:rPr lang="en-US" b="1" dirty="0"/>
              <a:t>Random assignment</a:t>
            </a:r>
            <a:r>
              <a:rPr lang="en-US" dirty="0"/>
              <a:t> requires that all individuals available for a particular research study be able to participate potentially in either the experimental or the control group, and that only chance determines the group to which any individual is </a:t>
            </a:r>
            <a:r>
              <a:rPr lang="en-US" dirty="0" smtClean="0"/>
              <a:t>assigned</a:t>
            </a:r>
          </a:p>
          <a:p>
            <a:pPr lvl="1"/>
            <a:r>
              <a:rPr lang="en-US" u="sng" dirty="0" smtClean="0"/>
              <a:t>For example</a:t>
            </a:r>
            <a:r>
              <a:rPr lang="en-US" dirty="0" smtClean="0"/>
              <a:t>: Two groups are created as result of a coin toss. Heads assigns participant to Group A, Tails assigns to Group B</a:t>
            </a:r>
          </a:p>
          <a:p>
            <a:endParaRPr lang="en-US" sz="1100" dirty="0"/>
          </a:p>
          <a:p>
            <a:r>
              <a:rPr lang="en-US" dirty="0"/>
              <a:t>The faith in statistical chance to place participants into groups equally is bolstered as the number of participants in a study </a:t>
            </a:r>
            <a:r>
              <a:rPr lang="en-US" dirty="0" smtClean="0"/>
              <a:t>increases</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6765225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Random Assignment</a:t>
            </a:r>
            <a:br>
              <a:rPr lang="en-US" dirty="0"/>
            </a:br>
            <a:r>
              <a:rPr lang="en-US" dirty="0"/>
              <a:t>and Experimental Control</a:t>
            </a:r>
          </a:p>
        </p:txBody>
      </p:sp>
      <p:sp>
        <p:nvSpPr>
          <p:cNvPr id="3" name="Content Placeholder 2"/>
          <p:cNvSpPr>
            <a:spLocks noGrp="1"/>
          </p:cNvSpPr>
          <p:nvPr>
            <p:ph idx="1"/>
          </p:nvPr>
        </p:nvSpPr>
        <p:spPr>
          <a:xfrm>
            <a:off x="762000" y="1143000"/>
            <a:ext cx="8229600" cy="4267200"/>
          </a:xfrm>
        </p:spPr>
        <p:txBody>
          <a:bodyPr/>
          <a:lstStyle/>
          <a:p>
            <a:r>
              <a:rPr lang="en-US" dirty="0"/>
              <a:t>When enough participants are available, chance assignment assures that there will be no pre-existing systematic differences (e.g., average age, </a:t>
            </a:r>
            <a:r>
              <a:rPr lang="en-US" dirty="0" smtClean="0"/>
              <a:t>sex</a:t>
            </a:r>
            <a:r>
              <a:rPr lang="en-US" dirty="0"/>
              <a:t>, educational background, intelligence) between the groups at the onset of the study</a:t>
            </a:r>
          </a:p>
          <a:p>
            <a:pPr lvl="1"/>
            <a:r>
              <a:rPr lang="en-US" dirty="0"/>
              <a:t>There is also no reason to believe that they will experience any systematic differences during the research period, other than the treatment, whose delivery is controlled by the experimenter</a:t>
            </a:r>
          </a:p>
          <a:p>
            <a:endParaRPr lang="en-US" dirty="0" smtClean="0"/>
          </a:p>
          <a:p>
            <a:r>
              <a:rPr lang="en-US" dirty="0" smtClean="0"/>
              <a:t>If </a:t>
            </a:r>
            <a:r>
              <a:rPr lang="en-US" dirty="0"/>
              <a:t>any basis other than chance is used to assign participants to groups, then </a:t>
            </a:r>
            <a:r>
              <a:rPr lang="en-US" dirty="0" smtClean="0"/>
              <a:t>a </a:t>
            </a:r>
            <a:r>
              <a:rPr lang="en-US" dirty="0"/>
              <a:t>threat to internal validity, </a:t>
            </a:r>
            <a:r>
              <a:rPr lang="en-US" b="1" i="1" dirty="0"/>
              <a:t>selection</a:t>
            </a:r>
            <a:r>
              <a:rPr lang="en-US" dirty="0"/>
              <a:t>, may account for differences on the dependent variable</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3263651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Participant </a:t>
            </a:r>
            <a:r>
              <a:rPr lang="en-US" dirty="0" smtClean="0"/>
              <a:t>Loss</a:t>
            </a:r>
            <a:endParaRPr lang="en-US" dirty="0"/>
          </a:p>
        </p:txBody>
      </p:sp>
      <p:sp>
        <p:nvSpPr>
          <p:cNvPr id="3" name="Content Placeholder 2"/>
          <p:cNvSpPr>
            <a:spLocks noGrp="1"/>
          </p:cNvSpPr>
          <p:nvPr>
            <p:ph idx="1"/>
          </p:nvPr>
        </p:nvSpPr>
        <p:spPr/>
        <p:txBody>
          <a:bodyPr/>
          <a:lstStyle/>
          <a:p>
            <a:r>
              <a:rPr lang="en-US" dirty="0"/>
              <a:t>The advantages of random assignment for internal validity are assured as long as the initial equivalence of the experimental and control groups can be maintained throughout the </a:t>
            </a:r>
            <a:r>
              <a:rPr lang="en-US" dirty="0" smtClean="0"/>
              <a:t>study</a:t>
            </a:r>
          </a:p>
          <a:p>
            <a:pPr lvl="1"/>
            <a:r>
              <a:rPr lang="en-US" dirty="0"/>
              <a:t>Unfortunately, research involving human participants is never free of the possibility that at some time between random assignment to groups and the posttest, some may drop out of the experiment and become unavailable for final </a:t>
            </a:r>
            <a:r>
              <a:rPr lang="en-US" dirty="0" smtClean="0"/>
              <a:t>testing</a:t>
            </a:r>
          </a:p>
          <a:p>
            <a:endParaRPr lang="en-US" dirty="0"/>
          </a:p>
          <a:p>
            <a:r>
              <a:rPr lang="en-US" dirty="0"/>
              <a:t>If there is something about the experimental treatment that enhances or otherwise affects the chances of participants dropping out of the study, a serious problem is introduced because the initially equivalent groups may become differentially selected groups by the time of final testing</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6762222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Other Sources of </a:t>
            </a:r>
            <a:r>
              <a:rPr lang="en-US" dirty="0" smtClean="0"/>
              <a:t>Invalidity</a:t>
            </a:r>
            <a:endParaRPr lang="en-US" dirty="0"/>
          </a:p>
        </p:txBody>
      </p:sp>
      <p:sp>
        <p:nvSpPr>
          <p:cNvPr id="3" name="Content Placeholder 2"/>
          <p:cNvSpPr>
            <a:spLocks noGrp="1"/>
          </p:cNvSpPr>
          <p:nvPr>
            <p:ph idx="1"/>
          </p:nvPr>
        </p:nvSpPr>
        <p:spPr/>
        <p:txBody>
          <a:bodyPr>
            <a:normAutofit lnSpcReduction="10000"/>
          </a:bodyPr>
          <a:lstStyle/>
          <a:p>
            <a:r>
              <a:rPr lang="en-US" dirty="0"/>
              <a:t>Complete control over experimental treatments is necessitated by the fact that inferences drawn from studies using a control group are acceptable only when the treatments to which the experimental and control groups are exposed differ </a:t>
            </a:r>
            <a:r>
              <a:rPr lang="en-US" i="1" u="sng" dirty="0"/>
              <a:t>only</a:t>
            </a:r>
            <a:r>
              <a:rPr lang="en-US" dirty="0"/>
              <a:t> on the variable under </a:t>
            </a:r>
            <a:r>
              <a:rPr lang="en-US" dirty="0" smtClean="0"/>
              <a:t>consideration</a:t>
            </a:r>
          </a:p>
          <a:p>
            <a:pPr lvl="1"/>
            <a:r>
              <a:rPr lang="en-US" dirty="0" smtClean="0"/>
              <a:t>(i.e</a:t>
            </a:r>
            <a:r>
              <a:rPr lang="en-US" dirty="0"/>
              <a:t>., all other conditions are "held </a:t>
            </a:r>
            <a:r>
              <a:rPr lang="en-US" dirty="0" smtClean="0"/>
              <a:t>constant“ – keeping all possible factors or experiences similar across groups)</a:t>
            </a:r>
          </a:p>
          <a:p>
            <a:endParaRPr lang="en-US" dirty="0"/>
          </a:p>
          <a:p>
            <a:r>
              <a:rPr lang="en-US" dirty="0" smtClean="0"/>
              <a:t>A researcher's </a:t>
            </a:r>
            <a:r>
              <a:rPr lang="en-US" i="1" dirty="0"/>
              <a:t>expectations</a:t>
            </a:r>
            <a:r>
              <a:rPr lang="en-US" dirty="0"/>
              <a:t> about how the experiment will (or should) turn </a:t>
            </a:r>
            <a:r>
              <a:rPr lang="en-US" dirty="0" smtClean="0"/>
              <a:t>out can </a:t>
            </a:r>
            <a:r>
              <a:rPr lang="en-US" dirty="0"/>
              <a:t>threaten an experiment even when random assignment </a:t>
            </a:r>
            <a:r>
              <a:rPr lang="en-US" dirty="0" smtClean="0"/>
              <a:t>is used</a:t>
            </a:r>
            <a:endParaRPr lang="en-US" dirty="0"/>
          </a:p>
          <a:p>
            <a:pPr lvl="1"/>
            <a:r>
              <a:rPr lang="en-US" dirty="0" smtClean="0"/>
              <a:t>Such </a:t>
            </a:r>
            <a:r>
              <a:rPr lang="en-US" dirty="0"/>
              <a:t>effects </a:t>
            </a:r>
            <a:r>
              <a:rPr lang="en-US" dirty="0" smtClean="0"/>
              <a:t>can be generated by:</a:t>
            </a:r>
          </a:p>
          <a:p>
            <a:pPr lvl="2"/>
            <a:r>
              <a:rPr lang="en-US" i="1" dirty="0" smtClean="0"/>
              <a:t>Unintentional</a:t>
            </a:r>
            <a:r>
              <a:rPr lang="en-US" dirty="0" smtClean="0"/>
              <a:t> </a:t>
            </a:r>
            <a:r>
              <a:rPr lang="en-US" dirty="0"/>
              <a:t>differences in criteria applied by observers to participants in different </a:t>
            </a:r>
            <a:r>
              <a:rPr lang="en-US" dirty="0" smtClean="0"/>
              <a:t>groups</a:t>
            </a:r>
          </a:p>
          <a:p>
            <a:pPr lvl="2"/>
            <a:r>
              <a:rPr lang="en-US" i="1" dirty="0" smtClean="0"/>
              <a:t>Unintentional</a:t>
            </a:r>
            <a:r>
              <a:rPr lang="en-US" dirty="0" smtClean="0"/>
              <a:t> </a:t>
            </a:r>
            <a:r>
              <a:rPr lang="en-US" dirty="0"/>
              <a:t>misinterpretation of participants' </a:t>
            </a:r>
            <a:r>
              <a:rPr lang="en-US" dirty="0" smtClean="0"/>
              <a:t>responses</a:t>
            </a:r>
          </a:p>
          <a:p>
            <a:pPr lvl="2"/>
            <a:r>
              <a:rPr lang="en-US" i="1" dirty="0" smtClean="0"/>
              <a:t>Unintentional</a:t>
            </a:r>
            <a:r>
              <a:rPr lang="en-US" dirty="0" smtClean="0"/>
              <a:t> </a:t>
            </a:r>
            <a:r>
              <a:rPr lang="en-US" dirty="0"/>
              <a:t>errors of data recording and analysis, and the like</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9886908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Basic Issues of External </a:t>
            </a:r>
            <a:r>
              <a:rPr lang="en-US" dirty="0" smtClean="0"/>
              <a:t>Validity</a:t>
            </a:r>
            <a:endParaRPr lang="en-US" dirty="0"/>
          </a:p>
        </p:txBody>
      </p:sp>
      <p:sp>
        <p:nvSpPr>
          <p:cNvPr id="3" name="Content Placeholder 2"/>
          <p:cNvSpPr>
            <a:spLocks noGrp="1"/>
          </p:cNvSpPr>
          <p:nvPr>
            <p:ph idx="1"/>
          </p:nvPr>
        </p:nvSpPr>
        <p:spPr/>
        <p:txBody>
          <a:bodyPr>
            <a:normAutofit lnSpcReduction="10000"/>
          </a:bodyPr>
          <a:lstStyle/>
          <a:p>
            <a:r>
              <a:rPr lang="en-US" dirty="0"/>
              <a:t>The design issues we have been discussing thus far in the chapter have been concerned almost exclusively with the </a:t>
            </a:r>
            <a:r>
              <a:rPr lang="en-US" b="1" dirty="0"/>
              <a:t>internal validity </a:t>
            </a:r>
            <a:r>
              <a:rPr lang="en-US" dirty="0"/>
              <a:t>of </a:t>
            </a:r>
            <a:r>
              <a:rPr lang="en-US" dirty="0" smtClean="0"/>
              <a:t>a </a:t>
            </a:r>
            <a:r>
              <a:rPr lang="en-US" dirty="0"/>
              <a:t>research </a:t>
            </a:r>
            <a:r>
              <a:rPr lang="en-US" dirty="0" smtClean="0"/>
              <a:t>study</a:t>
            </a:r>
          </a:p>
          <a:p>
            <a:endParaRPr lang="en-US" dirty="0" smtClean="0"/>
          </a:p>
          <a:p>
            <a:r>
              <a:rPr lang="en-US" dirty="0"/>
              <a:t>For experimental as well as </a:t>
            </a:r>
            <a:r>
              <a:rPr lang="en-US" dirty="0" err="1"/>
              <a:t>nonexperimental</a:t>
            </a:r>
            <a:r>
              <a:rPr lang="en-US" dirty="0"/>
              <a:t> strategies, there may arise questions about the validity of interpretations of relationships obtained in any given study, particularly their applicability or generalizability beyond the results of the specific </a:t>
            </a:r>
            <a:r>
              <a:rPr lang="en-US" dirty="0" smtClean="0"/>
              <a:t>study</a:t>
            </a:r>
          </a:p>
          <a:p>
            <a:endParaRPr lang="en-US" dirty="0"/>
          </a:p>
          <a:p>
            <a:r>
              <a:rPr lang="en-US" dirty="0"/>
              <a:t>These concerns constitute issues of external validity, which can be further divided into questions </a:t>
            </a:r>
            <a:r>
              <a:rPr lang="en-US" dirty="0" smtClean="0"/>
              <a:t>of</a:t>
            </a:r>
          </a:p>
          <a:p>
            <a:pPr marL="744538" lvl="1" indent="-287338">
              <a:buFont typeface="+mj-lt"/>
              <a:buAutoNum type="alphaUcPeriod"/>
            </a:pPr>
            <a:r>
              <a:rPr lang="en-US" dirty="0" smtClean="0"/>
              <a:t>Generalizability </a:t>
            </a:r>
            <a:r>
              <a:rPr lang="en-US" dirty="0"/>
              <a:t>of </a:t>
            </a:r>
            <a:r>
              <a:rPr lang="en-US" dirty="0" err="1"/>
              <a:t>operationalizations</a:t>
            </a:r>
            <a:r>
              <a:rPr lang="en-US" dirty="0"/>
              <a:t>, </a:t>
            </a:r>
            <a:r>
              <a:rPr lang="en-US" dirty="0" smtClean="0"/>
              <a:t>and</a:t>
            </a:r>
          </a:p>
          <a:p>
            <a:pPr marL="744538" lvl="1" indent="-287338">
              <a:buFont typeface="+mj-lt"/>
              <a:buAutoNum type="alphaUcPeriod"/>
            </a:pPr>
            <a:r>
              <a:rPr lang="en-US" dirty="0" smtClean="0"/>
              <a:t>Generalizability </a:t>
            </a:r>
            <a:r>
              <a:rPr lang="en-US" dirty="0"/>
              <a:t>of results to other places and participant populations</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4058420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762000" y="1143000"/>
            <a:ext cx="8229600" cy="5105400"/>
          </a:xfrm>
        </p:spPr>
        <p:txBody>
          <a:bodyPr>
            <a:normAutofit lnSpcReduction="10000"/>
          </a:bodyPr>
          <a:lstStyle/>
          <a:p>
            <a:r>
              <a:rPr lang="en-US" sz="2400" dirty="0" smtClean="0"/>
              <a:t>The </a:t>
            </a:r>
            <a:r>
              <a:rPr lang="en-US" sz="2400" dirty="0"/>
              <a:t>advantages and limitations of experimental and </a:t>
            </a:r>
            <a:r>
              <a:rPr lang="en-US" sz="2400" dirty="0" err="1"/>
              <a:t>nonexperimental</a:t>
            </a:r>
            <a:r>
              <a:rPr lang="en-US" sz="2400" dirty="0"/>
              <a:t> research strategies tend to be </a:t>
            </a:r>
            <a:r>
              <a:rPr lang="en-US" sz="2400" dirty="0" smtClean="0"/>
              <a:t>complementary</a:t>
            </a:r>
          </a:p>
          <a:p>
            <a:pPr lvl="1"/>
            <a:r>
              <a:rPr lang="en-US" sz="2000" dirty="0" smtClean="0"/>
              <a:t>Effective </a:t>
            </a:r>
            <a:r>
              <a:rPr lang="en-US" sz="2000" dirty="0"/>
              <a:t>programs of research should make use of both </a:t>
            </a:r>
            <a:r>
              <a:rPr lang="en-US" sz="2000" dirty="0" smtClean="0"/>
              <a:t>strategies in </a:t>
            </a:r>
            <a:r>
              <a:rPr lang="en-US" sz="2000" dirty="0"/>
              <a:t>different stages of the research </a:t>
            </a:r>
            <a:r>
              <a:rPr lang="en-US" sz="2000" dirty="0" smtClean="0"/>
              <a:t>process</a:t>
            </a:r>
          </a:p>
          <a:p>
            <a:pPr marL="457200" lvl="1" indent="0">
              <a:buNone/>
            </a:pPr>
            <a:endParaRPr lang="en-US" sz="2000" dirty="0" smtClean="0"/>
          </a:p>
          <a:p>
            <a:r>
              <a:rPr lang="en-US" sz="2400" dirty="0"/>
              <a:t>Experimental studies are usually undertaken in the </a:t>
            </a:r>
            <a:r>
              <a:rPr lang="en-US" sz="2400" dirty="0" smtClean="0"/>
              <a:t>laboratory</a:t>
            </a:r>
          </a:p>
          <a:p>
            <a:pPr lvl="1"/>
            <a:r>
              <a:rPr lang="en-US" sz="2000" dirty="0" smtClean="0"/>
              <a:t>A laboratory </a:t>
            </a:r>
            <a:r>
              <a:rPr lang="en-US" sz="2000" dirty="0"/>
              <a:t>provides the conditions allowing the </a:t>
            </a:r>
            <a:r>
              <a:rPr lang="en-US" sz="2000" dirty="0" smtClean="0"/>
              <a:t>researcher </a:t>
            </a:r>
            <a:r>
              <a:rPr lang="en-US" sz="2000" dirty="0"/>
              <a:t>to carefully regulate the </a:t>
            </a:r>
            <a:r>
              <a:rPr lang="en-US" sz="2000" dirty="0" smtClean="0"/>
              <a:t>context</a:t>
            </a:r>
          </a:p>
          <a:p>
            <a:pPr marL="457200" lvl="1" indent="0">
              <a:buNone/>
            </a:pPr>
            <a:endParaRPr lang="en-US" sz="2000" dirty="0" smtClean="0"/>
          </a:p>
          <a:p>
            <a:r>
              <a:rPr lang="en-US" sz="2400" dirty="0" err="1"/>
              <a:t>Nonexperimental</a:t>
            </a:r>
            <a:r>
              <a:rPr lang="en-US" sz="2400" dirty="0"/>
              <a:t> </a:t>
            </a:r>
            <a:r>
              <a:rPr lang="en-US" sz="2400" dirty="0" smtClean="0"/>
              <a:t>strategies </a:t>
            </a:r>
            <a:r>
              <a:rPr lang="en-US" sz="2400" dirty="0"/>
              <a:t>are more likely to </a:t>
            </a:r>
            <a:r>
              <a:rPr lang="en-US" sz="2400" dirty="0" smtClean="0"/>
              <a:t>have:</a:t>
            </a:r>
          </a:p>
          <a:p>
            <a:pPr lvl="1"/>
            <a:r>
              <a:rPr lang="en-US" dirty="0"/>
              <a:t>v</a:t>
            </a:r>
            <a:r>
              <a:rPr lang="en-US" sz="2000" dirty="0" smtClean="0"/>
              <a:t>alue </a:t>
            </a:r>
            <a:r>
              <a:rPr lang="en-US" sz="2000" dirty="0"/>
              <a:t>of "real world" </a:t>
            </a:r>
            <a:r>
              <a:rPr lang="en-US" sz="2000" dirty="0" smtClean="0"/>
              <a:t>context</a:t>
            </a:r>
          </a:p>
          <a:p>
            <a:pPr lvl="1"/>
            <a:r>
              <a:rPr lang="en-US" dirty="0"/>
              <a:t>a</a:t>
            </a:r>
            <a:r>
              <a:rPr lang="en-US" sz="2000" dirty="0" smtClean="0"/>
              <a:t>vailability </a:t>
            </a:r>
            <a:r>
              <a:rPr lang="en-US" sz="2000" dirty="0"/>
              <a:t>of mass data in developing information about human actions</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9824161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Generalizability of </a:t>
            </a:r>
            <a:r>
              <a:rPr lang="en-US" dirty="0" err="1"/>
              <a:t>Operationalizations</a:t>
            </a:r>
            <a:endParaRPr lang="en-US" dirty="0"/>
          </a:p>
        </p:txBody>
      </p:sp>
      <p:sp>
        <p:nvSpPr>
          <p:cNvPr id="3" name="Content Placeholder 2"/>
          <p:cNvSpPr>
            <a:spLocks noGrp="1"/>
          </p:cNvSpPr>
          <p:nvPr>
            <p:ph idx="1"/>
          </p:nvPr>
        </p:nvSpPr>
        <p:spPr/>
        <p:txBody>
          <a:bodyPr/>
          <a:lstStyle/>
          <a:p>
            <a:r>
              <a:rPr lang="en-US" dirty="0"/>
              <a:t>Concerns over the validity of operations refer to the correct identification of the nature of the predictor and outcome variables and the underlying relationship between them</a:t>
            </a:r>
          </a:p>
          <a:p>
            <a:pPr lvl="1"/>
            <a:r>
              <a:rPr lang="en-US" dirty="0" smtClean="0"/>
              <a:t>To what extent do the </a:t>
            </a:r>
            <a:r>
              <a:rPr lang="en-US" dirty="0"/>
              <a:t>operations and measures embodied in the procedures of a particular study reflect the theoretical concepts that gave rise to the study in the first </a:t>
            </a:r>
            <a:r>
              <a:rPr lang="en-US" dirty="0" smtClean="0"/>
              <a:t>place?</a:t>
            </a:r>
          </a:p>
          <a:p>
            <a:endParaRPr lang="en-US" dirty="0" smtClean="0"/>
          </a:p>
          <a:p>
            <a:r>
              <a:rPr lang="en-US" dirty="0" smtClean="0"/>
              <a:t>Threats </a:t>
            </a:r>
            <a:r>
              <a:rPr lang="en-US" dirty="0"/>
              <a:t>to this form of validity arise from errors of measurement, misspecification of research operations, and, in general, the complexity of stimulus features that constitute our variables</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17287524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Generalizability of </a:t>
            </a:r>
            <a:r>
              <a:rPr lang="en-US" dirty="0" smtClean="0"/>
              <a:t>Results</a:t>
            </a:r>
            <a:br>
              <a:rPr lang="en-US" dirty="0" smtClean="0"/>
            </a:br>
            <a:r>
              <a:rPr lang="en-US" dirty="0" smtClean="0"/>
              <a:t>to </a:t>
            </a:r>
            <a:r>
              <a:rPr lang="en-US" dirty="0"/>
              <a:t>other Places and </a:t>
            </a:r>
            <a:r>
              <a:rPr lang="en-US" dirty="0" smtClean="0"/>
              <a:t>Populations</a:t>
            </a:r>
            <a:endParaRPr lang="en-US" dirty="0"/>
          </a:p>
        </p:txBody>
      </p:sp>
      <p:sp>
        <p:nvSpPr>
          <p:cNvPr id="3" name="Content Placeholder 2"/>
          <p:cNvSpPr>
            <a:spLocks noGrp="1"/>
          </p:cNvSpPr>
          <p:nvPr>
            <p:ph idx="1"/>
          </p:nvPr>
        </p:nvSpPr>
        <p:spPr/>
        <p:txBody>
          <a:bodyPr/>
          <a:lstStyle/>
          <a:p>
            <a:r>
              <a:rPr lang="en-US" dirty="0"/>
              <a:t>Once a research study has been completed, the investigator is usually interested in reaching conclusions that are generalizable across people and </a:t>
            </a:r>
            <a:r>
              <a:rPr lang="en-US" dirty="0" smtClean="0"/>
              <a:t>settings</a:t>
            </a:r>
          </a:p>
          <a:p>
            <a:pPr lvl="1"/>
            <a:r>
              <a:rPr lang="en-US" dirty="0"/>
              <a:t>Results </a:t>
            </a:r>
            <a:r>
              <a:rPr lang="en-US" dirty="0" smtClean="0"/>
              <a:t>applicable </a:t>
            </a:r>
            <a:r>
              <a:rPr lang="en-US" dirty="0"/>
              <a:t>only to particular persons at a particular time or place are of little value to a scientific endeavor that aims at achieving general principles of human behavior</a:t>
            </a:r>
          </a:p>
          <a:p>
            <a:endParaRPr lang="en-US" dirty="0" smtClean="0"/>
          </a:p>
          <a:p>
            <a:r>
              <a:rPr lang="en-US" b="1" dirty="0"/>
              <a:t>Generalizability</a:t>
            </a:r>
            <a:r>
              <a:rPr lang="en-US" dirty="0"/>
              <a:t> refers to the robustness of a </a:t>
            </a:r>
            <a:r>
              <a:rPr lang="en-US" dirty="0" smtClean="0"/>
              <a:t>phenomenon – </a:t>
            </a:r>
            <a:r>
              <a:rPr lang="en-US" dirty="0"/>
              <a:t>the extent to which a relationship, once identified, can be expected to recur at other times, places, and populations under different environmental conditions</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40102830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Generalizability of Results</a:t>
            </a:r>
            <a:br>
              <a:rPr lang="en-US" dirty="0"/>
            </a:br>
            <a:r>
              <a:rPr lang="en-US" dirty="0"/>
              <a:t>to other Places and Populations</a:t>
            </a:r>
          </a:p>
        </p:txBody>
      </p:sp>
      <p:sp>
        <p:nvSpPr>
          <p:cNvPr id="3" name="Content Placeholder 2"/>
          <p:cNvSpPr>
            <a:spLocks noGrp="1"/>
          </p:cNvSpPr>
          <p:nvPr>
            <p:ph idx="1"/>
          </p:nvPr>
        </p:nvSpPr>
        <p:spPr/>
        <p:txBody>
          <a:bodyPr/>
          <a:lstStyle/>
          <a:p>
            <a:r>
              <a:rPr lang="en-US" dirty="0"/>
              <a:t>Just as the validity of measurement depends upon an adequate representation of variation in the theoretical concept, participant generalizability depends upon the extent to which the participants included in a study represent the potential variability of the human </a:t>
            </a:r>
            <a:r>
              <a:rPr lang="en-US" dirty="0" smtClean="0"/>
              <a:t>organism</a:t>
            </a:r>
          </a:p>
          <a:p>
            <a:endParaRPr lang="en-US" dirty="0"/>
          </a:p>
          <a:p>
            <a:r>
              <a:rPr lang="en-US" b="1" dirty="0" smtClean="0"/>
              <a:t>Random </a:t>
            </a:r>
            <a:r>
              <a:rPr lang="en-US" b="1" dirty="0"/>
              <a:t>selection</a:t>
            </a:r>
            <a:r>
              <a:rPr lang="en-US" dirty="0"/>
              <a:t> is required to assure generalizability of results from the sample to the entire population of relevant </a:t>
            </a:r>
            <a:r>
              <a:rPr lang="en-US" dirty="0" smtClean="0"/>
              <a:t>persons</a:t>
            </a:r>
          </a:p>
          <a:p>
            <a:pPr lvl="1"/>
            <a:r>
              <a:rPr lang="en-US" dirty="0"/>
              <a:t>The ground rule of </a:t>
            </a:r>
            <a:r>
              <a:rPr lang="en-US" b="1" dirty="0"/>
              <a:t>random selection </a:t>
            </a:r>
            <a:r>
              <a:rPr lang="en-US" dirty="0"/>
              <a:t>is that all persons in the population of interest are equally likely to be included in the research </a:t>
            </a:r>
            <a:r>
              <a:rPr lang="en-US" dirty="0" smtClean="0"/>
              <a:t>sample</a:t>
            </a:r>
          </a:p>
          <a:p>
            <a:pPr lvl="1"/>
            <a:r>
              <a:rPr lang="en-US" dirty="0"/>
              <a:t>Random selection to yield a representative sample is a rarely realized ideal in social </a:t>
            </a:r>
            <a:r>
              <a:rPr lang="en-US" dirty="0" smtClean="0"/>
              <a:t>research</a:t>
            </a:r>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349584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Causation</a:t>
            </a:r>
          </a:p>
        </p:txBody>
      </p:sp>
      <p:sp>
        <p:nvSpPr>
          <p:cNvPr id="3" name="Content Placeholder 2"/>
          <p:cNvSpPr>
            <a:spLocks noGrp="1"/>
          </p:cNvSpPr>
          <p:nvPr>
            <p:ph idx="1"/>
          </p:nvPr>
        </p:nvSpPr>
        <p:spPr>
          <a:xfrm>
            <a:off x="762000" y="1143000"/>
            <a:ext cx="8229600" cy="4876800"/>
          </a:xfrm>
        </p:spPr>
        <p:txBody>
          <a:bodyPr>
            <a:normAutofit lnSpcReduction="10000"/>
          </a:bodyPr>
          <a:lstStyle/>
          <a:p>
            <a:r>
              <a:rPr lang="en-US" sz="2400" dirty="0"/>
              <a:t>The purpose of most research studies is to investigate a hypothesized relationship between the occurrence of variation or change in one variable, </a:t>
            </a:r>
            <a:r>
              <a:rPr lang="en-US" sz="2400" dirty="0">
                <a:solidFill>
                  <a:srgbClr val="00B050"/>
                </a:solidFill>
              </a:rPr>
              <a:t>A</a:t>
            </a:r>
            <a:r>
              <a:rPr lang="en-US" sz="2400" dirty="0"/>
              <a:t>, and the occurrence of variation or change in another variable, </a:t>
            </a:r>
            <a:r>
              <a:rPr lang="en-US" sz="2400" dirty="0" smtClean="0">
                <a:solidFill>
                  <a:srgbClr val="C00000"/>
                </a:solidFill>
              </a:rPr>
              <a:t>B</a:t>
            </a:r>
            <a:endParaRPr lang="en-US" sz="2400" dirty="0" smtClean="0"/>
          </a:p>
          <a:p>
            <a:r>
              <a:rPr lang="en-US" sz="2400" dirty="0"/>
              <a:t>To say that there is a relationship between two such variables means that if the value or state of one variable differs or changes, we can expect that the value or state of the other will also change or </a:t>
            </a:r>
            <a:r>
              <a:rPr lang="en-US" sz="2400" dirty="0" smtClean="0"/>
              <a:t>differ</a:t>
            </a:r>
          </a:p>
          <a:p>
            <a:endParaRPr lang="en-US" sz="2400" dirty="0" smtClean="0"/>
          </a:p>
          <a:p>
            <a:r>
              <a:rPr lang="en-US" sz="2400" u="sng" dirty="0" smtClean="0"/>
              <a:t>For example</a:t>
            </a:r>
            <a:r>
              <a:rPr lang="en-US" sz="2400" dirty="0" smtClean="0"/>
              <a:t> – </a:t>
            </a:r>
            <a:r>
              <a:rPr lang="en-US" sz="2400" dirty="0" smtClean="0">
                <a:solidFill>
                  <a:srgbClr val="00B050"/>
                </a:solidFill>
              </a:rPr>
              <a:t>A</a:t>
            </a:r>
            <a:r>
              <a:rPr lang="en-US" sz="2400" dirty="0"/>
              <a:t>: </a:t>
            </a:r>
            <a:r>
              <a:rPr lang="en-US" sz="2400" dirty="0" smtClean="0"/>
              <a:t>Mood Measurement; </a:t>
            </a:r>
            <a:r>
              <a:rPr lang="en-US" sz="2400" dirty="0">
                <a:solidFill>
                  <a:srgbClr val="C00000"/>
                </a:solidFill>
              </a:rPr>
              <a:t>B</a:t>
            </a:r>
            <a:r>
              <a:rPr lang="en-US" sz="2400" dirty="0"/>
              <a:t>: Weather </a:t>
            </a:r>
          </a:p>
          <a:p>
            <a:pPr lvl="1"/>
            <a:r>
              <a:rPr lang="en-US" sz="2000" dirty="0" smtClean="0"/>
              <a:t>On a sunny day we observe more positive moods</a:t>
            </a:r>
          </a:p>
          <a:p>
            <a:pPr lvl="1"/>
            <a:r>
              <a:rPr lang="en-US" sz="2000" dirty="0" smtClean="0"/>
              <a:t>On a cloudy day we observe more negative moods</a:t>
            </a:r>
          </a:p>
          <a:p>
            <a:pPr lvl="1"/>
            <a:r>
              <a:rPr lang="en-US" sz="2000" i="1" dirty="0" smtClean="0"/>
              <a:t>What can we suggest the relationship might be between </a:t>
            </a:r>
            <a:r>
              <a:rPr lang="en-US" sz="2000" i="1" dirty="0" smtClean="0">
                <a:solidFill>
                  <a:srgbClr val="00B050"/>
                </a:solidFill>
              </a:rPr>
              <a:t>A</a:t>
            </a:r>
            <a:r>
              <a:rPr lang="en-US" sz="2000" i="1" dirty="0" smtClean="0"/>
              <a:t> and </a:t>
            </a:r>
            <a:r>
              <a:rPr lang="en-US" sz="2000" i="1" dirty="0" smtClean="0">
                <a:solidFill>
                  <a:srgbClr val="C00000"/>
                </a:solidFill>
              </a:rPr>
              <a:t>B</a:t>
            </a:r>
            <a:r>
              <a:rPr lang="en-US" sz="2000" i="1" dirty="0" smtClean="0"/>
              <a:t>?</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3218136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Causation</a:t>
            </a:r>
          </a:p>
        </p:txBody>
      </p:sp>
      <p:sp>
        <p:nvSpPr>
          <p:cNvPr id="3" name="Content Placeholder 2"/>
          <p:cNvSpPr>
            <a:spLocks noGrp="1"/>
          </p:cNvSpPr>
          <p:nvPr>
            <p:ph idx="1"/>
          </p:nvPr>
        </p:nvSpPr>
        <p:spPr>
          <a:xfrm>
            <a:off x="762000" y="1143000"/>
            <a:ext cx="8229600" cy="5029200"/>
          </a:xfrm>
        </p:spPr>
        <p:txBody>
          <a:bodyPr>
            <a:normAutofit/>
          </a:bodyPr>
          <a:lstStyle/>
          <a:p>
            <a:r>
              <a:rPr lang="en-US" sz="2400" dirty="0"/>
              <a:t>The more precise the theoretical specification of a predicted relationship, the more closely the obtained data can be matched against the </a:t>
            </a:r>
            <a:r>
              <a:rPr lang="en-US" sz="2400" dirty="0" smtClean="0"/>
              <a:t>prediction</a:t>
            </a:r>
          </a:p>
          <a:p>
            <a:r>
              <a:rPr lang="en-US" sz="2400" dirty="0"/>
              <a:t>Directionality of relationships may be differentiated into three </a:t>
            </a:r>
            <a:r>
              <a:rPr lang="en-US" sz="2400" dirty="0" smtClean="0"/>
              <a:t>types:</a:t>
            </a:r>
          </a:p>
          <a:p>
            <a:pPr marL="690563" lvl="1" indent="-233363">
              <a:buFont typeface="+mj-lt"/>
              <a:buAutoNum type="arabicPeriod"/>
            </a:pPr>
            <a:r>
              <a:rPr lang="en-US" sz="2000" b="1" i="1" dirty="0"/>
              <a:t>Unidirectional </a:t>
            </a:r>
            <a:r>
              <a:rPr lang="en-US" sz="2000" b="1" i="1" dirty="0" smtClean="0"/>
              <a:t>causation</a:t>
            </a:r>
          </a:p>
          <a:p>
            <a:pPr lvl="2"/>
            <a:r>
              <a:rPr lang="en-US" sz="1800" dirty="0"/>
              <a:t>A produce subsequent changes in B, but changes in B do not influence </a:t>
            </a:r>
            <a:r>
              <a:rPr lang="en-US" sz="1800" dirty="0" smtClean="0"/>
              <a:t>A</a:t>
            </a:r>
          </a:p>
          <a:p>
            <a:pPr marL="914400" lvl="2" indent="0">
              <a:buNone/>
            </a:pPr>
            <a:endParaRPr lang="en-US" sz="1000" b="1" i="1" dirty="0" smtClean="0"/>
          </a:p>
          <a:p>
            <a:pPr marL="690563" lvl="1" indent="-233363">
              <a:buFont typeface="+mj-lt"/>
              <a:buAutoNum type="arabicPeriod"/>
            </a:pPr>
            <a:r>
              <a:rPr lang="en-US" sz="2000" b="1" i="1" dirty="0"/>
              <a:t>Bidirectional </a:t>
            </a:r>
            <a:r>
              <a:rPr lang="en-US" sz="2000" b="1" i="1" dirty="0" smtClean="0"/>
              <a:t>causation</a:t>
            </a:r>
          </a:p>
          <a:p>
            <a:pPr lvl="2"/>
            <a:r>
              <a:rPr lang="en-US" sz="1800" dirty="0" smtClean="0"/>
              <a:t>Changes </a:t>
            </a:r>
            <a:r>
              <a:rPr lang="en-US" sz="1800" dirty="0"/>
              <a:t>in A lead to changes in B and, in addition, changing B produces changes in </a:t>
            </a:r>
            <a:r>
              <a:rPr lang="en-US" sz="1800" dirty="0" smtClean="0"/>
              <a:t>A</a:t>
            </a:r>
          </a:p>
          <a:p>
            <a:pPr marL="914400" lvl="2" indent="0">
              <a:buNone/>
            </a:pPr>
            <a:endParaRPr lang="en-US" sz="1000" b="1" i="1" dirty="0" smtClean="0"/>
          </a:p>
          <a:p>
            <a:pPr marL="690563" lvl="1" indent="-233363">
              <a:buFont typeface="+mj-lt"/>
              <a:buAutoNum type="arabicPeriod"/>
            </a:pPr>
            <a:r>
              <a:rPr lang="en-US" sz="2000" b="1" i="1" dirty="0" err="1"/>
              <a:t>Noncausal</a:t>
            </a:r>
            <a:r>
              <a:rPr lang="en-US" sz="2000" b="1" i="1" dirty="0"/>
              <a:t> </a:t>
            </a:r>
            <a:r>
              <a:rPr lang="en-US" sz="2000" b="1" i="1" dirty="0" err="1" smtClean="0"/>
              <a:t>covariation</a:t>
            </a:r>
            <a:endParaRPr lang="en-US" sz="2000" b="1" i="1" dirty="0" smtClean="0"/>
          </a:p>
          <a:p>
            <a:pPr lvl="2"/>
            <a:r>
              <a:rPr lang="en-US" sz="1800" dirty="0"/>
              <a:t>C</a:t>
            </a:r>
            <a:r>
              <a:rPr lang="en-US" sz="1800" dirty="0" smtClean="0"/>
              <a:t>hanges </a:t>
            </a:r>
            <a:r>
              <a:rPr lang="en-US" sz="1800" dirty="0"/>
              <a:t>in A are indirectly accompanied by changes in B, because both A and B are determined by changes in an </a:t>
            </a:r>
            <a:r>
              <a:rPr lang="en-US" sz="1800" b="1" i="1" dirty="0"/>
              <a:t>extraneous variable</a:t>
            </a:r>
            <a:r>
              <a:rPr lang="en-US" sz="1800" dirty="0"/>
              <a:t>, C</a:t>
            </a:r>
            <a:endParaRPr lang="en-US" sz="1800" i="1"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4226219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Causation versus </a:t>
            </a:r>
            <a:r>
              <a:rPr lang="en-US" dirty="0" err="1" smtClean="0"/>
              <a:t>Covariation</a:t>
            </a:r>
            <a:endParaRPr lang="en-US" dirty="0"/>
          </a:p>
        </p:txBody>
      </p:sp>
      <p:sp>
        <p:nvSpPr>
          <p:cNvPr id="3" name="Content Placeholder 2"/>
          <p:cNvSpPr>
            <a:spLocks noGrp="1"/>
          </p:cNvSpPr>
          <p:nvPr>
            <p:ph idx="1"/>
          </p:nvPr>
        </p:nvSpPr>
        <p:spPr>
          <a:xfrm>
            <a:off x="762000" y="1143000"/>
            <a:ext cx="8229600" cy="4953000"/>
          </a:xfrm>
        </p:spPr>
        <p:txBody>
          <a:bodyPr>
            <a:normAutofit/>
          </a:bodyPr>
          <a:lstStyle/>
          <a:p>
            <a:r>
              <a:rPr lang="en-US" sz="2400" dirty="0"/>
              <a:t>The simple observation that when A varies, B also varies, is </a:t>
            </a:r>
            <a:r>
              <a:rPr lang="en-US" sz="2400" u="sng" dirty="0"/>
              <a:t>not</a:t>
            </a:r>
            <a:r>
              <a:rPr lang="en-US" sz="2400" dirty="0"/>
              <a:t> sufficient to demonstrate which of these three possibilities is </a:t>
            </a:r>
            <a:r>
              <a:rPr lang="en-US" sz="2400" dirty="0" smtClean="0"/>
              <a:t>correct</a:t>
            </a:r>
          </a:p>
          <a:p>
            <a:pPr marL="0" indent="0">
              <a:buNone/>
            </a:pPr>
            <a:endParaRPr lang="en-US" sz="2400" dirty="0" smtClean="0"/>
          </a:p>
          <a:p>
            <a:r>
              <a:rPr lang="en-US" sz="2400" dirty="0"/>
              <a:t>To determine that any particular causal direction exists, alternative explanations for the observed relationship must be ruled </a:t>
            </a:r>
            <a:r>
              <a:rPr lang="en-US" sz="2400" dirty="0" smtClean="0"/>
              <a:t>out</a:t>
            </a:r>
          </a:p>
          <a:p>
            <a:pPr marL="0" indent="0">
              <a:buNone/>
            </a:pPr>
            <a:endParaRPr lang="en-US" sz="2400" dirty="0" smtClean="0"/>
          </a:p>
          <a:p>
            <a:r>
              <a:rPr lang="en-US" dirty="0"/>
              <a:t>When an observed relationship is found to have been mistakenly interpreted as a causal relationship of type 1 or 2, when it is actually a case of type 3, the relationship is said to be </a:t>
            </a:r>
            <a:r>
              <a:rPr lang="en-US" b="1" i="1" dirty="0" smtClean="0"/>
              <a:t>spurious</a:t>
            </a:r>
            <a:endParaRPr lang="en-US" sz="2400"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487077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Moderators and Mediators of </a:t>
            </a:r>
            <a:r>
              <a:rPr lang="en-US" dirty="0" smtClean="0"/>
              <a:t>Relationships</a:t>
            </a:r>
            <a:endParaRPr lang="en-US" dirty="0"/>
          </a:p>
        </p:txBody>
      </p:sp>
      <p:sp>
        <p:nvSpPr>
          <p:cNvPr id="3" name="Content Placeholder 2"/>
          <p:cNvSpPr>
            <a:spLocks noGrp="1"/>
          </p:cNvSpPr>
          <p:nvPr>
            <p:ph idx="1"/>
          </p:nvPr>
        </p:nvSpPr>
        <p:spPr>
          <a:xfrm>
            <a:off x="762000" y="1143000"/>
            <a:ext cx="8229600" cy="5029200"/>
          </a:xfrm>
        </p:spPr>
        <p:txBody>
          <a:bodyPr>
            <a:normAutofit lnSpcReduction="10000"/>
          </a:bodyPr>
          <a:lstStyle/>
          <a:p>
            <a:r>
              <a:rPr lang="en-US" dirty="0"/>
              <a:t>In addition to specifying the nature and direction of a relationship under study, it also is important to distinguish between two different types of “third variables” that can influence predictive relationships—</a:t>
            </a:r>
            <a:r>
              <a:rPr lang="en-US" b="1" dirty="0"/>
              <a:t>moderators</a:t>
            </a:r>
            <a:r>
              <a:rPr lang="en-US" dirty="0"/>
              <a:t> and </a:t>
            </a:r>
            <a:r>
              <a:rPr lang="en-US" b="1" dirty="0"/>
              <a:t>mediators</a:t>
            </a:r>
            <a:r>
              <a:rPr lang="en-US" dirty="0"/>
              <a:t> (Baron &amp; Kenny, 1986</a:t>
            </a:r>
            <a:r>
              <a:rPr lang="en-US" dirty="0" smtClean="0"/>
              <a:t>)</a:t>
            </a:r>
          </a:p>
          <a:p>
            <a:endParaRPr lang="en-US" dirty="0" smtClean="0"/>
          </a:p>
          <a:p>
            <a:r>
              <a:rPr lang="en-US" dirty="0"/>
              <a:t>Sometimes a predictive relationship can be either augmented or blocked by the presence or absence of other variables that serve as </a:t>
            </a:r>
            <a:r>
              <a:rPr lang="en-US" b="1" dirty="0" smtClean="0"/>
              <a:t>moderators</a:t>
            </a:r>
          </a:p>
          <a:p>
            <a:endParaRPr lang="en-US" b="1" dirty="0" smtClean="0"/>
          </a:p>
          <a:p>
            <a:r>
              <a:rPr lang="en-US" dirty="0" smtClean="0"/>
              <a:t>When an additional variable (C) is necessary to complete the directional process linking two other variables (A and B) we have </a:t>
            </a:r>
            <a:r>
              <a:rPr lang="en-US" b="1" dirty="0" smtClean="0"/>
              <a:t>mediation</a:t>
            </a:r>
            <a:endParaRPr lang="en-US" dirty="0"/>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2071110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Moderators and Mediators of Relationships</a:t>
            </a:r>
          </a:p>
        </p:txBody>
      </p:sp>
      <p:sp>
        <p:nvSpPr>
          <p:cNvPr id="3" name="Content Placeholder 2"/>
          <p:cNvSpPr>
            <a:spLocks noGrp="1"/>
          </p:cNvSpPr>
          <p:nvPr>
            <p:ph idx="1"/>
          </p:nvPr>
        </p:nvSpPr>
        <p:spPr>
          <a:xfrm>
            <a:off x="762000" y="1143000"/>
            <a:ext cx="8229600" cy="4876800"/>
          </a:xfrm>
        </p:spPr>
        <p:txBody>
          <a:bodyPr/>
          <a:lstStyle/>
          <a:p>
            <a:r>
              <a:rPr lang="en-US" dirty="0" smtClean="0"/>
              <a:t>Moderation</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smtClean="0"/>
          </a:p>
          <a:p>
            <a:r>
              <a:rPr lang="en-US" dirty="0" smtClean="0"/>
              <a:t>Mediation</a:t>
            </a:r>
          </a:p>
        </p:txBody>
      </p:sp>
      <p:grpSp>
        <p:nvGrpSpPr>
          <p:cNvPr id="28" name="Group 27"/>
          <p:cNvGrpSpPr/>
          <p:nvPr/>
        </p:nvGrpSpPr>
        <p:grpSpPr>
          <a:xfrm>
            <a:off x="2895600" y="1676400"/>
            <a:ext cx="3657600" cy="1447800"/>
            <a:chOff x="2895600" y="1524000"/>
            <a:chExt cx="3657600" cy="1447800"/>
          </a:xfrm>
        </p:grpSpPr>
        <p:sp>
          <p:nvSpPr>
            <p:cNvPr id="9" name="Rectangle 8"/>
            <p:cNvSpPr/>
            <p:nvPr/>
          </p:nvSpPr>
          <p:spPr>
            <a:xfrm>
              <a:off x="2895600" y="2514600"/>
              <a:ext cx="990600" cy="457200"/>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A</a:t>
              </a:r>
              <a:endParaRPr lang="en-US" dirty="0">
                <a:solidFill>
                  <a:srgbClr val="002060"/>
                </a:solidFill>
              </a:endParaRPr>
            </a:p>
          </p:txBody>
        </p:sp>
        <p:sp>
          <p:nvSpPr>
            <p:cNvPr id="12" name="Rectangle 11"/>
            <p:cNvSpPr/>
            <p:nvPr/>
          </p:nvSpPr>
          <p:spPr>
            <a:xfrm>
              <a:off x="5562600" y="2514600"/>
              <a:ext cx="990600" cy="457200"/>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B</a:t>
              </a:r>
              <a:endParaRPr lang="en-US" dirty="0">
                <a:solidFill>
                  <a:srgbClr val="002060"/>
                </a:solidFill>
              </a:endParaRPr>
            </a:p>
          </p:txBody>
        </p:sp>
        <p:sp>
          <p:nvSpPr>
            <p:cNvPr id="13" name="Rectangle 12"/>
            <p:cNvSpPr/>
            <p:nvPr/>
          </p:nvSpPr>
          <p:spPr>
            <a:xfrm>
              <a:off x="4238847" y="1524000"/>
              <a:ext cx="990600" cy="457200"/>
            </a:xfrm>
            <a:prstGeom prst="rect">
              <a:avLst/>
            </a:prstGeom>
            <a:solidFill>
              <a:srgbClr val="FF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C</a:t>
              </a:r>
              <a:endParaRPr lang="en-US" dirty="0">
                <a:solidFill>
                  <a:srgbClr val="C00000"/>
                </a:solidFill>
              </a:endParaRPr>
            </a:p>
          </p:txBody>
        </p:sp>
        <p:cxnSp>
          <p:nvCxnSpPr>
            <p:cNvPr id="11" name="Straight Arrow Connector 10"/>
            <p:cNvCxnSpPr>
              <a:stCxn id="9" idx="3"/>
              <a:endCxn id="12" idx="1"/>
            </p:cNvCxnSpPr>
            <p:nvPr/>
          </p:nvCxnSpPr>
          <p:spPr>
            <a:xfrm>
              <a:off x="3886200" y="2743200"/>
              <a:ext cx="1676400" cy="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3" idx="2"/>
            </p:cNvCxnSpPr>
            <p:nvPr/>
          </p:nvCxnSpPr>
          <p:spPr>
            <a:xfrm>
              <a:off x="4734147" y="1981200"/>
              <a:ext cx="0" cy="76200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2362200" y="4953000"/>
            <a:ext cx="4724400" cy="457200"/>
            <a:chOff x="2362200" y="4800600"/>
            <a:chExt cx="4724400" cy="457200"/>
          </a:xfrm>
        </p:grpSpPr>
        <p:sp>
          <p:nvSpPr>
            <p:cNvPr id="20" name="Rectangle 19"/>
            <p:cNvSpPr/>
            <p:nvPr/>
          </p:nvSpPr>
          <p:spPr>
            <a:xfrm>
              <a:off x="2362200" y="4800600"/>
              <a:ext cx="990600" cy="457200"/>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A</a:t>
              </a:r>
              <a:endParaRPr lang="en-US" dirty="0">
                <a:solidFill>
                  <a:srgbClr val="002060"/>
                </a:solidFill>
              </a:endParaRPr>
            </a:p>
          </p:txBody>
        </p:sp>
        <p:sp>
          <p:nvSpPr>
            <p:cNvPr id="21" name="Rectangle 20"/>
            <p:cNvSpPr/>
            <p:nvPr/>
          </p:nvSpPr>
          <p:spPr>
            <a:xfrm>
              <a:off x="6096000" y="4800600"/>
              <a:ext cx="990600" cy="457200"/>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B</a:t>
              </a:r>
              <a:endParaRPr lang="en-US" dirty="0">
                <a:solidFill>
                  <a:srgbClr val="002060"/>
                </a:solidFill>
              </a:endParaRPr>
            </a:p>
          </p:txBody>
        </p:sp>
        <p:sp>
          <p:nvSpPr>
            <p:cNvPr id="22" name="Rectangle 21"/>
            <p:cNvSpPr/>
            <p:nvPr/>
          </p:nvSpPr>
          <p:spPr>
            <a:xfrm>
              <a:off x="4248594" y="4800600"/>
              <a:ext cx="990600" cy="457200"/>
            </a:xfrm>
            <a:prstGeom prst="rect">
              <a:avLst/>
            </a:prstGeom>
            <a:solidFill>
              <a:srgbClr val="FF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C</a:t>
              </a:r>
              <a:endParaRPr lang="en-US" dirty="0">
                <a:solidFill>
                  <a:srgbClr val="C00000"/>
                </a:solidFill>
              </a:endParaRPr>
            </a:p>
          </p:txBody>
        </p:sp>
        <p:cxnSp>
          <p:nvCxnSpPr>
            <p:cNvPr id="23" name="Straight Arrow Connector 22"/>
            <p:cNvCxnSpPr>
              <a:stCxn id="20" idx="3"/>
              <a:endCxn id="22" idx="1"/>
            </p:cNvCxnSpPr>
            <p:nvPr/>
          </p:nvCxnSpPr>
          <p:spPr>
            <a:xfrm>
              <a:off x="3352800" y="5029200"/>
              <a:ext cx="895794" cy="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2" idx="3"/>
              <a:endCxn id="21" idx="1"/>
            </p:cNvCxnSpPr>
            <p:nvPr/>
          </p:nvCxnSpPr>
          <p:spPr>
            <a:xfrm>
              <a:off x="5239194" y="5029200"/>
              <a:ext cx="856806" cy="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sp>
        <p:nvSpPr>
          <p:cNvPr id="17" name="Footer Placeholder 16"/>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1114775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Phases of </a:t>
            </a:r>
            <a:r>
              <a:rPr lang="en-US" dirty="0" smtClean="0"/>
              <a:t>Research</a:t>
            </a:r>
            <a:endParaRPr lang="en-US" dirty="0"/>
          </a:p>
        </p:txBody>
      </p:sp>
      <p:sp>
        <p:nvSpPr>
          <p:cNvPr id="3" name="Content Placeholder 2"/>
          <p:cNvSpPr>
            <a:spLocks noGrp="1"/>
          </p:cNvSpPr>
          <p:nvPr>
            <p:ph idx="1"/>
          </p:nvPr>
        </p:nvSpPr>
        <p:spPr>
          <a:xfrm>
            <a:off x="762000" y="1143000"/>
            <a:ext cx="8229600" cy="4724400"/>
          </a:xfrm>
        </p:spPr>
        <p:txBody>
          <a:bodyPr/>
          <a:lstStyle/>
          <a:p>
            <a:r>
              <a:rPr lang="en-US" dirty="0" smtClean="0"/>
              <a:t>Naturalistic Observation of Human Behavior</a:t>
            </a:r>
          </a:p>
          <a:p>
            <a:pPr lvl="1"/>
            <a:r>
              <a:rPr lang="en-US" dirty="0" smtClean="0"/>
              <a:t>Systematic observation </a:t>
            </a:r>
            <a:r>
              <a:rPr lang="en-US" dirty="0"/>
              <a:t>of natural phenomena</a:t>
            </a:r>
            <a:endParaRPr lang="en-US" dirty="0" smtClean="0"/>
          </a:p>
          <a:p>
            <a:r>
              <a:rPr lang="en-US" dirty="0" smtClean="0"/>
              <a:t>Classification</a:t>
            </a:r>
          </a:p>
          <a:p>
            <a:pPr lvl="1"/>
            <a:r>
              <a:rPr lang="en-US" dirty="0"/>
              <a:t>Observations are ordered according to a system of categorization, or taxonomy</a:t>
            </a:r>
            <a:endParaRPr lang="en-US" dirty="0" smtClean="0"/>
          </a:p>
          <a:p>
            <a:r>
              <a:rPr lang="en-US" dirty="0" smtClean="0"/>
              <a:t>Verification Process</a:t>
            </a:r>
          </a:p>
          <a:p>
            <a:pPr lvl="1"/>
            <a:r>
              <a:rPr lang="en-US" dirty="0"/>
              <a:t>W</a:t>
            </a:r>
            <a:r>
              <a:rPr lang="en-US" dirty="0" smtClean="0"/>
              <a:t>here </a:t>
            </a:r>
            <a:r>
              <a:rPr lang="en-US" dirty="0"/>
              <a:t>experimentation is possible, it is the most powerful research strategy available for determining the source and direction of relations between </a:t>
            </a:r>
            <a:r>
              <a:rPr lang="en-US" dirty="0" smtClean="0"/>
              <a:t>variables</a:t>
            </a:r>
          </a:p>
          <a:p>
            <a:pPr lvl="1"/>
            <a:r>
              <a:rPr lang="en-US" dirty="0"/>
              <a:t>T</a:t>
            </a:r>
            <a:r>
              <a:rPr lang="en-US" dirty="0" smtClean="0"/>
              <a:t>he </a:t>
            </a:r>
            <a:r>
              <a:rPr lang="en-US" dirty="0"/>
              <a:t>purpose of the hypothesis-testing experiment is to clarify the relationship between two (or more) variables by bringing the variation of at least one of the elements in the relationship under the control of the researcher</a:t>
            </a:r>
          </a:p>
        </p:txBody>
      </p:sp>
      <p:sp>
        <p:nvSpPr>
          <p:cNvPr id="5" name="Footer Placeholder 4"/>
          <p:cNvSpPr>
            <a:spLocks noGrp="1"/>
          </p:cNvSpPr>
          <p:nvPr>
            <p:ph type="ftr" sz="quarter" idx="11"/>
          </p:nvPr>
        </p:nvSpPr>
        <p:spPr/>
        <p:txBody>
          <a:bodyPr/>
          <a:lstStyle/>
          <a:p>
            <a:r>
              <a:rPr lang="en-GB" smtClean="0"/>
              <a:t>Created by Christopher S. Lamb to accompany Crano, Brewer, &amp; Lac: Principles and Methods of Social Research, 3rd Edition, 2015, Routledge/Taylor &amp; Francis</a:t>
            </a:r>
            <a:endParaRPr lang="en-US" dirty="0"/>
          </a:p>
        </p:txBody>
      </p:sp>
    </p:spTree>
    <p:extLst>
      <p:ext uri="{BB962C8B-B14F-4D97-AF65-F5344CB8AC3E}">
        <p14:creationId xmlns="" xmlns:p14="http://schemas.microsoft.com/office/powerpoint/2010/main" val="30785799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TotalTime>
  <Words>3934</Words>
  <Application>Microsoft Office PowerPoint</Application>
  <PresentationFormat>On-screen Show (4:3)</PresentationFormat>
  <Paragraphs>284</Paragraphs>
  <Slides>32</Slides>
  <Notes>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Chapter 2 Internal and External Validity</vt:lpstr>
      <vt:lpstr>Introduction</vt:lpstr>
      <vt:lpstr>Introduction</vt:lpstr>
      <vt:lpstr>Causation</vt:lpstr>
      <vt:lpstr>Causation</vt:lpstr>
      <vt:lpstr>Causation versus Covariation</vt:lpstr>
      <vt:lpstr>Moderators and Mediators of Relationships</vt:lpstr>
      <vt:lpstr>Moderators and Mediators of Relationships</vt:lpstr>
      <vt:lpstr>Phases of Research</vt:lpstr>
      <vt:lpstr>Independent and Dependent Variables</vt:lpstr>
      <vt:lpstr>Independent and Dependent Variables</vt:lpstr>
      <vt:lpstr>Distinguishing Internal and External Validity</vt:lpstr>
      <vt:lpstr>Role of Statistics (aka Statistical Conclusion Validity)</vt:lpstr>
      <vt:lpstr>Role of Statistics (aka Statistical Conclusion Validity)</vt:lpstr>
      <vt:lpstr>Role of Statistics (aka Statistical Conclusion Validity)</vt:lpstr>
      <vt:lpstr>Role of Statistics (aka. Statistical Conclusion Validity)</vt:lpstr>
      <vt:lpstr>Field versus Laboratory Research</vt:lpstr>
      <vt:lpstr>Field versus Laboratory Research</vt:lpstr>
      <vt:lpstr>Field versus Laboratory Research</vt:lpstr>
      <vt:lpstr>Basic versus Applied Research</vt:lpstr>
      <vt:lpstr>Basic Issues of Internal Validity</vt:lpstr>
      <vt:lpstr>Basic Issues of Internal Validity</vt:lpstr>
      <vt:lpstr>Basic Issues of Internal Validity</vt:lpstr>
      <vt:lpstr>Random Assignment and Experimental Control</vt:lpstr>
      <vt:lpstr>Random Assignment and Experimental Control</vt:lpstr>
      <vt:lpstr>Random Assignment and Experimental Control</vt:lpstr>
      <vt:lpstr>Participant Loss</vt:lpstr>
      <vt:lpstr>Other Sources of Invalidity</vt:lpstr>
      <vt:lpstr>Basic Issues of External Validity</vt:lpstr>
      <vt:lpstr>Generalizability of Operationalizations</vt:lpstr>
      <vt:lpstr>Generalizability of Results to other Places and Populations</vt:lpstr>
      <vt:lpstr>Generalizability of Results to other Places and Populations</vt:lpstr>
    </vt:vector>
  </TitlesOfParts>
  <Company>CGU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X Chapter Title</dc:title>
  <dc:creator>Christopher Lamb</dc:creator>
  <cp:lastModifiedBy>hudsons</cp:lastModifiedBy>
  <cp:revision>54</cp:revision>
  <dcterms:created xsi:type="dcterms:W3CDTF">2014-07-06T22:18:43Z</dcterms:created>
  <dcterms:modified xsi:type="dcterms:W3CDTF">2014-09-15T14:17:04Z</dcterms:modified>
</cp:coreProperties>
</file>