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16"/>
  </p:notesMasterIdLst>
  <p:sldIdLst>
    <p:sldId id="507" r:id="rId2"/>
    <p:sldId id="508" r:id="rId3"/>
    <p:sldId id="509" r:id="rId4"/>
    <p:sldId id="510" r:id="rId5"/>
    <p:sldId id="511" r:id="rId6"/>
    <p:sldId id="512" r:id="rId7"/>
    <p:sldId id="513" r:id="rId8"/>
    <p:sldId id="514" r:id="rId9"/>
    <p:sldId id="515" r:id="rId10"/>
    <p:sldId id="516" r:id="rId11"/>
    <p:sldId id="517" r:id="rId12"/>
    <p:sldId id="518" r:id="rId13"/>
    <p:sldId id="519" r:id="rId14"/>
    <p:sldId id="520" r:id="rId15"/>
  </p:sldIdLst>
  <p:sldSz cx="9144000" cy="6858000" type="screen4x3"/>
  <p:notesSz cx="7102475" cy="93884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hapter 2" id="{0A2661C4-8190-4AA7-B0DE-4113A9AFD29C}">
          <p14:sldIdLst>
            <p14:sldId id="507"/>
            <p14:sldId id="508"/>
            <p14:sldId id="509"/>
            <p14:sldId id="510"/>
            <p14:sldId id="511"/>
            <p14:sldId id="512"/>
            <p14:sldId id="513"/>
            <p14:sldId id="514"/>
            <p14:sldId id="515"/>
            <p14:sldId id="516"/>
            <p14:sldId id="517"/>
            <p14:sldId id="518"/>
            <p14:sldId id="519"/>
            <p14:sldId id="52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02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6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1C3AF537-C747-4208-A36A-23DE713C844C}" type="datetimeFigureOut">
              <a:rPr lang="en-US" smtClean="0"/>
              <a:t>9/5/2017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8275" y="1173163"/>
            <a:ext cx="4225925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137AD11C-E2BC-43DA-BD79-094F4C3369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669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7700" y="1447800"/>
            <a:ext cx="7848600" cy="1295400"/>
          </a:xfrm>
        </p:spPr>
        <p:txBody>
          <a:bodyPr/>
          <a:lstStyle>
            <a:lvl1pPr algn="ctr">
              <a:defRPr sz="4200"/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429000"/>
            <a:ext cx="7620000" cy="1066800"/>
          </a:xfrm>
        </p:spPr>
        <p:txBody>
          <a:bodyPr/>
          <a:lstStyle>
            <a:lvl1pPr marL="0" indent="0" algn="ctr">
              <a:buFontTx/>
              <a:buNone/>
              <a:defRPr sz="3200"/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-1" y="6629400"/>
            <a:ext cx="3315855" cy="228600"/>
          </a:xfrm>
        </p:spPr>
        <p:txBody>
          <a:bodyPr/>
          <a:lstStyle>
            <a:lvl1pPr>
              <a:defRPr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fld id="{BE19C0DE-C078-4586-94EC-518557DE64A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 userDrawn="1"/>
        </p:nvSpPr>
        <p:spPr bwMode="auto">
          <a:xfrm>
            <a:off x="3096489" y="6450376"/>
            <a:ext cx="1937328" cy="407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/>
              <a:t>© 2018 Mei-</a:t>
            </a:r>
            <a:r>
              <a:rPr lang="de-DE" dirty="0" err="1"/>
              <a:t>whei</a:t>
            </a:r>
            <a:r>
              <a:rPr lang="de-DE" dirty="0"/>
              <a:t> Chen </a:t>
            </a:r>
            <a:r>
              <a:rPr lang="de-DE" dirty="0" err="1"/>
              <a:t>and</a:t>
            </a:r>
            <a:r>
              <a:rPr lang="de-DE" dirty="0"/>
              <a:t> Nan J. </a:t>
            </a:r>
            <a:r>
              <a:rPr lang="de-DE" dirty="0" err="1"/>
              <a:t>Giblin</a:t>
            </a:r>
            <a:endParaRPr lang="en-US" dirty="0"/>
          </a:p>
        </p:txBody>
      </p:sp>
    </p:spTree>
  </p:cSld>
  <p:clrMapOvr>
    <a:masterClrMapping/>
  </p:clrMapOvr>
  <p:transition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85800"/>
            <a:ext cx="7391400" cy="914400"/>
          </a:xfrm>
        </p:spPr>
        <p:txBody>
          <a:bodyPr/>
          <a:lstStyle>
            <a:lvl1pPr algn="ctr">
              <a:defRPr sz="4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848600" cy="44958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1" y="6629400"/>
            <a:ext cx="3426692" cy="2286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D52EE-2EC2-4889-BE6E-7EB8E38B3EE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732786"/>
      </p:ext>
    </p:extLst>
  </p:cSld>
  <p:clrMapOvr>
    <a:masterClrMapping/>
  </p:clrMapOvr>
  <p:transition>
    <p:cover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0772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bullet text</a:t>
            </a:r>
          </a:p>
          <a:p>
            <a:pPr lvl="2"/>
            <a:r>
              <a:rPr lang="en-US" dirty="0"/>
              <a:t>Third level bullet text</a:t>
            </a:r>
          </a:p>
          <a:p>
            <a:pPr lvl="3"/>
            <a:r>
              <a:rPr lang="en-US" dirty="0"/>
              <a:t> Fourth level bullet text</a:t>
            </a:r>
          </a:p>
          <a:p>
            <a:pPr lvl="4"/>
            <a:r>
              <a:rPr lang="en-US" dirty="0"/>
              <a:t>Fifth level bullet text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077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pic>
        <p:nvPicPr>
          <p:cNvPr id="7" name="Picture 6" descr="Routledge"/>
          <p:cNvPicPr/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153" y="6162964"/>
            <a:ext cx="1828800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 userDrawn="1"/>
        </p:nvSpPr>
        <p:spPr bwMode="auto">
          <a:xfrm>
            <a:off x="3096489" y="6450376"/>
            <a:ext cx="1937328" cy="407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/>
              <a:t>© 2018 Mei-whei Chen and Nan J. Giblin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ransition>
    <p:cover dir="r"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lnSpc>
          <a:spcPct val="125000"/>
        </a:lnSpc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accent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accent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accent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accent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540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Individual Counseling:  Skills</a:t>
            </a:r>
            <a:br>
              <a:rPr lang="en-US" dirty="0"/>
            </a:br>
            <a:r>
              <a:rPr lang="en-US" dirty="0"/>
              <a:t>and Techniques, 3rd Edition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Chapter 02</a:t>
            </a:r>
          </a:p>
          <a:p>
            <a:r>
              <a:rPr lang="en-US" dirty="0"/>
              <a:t>Common Therapeutic Factors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67958" y="2751992"/>
            <a:ext cx="30091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Mei-whei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 Chen and Nan Giblin</a:t>
            </a:r>
          </a:p>
        </p:txBody>
      </p:sp>
    </p:spTree>
    <p:extLst>
      <p:ext uri="{BB962C8B-B14F-4D97-AF65-F5344CB8AC3E}">
        <p14:creationId xmlns:p14="http://schemas.microsoft.com/office/powerpoint/2010/main" val="3234748664"/>
      </p:ext>
    </p:extLst>
  </p:cSld>
  <p:clrMapOvr>
    <a:masterClrMapping/>
  </p:clrMapOvr>
  <p:transition>
    <p:cover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Treatment  Factors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96814"/>
            <a:ext cx="7848600" cy="4303986"/>
          </a:xfrm>
        </p:spPr>
        <p:txBody>
          <a:bodyPr/>
          <a:lstStyle/>
          <a:p>
            <a:r>
              <a:rPr lang="en-US" dirty="0"/>
              <a:t>Clients improve from sessions 1 to 26, then improve slows</a:t>
            </a:r>
          </a:p>
          <a:p>
            <a:r>
              <a:rPr lang="en-US" dirty="0"/>
              <a:t>Dealing with the demands of managed care</a:t>
            </a:r>
          </a:p>
        </p:txBody>
      </p:sp>
    </p:spTree>
    <p:extLst>
      <p:ext uri="{BB962C8B-B14F-4D97-AF65-F5344CB8AC3E}">
        <p14:creationId xmlns:p14="http://schemas.microsoft.com/office/powerpoint/2010/main" val="1854917652"/>
      </p:ext>
    </p:extLst>
  </p:cSld>
  <p:clrMapOvr>
    <a:masterClrMapping/>
  </p:clrMapOvr>
  <p:transition>
    <p:cover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Craft: Skills and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Skills and techniques don’t stand alone</a:t>
            </a:r>
          </a:p>
          <a:p>
            <a:r>
              <a:rPr lang="en-US" dirty="0"/>
              <a:t>For client success you also need genuine therapeutic encounters</a:t>
            </a:r>
          </a:p>
          <a:p>
            <a:r>
              <a:rPr lang="en-US" dirty="0"/>
              <a:t>Skills clients learn when communicating with the therapist transfer to connecting with other people</a:t>
            </a:r>
          </a:p>
        </p:txBody>
      </p:sp>
    </p:spTree>
    <p:extLst>
      <p:ext uri="{BB962C8B-B14F-4D97-AF65-F5344CB8AC3E}">
        <p14:creationId xmlns:p14="http://schemas.microsoft.com/office/powerpoint/2010/main" val="4158515305"/>
      </p:ext>
    </p:extLst>
  </p:cSld>
  <p:clrMapOvr>
    <a:masterClrMapping/>
  </p:clrMapOvr>
  <p:transition>
    <p:cover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606" y="501162"/>
            <a:ext cx="7442840" cy="1219200"/>
          </a:xfrm>
        </p:spPr>
        <p:txBody>
          <a:bodyPr>
            <a:noAutofit/>
          </a:bodyPr>
          <a:lstStyle/>
          <a:p>
            <a:r>
              <a:rPr lang="en-US" dirty="0"/>
              <a:t>Your “Self as the Most Important Instrument”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Skills and therapist become one as the instrument of change</a:t>
            </a:r>
          </a:p>
          <a:p>
            <a:r>
              <a:rPr lang="en-US" dirty="0"/>
              <a:t>Self is the most important:  feelings, intuition</a:t>
            </a:r>
          </a:p>
          <a:p>
            <a:r>
              <a:rPr lang="en-US" dirty="0"/>
              <a:t>Best way to improve yourself is personal therapy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270632"/>
      </p:ext>
    </p:extLst>
  </p:cSld>
  <p:clrMapOvr>
    <a:masterClrMapping/>
  </p:clrMapOvr>
  <p:transition>
    <p:cover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Common Therapeutic Factors</a:t>
            </a:r>
          </a:p>
          <a:p>
            <a:r>
              <a:rPr lang="en-US" dirty="0"/>
              <a:t>The </a:t>
            </a:r>
            <a:r>
              <a:rPr lang="en-US" b="1" dirty="0"/>
              <a:t>Real</a:t>
            </a:r>
            <a:r>
              <a:rPr lang="en-US" dirty="0"/>
              <a:t> Engine of Change:  The Client</a:t>
            </a:r>
          </a:p>
          <a:p>
            <a:r>
              <a:rPr lang="en-US" dirty="0"/>
              <a:t>The Relationship That Heals</a:t>
            </a:r>
          </a:p>
          <a:p>
            <a:r>
              <a:rPr lang="en-US" dirty="0"/>
              <a:t>Two Common Therapeutic Factors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025909"/>
      </p:ext>
    </p:extLst>
  </p:cSld>
  <p:clrMapOvr>
    <a:masterClrMapping/>
  </p:clrMapOvr>
  <p:transition>
    <p:cover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Therapist Factors</a:t>
            </a:r>
          </a:p>
          <a:p>
            <a:r>
              <a:rPr lang="en-US" dirty="0"/>
              <a:t>Treatment Factors</a:t>
            </a:r>
          </a:p>
          <a:p>
            <a:r>
              <a:rPr lang="en-US" dirty="0"/>
              <a:t>Our Craft:  The Skills and Techniques</a:t>
            </a:r>
          </a:p>
          <a:p>
            <a:r>
              <a:rPr lang="en-US" dirty="0"/>
              <a:t>Your “Self” As the Most Important Instrument the Therapist Factors</a:t>
            </a:r>
          </a:p>
        </p:txBody>
      </p:sp>
    </p:spTree>
    <p:extLst>
      <p:ext uri="{BB962C8B-B14F-4D97-AF65-F5344CB8AC3E}">
        <p14:creationId xmlns:p14="http://schemas.microsoft.com/office/powerpoint/2010/main" val="755143594"/>
      </p:ext>
    </p:extLst>
  </p:cSld>
  <p:clrMapOvr>
    <a:masterClrMapping/>
  </p:clrMapOvr>
  <p:transition>
    <p:cover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Common Therapeutic Factors</a:t>
            </a:r>
          </a:p>
          <a:p>
            <a:r>
              <a:rPr lang="en-US" dirty="0"/>
              <a:t>The </a:t>
            </a:r>
            <a:r>
              <a:rPr lang="en-US" b="1" dirty="0"/>
              <a:t>Real</a:t>
            </a:r>
            <a:r>
              <a:rPr lang="en-US" dirty="0"/>
              <a:t> Engine of Change:  The Client</a:t>
            </a:r>
          </a:p>
          <a:p>
            <a:r>
              <a:rPr lang="en-US" dirty="0"/>
              <a:t>The Relationship That Heals</a:t>
            </a:r>
          </a:p>
          <a:p>
            <a:r>
              <a:rPr lang="en-US" dirty="0"/>
              <a:t>Two Common Therapeutic Factors</a:t>
            </a:r>
          </a:p>
        </p:txBody>
      </p:sp>
    </p:spTree>
    <p:extLst>
      <p:ext uri="{BB962C8B-B14F-4D97-AF65-F5344CB8AC3E}">
        <p14:creationId xmlns:p14="http://schemas.microsoft.com/office/powerpoint/2010/main" val="2865391103"/>
      </p:ext>
    </p:extLst>
  </p:cSld>
  <p:clrMapOvr>
    <a:masterClrMapping/>
  </p:clrMapOvr>
  <p:transition>
    <p:cover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Therapist Factors</a:t>
            </a:r>
          </a:p>
          <a:p>
            <a:r>
              <a:rPr lang="en-US" dirty="0"/>
              <a:t>Treatment Factors</a:t>
            </a:r>
          </a:p>
          <a:p>
            <a:r>
              <a:rPr lang="en-US" dirty="0"/>
              <a:t>Our Craft:  The Skills and Techniques</a:t>
            </a:r>
          </a:p>
          <a:p>
            <a:r>
              <a:rPr lang="en-US" dirty="0"/>
              <a:t>Your “Self As the Most Important Instrument”</a:t>
            </a:r>
          </a:p>
        </p:txBody>
      </p:sp>
    </p:spTree>
    <p:extLst>
      <p:ext uri="{BB962C8B-B14F-4D97-AF65-F5344CB8AC3E}">
        <p14:creationId xmlns:p14="http://schemas.microsoft.com/office/powerpoint/2010/main" val="2207283771"/>
      </p:ext>
    </p:extLst>
  </p:cSld>
  <p:clrMapOvr>
    <a:masterClrMapping/>
  </p:clrMapOvr>
  <p:transition>
    <p:cover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Therapeutic Factors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No approach more successful than others</a:t>
            </a:r>
          </a:p>
          <a:p>
            <a:r>
              <a:rPr lang="en-US" dirty="0"/>
              <a:t>Client is the hero and the greatest healer of herself</a:t>
            </a:r>
          </a:p>
          <a:p>
            <a:r>
              <a:rPr lang="en-US" dirty="0"/>
              <a:t>It is the therapeutic relationship that is 30% responsible for positive change</a:t>
            </a:r>
          </a:p>
          <a:p>
            <a:r>
              <a:rPr lang="en-US" dirty="0"/>
              <a:t>Specific technical procedures are 15% responsible for positive change (</a:t>
            </a:r>
            <a:r>
              <a:rPr lang="en-US" dirty="0" err="1"/>
              <a:t>Asay</a:t>
            </a:r>
            <a:r>
              <a:rPr lang="en-US" dirty="0"/>
              <a:t> and Lambert, 1999)</a:t>
            </a:r>
          </a:p>
        </p:txBody>
      </p:sp>
    </p:spTree>
    <p:extLst>
      <p:ext uri="{BB962C8B-B14F-4D97-AF65-F5344CB8AC3E}">
        <p14:creationId xmlns:p14="http://schemas.microsoft.com/office/powerpoint/2010/main" val="2038519834"/>
      </p:ext>
    </p:extLst>
  </p:cSld>
  <p:clrMapOvr>
    <a:masterClrMapping/>
  </p:clrMapOvr>
  <p:transition>
    <p:cover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867102"/>
            <a:ext cx="7391400" cy="1111469"/>
          </a:xfrm>
        </p:spPr>
        <p:txBody>
          <a:bodyPr>
            <a:noAutofit/>
          </a:bodyPr>
          <a:lstStyle/>
          <a:p>
            <a:r>
              <a:rPr lang="en-US" dirty="0"/>
              <a:t>The Real Agent of Change:</a:t>
            </a:r>
            <a:br>
              <a:rPr lang="en-US" dirty="0"/>
            </a:br>
            <a:r>
              <a:rPr lang="en-US" dirty="0"/>
              <a:t>The Client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569778"/>
            <a:ext cx="7848600" cy="3831021"/>
          </a:xfrm>
        </p:spPr>
        <p:txBody>
          <a:bodyPr/>
          <a:lstStyle/>
          <a:p>
            <a:r>
              <a:rPr lang="en-US" dirty="0"/>
              <a:t>Client motivation</a:t>
            </a:r>
          </a:p>
          <a:p>
            <a:r>
              <a:rPr lang="en-US" dirty="0"/>
              <a:t>Client level of functioning</a:t>
            </a:r>
          </a:p>
          <a:p>
            <a:r>
              <a:rPr lang="en-US" dirty="0"/>
              <a:t>Client resources</a:t>
            </a:r>
          </a:p>
          <a:p>
            <a:r>
              <a:rPr lang="en-US" dirty="0"/>
              <a:t>Client active involvement in therapy</a:t>
            </a:r>
          </a:p>
        </p:txBody>
      </p:sp>
    </p:spTree>
    <p:extLst>
      <p:ext uri="{BB962C8B-B14F-4D97-AF65-F5344CB8AC3E}">
        <p14:creationId xmlns:p14="http://schemas.microsoft.com/office/powerpoint/2010/main" val="110025471"/>
      </p:ext>
    </p:extLst>
  </p:cSld>
  <p:clrMapOvr>
    <a:masterClrMapping/>
  </p:clrMapOvr>
  <p:transition>
    <p:cover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985344"/>
            <a:ext cx="7391400" cy="945931"/>
          </a:xfrm>
        </p:spPr>
        <p:txBody>
          <a:bodyPr/>
          <a:lstStyle/>
          <a:p>
            <a:r>
              <a:rPr lang="en-US" dirty="0"/>
              <a:t>It Is the Relationship That Heals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62352"/>
            <a:ext cx="7848600" cy="3854669"/>
          </a:xfrm>
        </p:spPr>
        <p:txBody>
          <a:bodyPr/>
          <a:lstStyle/>
          <a:p>
            <a:r>
              <a:rPr lang="en-US" dirty="0"/>
              <a:t>Strong therapist communication with client leads to</a:t>
            </a:r>
          </a:p>
          <a:p>
            <a:pPr lvl="1"/>
            <a:r>
              <a:rPr lang="en-US" dirty="0"/>
              <a:t>Client attachment to therapist</a:t>
            </a:r>
          </a:p>
          <a:p>
            <a:pPr lvl="1"/>
            <a:r>
              <a:rPr lang="en-US" dirty="0"/>
              <a:t>Client’s sense of safety in therapy</a:t>
            </a:r>
          </a:p>
          <a:p>
            <a:r>
              <a:rPr lang="en-US" dirty="0"/>
              <a:t>Selfless focus on client</a:t>
            </a:r>
          </a:p>
          <a:p>
            <a:r>
              <a:rPr lang="en-US" dirty="0"/>
              <a:t>Ethics as the highest standard of care</a:t>
            </a:r>
          </a:p>
        </p:txBody>
      </p:sp>
    </p:spTree>
    <p:extLst>
      <p:ext uri="{BB962C8B-B14F-4D97-AF65-F5344CB8AC3E}">
        <p14:creationId xmlns:p14="http://schemas.microsoft.com/office/powerpoint/2010/main" val="672481908"/>
      </p:ext>
    </p:extLst>
  </p:cSld>
  <p:clrMapOvr>
    <a:masterClrMapping/>
  </p:clrMapOvr>
  <p:transition>
    <p:cover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62153"/>
            <a:ext cx="7391400" cy="1497724"/>
          </a:xfrm>
        </p:spPr>
        <p:txBody>
          <a:bodyPr>
            <a:normAutofit/>
          </a:bodyPr>
          <a:lstStyle/>
          <a:p>
            <a:r>
              <a:rPr lang="en-US" dirty="0"/>
              <a:t>Two Common</a:t>
            </a:r>
            <a:br>
              <a:rPr lang="en-US" dirty="0"/>
            </a:br>
            <a:r>
              <a:rPr lang="en-US" dirty="0"/>
              <a:t>Therapeutic Factors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b="1" i="1" dirty="0"/>
              <a:t>Hope</a:t>
            </a:r>
            <a:r>
              <a:rPr lang="en-US" dirty="0"/>
              <a:t> that things will be better</a:t>
            </a:r>
          </a:p>
          <a:p>
            <a:endParaRPr lang="en-US" dirty="0"/>
          </a:p>
          <a:p>
            <a:r>
              <a:rPr lang="en-US" b="1" i="1" dirty="0"/>
              <a:t>Expectancy</a:t>
            </a:r>
            <a:r>
              <a:rPr lang="en-US" dirty="0"/>
              <a:t> that therapy will help</a:t>
            </a:r>
          </a:p>
        </p:txBody>
      </p:sp>
    </p:spTree>
    <p:extLst>
      <p:ext uri="{BB962C8B-B14F-4D97-AF65-F5344CB8AC3E}">
        <p14:creationId xmlns:p14="http://schemas.microsoft.com/office/powerpoint/2010/main" val="870833178"/>
      </p:ext>
    </p:extLst>
  </p:cSld>
  <p:clrMapOvr>
    <a:masterClrMapping/>
  </p:clrMapOvr>
  <p:transition>
    <p:cover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Therapist Factors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Similar gender and/or ethnicity is not a major factor in client success</a:t>
            </a:r>
          </a:p>
          <a:p>
            <a:r>
              <a:rPr lang="en-US" dirty="0"/>
              <a:t>Similar values, life experiences, and lifestyles are positive factors</a:t>
            </a:r>
          </a:p>
          <a:p>
            <a:r>
              <a:rPr lang="en-US" dirty="0"/>
              <a:t>Emotional and physical well-being of the therapist is very important</a:t>
            </a:r>
          </a:p>
        </p:txBody>
      </p:sp>
    </p:spTree>
    <p:extLst>
      <p:ext uri="{BB962C8B-B14F-4D97-AF65-F5344CB8AC3E}">
        <p14:creationId xmlns:p14="http://schemas.microsoft.com/office/powerpoint/2010/main" val="3841852095"/>
      </p:ext>
    </p:extLst>
  </p:cSld>
  <p:clrMapOvr>
    <a:masterClrMapping/>
  </p:clrMapOvr>
  <p:transition>
    <p:cover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Therapist Factors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Perception of a “good match”</a:t>
            </a:r>
          </a:p>
          <a:p>
            <a:r>
              <a:rPr lang="en-US" dirty="0"/>
              <a:t>Additional helpful for the therapist:</a:t>
            </a:r>
          </a:p>
          <a:p>
            <a:pPr lvl="1"/>
            <a:r>
              <a:rPr lang="en-US" dirty="0"/>
              <a:t>Counselor’s self-disclosure for the purpose of increasing transparency can increase trust</a:t>
            </a:r>
          </a:p>
          <a:p>
            <a:pPr lvl="1"/>
            <a:r>
              <a:rPr lang="en-US" dirty="0"/>
              <a:t>Years of experience</a:t>
            </a:r>
          </a:p>
          <a:p>
            <a:pPr lvl="1"/>
            <a:r>
              <a:rPr lang="en-US" dirty="0"/>
              <a:t>Competence level of therapist</a:t>
            </a:r>
          </a:p>
        </p:txBody>
      </p:sp>
    </p:spTree>
    <p:extLst>
      <p:ext uri="{BB962C8B-B14F-4D97-AF65-F5344CB8AC3E}">
        <p14:creationId xmlns:p14="http://schemas.microsoft.com/office/powerpoint/2010/main" val="3849867727"/>
      </p:ext>
    </p:extLst>
  </p:cSld>
  <p:clrMapOvr>
    <a:masterClrMapping/>
  </p:clrMapOvr>
  <p:transition>
    <p:cover dir="r"/>
  </p:transition>
</p:sld>
</file>

<file path=ppt/theme/theme1.xml><?xml version="1.0" encoding="utf-8"?>
<a:theme xmlns:a="http://schemas.openxmlformats.org/drawingml/2006/main" name="Giblin-Chen-Theme">
  <a:themeElements>
    <a:clrScheme name="Training Presentatio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6D1D0"/>
      </a:accent1>
      <a:accent2>
        <a:srgbClr val="284C6A"/>
      </a:accent2>
      <a:accent3>
        <a:srgbClr val="FFFF99"/>
      </a:accent3>
      <a:accent4>
        <a:srgbClr val="FFCC99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loud skipper design 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 skipper design 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 skipper design 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 skipper design 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 skipper design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 skipper design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 skipper design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Giblin-Chen-Theme" id="{1C12327F-5956-4A68-852E-3282B4531973}" vid="{CAD8295A-9B10-4C0C-89FA-9F910164E74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Giblin-Chen-Theme</Template>
  <TotalTime>1494</TotalTime>
  <Words>380</Words>
  <Application>Microsoft Office PowerPoint</Application>
  <PresentationFormat>On-screen Show (4:3)</PresentationFormat>
  <Paragraphs>68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Trebuchet MS</vt:lpstr>
      <vt:lpstr>Giblin-Chen-Theme</vt:lpstr>
      <vt:lpstr>Individual Counseling:  Skills and Techniques, 3rd Edition</vt:lpstr>
      <vt:lpstr>Chapter Topics</vt:lpstr>
      <vt:lpstr>Chapter Topics</vt:lpstr>
      <vt:lpstr>Common Therapeutic Factors</vt:lpstr>
      <vt:lpstr>The Real Agent of Change: The Client</vt:lpstr>
      <vt:lpstr>It Is the Relationship That Heals</vt:lpstr>
      <vt:lpstr>Two Common Therapeutic Factors</vt:lpstr>
      <vt:lpstr>The Therapist Factors</vt:lpstr>
      <vt:lpstr>The Therapist Factors</vt:lpstr>
      <vt:lpstr>  Treatment  Factors</vt:lpstr>
      <vt:lpstr>Our Craft: Skills and Techniques</vt:lpstr>
      <vt:lpstr>Your “Self as the Most Important Instrument”</vt:lpstr>
      <vt:lpstr>Summary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Individual Counseling: Skills and Techniques, 3rd Edition</dc:title>
  <dc:creator>Dona Wisniewski</dc:creator>
  <cp:lastModifiedBy>Siosyte, Kristina</cp:lastModifiedBy>
  <cp:revision>119</cp:revision>
  <cp:lastPrinted>2017-05-08T22:50:01Z</cp:lastPrinted>
  <dcterms:created xsi:type="dcterms:W3CDTF">2017-05-01T15:19:32Z</dcterms:created>
  <dcterms:modified xsi:type="dcterms:W3CDTF">2017-09-05T13:40:17Z</dcterms:modified>
</cp:coreProperties>
</file>