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8"/>
  </p:notesMasterIdLst>
  <p:sldIdLst>
    <p:sldId id="256" r:id="rId2"/>
    <p:sldId id="261" r:id="rId3"/>
    <p:sldId id="257" r:id="rId4"/>
    <p:sldId id="258" r:id="rId5"/>
    <p:sldId id="259" r:id="rId6"/>
    <p:sldId id="260" r:id="rId7"/>
    <p:sldId id="262" r:id="rId8"/>
    <p:sldId id="263" r:id="rId9"/>
    <p:sldId id="264" r:id="rId10"/>
    <p:sldId id="265" r:id="rId11"/>
    <p:sldId id="266" r:id="rId12"/>
    <p:sldId id="267" r:id="rId13"/>
    <p:sldId id="268" r:id="rId14"/>
    <p:sldId id="270" r:id="rId15"/>
    <p:sldId id="269" r:id="rId16"/>
    <p:sldId id="271" r:id="rId17"/>
    <p:sldId id="272" r:id="rId18"/>
    <p:sldId id="273" r:id="rId19"/>
    <p:sldId id="274" r:id="rId20"/>
    <p:sldId id="275" r:id="rId21"/>
    <p:sldId id="276" r:id="rId22"/>
    <p:sldId id="277" r:id="rId23"/>
    <p:sldId id="278" r:id="rId24"/>
    <p:sldId id="279" r:id="rId25"/>
    <p:sldId id="280" r:id="rId26"/>
    <p:sldId id="281" r:id="rId2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5620"/>
    <p:restoredTop sz="94660"/>
  </p:normalViewPr>
  <p:slideViewPr>
    <p:cSldViewPr showGuides="1">
      <p:cViewPr varScale="1">
        <p:scale>
          <a:sx n="105" d="100"/>
          <a:sy n="105" d="100"/>
        </p:scale>
        <p:origin x="-474" y="-90"/>
      </p:cViewPr>
      <p:guideLst>
        <p:guide orient="horz" pos="2160"/>
        <p:guide pos="2880"/>
      </p:guideLst>
    </p:cSldViewPr>
  </p:slideViewPr>
  <p:notesTextViewPr>
    <p:cViewPr>
      <p:scale>
        <a:sx n="1" d="1"/>
        <a:sy n="1" d="1"/>
      </p:scale>
      <p:origin x="0" y="0"/>
    </p:cViewPr>
  </p:notesTextViewPr>
  <p:notesViewPr>
    <p:cSldViewPr showGuides="1">
      <p:cViewPr>
        <p:scale>
          <a:sx n="100" d="100"/>
          <a:sy n="100" d="100"/>
        </p:scale>
        <p:origin x="-954" y="1110"/>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0E73BEC-6587-4618-AED0-1C9FBD2288F3}" type="datetimeFigureOut">
              <a:rPr lang="en-US" smtClean="0"/>
              <a:t>6/27/2013</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5651072-B0CB-464F-B35B-F7E141BB3068}" type="slidenum">
              <a:rPr lang="en-US" smtClean="0"/>
              <a:t>‹#›</a:t>
            </a:fld>
            <a:endParaRPr lang="en-US" dirty="0"/>
          </a:p>
        </p:txBody>
      </p:sp>
    </p:spTree>
    <p:extLst>
      <p:ext uri="{BB962C8B-B14F-4D97-AF65-F5344CB8AC3E}">
        <p14:creationId xmlns:p14="http://schemas.microsoft.com/office/powerpoint/2010/main" val="56328205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3" Type="http://schemas.openxmlformats.org/officeDocument/2006/relationships/hyperlink" Target="http://live.wsj.com/video/how-advertisers-use-internet-cookies-to-track-you/92E525EB-9E4A-4399-817D-8C4E6EF68F93.html#!92E525EB-9E4A-4399-817D-8C4E6EF68F93" TargetMode="External"/><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a:t>
            </a:r>
            <a:r>
              <a:rPr lang="en-US" dirty="0" smtClean="0"/>
              <a:t>n example of persuasion that operating at a low level of awareness, or without conscious awareness, is Web tracking. When a person visits a website and looks at a particular webpage, the visit is recorded via a cookie, web beacon, or other form of digital monitoring. </a:t>
            </a:r>
            <a:r>
              <a:rPr lang="en-US" dirty="0"/>
              <a:t>T</a:t>
            </a:r>
            <a:r>
              <a:rPr lang="en-US" dirty="0" smtClean="0"/>
              <a:t>he person may be unaware that these “tracking bugs” follow his or her movements on other websites. Advertisements that match the person’s browser history suddenly appear. This is no coincidence. Such “behavioral targeting” tracks users from site to site. Some see this as a violation of privacy.</a:t>
            </a:r>
          </a:p>
          <a:p>
            <a:r>
              <a:rPr lang="en-US" dirty="0"/>
              <a:t>	</a:t>
            </a:r>
            <a:r>
              <a:rPr lang="en-US" dirty="0" smtClean="0"/>
              <a:t>See, for example, </a:t>
            </a:r>
            <a:r>
              <a:rPr lang="en-US" dirty="0" smtClean="0">
                <a:hlinkClick r:id="rId3"/>
              </a:rPr>
              <a:t>http://live.wsj.com/video/how-advertisers-use-internet-cookies-to-track-you/92E525EB-9E4A-4399-817D-8C4E6EF68F93.html#!92E525EB-9E4A-4399-817D-8C4E6EF68F93</a:t>
            </a:r>
            <a:endParaRPr lang="en-US" dirty="0" smtClean="0"/>
          </a:p>
          <a:p>
            <a:endParaRPr lang="en-US" dirty="0" smtClean="0"/>
          </a:p>
          <a:p>
            <a:endParaRPr lang="en-US" dirty="0" smtClean="0"/>
          </a:p>
        </p:txBody>
      </p:sp>
      <p:sp>
        <p:nvSpPr>
          <p:cNvPr id="4" name="Slide Number Placeholder 3"/>
          <p:cNvSpPr>
            <a:spLocks noGrp="1"/>
          </p:cNvSpPr>
          <p:nvPr>
            <p:ph type="sldNum" sz="quarter" idx="10"/>
          </p:nvPr>
        </p:nvSpPr>
        <p:spPr/>
        <p:txBody>
          <a:bodyPr/>
          <a:lstStyle/>
          <a:p>
            <a:fld id="{D5651072-B0CB-464F-B35B-F7E141BB3068}" type="slidenum">
              <a:rPr lang="en-US" smtClean="0"/>
              <a:t>8</a:t>
            </a:fld>
            <a:endParaRPr lang="en-US" dirty="0"/>
          </a:p>
        </p:txBody>
      </p:sp>
    </p:spTree>
    <p:extLst>
      <p:ext uri="{BB962C8B-B14F-4D97-AF65-F5344CB8AC3E}">
        <p14:creationId xmlns:p14="http://schemas.microsoft.com/office/powerpoint/2010/main" val="154863770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ight Triangle 6"/>
          <p:cNvSpPr/>
          <p:nvPr/>
        </p:nvSpPr>
        <p:spPr>
          <a:xfrm>
            <a:off x="0" y="2647950"/>
            <a:ext cx="3571875" cy="4210050"/>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Freeform 7"/>
          <p:cNvSpPr/>
          <p:nvPr userDrawn="1"/>
        </p:nvSpPr>
        <p:spPr>
          <a:xfrm>
            <a:off x="-2380" y="-925"/>
            <a:ext cx="9146380" cy="6858925"/>
          </a:xfrm>
          <a:custGeom>
            <a:avLst/>
            <a:gdLst>
              <a:gd name="connsiteX0" fmla="*/ 0 w 3350419"/>
              <a:gd name="connsiteY0" fmla="*/ 2081213 h 2083594"/>
              <a:gd name="connsiteX1" fmla="*/ 3031331 w 3350419"/>
              <a:gd name="connsiteY1" fmla="*/ 0 h 2083594"/>
              <a:gd name="connsiteX2" fmla="*/ 3350419 w 3350419"/>
              <a:gd name="connsiteY2" fmla="*/ 80963 h 2083594"/>
              <a:gd name="connsiteX3" fmla="*/ 3350419 w 3350419"/>
              <a:gd name="connsiteY3" fmla="*/ 2083594 h 2083594"/>
              <a:gd name="connsiteX4" fmla="*/ 0 w 3350419"/>
              <a:gd name="connsiteY4" fmla="*/ 2081213 h 2083594"/>
              <a:gd name="connsiteX0" fmla="*/ 0 w 3112294"/>
              <a:gd name="connsiteY0" fmla="*/ 2019301 h 2083594"/>
              <a:gd name="connsiteX1" fmla="*/ 2793206 w 3112294"/>
              <a:gd name="connsiteY1" fmla="*/ 0 h 2083594"/>
              <a:gd name="connsiteX2" fmla="*/ 3112294 w 3112294"/>
              <a:gd name="connsiteY2" fmla="*/ 80963 h 2083594"/>
              <a:gd name="connsiteX3" fmla="*/ 3112294 w 3112294"/>
              <a:gd name="connsiteY3" fmla="*/ 2083594 h 2083594"/>
              <a:gd name="connsiteX4" fmla="*/ 0 w 3112294"/>
              <a:gd name="connsiteY4" fmla="*/ 2019301 h 2083594"/>
              <a:gd name="connsiteX0" fmla="*/ 0 w 3345656"/>
              <a:gd name="connsiteY0" fmla="*/ 2097882 h 2097882"/>
              <a:gd name="connsiteX1" fmla="*/ 3026568 w 3345656"/>
              <a:gd name="connsiteY1" fmla="*/ 0 h 2097882"/>
              <a:gd name="connsiteX2" fmla="*/ 3345656 w 3345656"/>
              <a:gd name="connsiteY2" fmla="*/ 80963 h 2097882"/>
              <a:gd name="connsiteX3" fmla="*/ 3345656 w 3345656"/>
              <a:gd name="connsiteY3" fmla="*/ 2083594 h 2097882"/>
              <a:gd name="connsiteX4" fmla="*/ 0 w 3345656"/>
              <a:gd name="connsiteY4" fmla="*/ 2097882 h 2097882"/>
              <a:gd name="connsiteX0" fmla="*/ 0 w 2800350"/>
              <a:gd name="connsiteY0" fmla="*/ 1935957 h 2083594"/>
              <a:gd name="connsiteX1" fmla="*/ 2481262 w 2800350"/>
              <a:gd name="connsiteY1" fmla="*/ 0 h 2083594"/>
              <a:gd name="connsiteX2" fmla="*/ 2800350 w 2800350"/>
              <a:gd name="connsiteY2" fmla="*/ 80963 h 2083594"/>
              <a:gd name="connsiteX3" fmla="*/ 2800350 w 2800350"/>
              <a:gd name="connsiteY3" fmla="*/ 2083594 h 2083594"/>
              <a:gd name="connsiteX4" fmla="*/ 0 w 2800350"/>
              <a:gd name="connsiteY4" fmla="*/ 1935957 h 2083594"/>
              <a:gd name="connsiteX0" fmla="*/ 0 w 3352800"/>
              <a:gd name="connsiteY0" fmla="*/ 2083594 h 2083594"/>
              <a:gd name="connsiteX1" fmla="*/ 3033712 w 3352800"/>
              <a:gd name="connsiteY1" fmla="*/ 0 h 2083594"/>
              <a:gd name="connsiteX2" fmla="*/ 3352800 w 3352800"/>
              <a:gd name="connsiteY2" fmla="*/ 80963 h 2083594"/>
              <a:gd name="connsiteX3" fmla="*/ 3352800 w 3352800"/>
              <a:gd name="connsiteY3" fmla="*/ 2083594 h 2083594"/>
              <a:gd name="connsiteX4" fmla="*/ 0 w 3352800"/>
              <a:gd name="connsiteY4" fmla="*/ 2083594 h 2083594"/>
              <a:gd name="connsiteX0" fmla="*/ 0 w 3352800"/>
              <a:gd name="connsiteY0" fmla="*/ 2002631 h 2002631"/>
              <a:gd name="connsiteX1" fmla="*/ 3033712 w 3352800"/>
              <a:gd name="connsiteY1" fmla="*/ 15716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988469 w 3352800"/>
              <a:gd name="connsiteY1" fmla="*/ 59530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3966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45314 w 3352800"/>
              <a:gd name="connsiteY1" fmla="*/ 1224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4839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75865 w 3352800"/>
              <a:gd name="connsiteY1" fmla="*/ 8178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901 h 2002901"/>
              <a:gd name="connsiteX1" fmla="*/ 2836585 w 3352800"/>
              <a:gd name="connsiteY1" fmla="*/ 0 h 2002901"/>
              <a:gd name="connsiteX2" fmla="*/ 3352800 w 3352800"/>
              <a:gd name="connsiteY2" fmla="*/ 270 h 2002901"/>
              <a:gd name="connsiteX3" fmla="*/ 3352800 w 3352800"/>
              <a:gd name="connsiteY3" fmla="*/ 2002901 h 2002901"/>
              <a:gd name="connsiteX4" fmla="*/ 0 w 3352800"/>
              <a:gd name="connsiteY4" fmla="*/ 2002901 h 20029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52800" h="2002901">
                <a:moveTo>
                  <a:pt x="0" y="2002901"/>
                </a:moveTo>
                <a:lnTo>
                  <a:pt x="2836585" y="0"/>
                </a:lnTo>
                <a:lnTo>
                  <a:pt x="3352800" y="270"/>
                </a:lnTo>
                <a:lnTo>
                  <a:pt x="3352800" y="2002901"/>
                </a:lnTo>
                <a:lnTo>
                  <a:pt x="0" y="2002901"/>
                </a:ln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ctrTitle"/>
          </p:nvPr>
        </p:nvSpPr>
        <p:spPr>
          <a:xfrm rot="19140000">
            <a:off x="817112" y="1730403"/>
            <a:ext cx="5648623" cy="1204306"/>
          </a:xfrm>
        </p:spPr>
        <p:txBody>
          <a:bodyPr bIns="9144" anchor="b"/>
          <a:lstStyle>
            <a:lvl1pPr>
              <a:defRPr sz="3200"/>
            </a:lvl1pPr>
          </a:lstStyle>
          <a:p>
            <a:r>
              <a:rPr lang="en-US" smtClean="0"/>
              <a:t>Click to edit Master title style</a:t>
            </a:r>
            <a:endParaRPr lang="en-US" dirty="0"/>
          </a:p>
        </p:txBody>
      </p:sp>
      <p:sp>
        <p:nvSpPr>
          <p:cNvPr id="3" name="Subtitle 2"/>
          <p:cNvSpPr>
            <a:spLocks noGrp="1"/>
          </p:cNvSpPr>
          <p:nvPr>
            <p:ph type="subTitle" idx="1"/>
          </p:nvPr>
        </p:nvSpPr>
        <p:spPr>
          <a:xfrm rot="19140000">
            <a:off x="1212277" y="2470925"/>
            <a:ext cx="6511131" cy="329259"/>
          </a:xfrm>
        </p:spPr>
        <p:txBody>
          <a:bodyPr tIns="9144">
            <a:normAutofit/>
          </a:bodyPr>
          <a:lstStyle>
            <a:lvl1pPr marL="0" indent="0" algn="l">
              <a:buNone/>
              <a:defRPr kumimoji="0" lang="en-US" sz="1400" b="0" i="0" u="none" strike="noStrike" kern="1200" cap="all" spc="400" normalizeH="0" baseline="0" noProof="0" dirty="0" smtClean="0">
                <a:ln>
                  <a:noFill/>
                </a:ln>
                <a:solidFill>
                  <a:schemeClr val="tx1"/>
                </a:solidFill>
                <a:effectLst/>
                <a:uLnTx/>
                <a:uFillTx/>
                <a:latin typeface="+mn-lt"/>
                <a:ea typeface="+mj-ea"/>
                <a:cs typeface="Tunga" pitchFamily="2"/>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marL="0" marR="0" lvl="0" indent="0" algn="l" defTabSz="914400" rtl="0" eaLnBrk="1" fontAlgn="auto" latinLnBrk="0" hangingPunct="1">
              <a:lnSpc>
                <a:spcPct val="100000"/>
              </a:lnSpc>
              <a:spcBef>
                <a:spcPts val="0"/>
              </a:spcBef>
              <a:spcAft>
                <a:spcPts val="0"/>
              </a:spcAft>
              <a:buClr>
                <a:schemeClr val="accent1"/>
              </a:buClr>
              <a:buSzPct val="100000"/>
              <a:buFont typeface="Arial" pitchFamily="34" charset="0"/>
              <a:buNone/>
              <a:tabLst/>
              <a:defRPr/>
            </a:pPr>
            <a:r>
              <a:rPr lang="en-US" smtClean="0"/>
              <a:t>Click to edit Master subtitle style</a:t>
            </a:r>
            <a:endParaRPr lang="en-US" dirty="0"/>
          </a:p>
        </p:txBody>
      </p:sp>
      <p:sp>
        <p:nvSpPr>
          <p:cNvPr id="5" name="Footer Placeholder 4"/>
          <p:cNvSpPr>
            <a:spLocks noGrp="1"/>
          </p:cNvSpPr>
          <p:nvPr>
            <p:ph type="ftr" sz="quarter" idx="11"/>
          </p:nvPr>
        </p:nvSpPr>
        <p:spPr/>
        <p:txBody>
          <a:bodyPr/>
          <a:lstStyle/>
          <a:p>
            <a:r>
              <a:rPr lang="en-US" dirty="0" smtClean="0"/>
              <a:t>Copyright © 2014 Pearson Education, Inc. All rights reserved</a:t>
            </a:r>
            <a:endParaRPr lang="en-US" dirty="0"/>
          </a:p>
        </p:txBody>
      </p:sp>
      <p:sp>
        <p:nvSpPr>
          <p:cNvPr id="6" name="Slide Number Placeholder 5"/>
          <p:cNvSpPr>
            <a:spLocks noGrp="1"/>
          </p:cNvSpPr>
          <p:nvPr>
            <p:ph type="sldNum" sz="quarter" idx="12"/>
          </p:nvPr>
        </p:nvSpPr>
        <p:spPr/>
        <p:txBody>
          <a:bodyPr/>
          <a:lstStyle/>
          <a:p>
            <a:fld id="{F26BC301-BB4A-41A1-9B61-46573939C76F}" type="slidenum">
              <a:rPr lang="en-US" smtClean="0"/>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1" name="Picture Placeholder 10"/>
          <p:cNvSpPr>
            <a:spLocks noGrp="1"/>
          </p:cNvSpPr>
          <p:nvPr>
            <p:ph type="pic" sz="quarter" idx="14"/>
          </p:nvPr>
        </p:nvSpPr>
        <p:spPr>
          <a:xfrm>
            <a:off x="2028825" y="0"/>
            <a:ext cx="7115175" cy="6858000"/>
          </a:xfrm>
          <a:custGeom>
            <a:avLst/>
            <a:gdLst>
              <a:gd name="connsiteX0" fmla="*/ 0 w 7104888"/>
              <a:gd name="connsiteY0" fmla="*/ 0 h 6858000"/>
              <a:gd name="connsiteX1" fmla="*/ 7104888 w 7104888"/>
              <a:gd name="connsiteY1" fmla="*/ 0 h 6858000"/>
              <a:gd name="connsiteX2" fmla="*/ 7104888 w 7104888"/>
              <a:gd name="connsiteY2" fmla="*/ 6858000 h 6858000"/>
              <a:gd name="connsiteX3" fmla="*/ 0 w 7104888"/>
              <a:gd name="connsiteY3" fmla="*/ 6858000 h 6858000"/>
              <a:gd name="connsiteX4" fmla="*/ 0 w 7104888"/>
              <a:gd name="connsiteY4" fmla="*/ 0 h 6858000"/>
              <a:gd name="connsiteX0" fmla="*/ 0 w 7104888"/>
              <a:gd name="connsiteY0" fmla="*/ 0 h 6858000"/>
              <a:gd name="connsiteX1" fmla="*/ 5695188 w 7104888"/>
              <a:gd name="connsiteY1" fmla="*/ 0 h 6858000"/>
              <a:gd name="connsiteX2" fmla="*/ 7104888 w 7104888"/>
              <a:gd name="connsiteY2" fmla="*/ 0 h 6858000"/>
              <a:gd name="connsiteX3" fmla="*/ 7104888 w 7104888"/>
              <a:gd name="connsiteY3" fmla="*/ 6858000 h 6858000"/>
              <a:gd name="connsiteX4" fmla="*/ 0 w 7104888"/>
              <a:gd name="connsiteY4" fmla="*/ 6858000 h 6858000"/>
              <a:gd name="connsiteX5" fmla="*/ 0 w 7104888"/>
              <a:gd name="connsiteY5" fmla="*/ 0 h 6858000"/>
              <a:gd name="connsiteX0" fmla="*/ 10287 w 7115175"/>
              <a:gd name="connsiteY0" fmla="*/ 0 h 6858000"/>
              <a:gd name="connsiteX1" fmla="*/ 5705475 w 7115175"/>
              <a:gd name="connsiteY1" fmla="*/ 0 h 6858000"/>
              <a:gd name="connsiteX2" fmla="*/ 7115175 w 7115175"/>
              <a:gd name="connsiteY2" fmla="*/ 0 h 6858000"/>
              <a:gd name="connsiteX3" fmla="*/ 7115175 w 7115175"/>
              <a:gd name="connsiteY3" fmla="*/ 6858000 h 6858000"/>
              <a:gd name="connsiteX4" fmla="*/ 10287 w 7115175"/>
              <a:gd name="connsiteY4" fmla="*/ 6858000 h 6858000"/>
              <a:gd name="connsiteX5" fmla="*/ 0 w 7115175"/>
              <a:gd name="connsiteY5" fmla="*/ 5048250 h 6858000"/>
              <a:gd name="connsiteX6" fmla="*/ 10287 w 7115175"/>
              <a:gd name="connsiteY6" fmla="*/ 0 h 6858000"/>
              <a:gd name="connsiteX0" fmla="*/ 10287 w 7115175"/>
              <a:gd name="connsiteY0" fmla="*/ 0 h 6858000"/>
              <a:gd name="connsiteX1" fmla="*/ 5705475 w 7115175"/>
              <a:gd name="connsiteY1" fmla="*/ 0 h 6858000"/>
              <a:gd name="connsiteX2" fmla="*/ 7115175 w 7115175"/>
              <a:gd name="connsiteY2" fmla="*/ 0 h 6858000"/>
              <a:gd name="connsiteX3" fmla="*/ 7115175 w 7115175"/>
              <a:gd name="connsiteY3" fmla="*/ 6858000 h 6858000"/>
              <a:gd name="connsiteX4" fmla="*/ 1533526 w 7115175"/>
              <a:gd name="connsiteY4" fmla="*/ 6848475 h 6858000"/>
              <a:gd name="connsiteX5" fmla="*/ 10287 w 7115175"/>
              <a:gd name="connsiteY5" fmla="*/ 6858000 h 6858000"/>
              <a:gd name="connsiteX6" fmla="*/ 0 w 7115175"/>
              <a:gd name="connsiteY6" fmla="*/ 5048250 h 6858000"/>
              <a:gd name="connsiteX7" fmla="*/ 10287 w 7115175"/>
              <a:gd name="connsiteY7" fmla="*/ 0 h 6858000"/>
              <a:gd name="connsiteX0" fmla="*/ 10287 w 7115175"/>
              <a:gd name="connsiteY0" fmla="*/ 0 h 6858000"/>
              <a:gd name="connsiteX1" fmla="*/ 5705475 w 7115175"/>
              <a:gd name="connsiteY1" fmla="*/ 0 h 6858000"/>
              <a:gd name="connsiteX2" fmla="*/ 7115175 w 7115175"/>
              <a:gd name="connsiteY2" fmla="*/ 0 h 6858000"/>
              <a:gd name="connsiteX3" fmla="*/ 7115175 w 7115175"/>
              <a:gd name="connsiteY3" fmla="*/ 6858000 h 6858000"/>
              <a:gd name="connsiteX4" fmla="*/ 1533526 w 7115175"/>
              <a:gd name="connsiteY4" fmla="*/ 6848475 h 6858000"/>
              <a:gd name="connsiteX5" fmla="*/ 0 w 7115175"/>
              <a:gd name="connsiteY5" fmla="*/ 5048250 h 6858000"/>
              <a:gd name="connsiteX6" fmla="*/ 10287 w 7115175"/>
              <a:gd name="connsiteY6" fmla="*/ 0 h 6858000"/>
              <a:gd name="connsiteX0" fmla="*/ 0 w 7115175"/>
              <a:gd name="connsiteY0" fmla="*/ 5048250 h 6858000"/>
              <a:gd name="connsiteX1" fmla="*/ 5705475 w 7115175"/>
              <a:gd name="connsiteY1" fmla="*/ 0 h 6858000"/>
              <a:gd name="connsiteX2" fmla="*/ 7115175 w 7115175"/>
              <a:gd name="connsiteY2" fmla="*/ 0 h 6858000"/>
              <a:gd name="connsiteX3" fmla="*/ 7115175 w 7115175"/>
              <a:gd name="connsiteY3" fmla="*/ 6858000 h 6858000"/>
              <a:gd name="connsiteX4" fmla="*/ 1533526 w 7115175"/>
              <a:gd name="connsiteY4" fmla="*/ 6848475 h 6858000"/>
              <a:gd name="connsiteX5" fmla="*/ 0 w 7115175"/>
              <a:gd name="connsiteY5" fmla="*/ 504825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115175" h="6858000">
                <a:moveTo>
                  <a:pt x="0" y="5048250"/>
                </a:moveTo>
                <a:lnTo>
                  <a:pt x="5705475" y="0"/>
                </a:lnTo>
                <a:lnTo>
                  <a:pt x="7115175" y="0"/>
                </a:lnTo>
                <a:lnTo>
                  <a:pt x="7115175" y="6858000"/>
                </a:lnTo>
                <a:lnTo>
                  <a:pt x="1533526" y="6848475"/>
                </a:lnTo>
                <a:lnTo>
                  <a:pt x="0" y="5048250"/>
                </a:lnTo>
                <a:close/>
              </a:path>
            </a:pathLst>
          </a:custGeom>
          <a:solidFill>
            <a:schemeClr val="accent3">
              <a:alpha val="80000"/>
            </a:schemeClr>
          </a:solidFill>
        </p:spPr>
        <p:txBody>
          <a:bodyPr rIns="182880" anchor="ctr"/>
          <a:lstStyle>
            <a:lvl1pPr algn="r">
              <a:defRPr/>
            </a:lvl1pPr>
          </a:lstStyle>
          <a:p>
            <a:r>
              <a:rPr lang="en-US" dirty="0" smtClean="0"/>
              <a:t>Click icon to add picture</a:t>
            </a:r>
            <a:endParaRPr lang="en-US" dirty="0"/>
          </a:p>
        </p:txBody>
      </p:sp>
      <p:sp>
        <p:nvSpPr>
          <p:cNvPr id="9" name="Right Triangle 8"/>
          <p:cNvSpPr/>
          <p:nvPr/>
        </p:nvSpPr>
        <p:spPr>
          <a:xfrm>
            <a:off x="0" y="2647950"/>
            <a:ext cx="3571875" cy="4210050"/>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Freeform 9"/>
          <p:cNvSpPr/>
          <p:nvPr/>
        </p:nvSpPr>
        <p:spPr>
          <a:xfrm>
            <a:off x="0" y="5048250"/>
            <a:ext cx="3571875" cy="1809750"/>
          </a:xfrm>
          <a:custGeom>
            <a:avLst/>
            <a:gdLst>
              <a:gd name="connsiteX0" fmla="*/ 0 w 3571875"/>
              <a:gd name="connsiteY0" fmla="*/ 4210050 h 4210050"/>
              <a:gd name="connsiteX1" fmla="*/ 0 w 3571875"/>
              <a:gd name="connsiteY1" fmla="*/ 0 h 4210050"/>
              <a:gd name="connsiteX2" fmla="*/ 3571875 w 3571875"/>
              <a:gd name="connsiteY2" fmla="*/ 4210050 h 4210050"/>
              <a:gd name="connsiteX3" fmla="*/ 0 w 3571875"/>
              <a:gd name="connsiteY3" fmla="*/ 4210050 h 4210050"/>
              <a:gd name="connsiteX0" fmla="*/ 0 w 3571875"/>
              <a:gd name="connsiteY0" fmla="*/ 1809750 h 1809750"/>
              <a:gd name="connsiteX1" fmla="*/ 1895475 w 3571875"/>
              <a:gd name="connsiteY1" fmla="*/ 0 h 1809750"/>
              <a:gd name="connsiteX2" fmla="*/ 3571875 w 3571875"/>
              <a:gd name="connsiteY2" fmla="*/ 1809750 h 1809750"/>
              <a:gd name="connsiteX3" fmla="*/ 0 w 3571875"/>
              <a:gd name="connsiteY3" fmla="*/ 1809750 h 1809750"/>
              <a:gd name="connsiteX0" fmla="*/ 0 w 3571875"/>
              <a:gd name="connsiteY0" fmla="*/ 1809750 h 1809750"/>
              <a:gd name="connsiteX1" fmla="*/ 2038350 w 3571875"/>
              <a:gd name="connsiteY1" fmla="*/ 0 h 1809750"/>
              <a:gd name="connsiteX2" fmla="*/ 3571875 w 3571875"/>
              <a:gd name="connsiteY2" fmla="*/ 1809750 h 1809750"/>
              <a:gd name="connsiteX3" fmla="*/ 0 w 3571875"/>
              <a:gd name="connsiteY3" fmla="*/ 1809750 h 1809750"/>
            </a:gdLst>
            <a:ahLst/>
            <a:cxnLst>
              <a:cxn ang="0">
                <a:pos x="connsiteX0" y="connsiteY0"/>
              </a:cxn>
              <a:cxn ang="0">
                <a:pos x="connsiteX1" y="connsiteY1"/>
              </a:cxn>
              <a:cxn ang="0">
                <a:pos x="connsiteX2" y="connsiteY2"/>
              </a:cxn>
              <a:cxn ang="0">
                <a:pos x="connsiteX3" y="connsiteY3"/>
              </a:cxn>
            </a:cxnLst>
            <a:rect l="l" t="t" r="r" b="b"/>
            <a:pathLst>
              <a:path w="3571875" h="1809750">
                <a:moveTo>
                  <a:pt x="0" y="1809750"/>
                </a:moveTo>
                <a:lnTo>
                  <a:pt x="2038350" y="0"/>
                </a:lnTo>
                <a:lnTo>
                  <a:pt x="3571875" y="1809750"/>
                </a:lnTo>
                <a:lnTo>
                  <a:pt x="0" y="1809750"/>
                </a:ln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p:nvPr>
        </p:nvSpPr>
        <p:spPr>
          <a:xfrm rot="19140000">
            <a:off x="671197" y="1717501"/>
            <a:ext cx="5486400" cy="867444"/>
          </a:xfrm>
        </p:spPr>
        <p:txBody>
          <a:bodyPr anchor="b"/>
          <a:lstStyle>
            <a:lvl1pPr algn="l">
              <a:defRPr sz="2800" b="0">
                <a:latin typeface="+mj-lt"/>
              </a:defRPr>
            </a:lvl1pPr>
          </a:lstStyle>
          <a:p>
            <a:r>
              <a:rPr lang="en-US" smtClean="0"/>
              <a:t>Click to edit Master title style</a:t>
            </a:r>
            <a:endParaRPr lang="en-US" dirty="0"/>
          </a:p>
        </p:txBody>
      </p:sp>
      <p:sp>
        <p:nvSpPr>
          <p:cNvPr id="4" name="Text Placeholder 3"/>
          <p:cNvSpPr>
            <a:spLocks noGrp="1"/>
          </p:cNvSpPr>
          <p:nvPr>
            <p:ph type="body" sz="half" idx="2"/>
          </p:nvPr>
        </p:nvSpPr>
        <p:spPr>
          <a:xfrm rot="19140000">
            <a:off x="1143479" y="2180529"/>
            <a:ext cx="6096545" cy="740664"/>
          </a:xfrm>
        </p:spPr>
        <p:txBody>
          <a:bodyPr/>
          <a:lstStyle>
            <a:lvl1pPr marL="0" indent="0">
              <a:buNone/>
              <a:defRPr sz="14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rot="19140000">
            <a:off x="201168" y="5870448"/>
            <a:ext cx="2176272" cy="201168"/>
          </a:xfrm>
          <a:prstGeom prst="rect">
            <a:avLst/>
          </a:prstGeom>
        </p:spPr>
        <p:txBody>
          <a:bodyPr/>
          <a:lstStyle/>
          <a:p>
            <a:endParaRPr lang="en-US" dirty="0"/>
          </a:p>
        </p:txBody>
      </p:sp>
      <p:sp>
        <p:nvSpPr>
          <p:cNvPr id="6" name="Footer Placeholder 5"/>
          <p:cNvSpPr>
            <a:spLocks noGrp="1"/>
          </p:cNvSpPr>
          <p:nvPr>
            <p:ph type="ftr" sz="quarter" idx="11"/>
          </p:nvPr>
        </p:nvSpPr>
        <p:spPr/>
        <p:txBody>
          <a:bodyPr/>
          <a:lstStyle/>
          <a:p>
            <a:r>
              <a:rPr lang="en-US" dirty="0" smtClean="0"/>
              <a:t>Copyright © 2014 Pearson Education, Inc. All rights reserved</a:t>
            </a:r>
            <a:endParaRPr lang="en-US" dirty="0"/>
          </a:p>
        </p:txBody>
      </p:sp>
      <p:sp>
        <p:nvSpPr>
          <p:cNvPr id="7" name="Slide Number Placeholder 6"/>
          <p:cNvSpPr>
            <a:spLocks noGrp="1"/>
          </p:cNvSpPr>
          <p:nvPr>
            <p:ph type="sldNum" sz="quarter" idx="12"/>
          </p:nvPr>
        </p:nvSpPr>
        <p:spPr/>
        <p:txBody>
          <a:bodyPr/>
          <a:lstStyle/>
          <a:p>
            <a:fld id="{F26BC301-BB4A-41A1-9B61-46573939C76F}" type="slidenum">
              <a:rPr lang="en-US" smtClean="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rot="19140000">
            <a:off x="201168" y="5870448"/>
            <a:ext cx="2176272" cy="201168"/>
          </a:xfrm>
          <a:prstGeom prst="rect">
            <a:avLst/>
          </a:prstGeom>
        </p:spPr>
        <p:txBody>
          <a:bodyPr/>
          <a:lstStyle/>
          <a:p>
            <a:endParaRPr lang="en-US" dirty="0"/>
          </a:p>
        </p:txBody>
      </p:sp>
      <p:sp>
        <p:nvSpPr>
          <p:cNvPr id="5" name="Footer Placeholder 4"/>
          <p:cNvSpPr>
            <a:spLocks noGrp="1"/>
          </p:cNvSpPr>
          <p:nvPr>
            <p:ph type="ftr" sz="quarter" idx="11"/>
          </p:nvPr>
        </p:nvSpPr>
        <p:spPr/>
        <p:txBody>
          <a:bodyPr/>
          <a:lstStyle/>
          <a:p>
            <a:r>
              <a:rPr lang="en-US" dirty="0" smtClean="0"/>
              <a:t>Copyright © 2014 Pearson Education, Inc. All rights reserved</a:t>
            </a:r>
            <a:endParaRPr lang="en-US" dirty="0"/>
          </a:p>
        </p:txBody>
      </p:sp>
      <p:sp>
        <p:nvSpPr>
          <p:cNvPr id="6" name="Slide Number Placeholder 5"/>
          <p:cNvSpPr>
            <a:spLocks noGrp="1"/>
          </p:cNvSpPr>
          <p:nvPr>
            <p:ph type="sldNum" sz="quarter" idx="12"/>
          </p:nvPr>
        </p:nvSpPr>
        <p:spPr/>
        <p:txBody>
          <a:bodyPr/>
          <a:lstStyle/>
          <a:p>
            <a:fld id="{F26BC301-BB4A-41A1-9B61-46573939C76F}" type="slidenum">
              <a:rPr lang="en-US" smtClean="0"/>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2057400" cy="4678362"/>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74639"/>
            <a:ext cx="6019800" cy="467836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rot="19140000">
            <a:off x="201168" y="5870448"/>
            <a:ext cx="2176272" cy="201168"/>
          </a:xfrm>
          <a:prstGeom prst="rect">
            <a:avLst/>
          </a:prstGeom>
        </p:spPr>
        <p:txBody>
          <a:bodyPr/>
          <a:lstStyle/>
          <a:p>
            <a:endParaRPr lang="en-US" dirty="0"/>
          </a:p>
        </p:txBody>
      </p:sp>
      <p:sp>
        <p:nvSpPr>
          <p:cNvPr id="5" name="Footer Placeholder 4"/>
          <p:cNvSpPr>
            <a:spLocks noGrp="1"/>
          </p:cNvSpPr>
          <p:nvPr>
            <p:ph type="ftr" sz="quarter" idx="11"/>
          </p:nvPr>
        </p:nvSpPr>
        <p:spPr/>
        <p:txBody>
          <a:bodyPr/>
          <a:lstStyle/>
          <a:p>
            <a:r>
              <a:rPr lang="en-US" dirty="0" smtClean="0"/>
              <a:t>Copyright © 2014 Pearson Education, Inc. All rights reserved</a:t>
            </a:r>
            <a:endParaRPr lang="en-US" dirty="0"/>
          </a:p>
        </p:txBody>
      </p:sp>
      <p:sp>
        <p:nvSpPr>
          <p:cNvPr id="6" name="Slide Number Placeholder 5"/>
          <p:cNvSpPr>
            <a:spLocks noGrp="1"/>
          </p:cNvSpPr>
          <p:nvPr>
            <p:ph type="sldNum" sz="quarter" idx="12"/>
          </p:nvPr>
        </p:nvSpPr>
        <p:spPr/>
        <p:txBody>
          <a:bodyPr/>
          <a:lstStyle/>
          <a:p>
            <a:fld id="{F26BC301-BB4A-41A1-9B61-46573939C76F}" type="slidenum">
              <a:rPr lang="en-US" smtClean="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Footer Placeholder 4"/>
          <p:cNvSpPr>
            <a:spLocks noGrp="1"/>
          </p:cNvSpPr>
          <p:nvPr>
            <p:ph type="ftr" sz="quarter" idx="11"/>
          </p:nvPr>
        </p:nvSpPr>
        <p:spPr/>
        <p:txBody>
          <a:bodyPr/>
          <a:lstStyle/>
          <a:p>
            <a:r>
              <a:rPr lang="en-US" dirty="0" smtClean="0"/>
              <a:t>Copyright © 2014 Pearson Education, Inc. All rights reserved</a:t>
            </a:r>
            <a:endParaRPr lang="en-US" dirty="0"/>
          </a:p>
        </p:txBody>
      </p:sp>
      <p:sp>
        <p:nvSpPr>
          <p:cNvPr id="6" name="Slide Number Placeholder 5"/>
          <p:cNvSpPr>
            <a:spLocks noGrp="1"/>
          </p:cNvSpPr>
          <p:nvPr>
            <p:ph type="sldNum" sz="quarter" idx="12"/>
          </p:nvPr>
        </p:nvSpPr>
        <p:spPr/>
        <p:txBody>
          <a:bodyPr/>
          <a:lstStyle/>
          <a:p>
            <a:fld id="{F26BC301-BB4A-41A1-9B61-46573939C76F}" type="slidenum">
              <a:rPr lang="en-US" smtClean="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8" name="Freeform 7"/>
          <p:cNvSpPr/>
          <p:nvPr/>
        </p:nvSpPr>
        <p:spPr>
          <a:xfrm>
            <a:off x="-2380" y="-925"/>
            <a:ext cx="9146380" cy="6858925"/>
          </a:xfrm>
          <a:custGeom>
            <a:avLst/>
            <a:gdLst>
              <a:gd name="connsiteX0" fmla="*/ 0 w 3350419"/>
              <a:gd name="connsiteY0" fmla="*/ 2081213 h 2083594"/>
              <a:gd name="connsiteX1" fmla="*/ 3031331 w 3350419"/>
              <a:gd name="connsiteY1" fmla="*/ 0 h 2083594"/>
              <a:gd name="connsiteX2" fmla="*/ 3350419 w 3350419"/>
              <a:gd name="connsiteY2" fmla="*/ 80963 h 2083594"/>
              <a:gd name="connsiteX3" fmla="*/ 3350419 w 3350419"/>
              <a:gd name="connsiteY3" fmla="*/ 2083594 h 2083594"/>
              <a:gd name="connsiteX4" fmla="*/ 0 w 3350419"/>
              <a:gd name="connsiteY4" fmla="*/ 2081213 h 2083594"/>
              <a:gd name="connsiteX0" fmla="*/ 0 w 3112294"/>
              <a:gd name="connsiteY0" fmla="*/ 2019301 h 2083594"/>
              <a:gd name="connsiteX1" fmla="*/ 2793206 w 3112294"/>
              <a:gd name="connsiteY1" fmla="*/ 0 h 2083594"/>
              <a:gd name="connsiteX2" fmla="*/ 3112294 w 3112294"/>
              <a:gd name="connsiteY2" fmla="*/ 80963 h 2083594"/>
              <a:gd name="connsiteX3" fmla="*/ 3112294 w 3112294"/>
              <a:gd name="connsiteY3" fmla="*/ 2083594 h 2083594"/>
              <a:gd name="connsiteX4" fmla="*/ 0 w 3112294"/>
              <a:gd name="connsiteY4" fmla="*/ 2019301 h 2083594"/>
              <a:gd name="connsiteX0" fmla="*/ 0 w 3345656"/>
              <a:gd name="connsiteY0" fmla="*/ 2097882 h 2097882"/>
              <a:gd name="connsiteX1" fmla="*/ 3026568 w 3345656"/>
              <a:gd name="connsiteY1" fmla="*/ 0 h 2097882"/>
              <a:gd name="connsiteX2" fmla="*/ 3345656 w 3345656"/>
              <a:gd name="connsiteY2" fmla="*/ 80963 h 2097882"/>
              <a:gd name="connsiteX3" fmla="*/ 3345656 w 3345656"/>
              <a:gd name="connsiteY3" fmla="*/ 2083594 h 2097882"/>
              <a:gd name="connsiteX4" fmla="*/ 0 w 3345656"/>
              <a:gd name="connsiteY4" fmla="*/ 2097882 h 2097882"/>
              <a:gd name="connsiteX0" fmla="*/ 0 w 2800350"/>
              <a:gd name="connsiteY0" fmla="*/ 1935957 h 2083594"/>
              <a:gd name="connsiteX1" fmla="*/ 2481262 w 2800350"/>
              <a:gd name="connsiteY1" fmla="*/ 0 h 2083594"/>
              <a:gd name="connsiteX2" fmla="*/ 2800350 w 2800350"/>
              <a:gd name="connsiteY2" fmla="*/ 80963 h 2083594"/>
              <a:gd name="connsiteX3" fmla="*/ 2800350 w 2800350"/>
              <a:gd name="connsiteY3" fmla="*/ 2083594 h 2083594"/>
              <a:gd name="connsiteX4" fmla="*/ 0 w 2800350"/>
              <a:gd name="connsiteY4" fmla="*/ 1935957 h 2083594"/>
              <a:gd name="connsiteX0" fmla="*/ 0 w 3352800"/>
              <a:gd name="connsiteY0" fmla="*/ 2083594 h 2083594"/>
              <a:gd name="connsiteX1" fmla="*/ 3033712 w 3352800"/>
              <a:gd name="connsiteY1" fmla="*/ 0 h 2083594"/>
              <a:gd name="connsiteX2" fmla="*/ 3352800 w 3352800"/>
              <a:gd name="connsiteY2" fmla="*/ 80963 h 2083594"/>
              <a:gd name="connsiteX3" fmla="*/ 3352800 w 3352800"/>
              <a:gd name="connsiteY3" fmla="*/ 2083594 h 2083594"/>
              <a:gd name="connsiteX4" fmla="*/ 0 w 3352800"/>
              <a:gd name="connsiteY4" fmla="*/ 2083594 h 2083594"/>
              <a:gd name="connsiteX0" fmla="*/ 0 w 3352800"/>
              <a:gd name="connsiteY0" fmla="*/ 2002631 h 2002631"/>
              <a:gd name="connsiteX1" fmla="*/ 3033712 w 3352800"/>
              <a:gd name="connsiteY1" fmla="*/ 15716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988469 w 3352800"/>
              <a:gd name="connsiteY1" fmla="*/ 59530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3966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45314 w 3352800"/>
              <a:gd name="connsiteY1" fmla="*/ 1224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4839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75865 w 3352800"/>
              <a:gd name="connsiteY1" fmla="*/ 8178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901 h 2002901"/>
              <a:gd name="connsiteX1" fmla="*/ 2836585 w 3352800"/>
              <a:gd name="connsiteY1" fmla="*/ 0 h 2002901"/>
              <a:gd name="connsiteX2" fmla="*/ 3352800 w 3352800"/>
              <a:gd name="connsiteY2" fmla="*/ 270 h 2002901"/>
              <a:gd name="connsiteX3" fmla="*/ 3352800 w 3352800"/>
              <a:gd name="connsiteY3" fmla="*/ 2002901 h 2002901"/>
              <a:gd name="connsiteX4" fmla="*/ 0 w 3352800"/>
              <a:gd name="connsiteY4" fmla="*/ 2002901 h 20029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52800" h="2002901">
                <a:moveTo>
                  <a:pt x="0" y="2002901"/>
                </a:moveTo>
                <a:lnTo>
                  <a:pt x="2836585" y="0"/>
                </a:lnTo>
                <a:lnTo>
                  <a:pt x="3352800" y="270"/>
                </a:lnTo>
                <a:lnTo>
                  <a:pt x="3352800" y="2002901"/>
                </a:lnTo>
                <a:lnTo>
                  <a:pt x="0" y="2002901"/>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Right Triangle 6"/>
          <p:cNvSpPr/>
          <p:nvPr/>
        </p:nvSpPr>
        <p:spPr>
          <a:xfrm>
            <a:off x="0" y="2647950"/>
            <a:ext cx="3571875" cy="4210050"/>
          </a:xfrm>
          <a:prstGeom prst="rtTriangle">
            <a:avLst/>
          </a:pr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p:nvPr>
        </p:nvSpPr>
        <p:spPr>
          <a:xfrm rot="19140000">
            <a:off x="819399" y="1726737"/>
            <a:ext cx="5650992" cy="1207509"/>
          </a:xfrm>
        </p:spPr>
        <p:txBody>
          <a:bodyPr bIns="9144" anchor="b"/>
          <a:lstStyle>
            <a:lvl1pPr algn="l">
              <a:defRPr kumimoji="0" lang="en-US" sz="3200" b="0" i="0" u="none" strike="noStrike" kern="1200" cap="all" spc="0" normalizeH="0" baseline="0" noProof="0" dirty="0" smtClean="0">
                <a:ln>
                  <a:noFill/>
                </a:ln>
                <a:solidFill>
                  <a:schemeClr val="tx1"/>
                </a:solidFill>
                <a:effectLst/>
                <a:uLnTx/>
                <a:uFillTx/>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lang="en-US" smtClean="0"/>
              <a:t>Click to edit Master title style</a:t>
            </a:r>
            <a:endParaRPr lang="en-US" dirty="0"/>
          </a:p>
        </p:txBody>
      </p:sp>
      <p:sp>
        <p:nvSpPr>
          <p:cNvPr id="3" name="Text Placeholder 2"/>
          <p:cNvSpPr>
            <a:spLocks noGrp="1"/>
          </p:cNvSpPr>
          <p:nvPr>
            <p:ph type="body" idx="1"/>
          </p:nvPr>
        </p:nvSpPr>
        <p:spPr>
          <a:xfrm rot="19140000">
            <a:off x="1216152" y="2468304"/>
            <a:ext cx="6510528" cy="329184"/>
          </a:xfrm>
        </p:spPr>
        <p:txBody>
          <a:bodyPr anchor="t">
            <a:normAutofit/>
          </a:bodyPr>
          <a:lstStyle>
            <a:lvl1pPr marL="0" indent="0">
              <a:buNone/>
              <a:defRPr kumimoji="0" lang="en-US" sz="1400" b="0" i="0" u="none" strike="noStrike" kern="1200" cap="all" spc="400" normalizeH="0" baseline="0" noProof="0" dirty="0" smtClean="0">
                <a:ln>
                  <a:noFill/>
                </a:ln>
                <a:solidFill>
                  <a:schemeClr val="tx1"/>
                </a:solidFill>
                <a:effectLst/>
                <a:uLnTx/>
                <a:uFillTx/>
                <a:latin typeface="+mn-lt"/>
                <a:ea typeface="+mj-ea"/>
                <a:cs typeface="Tunga" pitchFamily="2"/>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marL="0" marR="0" lvl="0" indent="0" algn="l" defTabSz="914400" rtl="0" eaLnBrk="1" fontAlgn="auto" latinLnBrk="0" hangingPunct="1">
              <a:lnSpc>
                <a:spcPct val="100000"/>
              </a:lnSpc>
              <a:spcBef>
                <a:spcPts val="0"/>
              </a:spcBef>
              <a:spcAft>
                <a:spcPts val="0"/>
              </a:spcAft>
              <a:buClr>
                <a:schemeClr val="accent1"/>
              </a:buClr>
              <a:buSzPct val="100000"/>
              <a:buFont typeface="Arial" pitchFamily="34" charset="0"/>
              <a:buNone/>
              <a:tabLst/>
              <a:defRPr/>
            </a:pPr>
            <a:r>
              <a:rPr lang="en-US" dirty="0" smtClean="0"/>
              <a:t>Click to edit Master text styles</a:t>
            </a:r>
          </a:p>
        </p:txBody>
      </p:sp>
      <p:sp>
        <p:nvSpPr>
          <p:cNvPr id="6" name="Slide Number Placeholder 5"/>
          <p:cNvSpPr>
            <a:spLocks noGrp="1"/>
          </p:cNvSpPr>
          <p:nvPr>
            <p:ph type="sldNum" sz="quarter" idx="12"/>
          </p:nvPr>
        </p:nvSpPr>
        <p:spPr/>
        <p:txBody>
          <a:bodyPr/>
          <a:lstStyle/>
          <a:p>
            <a:fld id="{F26BC301-BB4A-41A1-9B61-46573939C76F}" type="slidenum">
              <a:rPr lang="en-US" smtClean="0"/>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822960" y="1097280"/>
            <a:ext cx="3200400" cy="3712464"/>
          </a:xfrm>
        </p:spPr>
        <p:txBody>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4700016" y="1097280"/>
            <a:ext cx="3200400" cy="3712464"/>
          </a:xfrm>
        </p:spPr>
        <p:txBody>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8" name="Title 7"/>
          <p:cNvSpPr>
            <a:spLocks noGrp="1"/>
          </p:cNvSpPr>
          <p:nvPr>
            <p:ph type="title"/>
          </p:nvPr>
        </p:nvSpPr>
        <p:spPr/>
        <p:txBody>
          <a:bodyPr/>
          <a:lstStyle/>
          <a:p>
            <a:r>
              <a:rPr lang="en-US" dirty="0" smtClean="0"/>
              <a:t>Click to edit Master title style</a:t>
            </a:r>
            <a:endParaRPr lang="en-US" dirty="0"/>
          </a:p>
        </p:txBody>
      </p:sp>
      <p:sp>
        <p:nvSpPr>
          <p:cNvPr id="9" name="Footer Placeholder 8"/>
          <p:cNvSpPr>
            <a:spLocks noGrp="1"/>
          </p:cNvSpPr>
          <p:nvPr>
            <p:ph type="ftr" sz="quarter" idx="11"/>
          </p:nvPr>
        </p:nvSpPr>
        <p:spPr>
          <a:xfrm>
            <a:off x="914400" y="6172200"/>
            <a:ext cx="7327514" cy="685800"/>
          </a:xfrm>
        </p:spPr>
        <p:txBody>
          <a:bodyPr/>
          <a:lstStyle>
            <a:lvl1pPr algn="ctr">
              <a:defRPr sz="1200"/>
            </a:lvl1pPr>
          </a:lstStyle>
          <a:p>
            <a:r>
              <a:rPr lang="en-US" dirty="0" smtClean="0"/>
              <a:t>Copyright © 2014 Pearson Education, Inc. All rights reserved</a:t>
            </a:r>
            <a:endParaRPr lang="en-US" dirty="0"/>
          </a:p>
        </p:txBody>
      </p:sp>
      <p:sp>
        <p:nvSpPr>
          <p:cNvPr id="10" name="Slide Number Placeholder 9"/>
          <p:cNvSpPr>
            <a:spLocks noGrp="1"/>
          </p:cNvSpPr>
          <p:nvPr>
            <p:ph type="sldNum" sz="quarter" idx="12"/>
          </p:nvPr>
        </p:nvSpPr>
        <p:spPr/>
        <p:txBody>
          <a:bodyPr/>
          <a:lstStyle/>
          <a:p>
            <a:fld id="{F26BC301-BB4A-41A1-9B61-46573939C76F}" type="slidenum">
              <a:rPr lang="en-US" smtClean="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822960" y="0"/>
            <a:ext cx="7520940" cy="914400"/>
          </a:xfrm>
        </p:spPr>
        <p:txBody>
          <a:bodyPr/>
          <a:lstStyle/>
          <a:p>
            <a:r>
              <a:rPr lang="en-US" dirty="0" smtClean="0"/>
              <a:t>Click to edit Master title style</a:t>
            </a:r>
            <a:endParaRPr lang="en-US" dirty="0"/>
          </a:p>
        </p:txBody>
      </p:sp>
      <p:sp>
        <p:nvSpPr>
          <p:cNvPr id="4" name="Footer Placeholder 3"/>
          <p:cNvSpPr>
            <a:spLocks noGrp="1"/>
          </p:cNvSpPr>
          <p:nvPr>
            <p:ph type="ftr" sz="quarter" idx="11"/>
          </p:nvPr>
        </p:nvSpPr>
        <p:spPr/>
        <p:txBody>
          <a:bodyPr/>
          <a:lstStyle>
            <a:lvl1pPr algn="ctr">
              <a:defRPr sz="1200"/>
            </a:lvl1pPr>
          </a:lstStyle>
          <a:p>
            <a:r>
              <a:rPr lang="en-US" dirty="0" smtClean="0"/>
              <a:t>Copyright © 2014 Pearson Education, Inc. All rights reserved</a:t>
            </a:r>
            <a:endParaRPr lang="en-US" dirty="0"/>
          </a:p>
        </p:txBody>
      </p:sp>
      <p:sp>
        <p:nvSpPr>
          <p:cNvPr id="5" name="Slide Number Placeholder 4"/>
          <p:cNvSpPr>
            <a:spLocks noGrp="1"/>
          </p:cNvSpPr>
          <p:nvPr>
            <p:ph type="sldNum" sz="quarter" idx="12"/>
          </p:nvPr>
        </p:nvSpPr>
        <p:spPr/>
        <p:txBody>
          <a:bodyPr/>
          <a:lstStyle/>
          <a:p>
            <a:fld id="{F26BC301-BB4A-41A1-9B61-46573939C76F}" type="slidenum">
              <a:rPr lang="en-US" smtClean="0"/>
              <a:t>‹#›</a:t>
            </a:fld>
            <a:endParaRPr lang="en-US" dirty="0"/>
          </a:p>
        </p:txBody>
      </p:sp>
    </p:spTree>
    <p:extLst>
      <p:ext uri="{BB962C8B-B14F-4D97-AF65-F5344CB8AC3E}">
        <p14:creationId xmlns:p14="http://schemas.microsoft.com/office/powerpoint/2010/main" val="185844764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822960" y="1097280"/>
            <a:ext cx="3200400" cy="548640"/>
          </a:xfrm>
        </p:spPr>
        <p:txBody>
          <a:bodyPr anchor="b">
            <a:noAutofit/>
          </a:bodyPr>
          <a:lstStyle>
            <a:lvl1pPr marL="0" indent="0">
              <a:buNone/>
              <a:defRPr lang="en-US" sz="2000" b="0" kern="1200" cap="all" spc="400" baseline="0" dirty="0" smtClean="0">
                <a:solidFill>
                  <a:schemeClr val="tx1"/>
                </a:solidFill>
                <a:latin typeface="+mn-lt"/>
                <a:ea typeface="+mj-ea"/>
                <a:cs typeface="Tunga" pitchFamily="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100000"/>
              </a:lnSpc>
              <a:spcBef>
                <a:spcPts val="0"/>
              </a:spcBef>
              <a:spcAft>
                <a:spcPts val="0"/>
              </a:spcAft>
              <a:buClr>
                <a:schemeClr val="accent1"/>
              </a:buClr>
              <a:buFont typeface="Arial" pitchFamily="34" charset="0"/>
              <a:buNone/>
            </a:pPr>
            <a:r>
              <a:rPr lang="en-US" dirty="0" smtClean="0"/>
              <a:t>Click to edit Master text styles</a:t>
            </a:r>
          </a:p>
        </p:txBody>
      </p:sp>
      <p:sp>
        <p:nvSpPr>
          <p:cNvPr id="4" name="Content Placeholder 3"/>
          <p:cNvSpPr>
            <a:spLocks noGrp="1"/>
          </p:cNvSpPr>
          <p:nvPr>
            <p:ph sz="half" idx="2"/>
          </p:nvPr>
        </p:nvSpPr>
        <p:spPr>
          <a:xfrm>
            <a:off x="819150" y="1701848"/>
            <a:ext cx="3200400" cy="3108960"/>
          </a:xfrm>
        </p:spPr>
        <p:txBody>
          <a:bodyPr/>
          <a:lstStyle>
            <a:lvl1pPr marL="402336" indent="-173736">
              <a:lnSpc>
                <a:spcPct val="90000"/>
              </a:lnSpc>
              <a:spcBef>
                <a:spcPts val="1200"/>
              </a:spcBef>
              <a:defRPr sz="2000"/>
            </a:lvl1pPr>
            <a:lvl2pPr marL="402336" indent="-173736">
              <a:lnSpc>
                <a:spcPct val="90000"/>
              </a:lnSpc>
              <a:spcBef>
                <a:spcPts val="1200"/>
              </a:spcBef>
              <a:defRPr sz="1800"/>
            </a:lvl2pPr>
            <a:lvl3pPr marL="402336" indent="-173736">
              <a:lnSpc>
                <a:spcPct val="90000"/>
              </a:lnSpc>
              <a:spcBef>
                <a:spcPts val="1200"/>
              </a:spcBef>
              <a:defRPr sz="1800"/>
            </a:lvl3pPr>
            <a:lvl4pPr>
              <a:defRPr sz="1600"/>
            </a:lvl4pPr>
            <a:lvl5pPr>
              <a:defRPr sz="16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4"/>
          <p:cNvSpPr>
            <a:spLocks noGrp="1"/>
          </p:cNvSpPr>
          <p:nvPr>
            <p:ph type="body" sz="quarter" idx="3"/>
          </p:nvPr>
        </p:nvSpPr>
        <p:spPr>
          <a:xfrm>
            <a:off x="4700016" y="1097280"/>
            <a:ext cx="3200400" cy="548640"/>
          </a:xfrm>
        </p:spPr>
        <p:txBody>
          <a:bodyPr anchor="b">
            <a:noAutofit/>
          </a:bodyPr>
          <a:lstStyle>
            <a:lvl1pPr marL="0" indent="0">
              <a:buNone/>
              <a:defRPr lang="en-US" sz="2000" b="0" kern="1200" cap="all" spc="400" baseline="0" dirty="0" smtClean="0">
                <a:solidFill>
                  <a:schemeClr val="tx1"/>
                </a:solidFill>
                <a:latin typeface="+mn-lt"/>
                <a:ea typeface="+mj-ea"/>
                <a:cs typeface="Tunga" pitchFamily="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100000"/>
              </a:lnSpc>
              <a:spcBef>
                <a:spcPts val="0"/>
              </a:spcBef>
              <a:spcAft>
                <a:spcPts val="0"/>
              </a:spcAft>
              <a:buClr>
                <a:schemeClr val="accent1"/>
              </a:buClr>
              <a:buFont typeface="Arial" pitchFamily="34" charset="0"/>
              <a:buNone/>
            </a:pPr>
            <a:r>
              <a:rPr lang="en-US" dirty="0" smtClean="0"/>
              <a:t>Click to edit Master text styles</a:t>
            </a:r>
          </a:p>
        </p:txBody>
      </p:sp>
      <p:sp>
        <p:nvSpPr>
          <p:cNvPr id="6" name="Content Placeholder 5"/>
          <p:cNvSpPr>
            <a:spLocks noGrp="1"/>
          </p:cNvSpPr>
          <p:nvPr>
            <p:ph sz="quarter" idx="4"/>
          </p:nvPr>
        </p:nvSpPr>
        <p:spPr>
          <a:xfrm>
            <a:off x="4700016" y="1701848"/>
            <a:ext cx="3200400" cy="3108960"/>
          </a:xfrm>
        </p:spPr>
        <p:txBody>
          <a:bodyPr/>
          <a:lstStyle>
            <a:lvl1pPr marL="402336" indent="-173736">
              <a:lnSpc>
                <a:spcPct val="90000"/>
              </a:lnSpc>
              <a:spcBef>
                <a:spcPts val="1200"/>
              </a:spcBef>
              <a:defRPr sz="2000"/>
            </a:lvl1pPr>
            <a:lvl2pPr marL="402336" indent="-173736">
              <a:lnSpc>
                <a:spcPct val="90000"/>
              </a:lnSpc>
              <a:spcBef>
                <a:spcPts val="1200"/>
              </a:spcBef>
              <a:defRPr sz="1800"/>
            </a:lvl2pPr>
            <a:lvl3pPr marL="402336" indent="-173736">
              <a:lnSpc>
                <a:spcPct val="90000"/>
              </a:lnSpc>
              <a:spcBef>
                <a:spcPts val="1200"/>
              </a:spcBef>
              <a:defRPr sz="1800"/>
            </a:lvl3pPr>
            <a:lvl4pPr>
              <a:defRPr sz="1600"/>
            </a:lvl4pPr>
            <a:lvl5pPr>
              <a:defRPr sz="16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8" name="Footer Placeholder 7"/>
          <p:cNvSpPr>
            <a:spLocks noGrp="1"/>
          </p:cNvSpPr>
          <p:nvPr>
            <p:ph type="ftr" sz="quarter" idx="11"/>
          </p:nvPr>
        </p:nvSpPr>
        <p:spPr/>
        <p:txBody>
          <a:bodyPr/>
          <a:lstStyle/>
          <a:p>
            <a:r>
              <a:rPr lang="en-US" dirty="0" smtClean="0"/>
              <a:t>Copyright © 2014 Pearson Education, Inc. All rights reserved</a:t>
            </a:r>
            <a:endParaRPr lang="en-US" dirty="0"/>
          </a:p>
        </p:txBody>
      </p:sp>
      <p:sp>
        <p:nvSpPr>
          <p:cNvPr id="9" name="Slide Number Placeholder 8"/>
          <p:cNvSpPr>
            <a:spLocks noGrp="1"/>
          </p:cNvSpPr>
          <p:nvPr>
            <p:ph type="sldNum" sz="quarter" idx="12"/>
          </p:nvPr>
        </p:nvSpPr>
        <p:spPr/>
        <p:txBody>
          <a:bodyPr/>
          <a:lstStyle/>
          <a:p>
            <a:fld id="{F26BC301-BB4A-41A1-9B61-46573939C76F}" type="slidenum">
              <a:rPr lang="en-US" smtClean="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4" name="Footer Placeholder 3"/>
          <p:cNvSpPr>
            <a:spLocks noGrp="1"/>
          </p:cNvSpPr>
          <p:nvPr>
            <p:ph type="ftr" sz="quarter" idx="11"/>
          </p:nvPr>
        </p:nvSpPr>
        <p:spPr/>
        <p:txBody>
          <a:bodyPr/>
          <a:lstStyle/>
          <a:p>
            <a:r>
              <a:rPr lang="en-US" dirty="0" smtClean="0"/>
              <a:t>Copyright © 2014 Pearson Education, Inc. All rights reserved</a:t>
            </a:r>
            <a:endParaRPr lang="en-US" dirty="0"/>
          </a:p>
        </p:txBody>
      </p:sp>
      <p:sp>
        <p:nvSpPr>
          <p:cNvPr id="5" name="Slide Number Placeholder 4"/>
          <p:cNvSpPr>
            <a:spLocks noGrp="1"/>
          </p:cNvSpPr>
          <p:nvPr>
            <p:ph type="sldNum" sz="quarter" idx="12"/>
          </p:nvPr>
        </p:nvSpPr>
        <p:spPr/>
        <p:txBody>
          <a:bodyPr/>
          <a:lstStyle/>
          <a:p>
            <a:fld id="{F26BC301-BB4A-41A1-9B61-46573939C76F}" type="slidenum">
              <a:rPr lang="en-US" smtClean="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rot="19140000">
            <a:off x="201168" y="5870448"/>
            <a:ext cx="2176272" cy="201168"/>
          </a:xfrm>
          <a:prstGeom prst="rect">
            <a:avLst/>
          </a:prstGeom>
        </p:spPr>
        <p:txBody>
          <a:bodyPr/>
          <a:lstStyle/>
          <a:p>
            <a:endParaRPr lang="en-US" dirty="0"/>
          </a:p>
        </p:txBody>
      </p:sp>
      <p:sp>
        <p:nvSpPr>
          <p:cNvPr id="3" name="Footer Placeholder 2"/>
          <p:cNvSpPr>
            <a:spLocks noGrp="1"/>
          </p:cNvSpPr>
          <p:nvPr>
            <p:ph type="ftr" sz="quarter" idx="11"/>
          </p:nvPr>
        </p:nvSpPr>
        <p:spPr/>
        <p:txBody>
          <a:bodyPr/>
          <a:lstStyle/>
          <a:p>
            <a:r>
              <a:rPr lang="en-US" dirty="0" smtClean="0"/>
              <a:t>Copyright © 2014 Pearson Education, Inc. All rights reserved</a:t>
            </a:r>
            <a:endParaRPr lang="en-US" dirty="0"/>
          </a:p>
        </p:txBody>
      </p:sp>
      <p:sp>
        <p:nvSpPr>
          <p:cNvPr id="4" name="Slide Number Placeholder 3"/>
          <p:cNvSpPr>
            <a:spLocks noGrp="1"/>
          </p:cNvSpPr>
          <p:nvPr>
            <p:ph type="sldNum" sz="quarter" idx="12"/>
          </p:nvPr>
        </p:nvSpPr>
        <p:spPr/>
        <p:txBody>
          <a:bodyPr/>
          <a:lstStyle/>
          <a:p>
            <a:fld id="{F26BC301-BB4A-41A1-9B61-46573939C76F}" type="slidenum">
              <a:rPr lang="en-US" smtClean="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17" name="Right Triangle 16"/>
          <p:cNvSpPr/>
          <p:nvPr/>
        </p:nvSpPr>
        <p:spPr>
          <a:xfrm>
            <a:off x="0" y="2647950"/>
            <a:ext cx="3571875" cy="4210050"/>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Right Triangle 17"/>
          <p:cNvSpPr/>
          <p:nvPr/>
        </p:nvSpPr>
        <p:spPr>
          <a:xfrm rot="5400000">
            <a:off x="433389" y="-433387"/>
            <a:ext cx="6858000" cy="7724778"/>
          </a:xfrm>
          <a:prstGeom prst="rtTriangle">
            <a:avLst/>
          </a:pr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dirty="0">
              <a:solidFill>
                <a:schemeClr val="lt1"/>
              </a:solidFill>
              <a:latin typeface="+mn-lt"/>
              <a:ea typeface="+mn-ea"/>
              <a:cs typeface="+mn-cs"/>
            </a:endParaRPr>
          </a:p>
        </p:txBody>
      </p:sp>
      <p:sp>
        <p:nvSpPr>
          <p:cNvPr id="2" name="Title 1"/>
          <p:cNvSpPr>
            <a:spLocks noGrp="1"/>
          </p:cNvSpPr>
          <p:nvPr>
            <p:ph type="title"/>
          </p:nvPr>
        </p:nvSpPr>
        <p:spPr>
          <a:xfrm rot="19140000">
            <a:off x="784930" y="1576103"/>
            <a:ext cx="5212080" cy="1089427"/>
          </a:xfrm>
        </p:spPr>
        <p:txBody>
          <a:bodyPr bIns="0" anchor="b"/>
          <a:lstStyle>
            <a:lvl1pPr algn="l">
              <a:defRPr kumimoji="0" lang="en-US" sz="2800" b="0" i="0" u="none" strike="noStrike" kern="1200" cap="all" spc="0" normalizeH="0" baseline="0" noProof="0" dirty="0" smtClean="0">
                <a:ln>
                  <a:noFill/>
                </a:ln>
                <a:solidFill>
                  <a:srgbClr val="FFFFFF"/>
                </a:solidFill>
                <a:effectLst/>
                <a:uLnTx/>
                <a:uFillTx/>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lang="en-US" smtClean="0"/>
              <a:t>Click to edit Master title style</a:t>
            </a:r>
            <a:endParaRPr lang="en-US" dirty="0"/>
          </a:p>
        </p:txBody>
      </p:sp>
      <p:sp>
        <p:nvSpPr>
          <p:cNvPr id="3" name="Content Placeholder 2"/>
          <p:cNvSpPr>
            <a:spLocks noGrp="1"/>
          </p:cNvSpPr>
          <p:nvPr>
            <p:ph idx="1"/>
          </p:nvPr>
        </p:nvSpPr>
        <p:spPr>
          <a:xfrm>
            <a:off x="4749552" y="2618912"/>
            <a:ext cx="3807779" cy="3324687"/>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rot="19140000">
            <a:off x="1297954" y="2253385"/>
            <a:ext cx="5794760" cy="623314"/>
          </a:xfrm>
        </p:spPr>
        <p:txBody>
          <a:bodyPr>
            <a:normAutofit/>
          </a:bodyPr>
          <a:lstStyle>
            <a:lvl1pPr marL="0" indent="0">
              <a:buNone/>
              <a:defRPr lang="en-US" sz="1400" b="1" kern="1200" dirty="0" smtClean="0">
                <a:solidFill>
                  <a:srgbClr val="FFFFFF"/>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indent="0" algn="l" defTabSz="914400" rtl="0" eaLnBrk="1" fontAlgn="auto" latinLnBrk="0" hangingPunct="1">
              <a:lnSpc>
                <a:spcPct val="100000"/>
              </a:lnSpc>
              <a:spcBef>
                <a:spcPts val="300"/>
              </a:spcBef>
              <a:spcAft>
                <a:spcPts val="0"/>
              </a:spcAft>
              <a:buClr>
                <a:schemeClr val="accent1"/>
              </a:buClr>
              <a:buSzPct val="100000"/>
              <a:buFont typeface="Arial" pitchFamily="34" charset="0"/>
              <a:buNone/>
              <a:tabLst/>
              <a:defRPr/>
            </a:pPr>
            <a:r>
              <a:rPr lang="en-US" smtClean="0"/>
              <a:t>Click to edit Master text styles</a:t>
            </a:r>
          </a:p>
        </p:txBody>
      </p:sp>
      <p:sp>
        <p:nvSpPr>
          <p:cNvPr id="5" name="Date Placeholder 4"/>
          <p:cNvSpPr>
            <a:spLocks noGrp="1"/>
          </p:cNvSpPr>
          <p:nvPr>
            <p:ph type="dt" sz="half" idx="10"/>
          </p:nvPr>
        </p:nvSpPr>
        <p:spPr>
          <a:xfrm rot="19140000">
            <a:off x="201168" y="5870448"/>
            <a:ext cx="2176272" cy="201168"/>
          </a:xfrm>
          <a:prstGeom prst="rect">
            <a:avLst/>
          </a:prstGeom>
        </p:spPr>
        <p:txBody>
          <a:bodyPr/>
          <a:lstStyle/>
          <a:p>
            <a:endParaRPr lang="en-US" dirty="0"/>
          </a:p>
        </p:txBody>
      </p:sp>
      <p:sp>
        <p:nvSpPr>
          <p:cNvPr id="6" name="Footer Placeholder 5"/>
          <p:cNvSpPr>
            <a:spLocks noGrp="1"/>
          </p:cNvSpPr>
          <p:nvPr>
            <p:ph type="ftr" sz="quarter" idx="11"/>
          </p:nvPr>
        </p:nvSpPr>
        <p:spPr/>
        <p:txBody>
          <a:bodyPr/>
          <a:lstStyle>
            <a:lvl1pPr>
              <a:defRPr>
                <a:solidFill>
                  <a:schemeClr val="tx2"/>
                </a:solidFill>
              </a:defRPr>
            </a:lvl1pPr>
          </a:lstStyle>
          <a:p>
            <a:r>
              <a:rPr lang="en-US" dirty="0" smtClean="0"/>
              <a:t>Copyright © 2014 Pearson Education, Inc. All rights reserved</a:t>
            </a:r>
            <a:endParaRPr lang="en-US" dirty="0"/>
          </a:p>
        </p:txBody>
      </p:sp>
      <p:sp>
        <p:nvSpPr>
          <p:cNvPr id="7" name="Slide Number Placeholder 6"/>
          <p:cNvSpPr>
            <a:spLocks noGrp="1"/>
          </p:cNvSpPr>
          <p:nvPr>
            <p:ph type="sldNum" sz="quarter" idx="12"/>
          </p:nvPr>
        </p:nvSpPr>
        <p:spPr>
          <a:ln>
            <a:solidFill>
              <a:schemeClr val="tx2"/>
            </a:solidFill>
          </a:ln>
        </p:spPr>
        <p:txBody>
          <a:bodyPr/>
          <a:lstStyle>
            <a:lvl1pPr>
              <a:defRPr>
                <a:solidFill>
                  <a:schemeClr val="tx2"/>
                </a:solidFill>
              </a:defRPr>
            </a:lvl1pPr>
          </a:lstStyle>
          <a:p>
            <a:fld id="{F26BC301-BB4A-41A1-9B61-46573939C76F}" type="slidenum">
              <a:rPr lang="en-US" smtClean="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Freeform 6"/>
          <p:cNvSpPr/>
          <p:nvPr/>
        </p:nvSpPr>
        <p:spPr>
          <a:xfrm>
            <a:off x="-2382" y="5050633"/>
            <a:ext cx="3574257" cy="1807368"/>
          </a:xfrm>
          <a:custGeom>
            <a:avLst/>
            <a:gdLst>
              <a:gd name="connsiteX0" fmla="*/ 0 w 3571875"/>
              <a:gd name="connsiteY0" fmla="*/ 4210050 h 4210050"/>
              <a:gd name="connsiteX1" fmla="*/ 0 w 3571875"/>
              <a:gd name="connsiteY1" fmla="*/ 0 h 4210050"/>
              <a:gd name="connsiteX2" fmla="*/ 3571875 w 3571875"/>
              <a:gd name="connsiteY2" fmla="*/ 4210050 h 4210050"/>
              <a:gd name="connsiteX3" fmla="*/ 0 w 3571875"/>
              <a:gd name="connsiteY3" fmla="*/ 4210050 h 4210050"/>
              <a:gd name="connsiteX0" fmla="*/ 0 w 3571875"/>
              <a:gd name="connsiteY0" fmla="*/ 4210050 h 4210050"/>
              <a:gd name="connsiteX1" fmla="*/ 0 w 3571875"/>
              <a:gd name="connsiteY1" fmla="*/ 0 h 4210050"/>
              <a:gd name="connsiteX2" fmla="*/ 2028825 w 3571875"/>
              <a:gd name="connsiteY2" fmla="*/ 2388394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205038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281238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76450 w 3571875"/>
              <a:gd name="connsiteY2" fmla="*/ 2274094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245519 w 3571875"/>
              <a:gd name="connsiteY2" fmla="*/ 2405063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38350 w 3571875"/>
              <a:gd name="connsiteY2" fmla="*/ 2405063 h 4210050"/>
              <a:gd name="connsiteX3" fmla="*/ 3571875 w 3571875"/>
              <a:gd name="connsiteY3" fmla="*/ 4210050 h 4210050"/>
              <a:gd name="connsiteX4" fmla="*/ 0 w 3571875"/>
              <a:gd name="connsiteY4" fmla="*/ 4210050 h 4210050"/>
              <a:gd name="connsiteX0" fmla="*/ 0 w 3571875"/>
              <a:gd name="connsiteY0" fmla="*/ 2433637 h 2433637"/>
              <a:gd name="connsiteX1" fmla="*/ 257175 w 3571875"/>
              <a:gd name="connsiteY1" fmla="*/ 0 h 2433637"/>
              <a:gd name="connsiteX2" fmla="*/ 2038350 w 3571875"/>
              <a:gd name="connsiteY2" fmla="*/ 628650 h 2433637"/>
              <a:gd name="connsiteX3" fmla="*/ 3571875 w 3571875"/>
              <a:gd name="connsiteY3" fmla="*/ 2433637 h 2433637"/>
              <a:gd name="connsiteX4" fmla="*/ 0 w 3571875"/>
              <a:gd name="connsiteY4" fmla="*/ 2433637 h 2433637"/>
              <a:gd name="connsiteX0" fmla="*/ 2382 w 3574257"/>
              <a:gd name="connsiteY0" fmla="*/ 1807368 h 1807368"/>
              <a:gd name="connsiteX1" fmla="*/ 0 w 3574257"/>
              <a:gd name="connsiteY1" fmla="*/ 0 h 1807368"/>
              <a:gd name="connsiteX2" fmla="*/ 2040732 w 3574257"/>
              <a:gd name="connsiteY2" fmla="*/ 2381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924051 w 3574257"/>
              <a:gd name="connsiteY2" fmla="*/ 307181 h 1807368"/>
              <a:gd name="connsiteX3" fmla="*/ 3574257 w 3574257"/>
              <a:gd name="connsiteY3" fmla="*/ 1807368 h 1807368"/>
              <a:gd name="connsiteX4" fmla="*/ 2382 w 3574257"/>
              <a:gd name="connsiteY4" fmla="*/ 1807368 h 1807368"/>
              <a:gd name="connsiteX0" fmla="*/ 2382 w 3574257"/>
              <a:gd name="connsiteY0" fmla="*/ 1809749 h 1809749"/>
              <a:gd name="connsiteX1" fmla="*/ 0 w 3574257"/>
              <a:gd name="connsiteY1" fmla="*/ 2381 h 1809749"/>
              <a:gd name="connsiteX2" fmla="*/ 2038351 w 3574257"/>
              <a:gd name="connsiteY2" fmla="*/ 0 h 1809749"/>
              <a:gd name="connsiteX3" fmla="*/ 3574257 w 3574257"/>
              <a:gd name="connsiteY3" fmla="*/ 1809749 h 1809749"/>
              <a:gd name="connsiteX4" fmla="*/ 2382 w 3574257"/>
              <a:gd name="connsiteY4" fmla="*/ 1809749 h 1809749"/>
              <a:gd name="connsiteX0" fmla="*/ 2382 w 3574257"/>
              <a:gd name="connsiteY0" fmla="*/ 1807368 h 1807368"/>
              <a:gd name="connsiteX1" fmla="*/ 0 w 3574257"/>
              <a:gd name="connsiteY1" fmla="*/ 0 h 1807368"/>
              <a:gd name="connsiteX2" fmla="*/ 1640682 w 3574257"/>
              <a:gd name="connsiteY2" fmla="*/ 450057 h 1807368"/>
              <a:gd name="connsiteX3" fmla="*/ 3574257 w 3574257"/>
              <a:gd name="connsiteY3" fmla="*/ 1807368 h 1807368"/>
              <a:gd name="connsiteX4" fmla="*/ 2382 w 3574257"/>
              <a:gd name="connsiteY4" fmla="*/ 1807368 h 1807368"/>
              <a:gd name="connsiteX0" fmla="*/ 2382 w 3574257"/>
              <a:gd name="connsiteY0" fmla="*/ 1809749 h 1809749"/>
              <a:gd name="connsiteX1" fmla="*/ 0 w 3574257"/>
              <a:gd name="connsiteY1" fmla="*/ 2381 h 1809749"/>
              <a:gd name="connsiteX2" fmla="*/ 2038351 w 3574257"/>
              <a:gd name="connsiteY2" fmla="*/ 0 h 1809749"/>
              <a:gd name="connsiteX3" fmla="*/ 3574257 w 3574257"/>
              <a:gd name="connsiteY3" fmla="*/ 1809749 h 1809749"/>
              <a:gd name="connsiteX4" fmla="*/ 2382 w 3574257"/>
              <a:gd name="connsiteY4" fmla="*/ 1809749 h 1809749"/>
              <a:gd name="connsiteX0" fmla="*/ 2382 w 3574257"/>
              <a:gd name="connsiteY0" fmla="*/ 1807368 h 1807368"/>
              <a:gd name="connsiteX1" fmla="*/ 0 w 3574257"/>
              <a:gd name="connsiteY1" fmla="*/ 0 h 1807368"/>
              <a:gd name="connsiteX2" fmla="*/ 1657351 w 3574257"/>
              <a:gd name="connsiteY2" fmla="*/ 230982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2040732 w 3574257"/>
              <a:gd name="connsiteY2" fmla="*/ 2382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774032 w 3574257"/>
              <a:gd name="connsiteY2" fmla="*/ 161925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969294 w 3574257"/>
              <a:gd name="connsiteY2" fmla="*/ 21432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819275 w 3574257"/>
              <a:gd name="connsiteY2" fmla="*/ 200026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2045494 w 3574257"/>
              <a:gd name="connsiteY2" fmla="*/ 1 h 1807368"/>
              <a:gd name="connsiteX3" fmla="*/ 3574257 w 3574257"/>
              <a:gd name="connsiteY3" fmla="*/ 1807368 h 1807368"/>
              <a:gd name="connsiteX4" fmla="*/ 2382 w 3574257"/>
              <a:gd name="connsiteY4" fmla="*/ 1807368 h 18073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74257" h="1807368">
                <a:moveTo>
                  <a:pt x="2382" y="1807368"/>
                </a:moveTo>
                <a:lnTo>
                  <a:pt x="0" y="0"/>
                </a:lnTo>
                <a:lnTo>
                  <a:pt x="2045494" y="1"/>
                </a:lnTo>
                <a:lnTo>
                  <a:pt x="3574257" y="1807368"/>
                </a:lnTo>
                <a:lnTo>
                  <a:pt x="2382" y="1807368"/>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Freeform 7"/>
          <p:cNvSpPr/>
          <p:nvPr/>
        </p:nvSpPr>
        <p:spPr>
          <a:xfrm>
            <a:off x="-2380" y="5051292"/>
            <a:ext cx="9146380" cy="1806709"/>
          </a:xfrm>
          <a:custGeom>
            <a:avLst/>
            <a:gdLst>
              <a:gd name="connsiteX0" fmla="*/ 0 w 3350419"/>
              <a:gd name="connsiteY0" fmla="*/ 2081213 h 2083594"/>
              <a:gd name="connsiteX1" fmla="*/ 3031331 w 3350419"/>
              <a:gd name="connsiteY1" fmla="*/ 0 h 2083594"/>
              <a:gd name="connsiteX2" fmla="*/ 3350419 w 3350419"/>
              <a:gd name="connsiteY2" fmla="*/ 80963 h 2083594"/>
              <a:gd name="connsiteX3" fmla="*/ 3350419 w 3350419"/>
              <a:gd name="connsiteY3" fmla="*/ 2083594 h 2083594"/>
              <a:gd name="connsiteX4" fmla="*/ 0 w 3350419"/>
              <a:gd name="connsiteY4" fmla="*/ 2081213 h 2083594"/>
              <a:gd name="connsiteX0" fmla="*/ 0 w 3112294"/>
              <a:gd name="connsiteY0" fmla="*/ 2019301 h 2083594"/>
              <a:gd name="connsiteX1" fmla="*/ 2793206 w 3112294"/>
              <a:gd name="connsiteY1" fmla="*/ 0 h 2083594"/>
              <a:gd name="connsiteX2" fmla="*/ 3112294 w 3112294"/>
              <a:gd name="connsiteY2" fmla="*/ 80963 h 2083594"/>
              <a:gd name="connsiteX3" fmla="*/ 3112294 w 3112294"/>
              <a:gd name="connsiteY3" fmla="*/ 2083594 h 2083594"/>
              <a:gd name="connsiteX4" fmla="*/ 0 w 3112294"/>
              <a:gd name="connsiteY4" fmla="*/ 2019301 h 2083594"/>
              <a:gd name="connsiteX0" fmla="*/ 0 w 3345656"/>
              <a:gd name="connsiteY0" fmla="*/ 2097882 h 2097882"/>
              <a:gd name="connsiteX1" fmla="*/ 3026568 w 3345656"/>
              <a:gd name="connsiteY1" fmla="*/ 0 h 2097882"/>
              <a:gd name="connsiteX2" fmla="*/ 3345656 w 3345656"/>
              <a:gd name="connsiteY2" fmla="*/ 80963 h 2097882"/>
              <a:gd name="connsiteX3" fmla="*/ 3345656 w 3345656"/>
              <a:gd name="connsiteY3" fmla="*/ 2083594 h 2097882"/>
              <a:gd name="connsiteX4" fmla="*/ 0 w 3345656"/>
              <a:gd name="connsiteY4" fmla="*/ 2097882 h 2097882"/>
              <a:gd name="connsiteX0" fmla="*/ 0 w 2800350"/>
              <a:gd name="connsiteY0" fmla="*/ 1935957 h 2083594"/>
              <a:gd name="connsiteX1" fmla="*/ 2481262 w 2800350"/>
              <a:gd name="connsiteY1" fmla="*/ 0 h 2083594"/>
              <a:gd name="connsiteX2" fmla="*/ 2800350 w 2800350"/>
              <a:gd name="connsiteY2" fmla="*/ 80963 h 2083594"/>
              <a:gd name="connsiteX3" fmla="*/ 2800350 w 2800350"/>
              <a:gd name="connsiteY3" fmla="*/ 2083594 h 2083594"/>
              <a:gd name="connsiteX4" fmla="*/ 0 w 2800350"/>
              <a:gd name="connsiteY4" fmla="*/ 1935957 h 2083594"/>
              <a:gd name="connsiteX0" fmla="*/ 0 w 3352800"/>
              <a:gd name="connsiteY0" fmla="*/ 2083594 h 2083594"/>
              <a:gd name="connsiteX1" fmla="*/ 3033712 w 3352800"/>
              <a:gd name="connsiteY1" fmla="*/ 0 h 2083594"/>
              <a:gd name="connsiteX2" fmla="*/ 3352800 w 3352800"/>
              <a:gd name="connsiteY2" fmla="*/ 80963 h 2083594"/>
              <a:gd name="connsiteX3" fmla="*/ 3352800 w 3352800"/>
              <a:gd name="connsiteY3" fmla="*/ 2083594 h 2083594"/>
              <a:gd name="connsiteX4" fmla="*/ 0 w 3352800"/>
              <a:gd name="connsiteY4" fmla="*/ 2083594 h 2083594"/>
              <a:gd name="connsiteX0" fmla="*/ 0 w 3352800"/>
              <a:gd name="connsiteY0" fmla="*/ 2002631 h 2002631"/>
              <a:gd name="connsiteX1" fmla="*/ 3033712 w 3352800"/>
              <a:gd name="connsiteY1" fmla="*/ 15716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988469 w 3352800"/>
              <a:gd name="connsiteY1" fmla="*/ 59530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3966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45314 w 3352800"/>
              <a:gd name="connsiteY1" fmla="*/ 1224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4839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75865 w 3352800"/>
              <a:gd name="connsiteY1" fmla="*/ 8178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901 h 2002901"/>
              <a:gd name="connsiteX1" fmla="*/ 2836585 w 3352800"/>
              <a:gd name="connsiteY1" fmla="*/ 0 h 2002901"/>
              <a:gd name="connsiteX2" fmla="*/ 3352800 w 3352800"/>
              <a:gd name="connsiteY2" fmla="*/ 270 h 2002901"/>
              <a:gd name="connsiteX3" fmla="*/ 3352800 w 3352800"/>
              <a:gd name="connsiteY3" fmla="*/ 2002901 h 2002901"/>
              <a:gd name="connsiteX4" fmla="*/ 0 w 3352800"/>
              <a:gd name="connsiteY4" fmla="*/ 2002901 h 2002901"/>
              <a:gd name="connsiteX0" fmla="*/ 0 w 3352800"/>
              <a:gd name="connsiteY0" fmla="*/ 2002631 h 2002631"/>
              <a:gd name="connsiteX1" fmla="*/ 754045 w 3352800"/>
              <a:gd name="connsiteY1" fmla="*/ 146832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534305 h 534305"/>
              <a:gd name="connsiteX1" fmla="*/ 754045 w 3352800"/>
              <a:gd name="connsiteY1" fmla="*/ 0 h 534305"/>
              <a:gd name="connsiteX2" fmla="*/ 3352800 w 3352800"/>
              <a:gd name="connsiteY2" fmla="*/ 7687 h 534305"/>
              <a:gd name="connsiteX3" fmla="*/ 3352800 w 3352800"/>
              <a:gd name="connsiteY3" fmla="*/ 534305 h 534305"/>
              <a:gd name="connsiteX4" fmla="*/ 0 w 3352800"/>
              <a:gd name="connsiteY4" fmla="*/ 534305 h 534305"/>
              <a:gd name="connsiteX0" fmla="*/ 0 w 3352800"/>
              <a:gd name="connsiteY0" fmla="*/ 534305 h 534305"/>
              <a:gd name="connsiteX1" fmla="*/ 754045 w 3352800"/>
              <a:gd name="connsiteY1" fmla="*/ 0 h 534305"/>
              <a:gd name="connsiteX2" fmla="*/ 3352800 w 3352800"/>
              <a:gd name="connsiteY2" fmla="*/ 7687 h 534305"/>
              <a:gd name="connsiteX3" fmla="*/ 3352800 w 3352800"/>
              <a:gd name="connsiteY3" fmla="*/ 534305 h 534305"/>
              <a:gd name="connsiteX4" fmla="*/ 0 w 3352800"/>
              <a:gd name="connsiteY4" fmla="*/ 534305 h 534305"/>
              <a:gd name="connsiteX0" fmla="*/ 0 w 3352800"/>
              <a:gd name="connsiteY0" fmla="*/ 526618 h 526618"/>
              <a:gd name="connsiteX1" fmla="*/ 980611 w 3352800"/>
              <a:gd name="connsiteY1" fmla="*/ 93681 h 526618"/>
              <a:gd name="connsiteX2" fmla="*/ 3352800 w 3352800"/>
              <a:gd name="connsiteY2" fmla="*/ 0 h 526618"/>
              <a:gd name="connsiteX3" fmla="*/ 3352800 w 3352800"/>
              <a:gd name="connsiteY3" fmla="*/ 526618 h 526618"/>
              <a:gd name="connsiteX4" fmla="*/ 0 w 3352800"/>
              <a:gd name="connsiteY4" fmla="*/ 526618 h 526618"/>
              <a:gd name="connsiteX0" fmla="*/ 0 w 3352800"/>
              <a:gd name="connsiteY0" fmla="*/ 526888 h 526888"/>
              <a:gd name="connsiteX1" fmla="*/ 744735 w 3352800"/>
              <a:gd name="connsiteY1" fmla="*/ 0 h 526888"/>
              <a:gd name="connsiteX2" fmla="*/ 3352800 w 3352800"/>
              <a:gd name="connsiteY2" fmla="*/ 270 h 526888"/>
              <a:gd name="connsiteX3" fmla="*/ 3352800 w 3352800"/>
              <a:gd name="connsiteY3" fmla="*/ 526888 h 526888"/>
              <a:gd name="connsiteX4" fmla="*/ 0 w 3352800"/>
              <a:gd name="connsiteY4" fmla="*/ 526888 h 526888"/>
              <a:gd name="connsiteX0" fmla="*/ 0 w 3352800"/>
              <a:gd name="connsiteY0" fmla="*/ 526618 h 526618"/>
              <a:gd name="connsiteX1" fmla="*/ 811948 w 3352800"/>
              <a:gd name="connsiteY1" fmla="*/ 60921 h 526618"/>
              <a:gd name="connsiteX2" fmla="*/ 3352800 w 3352800"/>
              <a:gd name="connsiteY2" fmla="*/ 0 h 526618"/>
              <a:gd name="connsiteX3" fmla="*/ 3352800 w 3352800"/>
              <a:gd name="connsiteY3" fmla="*/ 526618 h 526618"/>
              <a:gd name="connsiteX4" fmla="*/ 0 w 3352800"/>
              <a:gd name="connsiteY4" fmla="*/ 526618 h 526618"/>
              <a:gd name="connsiteX0" fmla="*/ 0 w 3352800"/>
              <a:gd name="connsiteY0" fmla="*/ 527584 h 527584"/>
              <a:gd name="connsiteX1" fmla="*/ 751718 w 3352800"/>
              <a:gd name="connsiteY1" fmla="*/ 0 h 527584"/>
              <a:gd name="connsiteX2" fmla="*/ 3352800 w 3352800"/>
              <a:gd name="connsiteY2" fmla="*/ 966 h 527584"/>
              <a:gd name="connsiteX3" fmla="*/ 3352800 w 3352800"/>
              <a:gd name="connsiteY3" fmla="*/ 527584 h 527584"/>
              <a:gd name="connsiteX4" fmla="*/ 0 w 3352800"/>
              <a:gd name="connsiteY4" fmla="*/ 527584 h 527584"/>
              <a:gd name="connsiteX0" fmla="*/ 0 w 3352800"/>
              <a:gd name="connsiteY0" fmla="*/ 527584 h 527584"/>
              <a:gd name="connsiteX1" fmla="*/ 751718 w 3352800"/>
              <a:gd name="connsiteY1" fmla="*/ 0 h 527584"/>
              <a:gd name="connsiteX2" fmla="*/ 3241069 w 3352800"/>
              <a:gd name="connsiteY2" fmla="*/ 94144 h 527584"/>
              <a:gd name="connsiteX3" fmla="*/ 3352800 w 3352800"/>
              <a:gd name="connsiteY3" fmla="*/ 527584 h 527584"/>
              <a:gd name="connsiteX4" fmla="*/ 0 w 3352800"/>
              <a:gd name="connsiteY4" fmla="*/ 527584 h 527584"/>
              <a:gd name="connsiteX0" fmla="*/ 0 w 3352800"/>
              <a:gd name="connsiteY0" fmla="*/ 527584 h 527584"/>
              <a:gd name="connsiteX1" fmla="*/ 751718 w 3352800"/>
              <a:gd name="connsiteY1" fmla="*/ 0 h 527584"/>
              <a:gd name="connsiteX2" fmla="*/ 3352800 w 3352800"/>
              <a:gd name="connsiteY2" fmla="*/ 271 h 527584"/>
              <a:gd name="connsiteX3" fmla="*/ 3352800 w 3352800"/>
              <a:gd name="connsiteY3" fmla="*/ 527584 h 527584"/>
              <a:gd name="connsiteX4" fmla="*/ 0 w 3352800"/>
              <a:gd name="connsiteY4" fmla="*/ 527584 h 527584"/>
              <a:gd name="connsiteX0" fmla="*/ 0 w 3352800"/>
              <a:gd name="connsiteY0" fmla="*/ 527313 h 527313"/>
              <a:gd name="connsiteX1" fmla="*/ 900984 w 3352800"/>
              <a:gd name="connsiteY1" fmla="*/ 97774 h 527313"/>
              <a:gd name="connsiteX2" fmla="*/ 3352800 w 3352800"/>
              <a:gd name="connsiteY2" fmla="*/ 0 h 527313"/>
              <a:gd name="connsiteX3" fmla="*/ 3352800 w 3352800"/>
              <a:gd name="connsiteY3" fmla="*/ 527313 h 527313"/>
              <a:gd name="connsiteX4" fmla="*/ 0 w 3352800"/>
              <a:gd name="connsiteY4" fmla="*/ 527313 h 527313"/>
              <a:gd name="connsiteX0" fmla="*/ 0 w 3352800"/>
              <a:gd name="connsiteY0" fmla="*/ 527584 h 527584"/>
              <a:gd name="connsiteX1" fmla="*/ 748227 w 3352800"/>
              <a:gd name="connsiteY1" fmla="*/ 0 h 527584"/>
              <a:gd name="connsiteX2" fmla="*/ 3352800 w 3352800"/>
              <a:gd name="connsiteY2" fmla="*/ 271 h 527584"/>
              <a:gd name="connsiteX3" fmla="*/ 3352800 w 3352800"/>
              <a:gd name="connsiteY3" fmla="*/ 527584 h 527584"/>
              <a:gd name="connsiteX4" fmla="*/ 0 w 3352800"/>
              <a:gd name="connsiteY4" fmla="*/ 527584 h 5275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52800" h="527584">
                <a:moveTo>
                  <a:pt x="0" y="527584"/>
                </a:moveTo>
                <a:lnTo>
                  <a:pt x="748227" y="0"/>
                </a:lnTo>
                <a:lnTo>
                  <a:pt x="3352800" y="271"/>
                </a:lnTo>
                <a:lnTo>
                  <a:pt x="3352800" y="527584"/>
                </a:lnTo>
                <a:lnTo>
                  <a:pt x="0" y="527584"/>
                </a:ln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Placeholder 1"/>
          <p:cNvSpPr>
            <a:spLocks noGrp="1"/>
          </p:cNvSpPr>
          <p:nvPr>
            <p:ph type="title"/>
          </p:nvPr>
        </p:nvSpPr>
        <p:spPr>
          <a:xfrm>
            <a:off x="822960" y="0"/>
            <a:ext cx="7520940" cy="914400"/>
          </a:xfrm>
          <a:prstGeom prst="rect">
            <a:avLst/>
          </a:prstGeom>
        </p:spPr>
        <p:txBody>
          <a:bodyPr vert="horz" lIns="91440" tIns="45720" rIns="91440" bIns="45720" rtlCol="0" anchor="ctr">
            <a:no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822960" y="1100628"/>
            <a:ext cx="7520940" cy="3579849"/>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Footer Placeholder 4"/>
          <p:cNvSpPr>
            <a:spLocks noGrp="1"/>
          </p:cNvSpPr>
          <p:nvPr>
            <p:ph type="ftr" sz="quarter" idx="3"/>
          </p:nvPr>
        </p:nvSpPr>
        <p:spPr>
          <a:xfrm>
            <a:off x="914400" y="6172200"/>
            <a:ext cx="7327514" cy="685800"/>
          </a:xfrm>
          <a:prstGeom prst="rect">
            <a:avLst/>
          </a:prstGeom>
        </p:spPr>
        <p:txBody>
          <a:bodyPr vert="horz" lIns="91440" tIns="45720" rIns="91440" bIns="45720" rtlCol="0" anchor="ctr"/>
          <a:lstStyle>
            <a:lvl1pPr algn="ctr">
              <a:defRPr sz="1200" cap="all" spc="200" baseline="0">
                <a:solidFill>
                  <a:srgbClr val="FFFFFF"/>
                </a:solidFill>
              </a:defRPr>
            </a:lvl1pPr>
          </a:lstStyle>
          <a:p>
            <a:r>
              <a:rPr lang="en-US" dirty="0" smtClean="0"/>
              <a:t>Copyright © 2014 Pearson Education, Inc. All rights reserved</a:t>
            </a:r>
            <a:endParaRPr lang="en-US" dirty="0"/>
          </a:p>
        </p:txBody>
      </p:sp>
      <p:sp>
        <p:nvSpPr>
          <p:cNvPr id="6" name="Slide Number Placeholder 5"/>
          <p:cNvSpPr>
            <a:spLocks noGrp="1"/>
          </p:cNvSpPr>
          <p:nvPr>
            <p:ph type="sldNum" sz="quarter" idx="4"/>
          </p:nvPr>
        </p:nvSpPr>
        <p:spPr>
          <a:xfrm>
            <a:off x="8401038" y="6170822"/>
            <a:ext cx="502920" cy="502920"/>
          </a:xfrm>
          <a:prstGeom prst="ellipse">
            <a:avLst/>
          </a:prstGeom>
          <a:ln w="19050">
            <a:solidFill>
              <a:srgbClr val="FFFFFF"/>
            </a:solidFill>
          </a:ln>
        </p:spPr>
        <p:txBody>
          <a:bodyPr vert="horz" lIns="9144" tIns="9144" rIns="9144" bIns="9144" rtlCol="0" anchor="ctr">
            <a:normAutofit/>
          </a:bodyPr>
          <a:lstStyle>
            <a:lvl1pPr algn="ctr">
              <a:defRPr sz="1650">
                <a:solidFill>
                  <a:srgbClr val="FFFFFF"/>
                </a:solidFill>
              </a:defRPr>
            </a:lvl1pPr>
          </a:lstStyle>
          <a:p>
            <a:fld id="{F26BC301-BB4A-41A1-9B61-46573939C76F}" type="slidenum">
              <a:rPr lang="en-US" smtClean="0"/>
              <a:t>‹#›</a:t>
            </a:fld>
            <a:endParaRPr lang="en-US"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72" r:id="rId5"/>
    <p:sldLayoutId id="2147483665" r:id="rId6"/>
    <p:sldLayoutId id="2147483666" r:id="rId7"/>
    <p:sldLayoutId id="2147483667" r:id="rId8"/>
    <p:sldLayoutId id="2147483668" r:id="rId9"/>
    <p:sldLayoutId id="2147483669" r:id="rId10"/>
    <p:sldLayoutId id="2147483670" r:id="rId11"/>
    <p:sldLayoutId id="2147483671" r:id="rId12"/>
  </p:sldLayoutIdLst>
  <p:hf hdr="0" dt="0"/>
  <p:txStyles>
    <p:titleStyle>
      <a:lvl1pPr algn="l" defTabSz="914400" rtl="0" eaLnBrk="1" latinLnBrk="0" hangingPunct="1">
        <a:spcBef>
          <a:spcPct val="0"/>
        </a:spcBef>
        <a:buNone/>
        <a:defRPr sz="2800" kern="1200" cap="all" baseline="0">
          <a:solidFill>
            <a:schemeClr val="tx1"/>
          </a:solidFill>
          <a:latin typeface="+mj-lt"/>
          <a:ea typeface="+mj-ea"/>
          <a:cs typeface="+mj-cs"/>
        </a:defRPr>
      </a:lvl1pPr>
    </p:titleStyle>
    <p:bodyStyle>
      <a:lvl1pPr marL="342900" indent="-342900" algn="l" defTabSz="914400" rtl="0" eaLnBrk="1" latinLnBrk="0" hangingPunct="1">
        <a:spcBef>
          <a:spcPts val="800"/>
        </a:spcBef>
        <a:buFont typeface="Arial" pitchFamily="34" charset="0"/>
        <a:buNone/>
        <a:defRPr sz="2000" b="1" kern="1200">
          <a:solidFill>
            <a:schemeClr val="tx1"/>
          </a:solidFill>
          <a:latin typeface="+mn-lt"/>
          <a:ea typeface="+mn-ea"/>
          <a:cs typeface="+mn-cs"/>
        </a:defRPr>
      </a:lvl1pPr>
      <a:lvl2pPr marL="402336" indent="-173736" algn="l" defTabSz="914400" rtl="0" eaLnBrk="1" latinLnBrk="0" hangingPunct="1">
        <a:lnSpc>
          <a:spcPct val="90000"/>
        </a:lnSpc>
        <a:spcBef>
          <a:spcPts val="1200"/>
        </a:spcBef>
        <a:buClr>
          <a:schemeClr val="accent2"/>
        </a:buClr>
        <a:buFont typeface="Wingdings" pitchFamily="2" charset="2"/>
        <a:buChar char="§"/>
        <a:defRPr sz="1800" kern="1200">
          <a:solidFill>
            <a:schemeClr val="tx1"/>
          </a:solidFill>
          <a:latin typeface="+mn-lt"/>
          <a:ea typeface="+mn-ea"/>
          <a:cs typeface="+mn-cs"/>
        </a:defRPr>
      </a:lvl2pPr>
      <a:lvl3pPr marL="402336" indent="-173736" algn="l" defTabSz="914400" rtl="0" eaLnBrk="1" latinLnBrk="0" hangingPunct="1">
        <a:lnSpc>
          <a:spcPct val="90000"/>
        </a:lnSpc>
        <a:spcBef>
          <a:spcPts val="1200"/>
        </a:spcBef>
        <a:buClr>
          <a:schemeClr val="accent2"/>
        </a:buClr>
        <a:buFont typeface="Wingdings" pitchFamily="2" charset="2"/>
        <a:buChar char="§"/>
        <a:defRPr sz="1800" kern="1200">
          <a:solidFill>
            <a:schemeClr val="tx1"/>
          </a:solidFill>
          <a:latin typeface="+mn-lt"/>
          <a:ea typeface="+mn-ea"/>
          <a:cs typeface="+mn-cs"/>
        </a:defRPr>
      </a:lvl3pPr>
      <a:lvl4pPr marL="630936" indent="-164592"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4pPr>
      <a:lvl5pPr marL="859536" indent="-173736"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5pPr>
      <a:lvl6pPr marL="1097280" indent="-173736"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6pPr>
      <a:lvl7pPr marL="1353312" indent="-164592"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7pPr>
      <a:lvl8pPr marL="1581912" indent="-164592"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8pPr>
      <a:lvl9pPr marL="1792224" indent="-164592"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4.xml"/><Relationship Id="rId4" Type="http://schemas.openxmlformats.org/officeDocument/2006/relationships/image" Target="../media/image6.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wmf"/><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sz="4000" dirty="0" smtClean="0"/>
              <a:t>Chapter 2</a:t>
            </a:r>
            <a:endParaRPr lang="en-US" sz="4000" dirty="0"/>
          </a:p>
        </p:txBody>
      </p:sp>
      <p:sp>
        <p:nvSpPr>
          <p:cNvPr id="3" name="Subtitle 2"/>
          <p:cNvSpPr>
            <a:spLocks noGrp="1"/>
          </p:cNvSpPr>
          <p:nvPr>
            <p:ph type="subTitle" idx="1"/>
          </p:nvPr>
        </p:nvSpPr>
        <p:spPr/>
        <p:txBody>
          <a:bodyPr>
            <a:noAutofit/>
          </a:bodyPr>
          <a:lstStyle/>
          <a:p>
            <a:r>
              <a:rPr lang="en-US" sz="2000" dirty="0" smtClean="0"/>
              <a:t>What constitutes persuasion?</a:t>
            </a:r>
            <a:endParaRPr lang="en-US" sz="2000" dirty="0"/>
          </a:p>
        </p:txBody>
      </p:sp>
      <p:sp>
        <p:nvSpPr>
          <p:cNvPr id="4" name="Footer Placeholder 3"/>
          <p:cNvSpPr>
            <a:spLocks noGrp="1"/>
          </p:cNvSpPr>
          <p:nvPr>
            <p:ph type="ftr" sz="quarter" idx="11"/>
          </p:nvPr>
        </p:nvSpPr>
        <p:spPr/>
        <p:txBody>
          <a:bodyPr/>
          <a:lstStyle/>
          <a:p>
            <a:r>
              <a:rPr lang="en-US" dirty="0" smtClean="0"/>
              <a:t>Copyright © 2014 Pearson Education, Inc. All rights reserved</a:t>
            </a:r>
            <a:endParaRPr lang="en-US" dirty="0"/>
          </a:p>
        </p:txBody>
      </p:sp>
      <p:sp>
        <p:nvSpPr>
          <p:cNvPr id="5" name="Slide Number Placeholder 4"/>
          <p:cNvSpPr>
            <a:spLocks noGrp="1"/>
          </p:cNvSpPr>
          <p:nvPr>
            <p:ph type="sldNum" sz="quarter" idx="12"/>
          </p:nvPr>
        </p:nvSpPr>
        <p:spPr/>
        <p:txBody>
          <a:bodyPr/>
          <a:lstStyle/>
          <a:p>
            <a:fld id="{F26BC301-BB4A-41A1-9B61-46573939C76F}" type="slidenum">
              <a:rPr lang="en-US" smtClean="0"/>
              <a:t>1</a:t>
            </a:fld>
            <a:endParaRPr lang="en-US" dirty="0"/>
          </a:p>
        </p:txBody>
      </p:sp>
      <p:sp>
        <p:nvSpPr>
          <p:cNvPr id="6" name="TextBox 2"/>
          <p:cNvSpPr txBox="1"/>
          <p:nvPr/>
        </p:nvSpPr>
        <p:spPr>
          <a:xfrm>
            <a:off x="2802093" y="6019800"/>
            <a:ext cx="3539815" cy="338554"/>
          </a:xfrm>
          <a:prstGeom prst="rect">
            <a:avLst/>
          </a:prstGeom>
          <a:noFill/>
        </p:spPr>
        <p:txBody>
          <a:bodyPr wrap="none" rtlCol="0">
            <a:spAutoFit/>
          </a:bodyPr>
          <a:lstStyle>
            <a:defPPr>
              <a:defRPr lang="en-US"/>
            </a:defPPr>
            <a:lvl1pPr algn="l" rtl="0" fontAlgn="base">
              <a:spcBef>
                <a:spcPct val="0"/>
              </a:spcBef>
              <a:spcAft>
                <a:spcPct val="0"/>
              </a:spcAft>
              <a:defRPr sz="2400" kern="1200">
                <a:solidFill>
                  <a:schemeClr val="tx1"/>
                </a:solidFill>
                <a:latin typeface="Times New Roman" pitchFamily="18" charset="0"/>
                <a:ea typeface="+mn-ea"/>
                <a:cs typeface="+mn-cs"/>
              </a:defRPr>
            </a:lvl1pPr>
            <a:lvl2pPr marL="457200" algn="l" rtl="0" fontAlgn="base">
              <a:spcBef>
                <a:spcPct val="0"/>
              </a:spcBef>
              <a:spcAft>
                <a:spcPct val="0"/>
              </a:spcAft>
              <a:defRPr sz="2400" kern="1200">
                <a:solidFill>
                  <a:schemeClr val="tx1"/>
                </a:solidFill>
                <a:latin typeface="Times New Roman" pitchFamily="18" charset="0"/>
                <a:ea typeface="+mn-ea"/>
                <a:cs typeface="+mn-cs"/>
              </a:defRPr>
            </a:lvl2pPr>
            <a:lvl3pPr marL="914400" algn="l" rtl="0" fontAlgn="base">
              <a:spcBef>
                <a:spcPct val="0"/>
              </a:spcBef>
              <a:spcAft>
                <a:spcPct val="0"/>
              </a:spcAft>
              <a:defRPr sz="2400" kern="1200">
                <a:solidFill>
                  <a:schemeClr val="tx1"/>
                </a:solidFill>
                <a:latin typeface="Times New Roman" pitchFamily="18" charset="0"/>
                <a:ea typeface="+mn-ea"/>
                <a:cs typeface="+mn-cs"/>
              </a:defRPr>
            </a:lvl3pPr>
            <a:lvl4pPr marL="1371600" algn="l" rtl="0" fontAlgn="base">
              <a:spcBef>
                <a:spcPct val="0"/>
              </a:spcBef>
              <a:spcAft>
                <a:spcPct val="0"/>
              </a:spcAft>
              <a:defRPr sz="2400" kern="1200">
                <a:solidFill>
                  <a:schemeClr val="tx1"/>
                </a:solidFill>
                <a:latin typeface="Times New Roman" pitchFamily="18" charset="0"/>
                <a:ea typeface="+mn-ea"/>
                <a:cs typeface="+mn-cs"/>
              </a:defRPr>
            </a:lvl4pPr>
            <a:lvl5pPr marL="1828800" algn="l" rtl="0" fontAlgn="base">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a:lstStyle>
          <a:p>
            <a:r>
              <a:rPr lang="en-US" sz="1600" dirty="0" smtClean="0">
                <a:latin typeface="+mn-lt"/>
              </a:rPr>
              <a:t>Prepared by Robert Gass &amp; John Seiter</a:t>
            </a:r>
            <a:endParaRPr lang="en-US" sz="1600" dirty="0">
              <a:latin typeface="+mn-lt"/>
            </a:endParaRPr>
          </a:p>
        </p:txBody>
      </p:sp>
    </p:spTree>
    <p:extLst>
      <p:ext uri="{BB962C8B-B14F-4D97-AF65-F5344CB8AC3E}">
        <p14:creationId xmlns:p14="http://schemas.microsoft.com/office/powerpoint/2010/main" val="245889968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Interpersonal vs. intrapersonal</a:t>
            </a:r>
            <a:endParaRPr lang="en-US" dirty="0"/>
          </a:p>
        </p:txBody>
      </p:sp>
      <p:sp>
        <p:nvSpPr>
          <p:cNvPr id="3" name="Content Placeholder 2"/>
          <p:cNvSpPr>
            <a:spLocks noGrp="1"/>
          </p:cNvSpPr>
          <p:nvPr>
            <p:ph idx="1"/>
          </p:nvPr>
        </p:nvSpPr>
        <p:spPr/>
        <p:txBody>
          <a:bodyPr/>
          <a:lstStyle/>
          <a:p>
            <a:pPr>
              <a:spcBef>
                <a:spcPts val="1200"/>
              </a:spcBef>
            </a:pPr>
            <a:r>
              <a:rPr lang="en-US" dirty="0"/>
              <a:t>Does persuasion require two or more persons?</a:t>
            </a:r>
          </a:p>
          <a:p>
            <a:pPr lvl="1"/>
            <a:r>
              <a:rPr lang="en-US" dirty="0"/>
              <a:t>Self-persuasion does </a:t>
            </a:r>
            <a:r>
              <a:rPr lang="en-US" dirty="0" smtClean="0"/>
              <a:t>occur</a:t>
            </a:r>
            <a:endParaRPr lang="en-US" dirty="0"/>
          </a:p>
          <a:p>
            <a:pPr lvl="2"/>
            <a:r>
              <a:rPr lang="en-US" dirty="0"/>
              <a:t>A person might talk him/her self into doing (or not doing) </a:t>
            </a:r>
            <a:r>
              <a:rPr lang="en-US" dirty="0" smtClean="0"/>
              <a:t>something</a:t>
            </a:r>
            <a:endParaRPr lang="en-US" dirty="0"/>
          </a:p>
          <a:p>
            <a:pPr lvl="2"/>
            <a:r>
              <a:rPr lang="en-US" dirty="0"/>
              <a:t>New Year’s resolutions are designed to increase </a:t>
            </a:r>
            <a:r>
              <a:rPr lang="en-US" dirty="0" smtClean="0"/>
              <a:t>commitment</a:t>
            </a:r>
            <a:endParaRPr lang="en-US" dirty="0"/>
          </a:p>
          <a:p>
            <a:pPr lvl="1"/>
            <a:r>
              <a:rPr lang="en-US" dirty="0"/>
              <a:t>Persuasion involves numerous intrapersonal processes</a:t>
            </a:r>
          </a:p>
          <a:p>
            <a:pPr lvl="2"/>
            <a:r>
              <a:rPr lang="en-US" dirty="0"/>
              <a:t>attitude formation and change</a:t>
            </a:r>
          </a:p>
          <a:p>
            <a:pPr lvl="2"/>
            <a:r>
              <a:rPr lang="en-US" dirty="0"/>
              <a:t>desire for cognitive consistency</a:t>
            </a:r>
          </a:p>
          <a:p>
            <a:pPr lvl="2"/>
            <a:r>
              <a:rPr lang="en-US" dirty="0"/>
              <a:t>counter-arguing</a:t>
            </a:r>
          </a:p>
          <a:p>
            <a:endParaRPr lang="en-US" dirty="0"/>
          </a:p>
        </p:txBody>
      </p:sp>
      <p:sp>
        <p:nvSpPr>
          <p:cNvPr id="4" name="Footer Placeholder 3"/>
          <p:cNvSpPr>
            <a:spLocks noGrp="1"/>
          </p:cNvSpPr>
          <p:nvPr>
            <p:ph type="ftr" sz="quarter" idx="11"/>
          </p:nvPr>
        </p:nvSpPr>
        <p:spPr/>
        <p:txBody>
          <a:bodyPr/>
          <a:lstStyle/>
          <a:p>
            <a:r>
              <a:rPr lang="en-US" dirty="0" smtClean="0"/>
              <a:t>Copyright © 2014 Pearson Education, Inc. All rights reserved</a:t>
            </a:r>
            <a:endParaRPr lang="en-US" dirty="0"/>
          </a:p>
        </p:txBody>
      </p:sp>
      <p:sp>
        <p:nvSpPr>
          <p:cNvPr id="5" name="Slide Number Placeholder 4"/>
          <p:cNvSpPr>
            <a:spLocks noGrp="1"/>
          </p:cNvSpPr>
          <p:nvPr>
            <p:ph type="sldNum" sz="quarter" idx="12"/>
          </p:nvPr>
        </p:nvSpPr>
        <p:spPr/>
        <p:txBody>
          <a:bodyPr/>
          <a:lstStyle/>
          <a:p>
            <a:fld id="{F26BC301-BB4A-41A1-9B61-46573939C76F}" type="slidenum">
              <a:rPr lang="en-US" smtClean="0"/>
              <a:t>10</a:t>
            </a:fld>
            <a:endParaRPr lang="en-US" dirty="0"/>
          </a:p>
        </p:txBody>
      </p:sp>
    </p:spTree>
    <p:extLst>
      <p:ext uri="{BB962C8B-B14F-4D97-AF65-F5344CB8AC3E}">
        <p14:creationId xmlns:p14="http://schemas.microsoft.com/office/powerpoint/2010/main" val="179363253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half" idx="1"/>
          </p:nvPr>
        </p:nvSpPr>
        <p:spPr/>
        <p:txBody>
          <a:bodyPr>
            <a:normAutofit fontScale="92500" lnSpcReduction="10000"/>
          </a:bodyPr>
          <a:lstStyle/>
          <a:p>
            <a:pPr>
              <a:spcBef>
                <a:spcPts val="1200"/>
              </a:spcBef>
            </a:pPr>
            <a:r>
              <a:rPr lang="en-US" sz="2200" dirty="0"/>
              <a:t>Pure persuasion:</a:t>
            </a:r>
          </a:p>
          <a:p>
            <a:pPr lvl="1"/>
            <a:r>
              <a:rPr lang="en-US" sz="1900" dirty="0"/>
              <a:t>is intentional</a:t>
            </a:r>
          </a:p>
          <a:p>
            <a:pPr lvl="1"/>
            <a:r>
              <a:rPr lang="en-US" sz="1900" dirty="0"/>
              <a:t>is effective or successful</a:t>
            </a:r>
          </a:p>
          <a:p>
            <a:pPr lvl="1"/>
            <a:r>
              <a:rPr lang="en-US" sz="1900" dirty="0"/>
              <a:t>is noncoercive</a:t>
            </a:r>
          </a:p>
          <a:p>
            <a:pPr lvl="1"/>
            <a:r>
              <a:rPr lang="en-US" sz="1900" dirty="0"/>
              <a:t>relies on language and symbolic action</a:t>
            </a:r>
          </a:p>
          <a:p>
            <a:pPr lvl="1"/>
            <a:r>
              <a:rPr lang="en-US" sz="1900" dirty="0"/>
              <a:t>involves two or more persons</a:t>
            </a:r>
          </a:p>
          <a:p>
            <a:pPr>
              <a:spcBef>
                <a:spcPts val="1200"/>
              </a:spcBef>
            </a:pPr>
            <a:r>
              <a:rPr lang="en-US" sz="2200" dirty="0"/>
              <a:t>Borderline persuasion</a:t>
            </a:r>
          </a:p>
          <a:p>
            <a:pPr lvl="1"/>
            <a:r>
              <a:rPr lang="en-US" sz="1900" dirty="0"/>
              <a:t>is missing one or more of these litmus tests</a:t>
            </a:r>
          </a:p>
          <a:p>
            <a:endParaRPr lang="en-US" dirty="0"/>
          </a:p>
        </p:txBody>
      </p:sp>
      <p:sp>
        <p:nvSpPr>
          <p:cNvPr id="4" name="Title 3"/>
          <p:cNvSpPr>
            <a:spLocks noGrp="1"/>
          </p:cNvSpPr>
          <p:nvPr>
            <p:ph type="title"/>
          </p:nvPr>
        </p:nvSpPr>
        <p:spPr>
          <a:xfrm>
            <a:off x="914400" y="0"/>
            <a:ext cx="7429500" cy="838200"/>
          </a:xfrm>
        </p:spPr>
        <p:txBody>
          <a:bodyPr/>
          <a:lstStyle/>
          <a:p>
            <a:r>
              <a:rPr lang="en-US" dirty="0" smtClean="0"/>
              <a:t>Gass </a:t>
            </a:r>
            <a:r>
              <a:rPr lang="en-US" cap="none" dirty="0" smtClean="0"/>
              <a:t>&amp; S</a:t>
            </a:r>
            <a:r>
              <a:rPr lang="en-US" dirty="0" smtClean="0"/>
              <a:t>eiter model of persuasion</a:t>
            </a:r>
            <a:endParaRPr lang="en-US" dirty="0"/>
          </a:p>
        </p:txBody>
      </p:sp>
      <p:sp>
        <p:nvSpPr>
          <p:cNvPr id="5" name="Footer Placeholder 4"/>
          <p:cNvSpPr>
            <a:spLocks noGrp="1"/>
          </p:cNvSpPr>
          <p:nvPr>
            <p:ph type="ftr" sz="quarter" idx="11"/>
          </p:nvPr>
        </p:nvSpPr>
        <p:spPr/>
        <p:txBody>
          <a:bodyPr/>
          <a:lstStyle/>
          <a:p>
            <a:r>
              <a:rPr lang="en-US" dirty="0" smtClean="0"/>
              <a:t>Copyright © 2014 Pearson Education, Inc. All rights reserved</a:t>
            </a:r>
            <a:endParaRPr lang="en-US" dirty="0"/>
          </a:p>
        </p:txBody>
      </p:sp>
      <p:sp>
        <p:nvSpPr>
          <p:cNvPr id="6" name="Slide Number Placeholder 5"/>
          <p:cNvSpPr>
            <a:spLocks noGrp="1"/>
          </p:cNvSpPr>
          <p:nvPr>
            <p:ph type="sldNum" sz="quarter" idx="12"/>
          </p:nvPr>
        </p:nvSpPr>
        <p:spPr/>
        <p:txBody>
          <a:bodyPr/>
          <a:lstStyle/>
          <a:p>
            <a:fld id="{F26BC301-BB4A-41A1-9B61-46573939C76F}" type="slidenum">
              <a:rPr lang="en-US" smtClean="0"/>
              <a:t>11</a:t>
            </a:fld>
            <a:endParaRPr lang="en-US" dirty="0"/>
          </a:p>
        </p:txBody>
      </p:sp>
      <p:pic>
        <p:nvPicPr>
          <p:cNvPr id="2051" name="Picture 3"/>
          <p:cNvPicPr>
            <a:picLocks noGrp="1" noChangeAspect="1" noChangeArrowheads="1"/>
          </p:cNvPicPr>
          <p:nvPr>
            <p:ph sz="half" idx="2"/>
          </p:nvPr>
        </p:nvPicPr>
        <p:blipFill>
          <a:blip r:embed="rId2" cstate="print">
            <a:extLst>
              <a:ext uri="{28A0092B-C50C-407E-A947-70E740481C1C}">
                <a14:useLocalDpi xmlns:a14="http://schemas.microsoft.com/office/drawing/2010/main" val="0"/>
              </a:ext>
            </a:extLst>
          </a:blip>
          <a:srcRect/>
          <a:stretch>
            <a:fillRect/>
          </a:stretch>
        </p:blipFill>
        <p:spPr bwMode="auto">
          <a:xfrm>
            <a:off x="4700588" y="1886211"/>
            <a:ext cx="3200400" cy="21346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2"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24000" y="1398588"/>
            <a:ext cx="6096000" cy="4067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4" name="Picture 6"/>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724400" y="969962"/>
            <a:ext cx="3979944" cy="39830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90534899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smtClean="0"/>
              <a:t>The role of context</a:t>
            </a:r>
            <a:endParaRPr lang="en-US" dirty="0"/>
          </a:p>
        </p:txBody>
      </p:sp>
      <p:sp>
        <p:nvSpPr>
          <p:cNvPr id="8" name="Content Placeholder 7"/>
          <p:cNvSpPr>
            <a:spLocks noGrp="1"/>
          </p:cNvSpPr>
          <p:nvPr>
            <p:ph idx="1"/>
          </p:nvPr>
        </p:nvSpPr>
        <p:spPr>
          <a:xfrm>
            <a:off x="822960" y="1100628"/>
            <a:ext cx="6492240" cy="3852372"/>
          </a:xfrm>
        </p:spPr>
        <p:txBody>
          <a:bodyPr/>
          <a:lstStyle/>
          <a:p>
            <a:pPr marL="0" indent="0"/>
            <a:r>
              <a:rPr lang="en-US" dirty="0"/>
              <a:t>The communication context shapes how persuasion occurs</a:t>
            </a:r>
          </a:p>
          <a:p>
            <a:pPr lvl="1"/>
            <a:r>
              <a:rPr lang="en-US" dirty="0"/>
              <a:t>Mass media is linear, with delayed feedback.</a:t>
            </a:r>
          </a:p>
          <a:p>
            <a:pPr lvl="1"/>
            <a:r>
              <a:rPr lang="en-US" dirty="0"/>
              <a:t>Face to face persuasion is synchronous or simultaneous.</a:t>
            </a:r>
          </a:p>
          <a:p>
            <a:pPr lvl="1"/>
            <a:r>
              <a:rPr lang="en-US" dirty="0"/>
              <a:t>Email, Texting, IM and Twitter lack nonverbal cues.</a:t>
            </a:r>
          </a:p>
          <a:p>
            <a:pPr lvl="1"/>
            <a:r>
              <a:rPr lang="en-US" dirty="0"/>
              <a:t>Socio-cultural factors affect message processing.</a:t>
            </a:r>
          </a:p>
          <a:p>
            <a:pPr lvl="1"/>
            <a:r>
              <a:rPr lang="en-US" dirty="0"/>
              <a:t>Participants’ goals affect how persuasion functions.</a:t>
            </a:r>
          </a:p>
          <a:p>
            <a:endParaRPr lang="en-US" dirty="0"/>
          </a:p>
        </p:txBody>
      </p:sp>
      <p:sp>
        <p:nvSpPr>
          <p:cNvPr id="5" name="Footer Placeholder 4"/>
          <p:cNvSpPr>
            <a:spLocks noGrp="1"/>
          </p:cNvSpPr>
          <p:nvPr>
            <p:ph type="ftr" sz="quarter" idx="11"/>
          </p:nvPr>
        </p:nvSpPr>
        <p:spPr/>
        <p:txBody>
          <a:bodyPr/>
          <a:lstStyle/>
          <a:p>
            <a:r>
              <a:rPr lang="en-US" dirty="0" smtClean="0"/>
              <a:t>Copyright © 2014 Pearson Education, Inc. All rights reserved</a:t>
            </a:r>
            <a:endParaRPr lang="en-US" dirty="0"/>
          </a:p>
        </p:txBody>
      </p:sp>
      <p:sp>
        <p:nvSpPr>
          <p:cNvPr id="6" name="Slide Number Placeholder 5"/>
          <p:cNvSpPr>
            <a:spLocks noGrp="1"/>
          </p:cNvSpPr>
          <p:nvPr>
            <p:ph type="sldNum" sz="quarter" idx="12"/>
          </p:nvPr>
        </p:nvSpPr>
        <p:spPr/>
        <p:txBody>
          <a:bodyPr/>
          <a:lstStyle/>
          <a:p>
            <a:fld id="{F26BC301-BB4A-41A1-9B61-46573939C76F}" type="slidenum">
              <a:rPr lang="en-US" smtClean="0"/>
              <a:t>12</a:t>
            </a:fld>
            <a:endParaRPr lang="en-US" dirty="0"/>
          </a:p>
        </p:txBody>
      </p:sp>
    </p:spTree>
    <p:extLst>
      <p:ext uri="{BB962C8B-B14F-4D97-AF65-F5344CB8AC3E}">
        <p14:creationId xmlns:p14="http://schemas.microsoft.com/office/powerpoint/2010/main" val="381351906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 working definition of persuasion</a:t>
            </a:r>
            <a:endParaRPr lang="en-US" dirty="0"/>
          </a:p>
        </p:txBody>
      </p:sp>
      <p:sp>
        <p:nvSpPr>
          <p:cNvPr id="3" name="Content Placeholder 2"/>
          <p:cNvSpPr>
            <a:spLocks noGrp="1"/>
          </p:cNvSpPr>
          <p:nvPr>
            <p:ph idx="1"/>
          </p:nvPr>
        </p:nvSpPr>
        <p:spPr>
          <a:xfrm>
            <a:off x="822960" y="1100628"/>
            <a:ext cx="6492240" cy="3579849"/>
          </a:xfrm>
        </p:spPr>
        <p:txBody>
          <a:bodyPr/>
          <a:lstStyle/>
          <a:p>
            <a:pPr indent="0"/>
            <a:r>
              <a:rPr lang="en-US" i="1" dirty="0" smtClean="0"/>
              <a:t>“Persuasion </a:t>
            </a:r>
            <a:r>
              <a:rPr lang="en-US" i="1" dirty="0"/>
              <a:t>involves one or more persons who are engaged in the activity of creating, reinforcing, modifying, or extinguishing beliefs, attitudes, intentions, motivations, and/or behaviors within the constraints of a given communication context” (Gass &amp; Seiter, </a:t>
            </a:r>
            <a:r>
              <a:rPr lang="en-US" i="1" dirty="0" smtClean="0"/>
              <a:t>2014)</a:t>
            </a:r>
            <a:endParaRPr lang="en-US" dirty="0"/>
          </a:p>
          <a:p>
            <a:endParaRPr lang="en-US" dirty="0"/>
          </a:p>
        </p:txBody>
      </p:sp>
      <p:sp>
        <p:nvSpPr>
          <p:cNvPr id="4" name="Footer Placeholder 3"/>
          <p:cNvSpPr>
            <a:spLocks noGrp="1"/>
          </p:cNvSpPr>
          <p:nvPr>
            <p:ph type="ftr" sz="quarter" idx="11"/>
          </p:nvPr>
        </p:nvSpPr>
        <p:spPr/>
        <p:txBody>
          <a:bodyPr/>
          <a:lstStyle/>
          <a:p>
            <a:r>
              <a:rPr lang="en-US" dirty="0" smtClean="0"/>
              <a:t>Copyright © 2014 Pearson Education, Inc. All rights reserved</a:t>
            </a:r>
            <a:endParaRPr lang="en-US" dirty="0"/>
          </a:p>
        </p:txBody>
      </p:sp>
      <p:sp>
        <p:nvSpPr>
          <p:cNvPr id="5" name="Slide Number Placeholder 4"/>
          <p:cNvSpPr>
            <a:spLocks noGrp="1"/>
          </p:cNvSpPr>
          <p:nvPr>
            <p:ph type="sldNum" sz="quarter" idx="12"/>
          </p:nvPr>
        </p:nvSpPr>
        <p:spPr/>
        <p:txBody>
          <a:bodyPr/>
          <a:lstStyle/>
          <a:p>
            <a:fld id="{F26BC301-BB4A-41A1-9B61-46573939C76F}" type="slidenum">
              <a:rPr lang="en-US" smtClean="0"/>
              <a:t>13</a:t>
            </a:fld>
            <a:endParaRPr lang="en-US" dirty="0"/>
          </a:p>
        </p:txBody>
      </p:sp>
    </p:spTree>
    <p:extLst>
      <p:ext uri="{BB962C8B-B14F-4D97-AF65-F5344CB8AC3E}">
        <p14:creationId xmlns:p14="http://schemas.microsoft.com/office/powerpoint/2010/main" val="152712875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5" name="Picture 3"/>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851525" y="762000"/>
            <a:ext cx="7482662" cy="426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p:nvPr>
        </p:nvSpPr>
        <p:spPr/>
        <p:txBody>
          <a:bodyPr/>
          <a:lstStyle/>
          <a:p>
            <a:r>
              <a:rPr lang="en-US" dirty="0" smtClean="0"/>
              <a:t>Completed model of persuasion</a:t>
            </a:r>
            <a:endParaRPr lang="en-US" dirty="0"/>
          </a:p>
        </p:txBody>
      </p:sp>
      <p:sp>
        <p:nvSpPr>
          <p:cNvPr id="4" name="Footer Placeholder 3"/>
          <p:cNvSpPr>
            <a:spLocks noGrp="1"/>
          </p:cNvSpPr>
          <p:nvPr>
            <p:ph type="ftr" sz="quarter" idx="11"/>
          </p:nvPr>
        </p:nvSpPr>
        <p:spPr/>
        <p:txBody>
          <a:bodyPr/>
          <a:lstStyle/>
          <a:p>
            <a:r>
              <a:rPr lang="en-US" dirty="0" smtClean="0"/>
              <a:t>Copyright © 2014 Pearson Education, Inc. All rights reserved</a:t>
            </a:r>
            <a:endParaRPr lang="en-US" dirty="0"/>
          </a:p>
        </p:txBody>
      </p:sp>
      <p:sp>
        <p:nvSpPr>
          <p:cNvPr id="5" name="Slide Number Placeholder 4"/>
          <p:cNvSpPr>
            <a:spLocks noGrp="1"/>
          </p:cNvSpPr>
          <p:nvPr>
            <p:ph type="sldNum" sz="quarter" idx="12"/>
          </p:nvPr>
        </p:nvSpPr>
        <p:spPr/>
        <p:txBody>
          <a:bodyPr/>
          <a:lstStyle/>
          <a:p>
            <a:fld id="{F26BC301-BB4A-41A1-9B61-46573939C76F}" type="slidenum">
              <a:rPr lang="en-US" smtClean="0"/>
              <a:t>14</a:t>
            </a:fld>
            <a:endParaRPr lang="en-US" dirty="0"/>
          </a:p>
        </p:txBody>
      </p:sp>
      <p:pic>
        <p:nvPicPr>
          <p:cNvPr id="3076"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33482" y="1755376"/>
            <a:ext cx="2209799" cy="21235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42884479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isn’t persuasion?</a:t>
            </a:r>
            <a:endParaRPr lang="en-US" dirty="0"/>
          </a:p>
        </p:txBody>
      </p:sp>
      <p:sp>
        <p:nvSpPr>
          <p:cNvPr id="3" name="Content Placeholder 2"/>
          <p:cNvSpPr>
            <a:spLocks noGrp="1"/>
          </p:cNvSpPr>
          <p:nvPr>
            <p:ph idx="1"/>
          </p:nvPr>
        </p:nvSpPr>
        <p:spPr>
          <a:xfrm>
            <a:off x="822960" y="1100628"/>
            <a:ext cx="7025640" cy="3579849"/>
          </a:xfrm>
        </p:spPr>
        <p:txBody>
          <a:bodyPr/>
          <a:lstStyle/>
          <a:p>
            <a:pPr marL="0" indent="0">
              <a:spcBef>
                <a:spcPts val="1200"/>
              </a:spcBef>
            </a:pPr>
            <a:r>
              <a:rPr lang="en-US" dirty="0"/>
              <a:t>Most human communication involves the </a:t>
            </a:r>
            <a:r>
              <a:rPr lang="en-US" i="1" dirty="0"/>
              <a:t>potential</a:t>
            </a:r>
            <a:r>
              <a:rPr lang="en-US" dirty="0"/>
              <a:t> for </a:t>
            </a:r>
            <a:r>
              <a:rPr lang="en-US" dirty="0" smtClean="0"/>
              <a:t>influence</a:t>
            </a:r>
            <a:endParaRPr lang="en-US" dirty="0"/>
          </a:p>
          <a:p>
            <a:pPr marL="0" indent="0">
              <a:spcBef>
                <a:spcPts val="1200"/>
              </a:spcBef>
            </a:pPr>
            <a:r>
              <a:rPr lang="en-US" dirty="0"/>
              <a:t>Things that don’t necessarily qualify as persuasion include:</a:t>
            </a:r>
          </a:p>
          <a:p>
            <a:pPr lvl="1"/>
            <a:r>
              <a:rPr lang="en-US" dirty="0"/>
              <a:t>Breathing, sleeping, sneezing</a:t>
            </a:r>
          </a:p>
          <a:p>
            <a:pPr lvl="1"/>
            <a:r>
              <a:rPr lang="en-US" dirty="0"/>
              <a:t>Stubbing your toe on a rock</a:t>
            </a:r>
          </a:p>
          <a:p>
            <a:pPr lvl="1"/>
            <a:r>
              <a:rPr lang="en-US" dirty="0"/>
              <a:t>Torture</a:t>
            </a:r>
          </a:p>
          <a:p>
            <a:pPr lvl="1"/>
            <a:r>
              <a:rPr lang="en-US" dirty="0"/>
              <a:t>ESP, clairvoyance, and other psychic phenomena</a:t>
            </a:r>
          </a:p>
          <a:p>
            <a:pPr lvl="1"/>
            <a:r>
              <a:rPr lang="en-US" dirty="0"/>
              <a:t>hypnosis</a:t>
            </a:r>
          </a:p>
          <a:p>
            <a:pPr lvl="1"/>
            <a:r>
              <a:rPr lang="en-US" dirty="0"/>
              <a:t>Chameleon-like behavior in the animal kingdom</a:t>
            </a:r>
          </a:p>
          <a:p>
            <a:endParaRPr lang="en-US" dirty="0"/>
          </a:p>
        </p:txBody>
      </p:sp>
      <p:sp>
        <p:nvSpPr>
          <p:cNvPr id="4" name="Footer Placeholder 3"/>
          <p:cNvSpPr>
            <a:spLocks noGrp="1"/>
          </p:cNvSpPr>
          <p:nvPr>
            <p:ph type="ftr" sz="quarter" idx="11"/>
          </p:nvPr>
        </p:nvSpPr>
        <p:spPr/>
        <p:txBody>
          <a:bodyPr/>
          <a:lstStyle/>
          <a:p>
            <a:r>
              <a:rPr lang="en-US" dirty="0" smtClean="0"/>
              <a:t>Copyright © 2014 Pearson Education, Inc. All rights reserved</a:t>
            </a:r>
            <a:endParaRPr lang="en-US" dirty="0"/>
          </a:p>
        </p:txBody>
      </p:sp>
      <p:sp>
        <p:nvSpPr>
          <p:cNvPr id="5" name="Slide Number Placeholder 4"/>
          <p:cNvSpPr>
            <a:spLocks noGrp="1"/>
          </p:cNvSpPr>
          <p:nvPr>
            <p:ph type="sldNum" sz="quarter" idx="12"/>
          </p:nvPr>
        </p:nvSpPr>
        <p:spPr/>
        <p:txBody>
          <a:bodyPr/>
          <a:lstStyle/>
          <a:p>
            <a:fld id="{F26BC301-BB4A-41A1-9B61-46573939C76F}" type="slidenum">
              <a:rPr lang="en-US" smtClean="0"/>
              <a:t>15</a:t>
            </a:fld>
            <a:endParaRPr lang="en-US" dirty="0"/>
          </a:p>
        </p:txBody>
      </p:sp>
    </p:spTree>
    <p:extLst>
      <p:ext uri="{BB962C8B-B14F-4D97-AF65-F5344CB8AC3E}">
        <p14:creationId xmlns:p14="http://schemas.microsoft.com/office/powerpoint/2010/main" val="367393235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Elaboration likelihood model (ELM)</a:t>
            </a:r>
            <a:endParaRPr lang="en-US" dirty="0"/>
          </a:p>
        </p:txBody>
      </p:sp>
      <p:sp>
        <p:nvSpPr>
          <p:cNvPr id="3" name="Content Placeholder 2"/>
          <p:cNvSpPr>
            <a:spLocks noGrp="1"/>
          </p:cNvSpPr>
          <p:nvPr>
            <p:ph idx="1"/>
          </p:nvPr>
        </p:nvSpPr>
        <p:spPr>
          <a:xfrm>
            <a:off x="822960" y="1100628"/>
            <a:ext cx="5577840" cy="3579849"/>
          </a:xfrm>
        </p:spPr>
        <p:txBody>
          <a:bodyPr/>
          <a:lstStyle/>
          <a:p>
            <a:pPr marL="0" indent="0">
              <a:spcBef>
                <a:spcPts val="1200"/>
              </a:spcBef>
            </a:pPr>
            <a:r>
              <a:rPr lang="en-US" dirty="0"/>
              <a:t>Two basic routes to persuasion: Central and Peripheral</a:t>
            </a:r>
          </a:p>
          <a:p>
            <a:pPr marL="0" indent="0">
              <a:spcBef>
                <a:spcPts val="1200"/>
              </a:spcBef>
            </a:pPr>
            <a:r>
              <a:rPr lang="en-US" dirty="0"/>
              <a:t>They represent the ends of an “elaboration </a:t>
            </a:r>
            <a:r>
              <a:rPr lang="en-US" dirty="0" smtClean="0"/>
              <a:t>continuum”</a:t>
            </a:r>
            <a:endParaRPr lang="en-US" dirty="0"/>
          </a:p>
          <a:p>
            <a:pPr marL="0" indent="0">
              <a:spcBef>
                <a:spcPts val="1200"/>
              </a:spcBef>
            </a:pPr>
            <a:r>
              <a:rPr lang="en-US" dirty="0"/>
              <a:t>They represent qualitatively different modes of information </a:t>
            </a:r>
            <a:r>
              <a:rPr lang="en-US" dirty="0" smtClean="0"/>
              <a:t>processing</a:t>
            </a:r>
            <a:endParaRPr lang="en-US" dirty="0"/>
          </a:p>
          <a:p>
            <a:endParaRPr lang="en-US" dirty="0"/>
          </a:p>
        </p:txBody>
      </p:sp>
      <p:sp>
        <p:nvSpPr>
          <p:cNvPr id="4" name="Footer Placeholder 3"/>
          <p:cNvSpPr>
            <a:spLocks noGrp="1"/>
          </p:cNvSpPr>
          <p:nvPr>
            <p:ph type="ftr" sz="quarter" idx="11"/>
          </p:nvPr>
        </p:nvSpPr>
        <p:spPr/>
        <p:txBody>
          <a:bodyPr/>
          <a:lstStyle/>
          <a:p>
            <a:r>
              <a:rPr lang="en-US" dirty="0" smtClean="0"/>
              <a:t>Copyright © 2014 Pearson Education, Inc. All rights reserved</a:t>
            </a:r>
            <a:endParaRPr lang="en-US" dirty="0"/>
          </a:p>
        </p:txBody>
      </p:sp>
      <p:sp>
        <p:nvSpPr>
          <p:cNvPr id="5" name="Slide Number Placeholder 4"/>
          <p:cNvSpPr>
            <a:spLocks noGrp="1"/>
          </p:cNvSpPr>
          <p:nvPr>
            <p:ph type="sldNum" sz="quarter" idx="12"/>
          </p:nvPr>
        </p:nvSpPr>
        <p:spPr/>
        <p:txBody>
          <a:bodyPr/>
          <a:lstStyle/>
          <a:p>
            <a:fld id="{F26BC301-BB4A-41A1-9B61-46573939C76F}" type="slidenum">
              <a:rPr lang="en-US" smtClean="0"/>
              <a:t>16</a:t>
            </a:fld>
            <a:endParaRPr lang="en-US" dirty="0"/>
          </a:p>
        </p:txBody>
      </p:sp>
    </p:spTree>
    <p:extLst>
      <p:ext uri="{BB962C8B-B14F-4D97-AF65-F5344CB8AC3E}">
        <p14:creationId xmlns:p14="http://schemas.microsoft.com/office/powerpoint/2010/main" val="404427894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half" idx="1"/>
          </p:nvPr>
        </p:nvSpPr>
        <p:spPr/>
        <p:txBody>
          <a:bodyPr>
            <a:normAutofit lnSpcReduction="10000"/>
          </a:bodyPr>
          <a:lstStyle/>
          <a:p>
            <a:pPr marL="0" indent="0">
              <a:lnSpc>
                <a:spcPct val="120000"/>
              </a:lnSpc>
              <a:spcBef>
                <a:spcPts val="1200"/>
              </a:spcBef>
            </a:pPr>
            <a:r>
              <a:rPr lang="en-US" dirty="0">
                <a:cs typeface="Times New Roman" pitchFamily="18" charset="0"/>
              </a:rPr>
              <a:t>The Central route is reflective, requires mental effort, and relies on cognitive </a:t>
            </a:r>
            <a:r>
              <a:rPr lang="en-US" dirty="0" smtClean="0">
                <a:cs typeface="Times New Roman" pitchFamily="18" charset="0"/>
              </a:rPr>
              <a:t>elaboration</a:t>
            </a:r>
            <a:endParaRPr lang="en-US" dirty="0">
              <a:cs typeface="Times New Roman" pitchFamily="18" charset="0"/>
            </a:endParaRPr>
          </a:p>
          <a:p>
            <a:pPr lvl="1"/>
            <a:r>
              <a:rPr lang="en-US" b="1" dirty="0">
                <a:cs typeface="Times New Roman" pitchFamily="18" charset="0"/>
              </a:rPr>
              <a:t>Motivation</a:t>
            </a:r>
            <a:r>
              <a:rPr lang="en-US" dirty="0">
                <a:cs typeface="Times New Roman" pitchFamily="18" charset="0"/>
              </a:rPr>
              <a:t> (willingness) to process a message</a:t>
            </a:r>
          </a:p>
          <a:p>
            <a:pPr lvl="1"/>
            <a:r>
              <a:rPr lang="en-US" b="1" dirty="0">
                <a:cs typeface="Times New Roman" pitchFamily="18" charset="0"/>
              </a:rPr>
              <a:t>Ability</a:t>
            </a:r>
            <a:r>
              <a:rPr lang="en-US" dirty="0">
                <a:cs typeface="Times New Roman" pitchFamily="18" charset="0"/>
              </a:rPr>
              <a:t> to process (understand) a message</a:t>
            </a:r>
          </a:p>
          <a:p>
            <a:endParaRPr lang="en-US" dirty="0"/>
          </a:p>
        </p:txBody>
      </p:sp>
      <p:sp>
        <p:nvSpPr>
          <p:cNvPr id="3" name="Content Placeholder 2"/>
          <p:cNvSpPr>
            <a:spLocks noGrp="1"/>
          </p:cNvSpPr>
          <p:nvPr>
            <p:ph sz="half" idx="2"/>
          </p:nvPr>
        </p:nvSpPr>
        <p:spPr>
          <a:xfrm>
            <a:off x="4419600" y="1097280"/>
            <a:ext cx="3048000" cy="3931920"/>
          </a:xfrm>
        </p:spPr>
        <p:txBody>
          <a:bodyPr>
            <a:normAutofit lnSpcReduction="10000"/>
          </a:bodyPr>
          <a:lstStyle/>
          <a:p>
            <a:pPr marL="0" indent="0">
              <a:spcBef>
                <a:spcPts val="1200"/>
              </a:spcBef>
            </a:pPr>
            <a:r>
              <a:rPr lang="en-US" b="0" dirty="0">
                <a:cs typeface="Times New Roman" pitchFamily="18" charset="0"/>
              </a:rPr>
              <a:t>Example: Lulu is car </a:t>
            </a:r>
            <a:r>
              <a:rPr lang="en-US" b="0" dirty="0" smtClean="0">
                <a:cs typeface="Times New Roman" pitchFamily="18" charset="0"/>
              </a:rPr>
              <a:t>shopping</a:t>
            </a:r>
            <a:endParaRPr lang="en-US" b="0" dirty="0">
              <a:cs typeface="Times New Roman" pitchFamily="18" charset="0"/>
            </a:endParaRPr>
          </a:p>
          <a:p>
            <a:pPr marL="0" indent="0">
              <a:spcBef>
                <a:spcPts val="1200"/>
              </a:spcBef>
            </a:pPr>
            <a:r>
              <a:rPr lang="en-US" b="0" dirty="0">
                <a:cs typeface="Times New Roman" pitchFamily="18" charset="0"/>
              </a:rPr>
              <a:t>She looks up information comparing safety, reliability, performance, customer satisfaction, mileage, and depreciation for three makes of sporty </a:t>
            </a:r>
            <a:r>
              <a:rPr lang="en-US" b="0" dirty="0" smtClean="0">
                <a:cs typeface="Times New Roman" pitchFamily="18" charset="0"/>
              </a:rPr>
              <a:t>cars</a:t>
            </a:r>
            <a:endParaRPr lang="en-US" b="0" dirty="0">
              <a:cs typeface="Times New Roman" pitchFamily="18" charset="0"/>
            </a:endParaRPr>
          </a:p>
          <a:p>
            <a:pPr marL="0" indent="0">
              <a:spcBef>
                <a:spcPts val="1200"/>
              </a:spcBef>
            </a:pPr>
            <a:r>
              <a:rPr lang="en-US" b="0" dirty="0">
                <a:cs typeface="Times New Roman" pitchFamily="18" charset="0"/>
              </a:rPr>
              <a:t>She scrutinizes the information carefully before making a </a:t>
            </a:r>
            <a:r>
              <a:rPr lang="en-US" b="0" dirty="0" smtClean="0">
                <a:cs typeface="Times New Roman" pitchFamily="18" charset="0"/>
              </a:rPr>
              <a:t>decision</a:t>
            </a:r>
            <a:endParaRPr lang="en-US" b="0" dirty="0"/>
          </a:p>
          <a:p>
            <a:endParaRPr lang="en-US" sz="1900" dirty="0"/>
          </a:p>
        </p:txBody>
      </p:sp>
      <p:sp>
        <p:nvSpPr>
          <p:cNvPr id="4" name="Title 3"/>
          <p:cNvSpPr>
            <a:spLocks noGrp="1"/>
          </p:cNvSpPr>
          <p:nvPr>
            <p:ph type="title"/>
          </p:nvPr>
        </p:nvSpPr>
        <p:spPr/>
        <p:txBody>
          <a:bodyPr/>
          <a:lstStyle/>
          <a:p>
            <a:r>
              <a:rPr lang="en-US" dirty="0" smtClean="0"/>
              <a:t>Central processing</a:t>
            </a:r>
            <a:endParaRPr lang="en-US" dirty="0"/>
          </a:p>
        </p:txBody>
      </p:sp>
      <p:sp>
        <p:nvSpPr>
          <p:cNvPr id="5" name="Footer Placeholder 4"/>
          <p:cNvSpPr>
            <a:spLocks noGrp="1"/>
          </p:cNvSpPr>
          <p:nvPr>
            <p:ph type="ftr" sz="quarter" idx="11"/>
          </p:nvPr>
        </p:nvSpPr>
        <p:spPr/>
        <p:txBody>
          <a:bodyPr/>
          <a:lstStyle/>
          <a:p>
            <a:r>
              <a:rPr lang="en-US" dirty="0" smtClean="0"/>
              <a:t>Copyright © 2014 Pearson Education, Inc. All rights reserved</a:t>
            </a:r>
            <a:endParaRPr lang="en-US" dirty="0"/>
          </a:p>
        </p:txBody>
      </p:sp>
      <p:sp>
        <p:nvSpPr>
          <p:cNvPr id="6" name="Slide Number Placeholder 5"/>
          <p:cNvSpPr>
            <a:spLocks noGrp="1"/>
          </p:cNvSpPr>
          <p:nvPr>
            <p:ph type="sldNum" sz="quarter" idx="12"/>
          </p:nvPr>
        </p:nvSpPr>
        <p:spPr/>
        <p:txBody>
          <a:bodyPr/>
          <a:lstStyle/>
          <a:p>
            <a:fld id="{F26BC301-BB4A-41A1-9B61-46573939C76F}" type="slidenum">
              <a:rPr lang="en-US" smtClean="0"/>
              <a:t>17</a:t>
            </a:fld>
            <a:endParaRPr lang="en-US" dirty="0"/>
          </a:p>
        </p:txBody>
      </p:sp>
      <p:grpSp>
        <p:nvGrpSpPr>
          <p:cNvPr id="9" name="Group 8"/>
          <p:cNvGrpSpPr/>
          <p:nvPr/>
        </p:nvGrpSpPr>
        <p:grpSpPr>
          <a:xfrm>
            <a:off x="7391400" y="851926"/>
            <a:ext cx="1676400" cy="3627892"/>
            <a:chOff x="7391400" y="851926"/>
            <a:chExt cx="1676400" cy="3627892"/>
          </a:xfrm>
        </p:grpSpPr>
        <p:sp>
          <p:nvSpPr>
            <p:cNvPr id="8" name="Cloud Callout 7"/>
            <p:cNvSpPr/>
            <p:nvPr/>
          </p:nvSpPr>
          <p:spPr>
            <a:xfrm>
              <a:off x="7391400" y="870158"/>
              <a:ext cx="1676400" cy="1187241"/>
            </a:xfrm>
            <a:prstGeom prst="cloudCallout">
              <a:avLst>
                <a:gd name="adj1" fmla="val -5255"/>
                <a:gd name="adj2" fmla="val 72443"/>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4098" name="Picture 2" descr="C:\Users\Robert\AppData\Local\Microsoft\Windows\Temporary Internet Files\Content.IE5\X486HC1V\MC900445118[1].wm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474963" y="2410328"/>
              <a:ext cx="995269" cy="2069490"/>
            </a:xfrm>
            <a:prstGeom prst="rect">
              <a:avLst/>
            </a:prstGeom>
            <a:noFill/>
            <a:extLst>
              <a:ext uri="{909E8E84-426E-40DD-AFC4-6F175D3DCCD1}">
                <a14:hiddenFill xmlns:a14="http://schemas.microsoft.com/office/drawing/2010/main">
                  <a:solidFill>
                    <a:srgbClr val="FFFFFF"/>
                  </a:solidFill>
                </a14:hiddenFill>
              </a:ext>
            </a:extLst>
          </p:spPr>
        </p:pic>
        <p:pic>
          <p:nvPicPr>
            <p:cNvPr id="4099" name="Picture 3" descr="C:\Users\Robert\AppData\Local\Microsoft\Windows\Temporary Internet Files\Content.IE5\FP1EPAEE\MC900434818[1].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491664" y="851926"/>
              <a:ext cx="1066572" cy="1066572"/>
            </a:xfrm>
            <a:prstGeom prst="rect">
              <a:avLst/>
            </a:prstGeom>
            <a:noFill/>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169777772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half" idx="1"/>
          </p:nvPr>
        </p:nvSpPr>
        <p:spPr/>
        <p:txBody>
          <a:bodyPr>
            <a:normAutofit/>
          </a:bodyPr>
          <a:lstStyle/>
          <a:p>
            <a:pPr marL="0" indent="0">
              <a:lnSpc>
                <a:spcPct val="110000"/>
              </a:lnSpc>
            </a:pPr>
            <a:r>
              <a:rPr lang="en-US" dirty="0">
                <a:cs typeface="Times New Roman" pitchFamily="18" charset="0"/>
              </a:rPr>
              <a:t>The Peripheral route is reflexive, based on mental shortcuts:</a:t>
            </a:r>
          </a:p>
          <a:p>
            <a:pPr lvl="1">
              <a:lnSpc>
                <a:spcPct val="110000"/>
              </a:lnSpc>
            </a:pPr>
            <a:r>
              <a:rPr lang="en-US" dirty="0">
                <a:cs typeface="Times New Roman" pitchFamily="18" charset="0"/>
              </a:rPr>
              <a:t>credibility, appearance cues, quantity of arguments</a:t>
            </a:r>
          </a:p>
          <a:p>
            <a:pPr lvl="1">
              <a:lnSpc>
                <a:spcPct val="110000"/>
              </a:lnSpc>
            </a:pPr>
            <a:r>
              <a:rPr lang="en-US" b="1" dirty="0">
                <a:cs typeface="Times New Roman" pitchFamily="18" charset="0"/>
              </a:rPr>
              <a:t>heuristic cues (decision rules)</a:t>
            </a:r>
            <a:r>
              <a:rPr lang="en-US" dirty="0">
                <a:cs typeface="Times New Roman" pitchFamily="18" charset="0"/>
              </a:rPr>
              <a:t>: rules for simplifying the thought process</a:t>
            </a:r>
          </a:p>
          <a:p>
            <a:endParaRPr lang="en-US" dirty="0"/>
          </a:p>
        </p:txBody>
      </p:sp>
      <p:sp>
        <p:nvSpPr>
          <p:cNvPr id="3" name="Content Placeholder 2"/>
          <p:cNvSpPr>
            <a:spLocks noGrp="1"/>
          </p:cNvSpPr>
          <p:nvPr>
            <p:ph sz="half" idx="2"/>
          </p:nvPr>
        </p:nvSpPr>
        <p:spPr/>
        <p:txBody>
          <a:bodyPr>
            <a:normAutofit/>
          </a:bodyPr>
          <a:lstStyle/>
          <a:p>
            <a:pPr marL="0" indent="0">
              <a:lnSpc>
                <a:spcPct val="120000"/>
              </a:lnSpc>
              <a:spcBef>
                <a:spcPts val="1200"/>
              </a:spcBef>
            </a:pPr>
            <a:r>
              <a:rPr lang="en-US" sz="1800" b="0" dirty="0"/>
              <a:t>Example: A Christian homeowner hires a plumber because the plumber’s ad in the Yellow Pages includes an </a:t>
            </a:r>
            <a:r>
              <a:rPr lang="en-US" sz="1800" b="0" i="1" dirty="0"/>
              <a:t>ichthys</a:t>
            </a:r>
            <a:r>
              <a:rPr lang="en-US" sz="1800" b="0" dirty="0"/>
              <a:t> symbol (sign of the fish</a:t>
            </a:r>
            <a:r>
              <a:rPr lang="en-US" sz="1800" b="0" dirty="0" smtClean="0"/>
              <a:t>)</a:t>
            </a:r>
            <a:endParaRPr lang="en-US" sz="1800" b="0" dirty="0"/>
          </a:p>
        </p:txBody>
      </p:sp>
      <p:sp>
        <p:nvSpPr>
          <p:cNvPr id="4" name="Title 3"/>
          <p:cNvSpPr>
            <a:spLocks noGrp="1"/>
          </p:cNvSpPr>
          <p:nvPr>
            <p:ph type="title"/>
          </p:nvPr>
        </p:nvSpPr>
        <p:spPr/>
        <p:txBody>
          <a:bodyPr/>
          <a:lstStyle/>
          <a:p>
            <a:r>
              <a:rPr lang="en-US" dirty="0" smtClean="0"/>
              <a:t>Peripheral processing</a:t>
            </a:r>
            <a:endParaRPr lang="en-US" dirty="0"/>
          </a:p>
        </p:txBody>
      </p:sp>
      <p:sp>
        <p:nvSpPr>
          <p:cNvPr id="5" name="Footer Placeholder 4"/>
          <p:cNvSpPr>
            <a:spLocks noGrp="1"/>
          </p:cNvSpPr>
          <p:nvPr>
            <p:ph type="ftr" sz="quarter" idx="11"/>
          </p:nvPr>
        </p:nvSpPr>
        <p:spPr/>
        <p:txBody>
          <a:bodyPr/>
          <a:lstStyle/>
          <a:p>
            <a:r>
              <a:rPr lang="en-US" dirty="0" smtClean="0"/>
              <a:t>Copyright © 2014 Pearson Education, Inc. All rights reserved</a:t>
            </a:r>
            <a:endParaRPr lang="en-US" dirty="0"/>
          </a:p>
        </p:txBody>
      </p:sp>
      <p:sp>
        <p:nvSpPr>
          <p:cNvPr id="6" name="Slide Number Placeholder 5"/>
          <p:cNvSpPr>
            <a:spLocks noGrp="1"/>
          </p:cNvSpPr>
          <p:nvPr>
            <p:ph type="sldNum" sz="quarter" idx="12"/>
          </p:nvPr>
        </p:nvSpPr>
        <p:spPr/>
        <p:txBody>
          <a:bodyPr/>
          <a:lstStyle/>
          <a:p>
            <a:fld id="{F26BC301-BB4A-41A1-9B61-46573939C76F}" type="slidenum">
              <a:rPr lang="en-US" smtClean="0"/>
              <a:t>18</a:t>
            </a:fld>
            <a:endParaRPr lang="en-US" dirty="0"/>
          </a:p>
        </p:txBody>
      </p:sp>
    </p:spTree>
    <p:extLst>
      <p:ext uri="{BB962C8B-B14F-4D97-AF65-F5344CB8AC3E}">
        <p14:creationId xmlns:p14="http://schemas.microsoft.com/office/powerpoint/2010/main" val="414362331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half" idx="1"/>
          </p:nvPr>
        </p:nvSpPr>
        <p:spPr>
          <a:xfrm>
            <a:off x="822960" y="990600"/>
            <a:ext cx="3749040" cy="4008120"/>
          </a:xfrm>
        </p:spPr>
        <p:txBody>
          <a:bodyPr>
            <a:normAutofit/>
          </a:bodyPr>
          <a:lstStyle/>
          <a:p>
            <a:r>
              <a:rPr lang="en-US" dirty="0" smtClean="0"/>
              <a:t>Peripheral cues</a:t>
            </a:r>
          </a:p>
          <a:p>
            <a:pPr lvl="1">
              <a:lnSpc>
                <a:spcPct val="110000"/>
              </a:lnSpc>
            </a:pPr>
            <a:r>
              <a:rPr lang="en-US" b="0" dirty="0">
                <a:cs typeface="Times New Roman" pitchFamily="18" charset="0"/>
              </a:rPr>
              <a:t>“Experts can be </a:t>
            </a:r>
            <a:r>
              <a:rPr lang="en-US" b="0" dirty="0" smtClean="0">
                <a:cs typeface="Times New Roman" pitchFamily="18" charset="0"/>
              </a:rPr>
              <a:t>trusted”</a:t>
            </a:r>
            <a:endParaRPr lang="en-US" b="0" dirty="0">
              <a:cs typeface="Times New Roman" pitchFamily="18" charset="0"/>
            </a:endParaRPr>
          </a:p>
          <a:p>
            <a:pPr lvl="1">
              <a:lnSpc>
                <a:spcPct val="110000"/>
              </a:lnSpc>
            </a:pPr>
            <a:r>
              <a:rPr lang="en-US" b="0" dirty="0">
                <a:cs typeface="Times New Roman" pitchFamily="18" charset="0"/>
              </a:rPr>
              <a:t> “As seen on TV”</a:t>
            </a:r>
          </a:p>
          <a:p>
            <a:pPr lvl="1">
              <a:lnSpc>
                <a:spcPct val="110000"/>
              </a:lnSpc>
            </a:pPr>
            <a:r>
              <a:rPr lang="en-US" b="0" dirty="0">
                <a:cs typeface="Times New Roman" pitchFamily="18" charset="0"/>
              </a:rPr>
              <a:t>“Always tip 18</a:t>
            </a:r>
            <a:r>
              <a:rPr lang="en-US" b="0" dirty="0" smtClean="0">
                <a:cs typeface="Times New Roman" pitchFamily="18" charset="0"/>
              </a:rPr>
              <a:t>%”</a:t>
            </a:r>
            <a:endParaRPr lang="en-US" b="0" dirty="0"/>
          </a:p>
          <a:p>
            <a:pPr lvl="1"/>
            <a:r>
              <a:rPr lang="en-US" b="0" dirty="0"/>
              <a:t>“It’s your watch that says the most about you” (slogan for Seiko watches</a:t>
            </a:r>
            <a:r>
              <a:rPr lang="en-US" b="0" dirty="0" smtClean="0"/>
              <a:t>)</a:t>
            </a:r>
            <a:endParaRPr lang="en-US" b="0" dirty="0"/>
          </a:p>
          <a:p>
            <a:pPr lvl="1"/>
            <a:r>
              <a:rPr lang="en-US" b="0" dirty="0"/>
              <a:t>If a celebrity endorses a product does that mean it’s good?</a:t>
            </a:r>
          </a:p>
          <a:p>
            <a:pPr lvl="1"/>
            <a:r>
              <a:rPr lang="en-US" b="0" dirty="0"/>
              <a:t>Are 10 arguments necessarily better than 3?</a:t>
            </a:r>
          </a:p>
          <a:p>
            <a:endParaRPr lang="en-US" dirty="0"/>
          </a:p>
        </p:txBody>
      </p:sp>
      <p:sp>
        <p:nvSpPr>
          <p:cNvPr id="3" name="Content Placeholder 2"/>
          <p:cNvSpPr>
            <a:spLocks noGrp="1"/>
          </p:cNvSpPr>
          <p:nvPr>
            <p:ph sz="half" idx="2"/>
          </p:nvPr>
        </p:nvSpPr>
        <p:spPr>
          <a:xfrm>
            <a:off x="4700016" y="990600"/>
            <a:ext cx="3200400" cy="3712464"/>
          </a:xfrm>
        </p:spPr>
        <p:txBody>
          <a:bodyPr>
            <a:normAutofit/>
          </a:bodyPr>
          <a:lstStyle/>
          <a:p>
            <a:pPr>
              <a:lnSpc>
                <a:spcPct val="120000"/>
              </a:lnSpc>
              <a:spcBef>
                <a:spcPts val="1200"/>
              </a:spcBef>
            </a:pPr>
            <a:r>
              <a:rPr lang="en-US" dirty="0"/>
              <a:t>The role of involvement</a:t>
            </a:r>
          </a:p>
          <a:p>
            <a:pPr lvl="1"/>
            <a:r>
              <a:rPr lang="en-US" b="0" dirty="0">
                <a:cs typeface="Times New Roman" pitchFamily="18" charset="0"/>
              </a:rPr>
              <a:t>High involvement increases the likelihood of central </a:t>
            </a:r>
            <a:r>
              <a:rPr lang="en-US" b="0" dirty="0" smtClean="0">
                <a:cs typeface="Times New Roman" pitchFamily="18" charset="0"/>
              </a:rPr>
              <a:t>processing</a:t>
            </a:r>
            <a:endParaRPr lang="en-US" b="0" dirty="0">
              <a:cs typeface="Times New Roman" pitchFamily="18" charset="0"/>
            </a:endParaRPr>
          </a:p>
          <a:p>
            <a:pPr lvl="1"/>
            <a:r>
              <a:rPr lang="en-US" b="0" dirty="0">
                <a:cs typeface="Times New Roman" pitchFamily="18" charset="0"/>
              </a:rPr>
              <a:t>Low involvement increases the likelihood of peripheral </a:t>
            </a:r>
            <a:r>
              <a:rPr lang="en-US" b="0" dirty="0" smtClean="0">
                <a:cs typeface="Times New Roman" pitchFamily="18" charset="0"/>
              </a:rPr>
              <a:t>processing</a:t>
            </a:r>
            <a:endParaRPr lang="en-US" b="0" dirty="0">
              <a:cs typeface="Times New Roman" pitchFamily="18" charset="0"/>
            </a:endParaRPr>
          </a:p>
          <a:p>
            <a:pPr lvl="1"/>
            <a:r>
              <a:rPr lang="en-US" b="0" dirty="0">
                <a:cs typeface="Times New Roman" pitchFamily="18" charset="0"/>
              </a:rPr>
              <a:t>High involvement decreases reliance on credibility (peripheral cue</a:t>
            </a:r>
            <a:r>
              <a:rPr lang="en-US" b="0" dirty="0" smtClean="0">
                <a:cs typeface="Times New Roman" pitchFamily="18" charset="0"/>
              </a:rPr>
              <a:t>)</a:t>
            </a:r>
            <a:endParaRPr lang="en-US" b="0" dirty="0">
              <a:cs typeface="Times New Roman" pitchFamily="18" charset="0"/>
            </a:endParaRPr>
          </a:p>
        </p:txBody>
      </p:sp>
      <p:sp>
        <p:nvSpPr>
          <p:cNvPr id="4" name="Title 3"/>
          <p:cNvSpPr>
            <a:spLocks noGrp="1"/>
          </p:cNvSpPr>
          <p:nvPr>
            <p:ph type="title"/>
          </p:nvPr>
        </p:nvSpPr>
        <p:spPr/>
        <p:txBody>
          <a:bodyPr/>
          <a:lstStyle/>
          <a:p>
            <a:r>
              <a:rPr lang="en-US" dirty="0" smtClean="0"/>
              <a:t>ELM continued</a:t>
            </a:r>
            <a:endParaRPr lang="en-US" dirty="0"/>
          </a:p>
        </p:txBody>
      </p:sp>
      <p:sp>
        <p:nvSpPr>
          <p:cNvPr id="5" name="Footer Placeholder 4"/>
          <p:cNvSpPr>
            <a:spLocks noGrp="1"/>
          </p:cNvSpPr>
          <p:nvPr>
            <p:ph type="ftr" sz="quarter" idx="11"/>
          </p:nvPr>
        </p:nvSpPr>
        <p:spPr/>
        <p:txBody>
          <a:bodyPr/>
          <a:lstStyle/>
          <a:p>
            <a:r>
              <a:rPr lang="en-US" dirty="0" smtClean="0"/>
              <a:t>Copyright © 2014 Pearson Education, Inc. All rights reserved</a:t>
            </a:r>
            <a:endParaRPr lang="en-US" dirty="0"/>
          </a:p>
        </p:txBody>
      </p:sp>
      <p:sp>
        <p:nvSpPr>
          <p:cNvPr id="6" name="Slide Number Placeholder 5"/>
          <p:cNvSpPr>
            <a:spLocks noGrp="1"/>
          </p:cNvSpPr>
          <p:nvPr>
            <p:ph type="sldNum" sz="quarter" idx="12"/>
          </p:nvPr>
        </p:nvSpPr>
        <p:spPr/>
        <p:txBody>
          <a:bodyPr/>
          <a:lstStyle/>
          <a:p>
            <a:fld id="{F26BC301-BB4A-41A1-9B61-46573939C76F}" type="slidenum">
              <a:rPr lang="en-US" smtClean="0"/>
              <a:t>19</a:t>
            </a:fld>
            <a:endParaRPr lang="en-US" dirty="0"/>
          </a:p>
        </p:txBody>
      </p:sp>
    </p:spTree>
    <p:extLst>
      <p:ext uri="{BB962C8B-B14F-4D97-AF65-F5344CB8AC3E}">
        <p14:creationId xmlns:p14="http://schemas.microsoft.com/office/powerpoint/2010/main" val="44170287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is persuasion?</a:t>
            </a:r>
            <a:endParaRPr lang="en-US" dirty="0"/>
          </a:p>
        </p:txBody>
      </p:sp>
      <p:sp>
        <p:nvSpPr>
          <p:cNvPr id="3" name="Content Placeholder 2"/>
          <p:cNvSpPr>
            <a:spLocks noGrp="1"/>
          </p:cNvSpPr>
          <p:nvPr>
            <p:ph idx="1"/>
          </p:nvPr>
        </p:nvSpPr>
        <p:spPr/>
        <p:txBody>
          <a:bodyPr/>
          <a:lstStyle/>
          <a:p>
            <a:r>
              <a:rPr lang="en-US" dirty="0" smtClean="0"/>
              <a:t>How does “persuasion” differ from similar, related terms?</a:t>
            </a:r>
          </a:p>
          <a:p>
            <a:pPr lvl="1"/>
            <a:r>
              <a:rPr lang="en-US" dirty="0"/>
              <a:t>i</a:t>
            </a:r>
            <a:r>
              <a:rPr lang="en-US" dirty="0" smtClean="0"/>
              <a:t>nfluence</a:t>
            </a:r>
          </a:p>
          <a:p>
            <a:pPr lvl="1"/>
            <a:r>
              <a:rPr lang="en-US" dirty="0"/>
              <a:t>a</a:t>
            </a:r>
            <a:r>
              <a:rPr lang="en-US" dirty="0" smtClean="0"/>
              <a:t>dvice</a:t>
            </a:r>
          </a:p>
          <a:p>
            <a:pPr lvl="1"/>
            <a:r>
              <a:rPr lang="en-US" dirty="0" smtClean="0"/>
              <a:t>educate</a:t>
            </a:r>
          </a:p>
          <a:p>
            <a:pPr lvl="1"/>
            <a:r>
              <a:rPr lang="en-US" dirty="0"/>
              <a:t>c</a:t>
            </a:r>
            <a:r>
              <a:rPr lang="en-US" dirty="0" smtClean="0"/>
              <a:t>ompliance gaining</a:t>
            </a:r>
          </a:p>
          <a:p>
            <a:pPr lvl="1"/>
            <a:r>
              <a:rPr lang="en-US" dirty="0"/>
              <a:t>p</a:t>
            </a:r>
            <a:r>
              <a:rPr lang="en-US" dirty="0" smtClean="0"/>
              <a:t>ropaganda</a:t>
            </a:r>
          </a:p>
          <a:p>
            <a:pPr lvl="1"/>
            <a:r>
              <a:rPr lang="en-US" dirty="0"/>
              <a:t>i</a:t>
            </a:r>
            <a:r>
              <a:rPr lang="en-US" dirty="0" smtClean="0"/>
              <a:t>ndoctrination</a:t>
            </a:r>
          </a:p>
          <a:p>
            <a:pPr lvl="1"/>
            <a:r>
              <a:rPr lang="en-US" dirty="0" smtClean="0"/>
              <a:t>brainwashing</a:t>
            </a:r>
            <a:endParaRPr lang="en-US" dirty="0"/>
          </a:p>
        </p:txBody>
      </p:sp>
      <p:sp>
        <p:nvSpPr>
          <p:cNvPr id="4" name="Footer Placeholder 3"/>
          <p:cNvSpPr>
            <a:spLocks noGrp="1"/>
          </p:cNvSpPr>
          <p:nvPr>
            <p:ph type="ftr" sz="quarter" idx="11"/>
          </p:nvPr>
        </p:nvSpPr>
        <p:spPr/>
        <p:txBody>
          <a:bodyPr/>
          <a:lstStyle/>
          <a:p>
            <a:r>
              <a:rPr lang="en-US" dirty="0" smtClean="0"/>
              <a:t>Copyright © 2014 Pearson Education, Inc. All rights reserved</a:t>
            </a:r>
            <a:endParaRPr lang="en-US" dirty="0"/>
          </a:p>
        </p:txBody>
      </p:sp>
      <p:sp>
        <p:nvSpPr>
          <p:cNvPr id="5" name="Slide Number Placeholder 4"/>
          <p:cNvSpPr>
            <a:spLocks noGrp="1"/>
          </p:cNvSpPr>
          <p:nvPr>
            <p:ph type="sldNum" sz="quarter" idx="12"/>
          </p:nvPr>
        </p:nvSpPr>
        <p:spPr/>
        <p:txBody>
          <a:bodyPr/>
          <a:lstStyle/>
          <a:p>
            <a:fld id="{F26BC301-BB4A-41A1-9B61-46573939C76F}" type="slidenum">
              <a:rPr lang="en-US" smtClean="0"/>
              <a:t>2</a:t>
            </a:fld>
            <a:endParaRPr lang="en-US" dirty="0"/>
          </a:p>
        </p:txBody>
      </p:sp>
    </p:spTree>
    <p:extLst>
      <p:ext uri="{BB962C8B-B14F-4D97-AF65-F5344CB8AC3E}">
        <p14:creationId xmlns:p14="http://schemas.microsoft.com/office/powerpoint/2010/main" val="47238060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F26BC301-BB4A-41A1-9B61-46573939C76F}" type="slidenum">
              <a:rPr lang="en-US" smtClean="0"/>
              <a:t>20</a:t>
            </a:fld>
            <a:endParaRPr lang="en-US" dirty="0"/>
          </a:p>
        </p:txBody>
      </p:sp>
      <p:sp>
        <p:nvSpPr>
          <p:cNvPr id="2" name="Footer Placeholder 1"/>
          <p:cNvSpPr>
            <a:spLocks noGrp="1"/>
          </p:cNvSpPr>
          <p:nvPr>
            <p:ph type="ftr" sz="quarter" idx="4294967295"/>
          </p:nvPr>
        </p:nvSpPr>
        <p:spPr>
          <a:xfrm>
            <a:off x="908050" y="6172200"/>
            <a:ext cx="7327900" cy="685800"/>
          </a:xfrm>
        </p:spPr>
        <p:txBody>
          <a:bodyPr/>
          <a:lstStyle/>
          <a:p>
            <a:r>
              <a:rPr lang="en-US" dirty="0" smtClean="0"/>
              <a:t>Copyright © 2014 Pearson Education, Inc. All rights reserved</a:t>
            </a:r>
            <a:endParaRPr lang="en-US" dirty="0"/>
          </a:p>
        </p:txBody>
      </p:sp>
      <p:pic>
        <p:nvPicPr>
          <p:cNvPr id="4" name="Content Placeholder 5" descr="ELM Model.jpg"/>
          <p:cNvPicPr>
            <a:picLocks noChangeAspect="1"/>
          </p:cNvPicPr>
          <p:nvPr/>
        </p:nvPicPr>
        <p:blipFill>
          <a:blip r:embed="rId2" cstate="print"/>
          <a:srcRect l="5000" t="-2667" r="40000"/>
          <a:stretch>
            <a:fillRect/>
          </a:stretch>
        </p:blipFill>
        <p:spPr>
          <a:xfrm>
            <a:off x="3766468" y="381000"/>
            <a:ext cx="4158332" cy="5821684"/>
          </a:xfrm>
          <a:prstGeom prst="rect">
            <a:avLst/>
          </a:prstGeom>
        </p:spPr>
      </p:pic>
      <p:sp>
        <p:nvSpPr>
          <p:cNvPr id="7" name="TextBox 6"/>
          <p:cNvSpPr txBox="1"/>
          <p:nvPr/>
        </p:nvSpPr>
        <p:spPr>
          <a:xfrm>
            <a:off x="990600" y="1295400"/>
            <a:ext cx="2811604" cy="400110"/>
          </a:xfrm>
          <a:prstGeom prst="rect">
            <a:avLst/>
          </a:prstGeom>
          <a:noFill/>
        </p:spPr>
        <p:txBody>
          <a:bodyPr wrap="none" rtlCol="0">
            <a:spAutoFit/>
          </a:bodyPr>
          <a:lstStyle/>
          <a:p>
            <a:r>
              <a:rPr lang="en-US" sz="2000" b="1" dirty="0" smtClean="0"/>
              <a:t>Petty &amp; Cacioppo’s ELM </a:t>
            </a:r>
            <a:endParaRPr lang="en-US" sz="2000" b="1" dirty="0"/>
          </a:p>
        </p:txBody>
      </p:sp>
    </p:spTree>
    <p:extLst>
      <p:ext uri="{BB962C8B-B14F-4D97-AF65-F5344CB8AC3E}">
        <p14:creationId xmlns:p14="http://schemas.microsoft.com/office/powerpoint/2010/main" val="335543353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Persistence of persuasion</a:t>
            </a:r>
            <a:endParaRPr lang="en-US" dirty="0"/>
          </a:p>
        </p:txBody>
      </p:sp>
      <p:sp>
        <p:nvSpPr>
          <p:cNvPr id="3" name="Content Placeholder 2"/>
          <p:cNvSpPr>
            <a:spLocks noGrp="1"/>
          </p:cNvSpPr>
          <p:nvPr>
            <p:ph idx="1"/>
          </p:nvPr>
        </p:nvSpPr>
        <p:spPr>
          <a:xfrm>
            <a:off x="914400" y="1100628"/>
            <a:ext cx="4648200" cy="3579849"/>
          </a:xfrm>
        </p:spPr>
        <p:txBody>
          <a:bodyPr/>
          <a:lstStyle/>
          <a:p>
            <a:pPr marL="0" indent="0">
              <a:spcBef>
                <a:spcPts val="1200"/>
              </a:spcBef>
            </a:pPr>
            <a:r>
              <a:rPr lang="en-US" dirty="0"/>
              <a:t>Persuasion that takes place via the central route tends to be more </a:t>
            </a:r>
            <a:r>
              <a:rPr lang="en-US" dirty="0" smtClean="0"/>
              <a:t>lasting</a:t>
            </a:r>
            <a:endParaRPr lang="en-US" dirty="0"/>
          </a:p>
          <a:p>
            <a:pPr marL="0" indent="0">
              <a:spcBef>
                <a:spcPts val="1200"/>
              </a:spcBef>
            </a:pPr>
            <a:r>
              <a:rPr lang="en-US" dirty="0"/>
              <a:t>Persuasion that takes via the peripheral route tends to be more </a:t>
            </a:r>
            <a:r>
              <a:rPr lang="en-US" dirty="0" smtClean="0"/>
              <a:t>transitory</a:t>
            </a:r>
            <a:endParaRPr lang="en-US" dirty="0"/>
          </a:p>
          <a:p>
            <a:endParaRPr lang="en-US" dirty="0"/>
          </a:p>
        </p:txBody>
      </p:sp>
      <p:sp>
        <p:nvSpPr>
          <p:cNvPr id="4" name="Footer Placeholder 3"/>
          <p:cNvSpPr>
            <a:spLocks noGrp="1"/>
          </p:cNvSpPr>
          <p:nvPr>
            <p:ph type="ftr" sz="quarter" idx="11"/>
          </p:nvPr>
        </p:nvSpPr>
        <p:spPr/>
        <p:txBody>
          <a:bodyPr/>
          <a:lstStyle/>
          <a:p>
            <a:r>
              <a:rPr lang="en-US" dirty="0" smtClean="0"/>
              <a:t>Copyright © 2014 Pearson Education, Inc. All rights reserved</a:t>
            </a:r>
            <a:endParaRPr lang="en-US" dirty="0"/>
          </a:p>
        </p:txBody>
      </p:sp>
      <p:sp>
        <p:nvSpPr>
          <p:cNvPr id="5" name="Slide Number Placeholder 4"/>
          <p:cNvSpPr>
            <a:spLocks noGrp="1"/>
          </p:cNvSpPr>
          <p:nvPr>
            <p:ph type="sldNum" sz="quarter" idx="12"/>
          </p:nvPr>
        </p:nvSpPr>
        <p:spPr/>
        <p:txBody>
          <a:bodyPr/>
          <a:lstStyle/>
          <a:p>
            <a:fld id="{F26BC301-BB4A-41A1-9B61-46573939C76F}" type="slidenum">
              <a:rPr lang="en-US" smtClean="0"/>
              <a:t>21</a:t>
            </a:fld>
            <a:endParaRPr lang="en-US" dirty="0"/>
          </a:p>
        </p:txBody>
      </p:sp>
    </p:spTree>
    <p:extLst>
      <p:ext uri="{BB962C8B-B14F-4D97-AF65-F5344CB8AC3E}">
        <p14:creationId xmlns:p14="http://schemas.microsoft.com/office/powerpoint/2010/main" val="243342445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Heuristic-systematic model (HSM)</a:t>
            </a:r>
            <a:endParaRPr lang="en-US" dirty="0"/>
          </a:p>
        </p:txBody>
      </p:sp>
      <p:sp>
        <p:nvSpPr>
          <p:cNvPr id="3" name="Content Placeholder 2"/>
          <p:cNvSpPr>
            <a:spLocks noGrp="1"/>
          </p:cNvSpPr>
          <p:nvPr>
            <p:ph idx="1"/>
          </p:nvPr>
        </p:nvSpPr>
        <p:spPr>
          <a:xfrm>
            <a:off x="822960" y="1100628"/>
            <a:ext cx="7254240" cy="3852372"/>
          </a:xfrm>
        </p:spPr>
        <p:txBody>
          <a:bodyPr/>
          <a:lstStyle/>
          <a:p>
            <a:pPr>
              <a:lnSpc>
                <a:spcPct val="90000"/>
              </a:lnSpc>
              <a:spcBef>
                <a:spcPts val="1200"/>
              </a:spcBef>
            </a:pPr>
            <a:r>
              <a:rPr lang="en-US" dirty="0"/>
              <a:t>Bears many similarities to the ELM</a:t>
            </a:r>
          </a:p>
          <a:p>
            <a:pPr>
              <a:lnSpc>
                <a:spcPct val="90000"/>
              </a:lnSpc>
              <a:spcBef>
                <a:spcPts val="1200"/>
              </a:spcBef>
            </a:pPr>
            <a:r>
              <a:rPr lang="en-US" dirty="0"/>
              <a:t>Two basic routes or modes of information processing</a:t>
            </a:r>
          </a:p>
          <a:p>
            <a:pPr>
              <a:lnSpc>
                <a:spcPct val="90000"/>
              </a:lnSpc>
              <a:spcBef>
                <a:spcPts val="1200"/>
              </a:spcBef>
            </a:pPr>
            <a:r>
              <a:rPr lang="en-US" dirty="0"/>
              <a:t>Systematic processing is more thoughtful, deliberate, </a:t>
            </a:r>
            <a:r>
              <a:rPr lang="en-US" dirty="0" smtClean="0"/>
              <a:t>analytical</a:t>
            </a:r>
            <a:endParaRPr lang="en-US" dirty="0"/>
          </a:p>
          <a:p>
            <a:pPr lvl="1"/>
            <a:r>
              <a:rPr lang="en-US" dirty="0"/>
              <a:t>Analogous to “central” processing in the ELM</a:t>
            </a:r>
          </a:p>
          <a:p>
            <a:pPr>
              <a:lnSpc>
                <a:spcPct val="90000"/>
              </a:lnSpc>
              <a:spcBef>
                <a:spcPts val="1200"/>
              </a:spcBef>
            </a:pPr>
            <a:r>
              <a:rPr lang="en-US" dirty="0"/>
              <a:t>Heuristic processing is more reflexive, </a:t>
            </a:r>
            <a:r>
              <a:rPr lang="en-US" dirty="0" smtClean="0"/>
              <a:t>automatic</a:t>
            </a:r>
            <a:endParaRPr lang="en-US" dirty="0"/>
          </a:p>
          <a:p>
            <a:pPr lvl="1"/>
            <a:r>
              <a:rPr lang="en-US" dirty="0"/>
              <a:t>Analogous to “peripheral” processing in the ELM</a:t>
            </a:r>
          </a:p>
          <a:p>
            <a:pPr lvl="1"/>
            <a:r>
              <a:rPr lang="en-US" dirty="0"/>
              <a:t>Relies on</a:t>
            </a:r>
            <a:r>
              <a:rPr lang="en-US" b="1" dirty="0"/>
              <a:t> decision rules</a:t>
            </a:r>
            <a:r>
              <a:rPr lang="en-US" dirty="0"/>
              <a:t>, e.g., “Never pay retail,” “Buy low, sell </a:t>
            </a:r>
            <a:r>
              <a:rPr lang="en-US" dirty="0" smtClean="0"/>
              <a:t>high”</a:t>
            </a:r>
            <a:endParaRPr lang="en-US" dirty="0"/>
          </a:p>
          <a:p>
            <a:pPr lvl="1"/>
            <a:r>
              <a:rPr lang="en-US" dirty="0"/>
              <a:t>Decision rules are activated under the appropriate </a:t>
            </a:r>
            <a:r>
              <a:rPr lang="en-US" dirty="0" smtClean="0"/>
              <a:t>circumstances </a:t>
            </a:r>
            <a:endParaRPr lang="en-US" dirty="0"/>
          </a:p>
          <a:p>
            <a:endParaRPr lang="en-US" dirty="0"/>
          </a:p>
        </p:txBody>
      </p:sp>
      <p:sp>
        <p:nvSpPr>
          <p:cNvPr id="4" name="Footer Placeholder 3"/>
          <p:cNvSpPr>
            <a:spLocks noGrp="1"/>
          </p:cNvSpPr>
          <p:nvPr>
            <p:ph type="ftr" sz="quarter" idx="11"/>
          </p:nvPr>
        </p:nvSpPr>
        <p:spPr/>
        <p:txBody>
          <a:bodyPr/>
          <a:lstStyle/>
          <a:p>
            <a:r>
              <a:rPr lang="en-US" dirty="0" smtClean="0"/>
              <a:t>Copyright © 2014 Pearson Education, Inc. All rights reserved</a:t>
            </a:r>
            <a:endParaRPr lang="en-US" dirty="0"/>
          </a:p>
        </p:txBody>
      </p:sp>
      <p:sp>
        <p:nvSpPr>
          <p:cNvPr id="5" name="Slide Number Placeholder 4"/>
          <p:cNvSpPr>
            <a:spLocks noGrp="1"/>
          </p:cNvSpPr>
          <p:nvPr>
            <p:ph type="sldNum" sz="quarter" idx="12"/>
          </p:nvPr>
        </p:nvSpPr>
        <p:spPr/>
        <p:txBody>
          <a:bodyPr/>
          <a:lstStyle/>
          <a:p>
            <a:fld id="{F26BC301-BB4A-41A1-9B61-46573939C76F}" type="slidenum">
              <a:rPr lang="en-US" smtClean="0"/>
              <a:t>22</a:t>
            </a:fld>
            <a:endParaRPr lang="en-US" dirty="0"/>
          </a:p>
        </p:txBody>
      </p:sp>
    </p:spTree>
    <p:extLst>
      <p:ext uri="{BB962C8B-B14F-4D97-AF65-F5344CB8AC3E}">
        <p14:creationId xmlns:p14="http://schemas.microsoft.com/office/powerpoint/2010/main" val="331897995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Is simultaneous processing possible?</a:t>
            </a:r>
            <a:endParaRPr lang="en-US" dirty="0"/>
          </a:p>
        </p:txBody>
      </p:sp>
      <p:sp>
        <p:nvSpPr>
          <p:cNvPr id="3" name="Content Placeholder 2"/>
          <p:cNvSpPr>
            <a:spLocks noGrp="1"/>
          </p:cNvSpPr>
          <p:nvPr>
            <p:ph idx="1"/>
          </p:nvPr>
        </p:nvSpPr>
        <p:spPr/>
        <p:txBody>
          <a:bodyPr/>
          <a:lstStyle/>
          <a:p>
            <a:pPr>
              <a:lnSpc>
                <a:spcPct val="90000"/>
              </a:lnSpc>
              <a:spcBef>
                <a:spcPts val="1200"/>
              </a:spcBef>
            </a:pPr>
            <a:r>
              <a:rPr lang="en-US" dirty="0"/>
              <a:t>Is there true simultaneous processing, or simply rapid switching back and forth?</a:t>
            </a:r>
          </a:p>
          <a:p>
            <a:pPr>
              <a:lnSpc>
                <a:spcPct val="90000"/>
              </a:lnSpc>
              <a:spcBef>
                <a:spcPts val="1200"/>
              </a:spcBef>
            </a:pPr>
            <a:r>
              <a:rPr lang="en-US" dirty="0"/>
              <a:t>Multi-tasking as an example:</a:t>
            </a:r>
          </a:p>
          <a:p>
            <a:pPr lvl="1"/>
            <a:r>
              <a:rPr lang="en-US" dirty="0"/>
              <a:t>driving + cellphone (difficult)</a:t>
            </a:r>
          </a:p>
          <a:p>
            <a:pPr lvl="1"/>
            <a:r>
              <a:rPr lang="en-US" dirty="0"/>
              <a:t>studying + background music (less difficult)</a:t>
            </a:r>
          </a:p>
          <a:p>
            <a:pPr>
              <a:lnSpc>
                <a:spcPct val="90000"/>
              </a:lnSpc>
              <a:spcBef>
                <a:spcPts val="1200"/>
              </a:spcBef>
            </a:pPr>
            <a:r>
              <a:rPr lang="en-US" dirty="0"/>
              <a:t>If simultaneous processing exists, does it exist for words? For images?</a:t>
            </a:r>
          </a:p>
          <a:p>
            <a:pPr lvl="1"/>
            <a:r>
              <a:rPr lang="en-US" dirty="0"/>
              <a:t>Processing two oral or written messages at once?</a:t>
            </a:r>
          </a:p>
          <a:p>
            <a:pPr lvl="1"/>
            <a:r>
              <a:rPr lang="en-US" dirty="0"/>
              <a:t>Processing a written message and an image?</a:t>
            </a:r>
          </a:p>
          <a:p>
            <a:endParaRPr lang="en-US" dirty="0"/>
          </a:p>
        </p:txBody>
      </p:sp>
      <p:sp>
        <p:nvSpPr>
          <p:cNvPr id="4" name="Footer Placeholder 3"/>
          <p:cNvSpPr>
            <a:spLocks noGrp="1"/>
          </p:cNvSpPr>
          <p:nvPr>
            <p:ph type="ftr" sz="quarter" idx="11"/>
          </p:nvPr>
        </p:nvSpPr>
        <p:spPr/>
        <p:txBody>
          <a:bodyPr/>
          <a:lstStyle/>
          <a:p>
            <a:r>
              <a:rPr lang="en-US" dirty="0" smtClean="0"/>
              <a:t>Copyright © 2014 Pearson Education, Inc. All rights reserved</a:t>
            </a:r>
            <a:endParaRPr lang="en-US" dirty="0"/>
          </a:p>
        </p:txBody>
      </p:sp>
      <p:sp>
        <p:nvSpPr>
          <p:cNvPr id="5" name="Slide Number Placeholder 4"/>
          <p:cNvSpPr>
            <a:spLocks noGrp="1"/>
          </p:cNvSpPr>
          <p:nvPr>
            <p:ph type="sldNum" sz="quarter" idx="12"/>
          </p:nvPr>
        </p:nvSpPr>
        <p:spPr/>
        <p:txBody>
          <a:bodyPr/>
          <a:lstStyle/>
          <a:p>
            <a:fld id="{F26BC301-BB4A-41A1-9B61-46573939C76F}" type="slidenum">
              <a:rPr lang="en-US" smtClean="0"/>
              <a:t>23</a:t>
            </a:fld>
            <a:endParaRPr lang="en-US" dirty="0"/>
          </a:p>
        </p:txBody>
      </p:sp>
    </p:spTree>
    <p:extLst>
      <p:ext uri="{BB962C8B-B14F-4D97-AF65-F5344CB8AC3E}">
        <p14:creationId xmlns:p14="http://schemas.microsoft.com/office/powerpoint/2010/main" val="167787746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Heuristic cues must be</a:t>
            </a:r>
            <a:endParaRPr lang="en-US" dirty="0"/>
          </a:p>
        </p:txBody>
      </p:sp>
      <p:sp>
        <p:nvSpPr>
          <p:cNvPr id="3" name="Content Placeholder 2"/>
          <p:cNvSpPr>
            <a:spLocks noGrp="1"/>
          </p:cNvSpPr>
          <p:nvPr>
            <p:ph idx="1"/>
          </p:nvPr>
        </p:nvSpPr>
        <p:spPr>
          <a:xfrm>
            <a:off x="822960" y="1100628"/>
            <a:ext cx="5273040" cy="3579849"/>
          </a:xfrm>
        </p:spPr>
        <p:txBody>
          <a:bodyPr/>
          <a:lstStyle/>
          <a:p>
            <a:pPr marL="0" indent="0"/>
            <a:r>
              <a:rPr lang="en-US" dirty="0"/>
              <a:t>Available: stored in memory for potential use</a:t>
            </a:r>
          </a:p>
          <a:p>
            <a:pPr marL="0" indent="0"/>
            <a:r>
              <a:rPr lang="en-US" dirty="0"/>
              <a:t>Accessible: activated from memory</a:t>
            </a:r>
          </a:p>
          <a:p>
            <a:pPr marL="0" indent="0"/>
            <a:r>
              <a:rPr lang="en-US" dirty="0"/>
              <a:t>Applicable: related to the receiver’s goals or objectives</a:t>
            </a:r>
          </a:p>
          <a:p>
            <a:endParaRPr lang="en-US" dirty="0"/>
          </a:p>
        </p:txBody>
      </p:sp>
      <p:sp>
        <p:nvSpPr>
          <p:cNvPr id="4" name="Footer Placeholder 3"/>
          <p:cNvSpPr>
            <a:spLocks noGrp="1"/>
          </p:cNvSpPr>
          <p:nvPr>
            <p:ph type="ftr" sz="quarter" idx="11"/>
          </p:nvPr>
        </p:nvSpPr>
        <p:spPr/>
        <p:txBody>
          <a:bodyPr/>
          <a:lstStyle/>
          <a:p>
            <a:r>
              <a:rPr lang="en-US" dirty="0" smtClean="0"/>
              <a:t>Copyright © 2014 Pearson Education, Inc. All rights reserved</a:t>
            </a:r>
            <a:endParaRPr lang="en-US" dirty="0"/>
          </a:p>
        </p:txBody>
      </p:sp>
      <p:sp>
        <p:nvSpPr>
          <p:cNvPr id="5" name="Slide Number Placeholder 4"/>
          <p:cNvSpPr>
            <a:spLocks noGrp="1"/>
          </p:cNvSpPr>
          <p:nvPr>
            <p:ph type="sldNum" sz="quarter" idx="12"/>
          </p:nvPr>
        </p:nvSpPr>
        <p:spPr/>
        <p:txBody>
          <a:bodyPr/>
          <a:lstStyle/>
          <a:p>
            <a:fld id="{F26BC301-BB4A-41A1-9B61-46573939C76F}" type="slidenum">
              <a:rPr lang="en-US" smtClean="0"/>
              <a:t>24</a:t>
            </a:fld>
            <a:endParaRPr lang="en-US" dirty="0"/>
          </a:p>
        </p:txBody>
      </p:sp>
    </p:spTree>
    <p:extLst>
      <p:ext uri="{BB962C8B-B14F-4D97-AF65-F5344CB8AC3E}">
        <p14:creationId xmlns:p14="http://schemas.microsoft.com/office/powerpoint/2010/main" val="221976199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HSM-continued</a:t>
            </a:r>
            <a:endParaRPr lang="en-US" dirty="0"/>
          </a:p>
        </p:txBody>
      </p:sp>
      <p:sp>
        <p:nvSpPr>
          <p:cNvPr id="3" name="Content Placeholder 2"/>
          <p:cNvSpPr>
            <a:spLocks noGrp="1"/>
          </p:cNvSpPr>
          <p:nvPr>
            <p:ph idx="1"/>
          </p:nvPr>
        </p:nvSpPr>
        <p:spPr>
          <a:xfrm>
            <a:off x="822960" y="1100628"/>
            <a:ext cx="6492240" cy="3928572"/>
          </a:xfrm>
        </p:spPr>
        <p:txBody>
          <a:bodyPr/>
          <a:lstStyle/>
          <a:p>
            <a:pPr marL="0" indent="0">
              <a:lnSpc>
                <a:spcPct val="90000"/>
              </a:lnSpc>
              <a:spcBef>
                <a:spcPts val="1200"/>
              </a:spcBef>
            </a:pPr>
            <a:r>
              <a:rPr lang="en-US" dirty="0"/>
              <a:t>Motivation and ability to process a message are key </a:t>
            </a:r>
            <a:r>
              <a:rPr lang="en-US" dirty="0" smtClean="0"/>
              <a:t>determinants</a:t>
            </a:r>
            <a:endParaRPr lang="en-US" dirty="0"/>
          </a:p>
          <a:p>
            <a:pPr marL="0" indent="0">
              <a:lnSpc>
                <a:spcPct val="90000"/>
              </a:lnSpc>
              <a:spcBef>
                <a:spcPts val="1200"/>
              </a:spcBef>
            </a:pPr>
            <a:r>
              <a:rPr lang="en-US" dirty="0"/>
              <a:t>Sufficiency principle: people don’t want to spend too much or too little time/effort making a </a:t>
            </a:r>
            <a:r>
              <a:rPr lang="en-US" dirty="0" smtClean="0"/>
              <a:t>decision</a:t>
            </a:r>
            <a:endParaRPr lang="en-US" dirty="0"/>
          </a:p>
          <a:p>
            <a:pPr marL="0" indent="0">
              <a:lnSpc>
                <a:spcPct val="90000"/>
              </a:lnSpc>
              <a:spcBef>
                <a:spcPts val="1200"/>
              </a:spcBef>
            </a:pPr>
            <a:r>
              <a:rPr lang="en-US" dirty="0"/>
              <a:t>HSM allows for the possibility of simultaneous processing (both systematic </a:t>
            </a:r>
            <a:r>
              <a:rPr lang="en-US" u="sng" dirty="0"/>
              <a:t>and</a:t>
            </a:r>
            <a:r>
              <a:rPr lang="en-US" dirty="0"/>
              <a:t> heuristic</a:t>
            </a:r>
            <a:r>
              <a:rPr lang="en-US" dirty="0" smtClean="0"/>
              <a:t>)</a:t>
            </a:r>
            <a:endParaRPr lang="en-US" dirty="0"/>
          </a:p>
          <a:p>
            <a:pPr lvl="1"/>
            <a:r>
              <a:rPr lang="en-US" dirty="0"/>
              <a:t>Example: Ned thinks Mini Coopers look really cool and, after doing some research, he finds they also perform well in crash tests and have higher than average </a:t>
            </a:r>
            <a:r>
              <a:rPr lang="en-US" dirty="0" smtClean="0"/>
              <a:t>reliability</a:t>
            </a:r>
            <a:endParaRPr lang="en-US" dirty="0"/>
          </a:p>
          <a:p>
            <a:endParaRPr lang="en-US" dirty="0"/>
          </a:p>
        </p:txBody>
      </p:sp>
      <p:sp>
        <p:nvSpPr>
          <p:cNvPr id="4" name="Footer Placeholder 3"/>
          <p:cNvSpPr>
            <a:spLocks noGrp="1"/>
          </p:cNvSpPr>
          <p:nvPr>
            <p:ph type="ftr" sz="quarter" idx="11"/>
          </p:nvPr>
        </p:nvSpPr>
        <p:spPr/>
        <p:txBody>
          <a:bodyPr/>
          <a:lstStyle/>
          <a:p>
            <a:r>
              <a:rPr lang="en-US" dirty="0" smtClean="0"/>
              <a:t>Copyright © 2014 Pearson Education, Inc. All rights reserved</a:t>
            </a:r>
            <a:endParaRPr lang="en-US" dirty="0"/>
          </a:p>
        </p:txBody>
      </p:sp>
      <p:sp>
        <p:nvSpPr>
          <p:cNvPr id="5" name="Slide Number Placeholder 4"/>
          <p:cNvSpPr>
            <a:spLocks noGrp="1"/>
          </p:cNvSpPr>
          <p:nvPr>
            <p:ph type="sldNum" sz="quarter" idx="12"/>
          </p:nvPr>
        </p:nvSpPr>
        <p:spPr/>
        <p:txBody>
          <a:bodyPr/>
          <a:lstStyle/>
          <a:p>
            <a:fld id="{F26BC301-BB4A-41A1-9B61-46573939C76F}" type="slidenum">
              <a:rPr lang="en-US" smtClean="0"/>
              <a:t>25</a:t>
            </a:fld>
            <a:endParaRPr lang="en-US" dirty="0"/>
          </a:p>
        </p:txBody>
      </p:sp>
    </p:spTree>
    <p:extLst>
      <p:ext uri="{BB962C8B-B14F-4D97-AF65-F5344CB8AC3E}">
        <p14:creationId xmlns:p14="http://schemas.microsoft.com/office/powerpoint/2010/main" val="157868635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Unimodel of persuasion</a:t>
            </a:r>
            <a:endParaRPr lang="en-US" dirty="0"/>
          </a:p>
        </p:txBody>
      </p:sp>
      <p:sp>
        <p:nvSpPr>
          <p:cNvPr id="3" name="Content Placeholder 2"/>
          <p:cNvSpPr>
            <a:spLocks noGrp="1"/>
          </p:cNvSpPr>
          <p:nvPr>
            <p:ph idx="1"/>
          </p:nvPr>
        </p:nvSpPr>
        <p:spPr>
          <a:xfrm>
            <a:off x="822960" y="1100628"/>
            <a:ext cx="6568440" cy="3928572"/>
          </a:xfrm>
        </p:spPr>
        <p:txBody>
          <a:bodyPr/>
          <a:lstStyle/>
          <a:p>
            <a:pPr marL="0" indent="0">
              <a:spcBef>
                <a:spcPts val="1200"/>
              </a:spcBef>
            </a:pPr>
            <a:r>
              <a:rPr lang="en-US" dirty="0"/>
              <a:t>An alternative to dual process </a:t>
            </a:r>
            <a:r>
              <a:rPr lang="en-US" dirty="0" smtClean="0"/>
              <a:t>models</a:t>
            </a:r>
            <a:endParaRPr lang="en-US" dirty="0"/>
          </a:p>
          <a:p>
            <a:pPr marL="0" indent="0">
              <a:spcBef>
                <a:spcPts val="1200"/>
              </a:spcBef>
            </a:pPr>
            <a:r>
              <a:rPr lang="en-US" dirty="0"/>
              <a:t>The unimodel rejects the notion of two distinct types of </a:t>
            </a:r>
            <a:r>
              <a:rPr lang="en-US" dirty="0" smtClean="0"/>
              <a:t>processing</a:t>
            </a:r>
            <a:endParaRPr lang="en-US" dirty="0"/>
          </a:p>
          <a:p>
            <a:pPr>
              <a:spcBef>
                <a:spcPts val="1200"/>
              </a:spcBef>
            </a:pPr>
            <a:r>
              <a:rPr lang="en-US" dirty="0"/>
              <a:t>There is simply more or less </a:t>
            </a:r>
            <a:r>
              <a:rPr lang="en-US" dirty="0" smtClean="0"/>
              <a:t>processing</a:t>
            </a:r>
            <a:endParaRPr lang="en-US" dirty="0"/>
          </a:p>
          <a:p>
            <a:pPr lvl="1"/>
            <a:r>
              <a:rPr lang="en-US" dirty="0"/>
              <a:t>One can think more or less about an </a:t>
            </a:r>
            <a:r>
              <a:rPr lang="en-US" dirty="0" smtClean="0"/>
              <a:t>issue</a:t>
            </a:r>
            <a:endParaRPr lang="en-US" dirty="0"/>
          </a:p>
          <a:p>
            <a:pPr lvl="1"/>
            <a:r>
              <a:rPr lang="en-US" dirty="0"/>
              <a:t>If one thinks more, cognitive elaboration will be </a:t>
            </a:r>
            <a:r>
              <a:rPr lang="en-US" dirty="0" smtClean="0"/>
              <a:t>higher</a:t>
            </a:r>
            <a:endParaRPr lang="en-US" dirty="0"/>
          </a:p>
          <a:p>
            <a:pPr lvl="1"/>
            <a:r>
              <a:rPr lang="en-US" dirty="0"/>
              <a:t>If one thinks less, cognitive elaboration will be </a:t>
            </a:r>
            <a:r>
              <a:rPr lang="en-US" dirty="0" smtClean="0"/>
              <a:t>lower</a:t>
            </a:r>
            <a:endParaRPr lang="en-US" dirty="0"/>
          </a:p>
          <a:p>
            <a:endParaRPr lang="en-US" dirty="0"/>
          </a:p>
        </p:txBody>
      </p:sp>
      <p:sp>
        <p:nvSpPr>
          <p:cNvPr id="4" name="Footer Placeholder 3"/>
          <p:cNvSpPr>
            <a:spLocks noGrp="1"/>
          </p:cNvSpPr>
          <p:nvPr>
            <p:ph type="ftr" sz="quarter" idx="11"/>
          </p:nvPr>
        </p:nvSpPr>
        <p:spPr/>
        <p:txBody>
          <a:bodyPr/>
          <a:lstStyle/>
          <a:p>
            <a:r>
              <a:rPr lang="en-US" dirty="0" smtClean="0"/>
              <a:t>Copyright © 2014 Pearson Education, Inc. All rights reserved</a:t>
            </a:r>
            <a:endParaRPr lang="en-US" dirty="0"/>
          </a:p>
        </p:txBody>
      </p:sp>
      <p:sp>
        <p:nvSpPr>
          <p:cNvPr id="5" name="Slide Number Placeholder 4"/>
          <p:cNvSpPr>
            <a:spLocks noGrp="1"/>
          </p:cNvSpPr>
          <p:nvPr>
            <p:ph type="sldNum" sz="quarter" idx="12"/>
          </p:nvPr>
        </p:nvSpPr>
        <p:spPr/>
        <p:txBody>
          <a:bodyPr/>
          <a:lstStyle/>
          <a:p>
            <a:fld id="{F26BC301-BB4A-41A1-9B61-46573939C76F}" type="slidenum">
              <a:rPr lang="en-US" smtClean="0"/>
              <a:t>26</a:t>
            </a:fld>
            <a:endParaRPr lang="en-US" dirty="0"/>
          </a:p>
        </p:txBody>
      </p:sp>
      <p:sp>
        <p:nvSpPr>
          <p:cNvPr id="6" name="TextBox 5"/>
          <p:cNvSpPr txBox="1"/>
          <p:nvPr/>
        </p:nvSpPr>
        <p:spPr>
          <a:xfrm>
            <a:off x="914400" y="4343400"/>
            <a:ext cx="1793183" cy="400110"/>
          </a:xfrm>
          <a:prstGeom prst="rect">
            <a:avLst/>
          </a:prstGeom>
          <a:noFill/>
        </p:spPr>
        <p:txBody>
          <a:bodyPr wrap="none" rtlCol="0">
            <a:spAutoFit/>
          </a:bodyPr>
          <a:lstStyle/>
          <a:p>
            <a:r>
              <a:rPr lang="en-US" sz="2000" dirty="0" smtClean="0">
                <a:latin typeface="Tw Cen MT" pitchFamily="34" charset="0"/>
              </a:rPr>
              <a:t>less elaboration</a:t>
            </a:r>
            <a:endParaRPr lang="en-US" sz="2000" dirty="0">
              <a:latin typeface="Tw Cen MT" pitchFamily="34" charset="0"/>
            </a:endParaRPr>
          </a:p>
        </p:txBody>
      </p:sp>
      <p:sp>
        <p:nvSpPr>
          <p:cNvPr id="7" name="TextBox 6"/>
          <p:cNvSpPr txBox="1"/>
          <p:nvPr/>
        </p:nvSpPr>
        <p:spPr>
          <a:xfrm>
            <a:off x="6361330" y="4343400"/>
            <a:ext cx="1951881" cy="400110"/>
          </a:xfrm>
          <a:prstGeom prst="rect">
            <a:avLst/>
          </a:prstGeom>
          <a:noFill/>
        </p:spPr>
        <p:txBody>
          <a:bodyPr wrap="none" rtlCol="0">
            <a:spAutoFit/>
          </a:bodyPr>
          <a:lstStyle/>
          <a:p>
            <a:r>
              <a:rPr lang="en-US" sz="2000" dirty="0" smtClean="0">
                <a:latin typeface="Tw Cen MT" pitchFamily="34" charset="0"/>
              </a:rPr>
              <a:t>more elaboration</a:t>
            </a:r>
            <a:endParaRPr lang="en-US" sz="2000" dirty="0">
              <a:latin typeface="Tw Cen MT" pitchFamily="34" charset="0"/>
            </a:endParaRPr>
          </a:p>
        </p:txBody>
      </p:sp>
      <p:sp>
        <p:nvSpPr>
          <p:cNvPr id="8" name="Left-Right Arrow 7"/>
          <p:cNvSpPr/>
          <p:nvPr/>
        </p:nvSpPr>
        <p:spPr>
          <a:xfrm>
            <a:off x="2783783" y="4459704"/>
            <a:ext cx="3540817" cy="216461"/>
          </a:xfrm>
          <a:prstGeom prst="leftRightArrow">
            <a:avLst/>
          </a:prstGeom>
          <a:solidFill>
            <a:schemeClr val="accent3"/>
          </a:solidFill>
          <a:ln>
            <a:noFill/>
          </a:ln>
          <a:scene3d>
            <a:camera prst="orthographicFront"/>
            <a:lightRig rig="threePt" dir="t"/>
          </a:scene3d>
          <a:sp3d prstMaterial="metal">
            <a:bevelT w="165100" prst="coolSlant"/>
            <a:bevelB w="165100" prst="coolSlan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126751362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half" idx="1"/>
          </p:nvPr>
        </p:nvSpPr>
        <p:spPr/>
        <p:txBody>
          <a:bodyPr/>
          <a:lstStyle/>
          <a:p>
            <a:r>
              <a:rPr lang="en-US" sz="2000" dirty="0"/>
              <a:t>Pure persuasion</a:t>
            </a:r>
          </a:p>
          <a:p>
            <a:pPr lvl="1"/>
            <a:r>
              <a:rPr lang="en-US" dirty="0"/>
              <a:t>Obvious, clear-cut cases of persuasion</a:t>
            </a:r>
          </a:p>
          <a:p>
            <a:pPr lvl="2"/>
            <a:r>
              <a:rPr lang="en-US" dirty="0"/>
              <a:t>a TV commercial</a:t>
            </a:r>
          </a:p>
          <a:p>
            <a:pPr lvl="2"/>
            <a:r>
              <a:rPr lang="en-US" dirty="0"/>
              <a:t>an attorney’s closing remarks to a jury</a:t>
            </a:r>
          </a:p>
          <a:p>
            <a:pPr lvl="2"/>
            <a:r>
              <a:rPr lang="en-US" dirty="0"/>
              <a:t>a pop-up ad on the Internet</a:t>
            </a:r>
          </a:p>
          <a:p>
            <a:endParaRPr lang="en-US" dirty="0"/>
          </a:p>
        </p:txBody>
      </p:sp>
      <p:sp>
        <p:nvSpPr>
          <p:cNvPr id="3" name="Content Placeholder 2"/>
          <p:cNvSpPr>
            <a:spLocks noGrp="1"/>
          </p:cNvSpPr>
          <p:nvPr>
            <p:ph sz="half" idx="2"/>
          </p:nvPr>
        </p:nvSpPr>
        <p:spPr/>
        <p:txBody>
          <a:bodyPr/>
          <a:lstStyle/>
          <a:p>
            <a:r>
              <a:rPr lang="en-US" sz="2000" dirty="0"/>
              <a:t>Borderline persuasion</a:t>
            </a:r>
          </a:p>
          <a:p>
            <a:pPr lvl="1"/>
            <a:r>
              <a:rPr lang="en-US" dirty="0"/>
              <a:t>Less clear-cut cases of influence</a:t>
            </a:r>
          </a:p>
          <a:p>
            <a:pPr lvl="2"/>
            <a:r>
              <a:rPr lang="en-US" dirty="0"/>
              <a:t>a derelict’s appearance</a:t>
            </a:r>
          </a:p>
          <a:p>
            <a:pPr lvl="2"/>
            <a:r>
              <a:rPr lang="en-US" dirty="0"/>
              <a:t>social modeling of behavior</a:t>
            </a:r>
          </a:p>
          <a:p>
            <a:pPr lvl="2"/>
            <a:r>
              <a:rPr lang="en-US" dirty="0"/>
              <a:t>persuasive attempts that backfire</a:t>
            </a:r>
          </a:p>
          <a:p>
            <a:endParaRPr lang="en-US" dirty="0"/>
          </a:p>
        </p:txBody>
      </p:sp>
      <p:sp>
        <p:nvSpPr>
          <p:cNvPr id="4" name="Title 3"/>
          <p:cNvSpPr>
            <a:spLocks noGrp="1"/>
          </p:cNvSpPr>
          <p:nvPr>
            <p:ph type="title"/>
          </p:nvPr>
        </p:nvSpPr>
        <p:spPr/>
        <p:txBody>
          <a:bodyPr/>
          <a:lstStyle/>
          <a:p>
            <a:r>
              <a:rPr lang="en-US" dirty="0" smtClean="0"/>
              <a:t>Pure versus borderline persuasion</a:t>
            </a:r>
            <a:endParaRPr lang="en-US" dirty="0"/>
          </a:p>
        </p:txBody>
      </p:sp>
      <p:sp>
        <p:nvSpPr>
          <p:cNvPr id="5" name="Footer Placeholder 4"/>
          <p:cNvSpPr>
            <a:spLocks noGrp="1"/>
          </p:cNvSpPr>
          <p:nvPr>
            <p:ph type="ftr" sz="quarter" idx="11"/>
          </p:nvPr>
        </p:nvSpPr>
        <p:spPr/>
        <p:txBody>
          <a:bodyPr/>
          <a:lstStyle/>
          <a:p>
            <a:r>
              <a:rPr lang="en-US" dirty="0" smtClean="0"/>
              <a:t>Copyright © 2014 Pearson Education, Inc. All rights reserved</a:t>
            </a:r>
            <a:endParaRPr lang="en-US" dirty="0"/>
          </a:p>
        </p:txBody>
      </p:sp>
      <p:sp>
        <p:nvSpPr>
          <p:cNvPr id="6" name="Slide Number Placeholder 5"/>
          <p:cNvSpPr>
            <a:spLocks noGrp="1"/>
          </p:cNvSpPr>
          <p:nvPr>
            <p:ph type="sldNum" sz="quarter" idx="12"/>
          </p:nvPr>
        </p:nvSpPr>
        <p:spPr/>
        <p:txBody>
          <a:bodyPr/>
          <a:lstStyle/>
          <a:p>
            <a:fld id="{F26BC301-BB4A-41A1-9B61-46573939C76F}" type="slidenum">
              <a:rPr lang="en-US" smtClean="0"/>
              <a:t>3</a:t>
            </a:fld>
            <a:endParaRPr lang="en-US" dirty="0"/>
          </a:p>
        </p:txBody>
      </p:sp>
    </p:spTree>
    <p:extLst>
      <p:ext uri="{BB962C8B-B14F-4D97-AF65-F5344CB8AC3E}">
        <p14:creationId xmlns:p14="http://schemas.microsoft.com/office/powerpoint/2010/main" val="309560842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half" idx="1"/>
          </p:nvPr>
        </p:nvSpPr>
        <p:spPr>
          <a:xfrm>
            <a:off x="914400" y="1097280"/>
            <a:ext cx="3657600" cy="3712464"/>
          </a:xfrm>
        </p:spPr>
        <p:txBody>
          <a:bodyPr/>
          <a:lstStyle/>
          <a:p>
            <a:pPr lvl="1"/>
            <a:r>
              <a:rPr lang="en-US" sz="2000" b="1" dirty="0"/>
              <a:t>Pure persuasion is:</a:t>
            </a:r>
          </a:p>
          <a:p>
            <a:pPr marL="731520" lvl="2"/>
            <a:r>
              <a:rPr lang="en-US" dirty="0"/>
              <a:t>intentional</a:t>
            </a:r>
          </a:p>
          <a:p>
            <a:pPr marL="731520" lvl="2"/>
            <a:r>
              <a:rPr lang="en-US" dirty="0"/>
              <a:t>measured by its effectiveness</a:t>
            </a:r>
          </a:p>
          <a:p>
            <a:pPr lvl="1"/>
            <a:r>
              <a:rPr lang="en-US" sz="2000" b="1" dirty="0"/>
              <a:t>Borderline persuasion:</a:t>
            </a:r>
          </a:p>
          <a:p>
            <a:pPr marL="731520" lvl="2"/>
            <a:r>
              <a:rPr lang="en-US" dirty="0"/>
              <a:t>may or may not be intentional</a:t>
            </a:r>
          </a:p>
          <a:p>
            <a:pPr marL="731520" lvl="2"/>
            <a:r>
              <a:rPr lang="en-US" dirty="0"/>
              <a:t>may or may not produce the intended effect</a:t>
            </a:r>
          </a:p>
        </p:txBody>
      </p:sp>
      <p:sp>
        <p:nvSpPr>
          <p:cNvPr id="4" name="Title 3"/>
          <p:cNvSpPr>
            <a:spLocks noGrp="1"/>
          </p:cNvSpPr>
          <p:nvPr>
            <p:ph type="title"/>
          </p:nvPr>
        </p:nvSpPr>
        <p:spPr/>
        <p:txBody>
          <a:bodyPr/>
          <a:lstStyle/>
          <a:p>
            <a:r>
              <a:rPr lang="en-US" dirty="0" smtClean="0"/>
              <a:t>Pure versus borderline persuasion</a:t>
            </a:r>
            <a:endParaRPr lang="en-US" dirty="0"/>
          </a:p>
        </p:txBody>
      </p:sp>
      <p:sp>
        <p:nvSpPr>
          <p:cNvPr id="5" name="Footer Placeholder 4"/>
          <p:cNvSpPr>
            <a:spLocks noGrp="1"/>
          </p:cNvSpPr>
          <p:nvPr>
            <p:ph type="ftr" sz="quarter" idx="11"/>
          </p:nvPr>
        </p:nvSpPr>
        <p:spPr/>
        <p:txBody>
          <a:bodyPr/>
          <a:lstStyle/>
          <a:p>
            <a:r>
              <a:rPr lang="en-US" dirty="0" smtClean="0"/>
              <a:t>Copyright © 2014 Pearson Education, Inc. All rights reserved</a:t>
            </a:r>
            <a:endParaRPr lang="en-US" dirty="0"/>
          </a:p>
        </p:txBody>
      </p:sp>
      <p:sp>
        <p:nvSpPr>
          <p:cNvPr id="6" name="Slide Number Placeholder 5"/>
          <p:cNvSpPr>
            <a:spLocks noGrp="1"/>
          </p:cNvSpPr>
          <p:nvPr>
            <p:ph type="sldNum" sz="quarter" idx="12"/>
          </p:nvPr>
        </p:nvSpPr>
        <p:spPr/>
        <p:txBody>
          <a:bodyPr/>
          <a:lstStyle/>
          <a:p>
            <a:fld id="{F26BC301-BB4A-41A1-9B61-46573939C76F}" type="slidenum">
              <a:rPr lang="en-US" smtClean="0"/>
              <a:t>4</a:t>
            </a:fld>
            <a:endParaRPr lang="en-US" dirty="0"/>
          </a:p>
        </p:txBody>
      </p:sp>
      <p:pic>
        <p:nvPicPr>
          <p:cNvPr id="1027" name="Picture 3"/>
          <p:cNvPicPr>
            <a:picLocks noGrp="1" noChangeAspect="1" noChangeArrowheads="1"/>
          </p:cNvPicPr>
          <p:nvPr>
            <p:ph sz="half" idx="2"/>
          </p:nvPr>
        </p:nvPicPr>
        <p:blipFill rotWithShape="1">
          <a:blip r:embed="rId2" cstate="print">
            <a:extLst>
              <a:ext uri="{28A0092B-C50C-407E-A947-70E740481C1C}">
                <a14:useLocalDpi xmlns:a14="http://schemas.microsoft.com/office/drawing/2010/main" val="0"/>
              </a:ext>
            </a:extLst>
          </a:blip>
          <a:srcRect r="20320"/>
          <a:stretch/>
        </p:blipFill>
        <p:spPr bwMode="auto">
          <a:xfrm>
            <a:off x="4700587" y="914401"/>
            <a:ext cx="3931920" cy="38861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45203169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smtClean="0"/>
              <a:t>Limiting criteria for defining persuasion</a:t>
            </a:r>
            <a:endParaRPr lang="en-US" dirty="0"/>
          </a:p>
        </p:txBody>
      </p:sp>
      <p:sp>
        <p:nvSpPr>
          <p:cNvPr id="8" name="Content Placeholder 7"/>
          <p:cNvSpPr>
            <a:spLocks noGrp="1"/>
          </p:cNvSpPr>
          <p:nvPr>
            <p:ph idx="1"/>
          </p:nvPr>
        </p:nvSpPr>
        <p:spPr>
          <a:xfrm>
            <a:off x="822960" y="1100628"/>
            <a:ext cx="4739640" cy="3852372"/>
          </a:xfrm>
        </p:spPr>
        <p:txBody>
          <a:bodyPr/>
          <a:lstStyle/>
          <a:p>
            <a:pPr>
              <a:spcBef>
                <a:spcPts val="1200"/>
              </a:spcBef>
            </a:pPr>
            <a:r>
              <a:rPr lang="en-US" dirty="0"/>
              <a:t>Litmus tests for defining persuasion</a:t>
            </a:r>
          </a:p>
          <a:p>
            <a:pPr lvl="1"/>
            <a:r>
              <a:rPr lang="en-US" dirty="0"/>
              <a:t>intentional vs. unintentional</a:t>
            </a:r>
          </a:p>
          <a:p>
            <a:pPr lvl="1"/>
            <a:r>
              <a:rPr lang="en-US" dirty="0"/>
              <a:t>effective vs. ineffective (or even counterproductive)</a:t>
            </a:r>
          </a:p>
          <a:p>
            <a:pPr lvl="1"/>
            <a:r>
              <a:rPr lang="en-US" dirty="0"/>
              <a:t>free will and conscious awareness vs. coercion and/or lack of awareness</a:t>
            </a:r>
          </a:p>
          <a:p>
            <a:pPr lvl="1"/>
            <a:r>
              <a:rPr lang="en-US" dirty="0"/>
              <a:t>symbolic action vs. pure behavior</a:t>
            </a:r>
          </a:p>
          <a:p>
            <a:pPr lvl="1"/>
            <a:r>
              <a:rPr lang="en-US" dirty="0"/>
              <a:t>interpersonal versus intrapersonal</a:t>
            </a:r>
          </a:p>
          <a:p>
            <a:endParaRPr lang="en-US" dirty="0"/>
          </a:p>
        </p:txBody>
      </p:sp>
      <p:sp>
        <p:nvSpPr>
          <p:cNvPr id="5" name="Footer Placeholder 4"/>
          <p:cNvSpPr>
            <a:spLocks noGrp="1"/>
          </p:cNvSpPr>
          <p:nvPr>
            <p:ph type="ftr" sz="quarter" idx="11"/>
          </p:nvPr>
        </p:nvSpPr>
        <p:spPr/>
        <p:txBody>
          <a:bodyPr/>
          <a:lstStyle/>
          <a:p>
            <a:r>
              <a:rPr lang="en-US" dirty="0" smtClean="0"/>
              <a:t>Copyright © 2014 Pearson Education, Inc. All rights reserved</a:t>
            </a:r>
            <a:endParaRPr lang="en-US" dirty="0"/>
          </a:p>
        </p:txBody>
      </p:sp>
      <p:sp>
        <p:nvSpPr>
          <p:cNvPr id="6" name="Slide Number Placeholder 5"/>
          <p:cNvSpPr>
            <a:spLocks noGrp="1"/>
          </p:cNvSpPr>
          <p:nvPr>
            <p:ph type="sldNum" sz="quarter" idx="12"/>
          </p:nvPr>
        </p:nvSpPr>
        <p:spPr/>
        <p:txBody>
          <a:bodyPr/>
          <a:lstStyle/>
          <a:p>
            <a:fld id="{F26BC301-BB4A-41A1-9B61-46573939C76F}" type="slidenum">
              <a:rPr lang="en-US" smtClean="0"/>
              <a:t>5</a:t>
            </a:fld>
            <a:endParaRPr lang="en-US" dirty="0"/>
          </a:p>
        </p:txBody>
      </p:sp>
    </p:spTree>
    <p:extLst>
      <p:ext uri="{BB962C8B-B14F-4D97-AF65-F5344CB8AC3E}">
        <p14:creationId xmlns:p14="http://schemas.microsoft.com/office/powerpoint/2010/main" val="254303200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intentionality</a:t>
            </a:r>
            <a:endParaRPr lang="en-US" dirty="0"/>
          </a:p>
        </p:txBody>
      </p:sp>
      <p:sp>
        <p:nvSpPr>
          <p:cNvPr id="3" name="Content Placeholder 2"/>
          <p:cNvSpPr>
            <a:spLocks noGrp="1"/>
          </p:cNvSpPr>
          <p:nvPr>
            <p:ph idx="1"/>
          </p:nvPr>
        </p:nvSpPr>
        <p:spPr/>
        <p:txBody>
          <a:bodyPr/>
          <a:lstStyle/>
          <a:p>
            <a:pPr>
              <a:spcBef>
                <a:spcPts val="1200"/>
              </a:spcBef>
            </a:pPr>
            <a:r>
              <a:rPr lang="en-US" dirty="0"/>
              <a:t>Are there cases of “accidental” persuasion?</a:t>
            </a:r>
          </a:p>
          <a:p>
            <a:pPr lvl="1"/>
            <a:r>
              <a:rPr lang="en-US" dirty="0"/>
              <a:t>Persuaders’ goals aren’t always </a:t>
            </a:r>
            <a:r>
              <a:rPr lang="en-US" dirty="0" smtClean="0"/>
              <a:t>clear</a:t>
            </a:r>
            <a:endParaRPr lang="en-US" dirty="0" smtClean="0"/>
          </a:p>
          <a:p>
            <a:pPr lvl="1"/>
            <a:r>
              <a:rPr lang="en-US" dirty="0" smtClean="0"/>
              <a:t>Social modeling of behavior (Bandura) by parents, peers</a:t>
            </a:r>
            <a:endParaRPr lang="en-US" dirty="0"/>
          </a:p>
          <a:p>
            <a:pPr lvl="1"/>
            <a:r>
              <a:rPr lang="en-US" dirty="0" smtClean="0"/>
              <a:t>Socialization processes such as gender roles, cultural norms</a:t>
            </a:r>
            <a:endParaRPr lang="en-US" dirty="0"/>
          </a:p>
          <a:p>
            <a:pPr lvl="1"/>
            <a:r>
              <a:rPr lang="en-US" dirty="0"/>
              <a:t>The unintended receiver effect</a:t>
            </a:r>
          </a:p>
          <a:p>
            <a:pPr lvl="1"/>
            <a:r>
              <a:rPr lang="en-US" dirty="0"/>
              <a:t>Difficulties in interpreting another’s intent</a:t>
            </a:r>
          </a:p>
          <a:p>
            <a:pPr lvl="1"/>
            <a:r>
              <a:rPr lang="en-US" dirty="0"/>
              <a:t>Interpersonal influence is mutual, </a:t>
            </a:r>
            <a:r>
              <a:rPr lang="en-US" dirty="0" smtClean="0"/>
              <a:t>two-way</a:t>
            </a:r>
            <a:endParaRPr lang="en-US" dirty="0"/>
          </a:p>
          <a:p>
            <a:endParaRPr lang="en-US" dirty="0"/>
          </a:p>
        </p:txBody>
      </p:sp>
      <p:sp>
        <p:nvSpPr>
          <p:cNvPr id="4" name="Footer Placeholder 3"/>
          <p:cNvSpPr>
            <a:spLocks noGrp="1"/>
          </p:cNvSpPr>
          <p:nvPr>
            <p:ph type="ftr" sz="quarter" idx="11"/>
          </p:nvPr>
        </p:nvSpPr>
        <p:spPr/>
        <p:txBody>
          <a:bodyPr/>
          <a:lstStyle/>
          <a:p>
            <a:r>
              <a:rPr lang="en-US" dirty="0" smtClean="0"/>
              <a:t>Copyright © 2014 Pearson Education, Inc. All rights reserved</a:t>
            </a:r>
            <a:endParaRPr lang="en-US" dirty="0"/>
          </a:p>
        </p:txBody>
      </p:sp>
      <p:sp>
        <p:nvSpPr>
          <p:cNvPr id="5" name="Slide Number Placeholder 4"/>
          <p:cNvSpPr>
            <a:spLocks noGrp="1"/>
          </p:cNvSpPr>
          <p:nvPr>
            <p:ph type="sldNum" sz="quarter" idx="12"/>
          </p:nvPr>
        </p:nvSpPr>
        <p:spPr/>
        <p:txBody>
          <a:bodyPr/>
          <a:lstStyle/>
          <a:p>
            <a:fld id="{F26BC301-BB4A-41A1-9B61-46573939C76F}" type="slidenum">
              <a:rPr lang="en-US" smtClean="0"/>
              <a:t>6</a:t>
            </a:fld>
            <a:endParaRPr lang="en-US" dirty="0"/>
          </a:p>
        </p:txBody>
      </p:sp>
    </p:spTree>
    <p:extLst>
      <p:ext uri="{BB962C8B-B14F-4D97-AF65-F5344CB8AC3E}">
        <p14:creationId xmlns:p14="http://schemas.microsoft.com/office/powerpoint/2010/main" val="239350279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effects</a:t>
            </a:r>
            <a:endParaRPr lang="en-US" dirty="0"/>
          </a:p>
        </p:txBody>
      </p:sp>
      <p:sp>
        <p:nvSpPr>
          <p:cNvPr id="3" name="Content Placeholder 2"/>
          <p:cNvSpPr>
            <a:spLocks noGrp="1"/>
          </p:cNvSpPr>
          <p:nvPr>
            <p:ph idx="1"/>
          </p:nvPr>
        </p:nvSpPr>
        <p:spPr/>
        <p:txBody>
          <a:bodyPr/>
          <a:lstStyle/>
          <a:p>
            <a:r>
              <a:rPr lang="en-US" dirty="0"/>
              <a:t>Has persuasion occurred if nothing changes?</a:t>
            </a:r>
          </a:p>
          <a:p>
            <a:pPr lvl="1"/>
            <a:r>
              <a:rPr lang="en-US" dirty="0"/>
              <a:t>Persuasion as a </a:t>
            </a:r>
            <a:r>
              <a:rPr lang="en-US" u="sng" dirty="0"/>
              <a:t>product</a:t>
            </a:r>
            <a:r>
              <a:rPr lang="en-US" dirty="0"/>
              <a:t> or outcome vs.</a:t>
            </a:r>
          </a:p>
          <a:p>
            <a:pPr lvl="1">
              <a:buNone/>
            </a:pPr>
            <a:r>
              <a:rPr lang="en-US" dirty="0"/>
              <a:t>	persuasion as a </a:t>
            </a:r>
            <a:r>
              <a:rPr lang="en-US" u="sng" dirty="0"/>
              <a:t>process</a:t>
            </a:r>
            <a:r>
              <a:rPr lang="en-US" dirty="0"/>
              <a:t> or activity</a:t>
            </a:r>
          </a:p>
          <a:p>
            <a:pPr lvl="1"/>
            <a:r>
              <a:rPr lang="en-US" dirty="0"/>
              <a:t>The </a:t>
            </a:r>
            <a:r>
              <a:rPr lang="en-US" u="sng" dirty="0"/>
              <a:t>activity</a:t>
            </a:r>
            <a:r>
              <a:rPr lang="en-US" dirty="0"/>
              <a:t> of persuading occurs even if there is no observable </a:t>
            </a:r>
            <a:r>
              <a:rPr lang="en-US" dirty="0" smtClean="0"/>
              <a:t>change</a:t>
            </a:r>
            <a:endParaRPr lang="en-US" dirty="0"/>
          </a:p>
          <a:p>
            <a:pPr lvl="1"/>
            <a:r>
              <a:rPr lang="en-US" dirty="0"/>
              <a:t>Persuasion is often two-way, not one-way or </a:t>
            </a:r>
            <a:r>
              <a:rPr lang="en-US" dirty="0" smtClean="0"/>
              <a:t>linear</a:t>
            </a:r>
            <a:endParaRPr lang="en-US" dirty="0"/>
          </a:p>
          <a:p>
            <a:pPr lvl="1"/>
            <a:r>
              <a:rPr lang="en-US" dirty="0"/>
              <a:t>Measuring persuasive outcomes can be </a:t>
            </a:r>
            <a:r>
              <a:rPr lang="en-US" dirty="0" smtClean="0"/>
              <a:t>difficult</a:t>
            </a:r>
            <a:endParaRPr lang="en-US" dirty="0"/>
          </a:p>
          <a:p>
            <a:pPr lvl="1"/>
            <a:r>
              <a:rPr lang="en-US" dirty="0"/>
              <a:t>Persuasion may boomerang, producing the opposite of the intended </a:t>
            </a:r>
            <a:r>
              <a:rPr lang="en-US" dirty="0" smtClean="0"/>
              <a:t>effect</a:t>
            </a:r>
            <a:endParaRPr lang="en-US" dirty="0"/>
          </a:p>
          <a:p>
            <a:endParaRPr lang="en-US" dirty="0"/>
          </a:p>
        </p:txBody>
      </p:sp>
      <p:sp>
        <p:nvSpPr>
          <p:cNvPr id="4" name="Footer Placeholder 3"/>
          <p:cNvSpPr>
            <a:spLocks noGrp="1"/>
          </p:cNvSpPr>
          <p:nvPr>
            <p:ph type="ftr" sz="quarter" idx="11"/>
          </p:nvPr>
        </p:nvSpPr>
        <p:spPr/>
        <p:txBody>
          <a:bodyPr/>
          <a:lstStyle/>
          <a:p>
            <a:r>
              <a:rPr lang="en-US" dirty="0" smtClean="0"/>
              <a:t>Copyright © 2014 Pearson Education, Inc. All rights reserved</a:t>
            </a:r>
            <a:endParaRPr lang="en-US" dirty="0"/>
          </a:p>
        </p:txBody>
      </p:sp>
      <p:sp>
        <p:nvSpPr>
          <p:cNvPr id="5" name="Slide Number Placeholder 4"/>
          <p:cNvSpPr>
            <a:spLocks noGrp="1"/>
          </p:cNvSpPr>
          <p:nvPr>
            <p:ph type="sldNum" sz="quarter" idx="12"/>
          </p:nvPr>
        </p:nvSpPr>
        <p:spPr/>
        <p:txBody>
          <a:bodyPr/>
          <a:lstStyle/>
          <a:p>
            <a:fld id="{F26BC301-BB4A-41A1-9B61-46573939C76F}" type="slidenum">
              <a:rPr lang="en-US" smtClean="0"/>
              <a:t>7</a:t>
            </a:fld>
            <a:endParaRPr lang="en-US" dirty="0"/>
          </a:p>
        </p:txBody>
      </p:sp>
    </p:spTree>
    <p:extLst>
      <p:ext uri="{BB962C8B-B14F-4D97-AF65-F5344CB8AC3E}">
        <p14:creationId xmlns:p14="http://schemas.microsoft.com/office/powerpoint/2010/main" val="284754321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sz="half" idx="1"/>
          </p:nvPr>
        </p:nvSpPr>
        <p:spPr/>
        <p:txBody>
          <a:bodyPr/>
          <a:lstStyle/>
          <a:p>
            <a:pPr marL="0" indent="0">
              <a:spcBef>
                <a:spcPts val="1200"/>
              </a:spcBef>
            </a:pPr>
            <a:r>
              <a:rPr lang="en-US" dirty="0"/>
              <a:t>Is a free, voluntary choice required?</a:t>
            </a:r>
          </a:p>
          <a:p>
            <a:pPr lvl="1">
              <a:lnSpc>
                <a:spcPct val="110000"/>
              </a:lnSpc>
            </a:pPr>
            <a:r>
              <a:rPr lang="en-US" dirty="0"/>
              <a:t>Persuasion often operates at a low level of awareness</a:t>
            </a:r>
          </a:p>
          <a:p>
            <a:pPr lvl="1">
              <a:lnSpc>
                <a:spcPct val="110000"/>
              </a:lnSpc>
            </a:pPr>
            <a:r>
              <a:rPr lang="en-US" dirty="0"/>
              <a:t>Persuasive may occur without another’s conscious </a:t>
            </a:r>
            <a:r>
              <a:rPr lang="en-US" dirty="0" smtClean="0"/>
              <a:t>awareness</a:t>
            </a:r>
            <a:endParaRPr lang="en-US" dirty="0"/>
          </a:p>
          <a:p>
            <a:endParaRPr lang="en-US" dirty="0"/>
          </a:p>
        </p:txBody>
      </p:sp>
      <p:sp>
        <p:nvSpPr>
          <p:cNvPr id="7" name="Content Placeholder 6"/>
          <p:cNvSpPr>
            <a:spLocks noGrp="1"/>
          </p:cNvSpPr>
          <p:nvPr>
            <p:ph sz="half" idx="2"/>
          </p:nvPr>
        </p:nvSpPr>
        <p:spPr>
          <a:xfrm>
            <a:off x="5029200" y="1084401"/>
            <a:ext cx="3200400" cy="3712464"/>
          </a:xfrm>
        </p:spPr>
        <p:txBody>
          <a:bodyPr/>
          <a:lstStyle/>
          <a:p>
            <a:pPr marL="0" lvl="1" indent="0">
              <a:lnSpc>
                <a:spcPct val="100000"/>
              </a:lnSpc>
              <a:buNone/>
            </a:pPr>
            <a:r>
              <a:rPr lang="en-US" sz="2000" b="1" dirty="0"/>
              <a:t>Few decisions ever involve completely free choice</a:t>
            </a:r>
          </a:p>
          <a:p>
            <a:pPr lvl="2">
              <a:lnSpc>
                <a:spcPct val="120000"/>
              </a:lnSpc>
            </a:pPr>
            <a:r>
              <a:rPr lang="en-US" dirty="0"/>
              <a:t>rewards, punishments, incentives, drawbacks</a:t>
            </a:r>
          </a:p>
          <a:p>
            <a:pPr lvl="2">
              <a:lnSpc>
                <a:spcPct val="120000"/>
              </a:lnSpc>
            </a:pPr>
            <a:r>
              <a:rPr lang="en-US" dirty="0"/>
              <a:t>social consequences for saying no</a:t>
            </a:r>
          </a:p>
        </p:txBody>
      </p:sp>
      <p:sp>
        <p:nvSpPr>
          <p:cNvPr id="2" name="Title 1"/>
          <p:cNvSpPr>
            <a:spLocks noGrp="1"/>
          </p:cNvSpPr>
          <p:nvPr>
            <p:ph type="title"/>
          </p:nvPr>
        </p:nvSpPr>
        <p:spPr/>
        <p:txBody>
          <a:bodyPr/>
          <a:lstStyle/>
          <a:p>
            <a:r>
              <a:rPr lang="en-US" dirty="0" smtClean="0"/>
              <a:t>Free will and conscious awareness</a:t>
            </a:r>
            <a:endParaRPr lang="en-US" dirty="0"/>
          </a:p>
        </p:txBody>
      </p:sp>
      <p:sp>
        <p:nvSpPr>
          <p:cNvPr id="4" name="Footer Placeholder 3"/>
          <p:cNvSpPr>
            <a:spLocks noGrp="1"/>
          </p:cNvSpPr>
          <p:nvPr>
            <p:ph type="ftr" sz="quarter" idx="11"/>
          </p:nvPr>
        </p:nvSpPr>
        <p:spPr/>
        <p:txBody>
          <a:bodyPr/>
          <a:lstStyle/>
          <a:p>
            <a:r>
              <a:rPr lang="en-US" dirty="0" smtClean="0"/>
              <a:t>Copyright © 2014 Pearson Education, Inc. All rights reserved</a:t>
            </a:r>
            <a:endParaRPr lang="en-US" dirty="0"/>
          </a:p>
        </p:txBody>
      </p:sp>
      <p:sp>
        <p:nvSpPr>
          <p:cNvPr id="5" name="Slide Number Placeholder 4"/>
          <p:cNvSpPr>
            <a:spLocks noGrp="1"/>
          </p:cNvSpPr>
          <p:nvPr>
            <p:ph type="sldNum" sz="quarter" idx="12"/>
          </p:nvPr>
        </p:nvSpPr>
        <p:spPr/>
        <p:txBody>
          <a:bodyPr/>
          <a:lstStyle/>
          <a:p>
            <a:fld id="{F26BC301-BB4A-41A1-9B61-46573939C76F}" type="slidenum">
              <a:rPr lang="en-US" smtClean="0"/>
              <a:t>8</a:t>
            </a:fld>
            <a:endParaRPr lang="en-US" dirty="0"/>
          </a:p>
        </p:txBody>
      </p:sp>
    </p:spTree>
    <p:extLst>
      <p:ext uri="{BB962C8B-B14F-4D97-AF65-F5344CB8AC3E}">
        <p14:creationId xmlns:p14="http://schemas.microsoft.com/office/powerpoint/2010/main" val="309957824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Symbolic action</a:t>
            </a:r>
            <a:endParaRPr lang="en-US" dirty="0"/>
          </a:p>
        </p:txBody>
      </p:sp>
      <p:sp>
        <p:nvSpPr>
          <p:cNvPr id="3" name="Content Placeholder 2"/>
          <p:cNvSpPr>
            <a:spLocks noGrp="1"/>
          </p:cNvSpPr>
          <p:nvPr>
            <p:ph idx="1"/>
          </p:nvPr>
        </p:nvSpPr>
        <p:spPr/>
        <p:txBody>
          <a:bodyPr/>
          <a:lstStyle/>
          <a:p>
            <a:pPr>
              <a:spcBef>
                <a:spcPts val="1200"/>
              </a:spcBef>
            </a:pPr>
            <a:r>
              <a:rPr lang="en-US" dirty="0"/>
              <a:t>Does persuasion exist in the “world of words” and symbolic actions?</a:t>
            </a:r>
          </a:p>
          <a:p>
            <a:pPr lvl="1"/>
            <a:r>
              <a:rPr lang="en-US" dirty="0"/>
              <a:t>Much of persuasion is </a:t>
            </a:r>
            <a:r>
              <a:rPr lang="en-US" dirty="0" smtClean="0"/>
              <a:t>visual</a:t>
            </a:r>
            <a:endParaRPr lang="en-US" dirty="0"/>
          </a:p>
          <a:p>
            <a:pPr lvl="2"/>
            <a:r>
              <a:rPr lang="en-US" dirty="0"/>
              <a:t>Images carry meaning outside of </a:t>
            </a:r>
            <a:r>
              <a:rPr lang="en-US" dirty="0" smtClean="0"/>
              <a:t>words</a:t>
            </a:r>
            <a:endParaRPr lang="en-US" dirty="0"/>
          </a:p>
          <a:p>
            <a:pPr lvl="1"/>
            <a:r>
              <a:rPr lang="en-US" dirty="0"/>
              <a:t>Much of persuasion is </a:t>
            </a:r>
            <a:r>
              <a:rPr lang="en-US" dirty="0" smtClean="0"/>
              <a:t>nonverbal</a:t>
            </a:r>
            <a:endParaRPr lang="en-US" dirty="0"/>
          </a:p>
          <a:p>
            <a:pPr lvl="2"/>
            <a:r>
              <a:rPr lang="en-US" dirty="0"/>
              <a:t>Not all nonverbal cues are clearly </a:t>
            </a:r>
            <a:r>
              <a:rPr lang="en-US" dirty="0" smtClean="0"/>
              <a:t>codified</a:t>
            </a:r>
            <a:endParaRPr lang="en-US" dirty="0"/>
          </a:p>
          <a:p>
            <a:pPr lvl="1">
              <a:lnSpc>
                <a:spcPct val="80000"/>
              </a:lnSpc>
            </a:pPr>
            <a:r>
              <a:rPr lang="en-US" dirty="0"/>
              <a:t>A person who watched an infomercial with</a:t>
            </a:r>
          </a:p>
          <a:p>
            <a:pPr lvl="1">
              <a:lnSpc>
                <a:spcPct val="80000"/>
              </a:lnSpc>
              <a:buNone/>
            </a:pPr>
            <a:r>
              <a:rPr lang="en-US" dirty="0"/>
              <a:t>	the sound off might still be </a:t>
            </a:r>
            <a:r>
              <a:rPr lang="en-US" dirty="0" smtClean="0"/>
              <a:t>persuaded</a:t>
            </a:r>
            <a:endParaRPr lang="en-US" dirty="0"/>
          </a:p>
          <a:p>
            <a:endParaRPr lang="en-US" dirty="0"/>
          </a:p>
        </p:txBody>
      </p:sp>
      <p:sp>
        <p:nvSpPr>
          <p:cNvPr id="4" name="Footer Placeholder 3"/>
          <p:cNvSpPr>
            <a:spLocks noGrp="1"/>
          </p:cNvSpPr>
          <p:nvPr>
            <p:ph type="ftr" sz="quarter" idx="11"/>
          </p:nvPr>
        </p:nvSpPr>
        <p:spPr/>
        <p:txBody>
          <a:bodyPr/>
          <a:lstStyle/>
          <a:p>
            <a:r>
              <a:rPr lang="en-US" dirty="0" smtClean="0"/>
              <a:t>Copyright © 2014 Pearson Education, Inc. All rights reserved</a:t>
            </a:r>
            <a:endParaRPr lang="en-US" dirty="0"/>
          </a:p>
        </p:txBody>
      </p:sp>
      <p:sp>
        <p:nvSpPr>
          <p:cNvPr id="5" name="Slide Number Placeholder 4"/>
          <p:cNvSpPr>
            <a:spLocks noGrp="1"/>
          </p:cNvSpPr>
          <p:nvPr>
            <p:ph type="sldNum" sz="quarter" idx="12"/>
          </p:nvPr>
        </p:nvSpPr>
        <p:spPr/>
        <p:txBody>
          <a:bodyPr/>
          <a:lstStyle/>
          <a:p>
            <a:fld id="{F26BC301-BB4A-41A1-9B61-46573939C76F}" type="slidenum">
              <a:rPr lang="en-US" smtClean="0"/>
              <a:t>9</a:t>
            </a:fld>
            <a:endParaRPr lang="en-US" dirty="0"/>
          </a:p>
        </p:txBody>
      </p:sp>
    </p:spTree>
    <p:extLst>
      <p:ext uri="{BB962C8B-B14F-4D97-AF65-F5344CB8AC3E}">
        <p14:creationId xmlns:p14="http://schemas.microsoft.com/office/powerpoint/2010/main" val="4072205106"/>
      </p:ext>
    </p:extLst>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Angles">
  <a:themeElements>
    <a:clrScheme name="Angles">
      <a:dk1>
        <a:srgbClr val="000000"/>
      </a:dk1>
      <a:lt1>
        <a:srgbClr val="FFFFFF"/>
      </a:lt1>
      <a:dk2>
        <a:srgbClr val="434342"/>
      </a:dk2>
      <a:lt2>
        <a:srgbClr val="CDD7D9"/>
      </a:lt2>
      <a:accent1>
        <a:srgbClr val="797B7E"/>
      </a:accent1>
      <a:accent2>
        <a:srgbClr val="F96A1B"/>
      </a:accent2>
      <a:accent3>
        <a:srgbClr val="08A1D9"/>
      </a:accent3>
      <a:accent4>
        <a:srgbClr val="7C984A"/>
      </a:accent4>
      <a:accent5>
        <a:srgbClr val="C2AD8D"/>
      </a:accent5>
      <a:accent6>
        <a:srgbClr val="506E94"/>
      </a:accent6>
      <a:hlink>
        <a:srgbClr val="5F5F5F"/>
      </a:hlink>
      <a:folHlink>
        <a:srgbClr val="969696"/>
      </a:folHlink>
    </a:clrScheme>
    <a:fontScheme name="Angles">
      <a:majorFont>
        <a:latin typeface="Franklin Gothic Medium"/>
        <a:ea typeface=""/>
        <a:cs typeface=""/>
        <a:font script="Jpan" typeface="HG創英角ｺﾞｼｯｸUB"/>
        <a:font script="Hang" typeface="돋움"/>
        <a:font script="Hans" typeface="微软雅黑"/>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a:ea typeface=""/>
        <a:cs typeface=""/>
        <a:font script="Jpan" typeface="ＭＳ Ｐゴシック"/>
        <a:font script="Hang" typeface="맑은 고딕"/>
        <a:font script="Hans" typeface="隶书"/>
        <a:font script="Hant" typeface="新細明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ngle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20400000"/>
            </a:lightRig>
          </a:scene3d>
          <a:sp3d contourW="6350">
            <a:bevelT w="41275" h="19050" prst="angle"/>
            <a:contourClr>
              <a:schemeClr val="phClr">
                <a:shade val="25000"/>
                <a:satMod val="150000"/>
              </a:schemeClr>
            </a:contourClr>
          </a:sp3d>
        </a:effectStyle>
      </a:effectStyleLst>
      <a:bgFillStyleLst>
        <a:solidFill>
          <a:schemeClr val="phClr"/>
        </a:solidFill>
        <a:blipFill rotWithShape="1">
          <a:blip xmlns:r="http://schemas.openxmlformats.org/officeDocument/2006/relationships" r:embed="rId1">
            <a:duotone>
              <a:schemeClr val="phClr">
                <a:tint val="90000"/>
                <a:shade val="85000"/>
              </a:schemeClr>
              <a:schemeClr val="phClr">
                <a:tint val="95000"/>
                <a:shade val="99000"/>
              </a:schemeClr>
            </a:duotone>
          </a:blip>
          <a:tile tx="0" ty="0" sx="100000" sy="100000" flip="none" algn="tl"/>
        </a:blipFill>
        <a:blipFill rotWithShape="1">
          <a:blip xmlns:r="http://schemas.openxmlformats.org/officeDocument/2006/relationships" r:embed="rId2">
            <a:duotone>
              <a:schemeClr val="phClr">
                <a:tint val="93000"/>
                <a:shade val="85000"/>
              </a:schemeClr>
              <a:schemeClr val="phClr">
                <a:tint val="96000"/>
                <a:shade val="99000"/>
              </a:schemeClr>
            </a:duotone>
          </a:blip>
          <a:tile tx="0" ty="0" sx="90000" sy="9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Angles</Template>
  <TotalTime>112</TotalTime>
  <Words>1582</Words>
  <Application>Microsoft Office PowerPoint</Application>
  <PresentationFormat>On-screen Show (4:3)</PresentationFormat>
  <Paragraphs>227</Paragraphs>
  <Slides>26</Slides>
  <Notes>1</Notes>
  <HiddenSlides>0</HiddenSlides>
  <MMClips>0</MMClips>
  <ScaleCrop>false</ScaleCrop>
  <HeadingPairs>
    <vt:vector size="4" baseType="variant">
      <vt:variant>
        <vt:lpstr>Theme</vt:lpstr>
      </vt:variant>
      <vt:variant>
        <vt:i4>1</vt:i4>
      </vt:variant>
      <vt:variant>
        <vt:lpstr>Slide Titles</vt:lpstr>
      </vt:variant>
      <vt:variant>
        <vt:i4>26</vt:i4>
      </vt:variant>
    </vt:vector>
  </HeadingPairs>
  <TitlesOfParts>
    <vt:vector size="27" baseType="lpstr">
      <vt:lpstr>Angles</vt:lpstr>
      <vt:lpstr>Chapter 2</vt:lpstr>
      <vt:lpstr>What is persuasion?</vt:lpstr>
      <vt:lpstr>Pure versus borderline persuasion</vt:lpstr>
      <vt:lpstr>Pure versus borderline persuasion</vt:lpstr>
      <vt:lpstr>Limiting criteria for defining persuasion</vt:lpstr>
      <vt:lpstr>intentionality</vt:lpstr>
      <vt:lpstr>effects</vt:lpstr>
      <vt:lpstr>Free will and conscious awareness</vt:lpstr>
      <vt:lpstr>Symbolic action</vt:lpstr>
      <vt:lpstr>Interpersonal vs. intrapersonal</vt:lpstr>
      <vt:lpstr>Gass &amp; Seiter model of persuasion</vt:lpstr>
      <vt:lpstr>The role of context</vt:lpstr>
      <vt:lpstr>A working definition of persuasion</vt:lpstr>
      <vt:lpstr>Completed model of persuasion</vt:lpstr>
      <vt:lpstr>What isn’t persuasion?</vt:lpstr>
      <vt:lpstr>Elaboration likelihood model (ELM)</vt:lpstr>
      <vt:lpstr>Central processing</vt:lpstr>
      <vt:lpstr>Peripheral processing</vt:lpstr>
      <vt:lpstr>ELM continued</vt:lpstr>
      <vt:lpstr>PowerPoint Presentation</vt:lpstr>
      <vt:lpstr>Persistence of persuasion</vt:lpstr>
      <vt:lpstr>Heuristic-systematic model (HSM)</vt:lpstr>
      <vt:lpstr>Is simultaneous processing possible?</vt:lpstr>
      <vt:lpstr>Heuristic cues must be</vt:lpstr>
      <vt:lpstr>HSM-continued</vt:lpstr>
      <vt:lpstr>Unimodel of persuasion</vt:lpstr>
    </vt:vector>
  </TitlesOfParts>
  <Company>Microsoft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Chapter 2</dc:title>
  <dc:creator>Robert</dc:creator>
  <cp:lastModifiedBy>Robert</cp:lastModifiedBy>
  <cp:revision>24</cp:revision>
  <dcterms:created xsi:type="dcterms:W3CDTF">2013-06-02T17:06:45Z</dcterms:created>
  <dcterms:modified xsi:type="dcterms:W3CDTF">2013-06-27T17:10:58Z</dcterms:modified>
</cp:coreProperties>
</file>