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78" r:id="rId2"/>
    <p:sldId id="284" r:id="rId3"/>
    <p:sldId id="276" r:id="rId4"/>
    <p:sldId id="279" r:id="rId5"/>
    <p:sldId id="257" r:id="rId6"/>
    <p:sldId id="260" r:id="rId7"/>
    <p:sldId id="258" r:id="rId8"/>
    <p:sldId id="277" r:id="rId9"/>
    <p:sldId id="280" r:id="rId10"/>
    <p:sldId id="285" r:id="rId11"/>
    <p:sldId id="262" r:id="rId12"/>
    <p:sldId id="263" r:id="rId13"/>
    <p:sldId id="265" r:id="rId14"/>
    <p:sldId id="266" r:id="rId15"/>
    <p:sldId id="267" r:id="rId16"/>
    <p:sldId id="269" r:id="rId17"/>
    <p:sldId id="273" r:id="rId18"/>
    <p:sldId id="268" r:id="rId19"/>
    <p:sldId id="281" r:id="rId20"/>
    <p:sldId id="282" r:id="rId21"/>
    <p:sldId id="261" r:id="rId22"/>
    <p:sldId id="283" r:id="rId23"/>
    <p:sldId id="286" r:id="rId24"/>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65" d="100"/>
          <a:sy n="165" d="100"/>
        </p:scale>
        <p:origin x="-3016" y="-96"/>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printerSettings" Target="printerSettings/printerSettings1.bin"/><Relationship Id="rId26" Type="http://schemas.openxmlformats.org/officeDocument/2006/relationships/presProps" Target="presProps.xml"/><Relationship Id="rId27" Type="http://schemas.openxmlformats.org/officeDocument/2006/relationships/viewProps" Target="viewProps.xml"/><Relationship Id="rId28" Type="http://schemas.openxmlformats.org/officeDocument/2006/relationships/theme" Target="theme/theme1.xml"/><Relationship Id="rId29"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17B6B6B-D595-9749-9CD1-BBA006EF3337}" type="datetimeFigureOut">
              <a:rPr lang="en-US" smtClean="0"/>
              <a:t>8/3/12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42409998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17B6B6B-D595-9749-9CD1-BBA006EF3337}" type="datetimeFigureOut">
              <a:rPr lang="en-US" smtClean="0"/>
              <a:t>8/3/12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340745836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17B6B6B-D595-9749-9CD1-BBA006EF3337}" type="datetimeFigureOut">
              <a:rPr lang="en-US" smtClean="0"/>
              <a:t>8/3/12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22357511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17B6B6B-D595-9749-9CD1-BBA006EF3337}" type="datetimeFigureOut">
              <a:rPr lang="en-US" smtClean="0"/>
              <a:t>8/3/12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145055266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17B6B6B-D595-9749-9CD1-BBA006EF3337}" type="datetimeFigureOut">
              <a:rPr lang="en-US" smtClean="0"/>
              <a:t>8/3/12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270890528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17B6B6B-D595-9749-9CD1-BBA006EF3337}" type="datetimeFigureOut">
              <a:rPr lang="en-US" smtClean="0"/>
              <a:t>8/3/12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177931696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17B6B6B-D595-9749-9CD1-BBA006EF3337}" type="datetimeFigureOut">
              <a:rPr lang="en-US" smtClean="0"/>
              <a:t>8/3/12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391759215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17B6B6B-D595-9749-9CD1-BBA006EF3337}" type="datetimeFigureOut">
              <a:rPr lang="en-US" smtClean="0"/>
              <a:t>8/3/12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238925971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17B6B6B-D595-9749-9CD1-BBA006EF3337}" type="datetimeFigureOut">
              <a:rPr lang="en-US" smtClean="0"/>
              <a:t>8/3/12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244044082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17B6B6B-D595-9749-9CD1-BBA006EF3337}" type="datetimeFigureOut">
              <a:rPr lang="en-US" smtClean="0"/>
              <a:t>8/3/12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41512620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17B6B6B-D595-9749-9CD1-BBA006EF3337}" type="datetimeFigureOut">
              <a:rPr lang="en-US" smtClean="0"/>
              <a:t>8/3/12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A8C5FED-0603-BD41-B8EA-5CDDB8F2BFD2}" type="slidenum">
              <a:rPr lang="en-US" smtClean="0"/>
              <a:t>‹#›</a:t>
            </a:fld>
            <a:endParaRPr lang="en-US"/>
          </a:p>
        </p:txBody>
      </p:sp>
    </p:spTree>
    <p:extLst>
      <p:ext uri="{BB962C8B-B14F-4D97-AF65-F5344CB8AC3E}">
        <p14:creationId xmlns:p14="http://schemas.microsoft.com/office/powerpoint/2010/main" val="1260321462"/>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17B6B6B-D595-9749-9CD1-BBA006EF3337}" type="datetimeFigureOut">
              <a:rPr lang="en-US" smtClean="0"/>
              <a:t>8/3/12</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A8C5FED-0603-BD41-B8EA-5CDDB8F2BFD2}" type="slidenum">
              <a:rPr lang="en-US" smtClean="0"/>
              <a:t>‹#›</a:t>
            </a:fld>
            <a:endParaRPr lang="en-US"/>
          </a:p>
        </p:txBody>
      </p:sp>
    </p:spTree>
    <p:extLst>
      <p:ext uri="{BB962C8B-B14F-4D97-AF65-F5344CB8AC3E}">
        <p14:creationId xmlns:p14="http://schemas.microsoft.com/office/powerpoint/2010/main" val="3475001572"/>
      </p:ext>
    </p:extLst>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694304" y="622343"/>
            <a:ext cx="4019049" cy="523220"/>
          </a:xfrm>
          <a:prstGeom prst="rect">
            <a:avLst/>
          </a:prstGeom>
          <a:effectLst>
            <a:outerShdw blurRad="40000" dist="23000" dir="5400000" rotWithShape="0">
              <a:srgbClr val="000000">
                <a:alpha val="35000"/>
              </a:srgbClr>
            </a:outerShdw>
            <a:reflection blurRad="6350" stA="50000" endA="300" endPos="55500" dist="50800" dir="5400000" sy="-100000" algn="bl" rotWithShape="0"/>
          </a:effectLst>
        </p:spPr>
        <p:style>
          <a:lnRef idx="0">
            <a:schemeClr val="accent6"/>
          </a:lnRef>
          <a:fillRef idx="3">
            <a:schemeClr val="accent6"/>
          </a:fillRef>
          <a:effectRef idx="3">
            <a:schemeClr val="accent6"/>
          </a:effectRef>
          <a:fontRef idx="minor">
            <a:schemeClr val="lt1"/>
          </a:fontRef>
        </p:style>
        <p:txBody>
          <a:bodyPr wrap="none">
            <a:spAutoFit/>
          </a:bodyPr>
          <a:lstStyle/>
          <a:p>
            <a:r>
              <a:rPr lang="en-US" sz="2800" b="1" dirty="0">
                <a:solidFill>
                  <a:srgbClr val="000000"/>
                </a:solidFill>
              </a:rPr>
              <a:t>Cross-Cultural Psychology</a:t>
            </a:r>
          </a:p>
        </p:txBody>
      </p:sp>
      <p:sp>
        <p:nvSpPr>
          <p:cNvPr id="3" name="Subtitle 2"/>
          <p:cNvSpPr txBox="1">
            <a:spLocks/>
          </p:cNvSpPr>
          <p:nvPr/>
        </p:nvSpPr>
        <p:spPr>
          <a:xfrm>
            <a:off x="1366230" y="1783357"/>
            <a:ext cx="6400800" cy="1752600"/>
          </a:xfrm>
          <a:prstGeom prst="rect">
            <a:avLst/>
          </a:prstGeom>
          <a:effectLst>
            <a:outerShdw blurRad="40000" dist="23000" dir="5400000" rotWithShape="0">
              <a:srgbClr val="000000">
                <a:alpha val="35000"/>
              </a:srgbClr>
            </a:outerShdw>
            <a:reflection blurRad="6350" stA="50000" endA="300" endPos="55500" dist="50800" dir="5400000" sy="-100000" algn="bl" rotWithShape="0"/>
          </a:effectLst>
        </p:spPr>
        <p:style>
          <a:lnRef idx="0">
            <a:schemeClr val="accent1"/>
          </a:lnRef>
          <a:fillRef idx="3">
            <a:schemeClr val="accent1"/>
          </a:fillRef>
          <a:effectRef idx="3">
            <a:schemeClr val="accent1"/>
          </a:effectRef>
          <a:fontRef idx="minor">
            <a:schemeClr val="lt1"/>
          </a:fontRef>
        </p:style>
        <p:txBody>
          <a:bodyPr/>
          <a:lst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lgn="ctr">
              <a:buNone/>
            </a:pPr>
            <a:r>
              <a:rPr lang="en-US" b="1" dirty="0" smtClean="0">
                <a:solidFill>
                  <a:srgbClr val="000000"/>
                </a:solidFill>
              </a:rPr>
              <a:t>Chapter 2 </a:t>
            </a:r>
          </a:p>
          <a:p>
            <a:pPr marL="0" indent="0" algn="ctr">
              <a:buNone/>
            </a:pPr>
            <a:r>
              <a:rPr lang="en-US" b="1" dirty="0" smtClean="0">
                <a:solidFill>
                  <a:srgbClr val="000000"/>
                </a:solidFill>
              </a:rPr>
              <a:t>Methodology of Cross-Cultural Research</a:t>
            </a:r>
            <a:endParaRPr lang="en-US" b="1" dirty="0">
              <a:solidFill>
                <a:srgbClr val="000000"/>
              </a:solidFill>
            </a:endParaRPr>
          </a:p>
        </p:txBody>
      </p:sp>
      <p:sp>
        <p:nvSpPr>
          <p:cNvPr id="4" name="Rectangle 3"/>
          <p:cNvSpPr/>
          <p:nvPr/>
        </p:nvSpPr>
        <p:spPr>
          <a:xfrm>
            <a:off x="2294375" y="4814521"/>
            <a:ext cx="4832566" cy="1600438"/>
          </a:xfrm>
          <a:prstGeom prst="rect">
            <a:avLst/>
          </a:prstGeom>
        </p:spPr>
        <p:style>
          <a:lnRef idx="1">
            <a:schemeClr val="accent5"/>
          </a:lnRef>
          <a:fillRef idx="2">
            <a:schemeClr val="accent5"/>
          </a:fillRef>
          <a:effectRef idx="1">
            <a:schemeClr val="accent5"/>
          </a:effectRef>
          <a:fontRef idx="minor">
            <a:schemeClr val="dk1"/>
          </a:fontRef>
        </p:style>
        <p:txBody>
          <a:bodyPr wrap="square">
            <a:spAutoFit/>
          </a:bodyPr>
          <a:lstStyle/>
          <a:p>
            <a:r>
              <a:rPr lang="en-US" sz="1400" i="1" dirty="0"/>
              <a:t>A blind man who sees is better than a seeing man who is blind.</a:t>
            </a:r>
          </a:p>
          <a:p>
            <a:pPr algn="r"/>
            <a:r>
              <a:rPr lang="en-US" sz="1400" dirty="0"/>
              <a:t>Persian Proverb</a:t>
            </a:r>
          </a:p>
          <a:p>
            <a:endParaRPr lang="en-US" sz="1400" dirty="0" smtClean="0"/>
          </a:p>
          <a:p>
            <a:r>
              <a:rPr lang="en-US" sz="1400" i="1" dirty="0" smtClean="0"/>
              <a:t>Never </a:t>
            </a:r>
            <a:r>
              <a:rPr lang="en-US" sz="1400" i="1" dirty="0"/>
              <a:t>believe on faith, see for yourself! What you yourself don’t learn, you don’t know.</a:t>
            </a:r>
          </a:p>
          <a:p>
            <a:pPr algn="r"/>
            <a:r>
              <a:rPr lang="de-DE" sz="1400" dirty="0"/>
              <a:t>Bertolt Brecht (1898–1956)—</a:t>
            </a:r>
          </a:p>
          <a:p>
            <a:pPr algn="r"/>
            <a:r>
              <a:rPr lang="de-DE" sz="1400" dirty="0"/>
              <a:t>Twentieth-Century German Playwright</a:t>
            </a:r>
            <a:endParaRPr lang="en-US" sz="1400" dirty="0"/>
          </a:p>
        </p:txBody>
      </p:sp>
      <p:sp>
        <p:nvSpPr>
          <p:cNvPr id="5" name="TextBox 4"/>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38077975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621293" y="398922"/>
            <a:ext cx="4041529" cy="369332"/>
          </a:xfrm>
          <a:prstGeom prst="rect">
            <a:avLst/>
          </a:prstGeom>
        </p:spPr>
        <p:style>
          <a:lnRef idx="0">
            <a:schemeClr val="accent2"/>
          </a:lnRef>
          <a:fillRef idx="3">
            <a:schemeClr val="accent2"/>
          </a:fillRef>
          <a:effectRef idx="3">
            <a:schemeClr val="accent2"/>
          </a:effectRef>
          <a:fontRef idx="minor">
            <a:schemeClr val="lt1"/>
          </a:fontRef>
        </p:style>
        <p:txBody>
          <a:bodyPr wrap="none" rtlCol="0">
            <a:spAutoFit/>
          </a:bodyPr>
          <a:lstStyle/>
          <a:p>
            <a:r>
              <a:rPr lang="en-US" b="1" dirty="0" smtClean="0">
                <a:solidFill>
                  <a:schemeClr val="bg1"/>
                </a:solidFill>
              </a:rPr>
              <a:t>Basic methods of cross-cultural research</a:t>
            </a:r>
            <a:endParaRPr lang="en-US" b="1" dirty="0">
              <a:solidFill>
                <a:schemeClr val="bg1"/>
              </a:solidFill>
            </a:endParaRPr>
          </a:p>
        </p:txBody>
      </p:sp>
      <p:sp>
        <p:nvSpPr>
          <p:cNvPr id="3" name="Oval 2"/>
          <p:cNvSpPr/>
          <p:nvPr/>
        </p:nvSpPr>
        <p:spPr>
          <a:xfrm>
            <a:off x="1052411" y="1202764"/>
            <a:ext cx="2823882" cy="2696884"/>
          </a:xfrm>
          <a:prstGeom prst="ellipse">
            <a:avLst/>
          </a:prstGeom>
        </p:spPr>
        <p:style>
          <a:lnRef idx="0">
            <a:schemeClr val="accent5"/>
          </a:lnRef>
          <a:fillRef idx="3">
            <a:schemeClr val="accent5"/>
          </a:fillRef>
          <a:effectRef idx="3">
            <a:schemeClr val="accent5"/>
          </a:effectRef>
          <a:fontRef idx="minor">
            <a:schemeClr val="lt1"/>
          </a:fontRef>
        </p:style>
        <p:txBody>
          <a:bodyPr rtlCol="0" anchor="ctr"/>
          <a:lstStyle/>
          <a:p>
            <a:pPr algn="ctr"/>
            <a:r>
              <a:rPr lang="en-US" sz="2800" b="1" dirty="0" smtClean="0">
                <a:solidFill>
                  <a:srgbClr val="000000"/>
                </a:solidFill>
              </a:rPr>
              <a:t>Observation</a:t>
            </a:r>
            <a:endParaRPr lang="en-US" sz="2800" b="1" dirty="0">
              <a:solidFill>
                <a:srgbClr val="000000"/>
              </a:solidFill>
            </a:endParaRPr>
          </a:p>
        </p:txBody>
      </p:sp>
      <p:sp>
        <p:nvSpPr>
          <p:cNvPr id="5" name="Oval 4"/>
          <p:cNvSpPr/>
          <p:nvPr/>
        </p:nvSpPr>
        <p:spPr>
          <a:xfrm>
            <a:off x="5519822" y="1265515"/>
            <a:ext cx="2823882" cy="2696884"/>
          </a:xfrm>
          <a:prstGeom prst="ellipse">
            <a:avLst/>
          </a:prstGeom>
          <a:effectLst>
            <a:outerShdw blurRad="358775" dist="190500" dir="2700000" sy="-23000" kx="-800400" algn="bl" rotWithShape="0">
              <a:prstClr val="black">
                <a:alpha val="27000"/>
              </a:prstClr>
            </a:outerShdw>
          </a:effectLst>
        </p:spPr>
        <p:style>
          <a:lnRef idx="0">
            <a:schemeClr val="accent1"/>
          </a:lnRef>
          <a:fillRef idx="3">
            <a:schemeClr val="accent1"/>
          </a:fillRef>
          <a:effectRef idx="3">
            <a:schemeClr val="accent1"/>
          </a:effectRef>
          <a:fontRef idx="minor">
            <a:schemeClr val="lt1"/>
          </a:fontRef>
        </p:style>
        <p:txBody>
          <a:bodyPr rtlCol="0" anchor="ctr"/>
          <a:lstStyle/>
          <a:p>
            <a:pPr algn="ctr"/>
            <a:r>
              <a:rPr lang="en-US" sz="2800" b="1" dirty="0" smtClean="0">
                <a:solidFill>
                  <a:srgbClr val="000000"/>
                </a:solidFill>
              </a:rPr>
              <a:t>Survey Methods</a:t>
            </a:r>
            <a:endParaRPr lang="en-US" sz="2800" b="1" dirty="0">
              <a:solidFill>
                <a:srgbClr val="000000"/>
              </a:solidFill>
            </a:endParaRPr>
          </a:p>
        </p:txBody>
      </p:sp>
      <p:sp>
        <p:nvSpPr>
          <p:cNvPr id="6" name="Oval 5"/>
          <p:cNvSpPr/>
          <p:nvPr/>
        </p:nvSpPr>
        <p:spPr>
          <a:xfrm>
            <a:off x="1567940" y="4059517"/>
            <a:ext cx="2823882" cy="2696884"/>
          </a:xfrm>
          <a:prstGeom prst="ellipse">
            <a:avLst/>
          </a:prstGeom>
        </p:spPr>
        <p:style>
          <a:lnRef idx="0">
            <a:schemeClr val="accent4"/>
          </a:lnRef>
          <a:fillRef idx="3">
            <a:schemeClr val="accent4"/>
          </a:fillRef>
          <a:effectRef idx="3">
            <a:schemeClr val="accent4"/>
          </a:effectRef>
          <a:fontRef idx="minor">
            <a:schemeClr val="lt1"/>
          </a:fontRef>
        </p:style>
        <p:txBody>
          <a:bodyPr rtlCol="0" anchor="ctr"/>
          <a:lstStyle/>
          <a:p>
            <a:pPr algn="ctr"/>
            <a:r>
              <a:rPr lang="en-US" sz="2800" b="1" dirty="0" smtClean="0">
                <a:solidFill>
                  <a:srgbClr val="000000"/>
                </a:solidFill>
              </a:rPr>
              <a:t>Content-Analysis</a:t>
            </a:r>
            <a:endParaRPr lang="en-US" sz="2800" b="1" dirty="0">
              <a:solidFill>
                <a:srgbClr val="000000"/>
              </a:solidFill>
            </a:endParaRPr>
          </a:p>
        </p:txBody>
      </p:sp>
      <p:sp>
        <p:nvSpPr>
          <p:cNvPr id="4" name="Oval 3"/>
          <p:cNvSpPr/>
          <p:nvPr/>
        </p:nvSpPr>
        <p:spPr>
          <a:xfrm>
            <a:off x="3368294" y="2386103"/>
            <a:ext cx="3092823" cy="2813425"/>
          </a:xfrm>
          <a:prstGeom prst="ellipse">
            <a:avLst/>
          </a:prstGeom>
          <a:effectLst>
            <a:outerShdw blurRad="180975" dist="12700" dir="2700000" sy="-23000" kx="-800400" algn="bl" rotWithShape="0">
              <a:prstClr val="black">
                <a:alpha val="20000"/>
              </a:prstClr>
            </a:outerShdw>
            <a:reflection stA="36000" endPos="53000" dist="63500" dir="5400000" sy="-100000" algn="bl" rotWithShape="0"/>
          </a:effectLst>
        </p:spPr>
        <p:style>
          <a:lnRef idx="0">
            <a:schemeClr val="accent6"/>
          </a:lnRef>
          <a:fillRef idx="3">
            <a:schemeClr val="accent6"/>
          </a:fillRef>
          <a:effectRef idx="3">
            <a:schemeClr val="accent6"/>
          </a:effectRef>
          <a:fontRef idx="minor">
            <a:schemeClr val="lt1"/>
          </a:fontRef>
        </p:style>
        <p:txBody>
          <a:bodyPr rtlCol="0" anchor="ctr"/>
          <a:lstStyle/>
          <a:p>
            <a:pPr algn="ctr"/>
            <a:r>
              <a:rPr lang="en-US" sz="2800" b="1" dirty="0" smtClean="0">
                <a:solidFill>
                  <a:srgbClr val="000000"/>
                </a:solidFill>
              </a:rPr>
              <a:t>Experimental studies </a:t>
            </a:r>
            <a:endParaRPr lang="en-US" sz="2800" b="1" dirty="0">
              <a:solidFill>
                <a:srgbClr val="000000"/>
              </a:solidFill>
            </a:endParaRPr>
          </a:p>
        </p:txBody>
      </p:sp>
      <p:sp>
        <p:nvSpPr>
          <p:cNvPr id="7" name="TextBox 6"/>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19634712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515739" y="305356"/>
            <a:ext cx="4120753" cy="523220"/>
          </a:xfrm>
          <a:prstGeom prst="rect">
            <a:avLst/>
          </a:prstGeom>
        </p:spPr>
        <p:style>
          <a:lnRef idx="1">
            <a:schemeClr val="accent2"/>
          </a:lnRef>
          <a:fillRef idx="2">
            <a:schemeClr val="accent2"/>
          </a:fillRef>
          <a:effectRef idx="1">
            <a:schemeClr val="accent2"/>
          </a:effectRef>
          <a:fontRef idx="minor">
            <a:schemeClr val="dk1"/>
          </a:fontRef>
        </p:style>
        <p:txBody>
          <a:bodyPr wrap="square" rtlCol="0">
            <a:spAutoFit/>
          </a:bodyPr>
          <a:lstStyle/>
          <a:p>
            <a:pPr algn="ctr"/>
            <a:r>
              <a:rPr lang="en-US" sz="2800" b="1" dirty="0" smtClean="0"/>
              <a:t>Scientific Observation </a:t>
            </a:r>
            <a:endParaRPr lang="en-US" sz="2800" b="1" dirty="0"/>
          </a:p>
        </p:txBody>
      </p:sp>
      <p:sp>
        <p:nvSpPr>
          <p:cNvPr id="5" name="TextBox 4"/>
          <p:cNvSpPr txBox="1"/>
          <p:nvPr/>
        </p:nvSpPr>
        <p:spPr>
          <a:xfrm>
            <a:off x="306961" y="1636757"/>
            <a:ext cx="2391892" cy="1200329"/>
          </a:xfrm>
          <a:prstGeom prst="rect">
            <a:avLst/>
          </a:prstGeom>
          <a:solidFill>
            <a:srgbClr val="CCFFCC"/>
          </a:solidFill>
        </p:spPr>
        <p:txBody>
          <a:bodyPr wrap="square" rtlCol="0">
            <a:spAutoFit/>
          </a:bodyPr>
          <a:lstStyle/>
          <a:p>
            <a:pPr algn="ctr"/>
            <a:r>
              <a:rPr lang="en-US" b="1" dirty="0" smtClean="0">
                <a:solidFill>
                  <a:srgbClr val="660066"/>
                </a:solidFill>
              </a:rPr>
              <a:t>What are the differences between </a:t>
            </a:r>
          </a:p>
          <a:p>
            <a:r>
              <a:rPr lang="en-US" b="1" dirty="0" smtClean="0">
                <a:solidFill>
                  <a:srgbClr val="660066"/>
                </a:solidFill>
              </a:rPr>
              <a:t>scientific sand non-scientific observation? </a:t>
            </a:r>
            <a:endParaRPr lang="en-US" b="1" dirty="0">
              <a:solidFill>
                <a:srgbClr val="660066"/>
              </a:solidFill>
            </a:endParaRPr>
          </a:p>
        </p:txBody>
      </p:sp>
      <p:sp>
        <p:nvSpPr>
          <p:cNvPr id="7" name="Rectangle 6"/>
          <p:cNvSpPr/>
          <p:nvPr/>
        </p:nvSpPr>
        <p:spPr>
          <a:xfrm>
            <a:off x="397217" y="3519495"/>
            <a:ext cx="4341631" cy="3108544"/>
          </a:xfrm>
          <a:prstGeom prst="rect">
            <a:avLst/>
          </a:prstGeom>
          <a:ln>
            <a:solidFill>
              <a:srgbClr val="000000"/>
            </a:solidFill>
          </a:ln>
        </p:spPr>
        <p:style>
          <a:lnRef idx="1">
            <a:schemeClr val="accent3"/>
          </a:lnRef>
          <a:fillRef idx="3">
            <a:schemeClr val="accent3"/>
          </a:fillRef>
          <a:effectRef idx="2">
            <a:schemeClr val="accent3"/>
          </a:effectRef>
          <a:fontRef idx="minor">
            <a:schemeClr val="lt1"/>
          </a:fontRef>
        </p:style>
        <p:txBody>
          <a:bodyPr wrap="square">
            <a:spAutoFit/>
          </a:bodyPr>
          <a:lstStyle/>
          <a:p>
            <a:r>
              <a:rPr lang="en-US" sz="2800" b="1" dirty="0">
                <a:solidFill>
                  <a:srgbClr val="660066"/>
                </a:solidFill>
              </a:rPr>
              <a:t>Most of the time, </a:t>
            </a:r>
            <a:r>
              <a:rPr lang="en-US" sz="2800" b="1" dirty="0" smtClean="0">
                <a:solidFill>
                  <a:srgbClr val="660066"/>
                </a:solidFill>
              </a:rPr>
              <a:t>non-scientific  </a:t>
            </a:r>
            <a:r>
              <a:rPr lang="en-US" sz="2800" b="1" dirty="0">
                <a:solidFill>
                  <a:srgbClr val="660066"/>
                </a:solidFill>
              </a:rPr>
              <a:t>observation is </a:t>
            </a:r>
            <a:r>
              <a:rPr lang="en-US" sz="2800" b="1" dirty="0" smtClean="0">
                <a:solidFill>
                  <a:srgbClr val="660066"/>
                </a:solidFill>
              </a:rPr>
              <a:t>often spontaneous and biased. The </a:t>
            </a:r>
            <a:r>
              <a:rPr lang="en-US" sz="2800" b="1" dirty="0">
                <a:solidFill>
                  <a:srgbClr val="660066"/>
                </a:solidFill>
              </a:rPr>
              <a:t>observer’s attitudes can have an impact on the results of observation. </a:t>
            </a:r>
          </a:p>
        </p:txBody>
      </p:sp>
      <p:sp>
        <p:nvSpPr>
          <p:cNvPr id="6" name="Rectangle 5"/>
          <p:cNvSpPr/>
          <p:nvPr/>
        </p:nvSpPr>
        <p:spPr>
          <a:xfrm>
            <a:off x="4241347" y="1229439"/>
            <a:ext cx="4441915" cy="3539431"/>
          </a:xfrm>
          <a:prstGeom prst="rect">
            <a:avLst/>
          </a:prstGeom>
          <a:ln>
            <a:solidFill>
              <a:srgbClr val="000000"/>
            </a:solidFill>
          </a:ln>
        </p:spPr>
        <p:style>
          <a:lnRef idx="1">
            <a:schemeClr val="accent3"/>
          </a:lnRef>
          <a:fillRef idx="3">
            <a:schemeClr val="accent3"/>
          </a:fillRef>
          <a:effectRef idx="2">
            <a:schemeClr val="accent3"/>
          </a:effectRef>
          <a:fontRef idx="minor">
            <a:schemeClr val="lt1"/>
          </a:fontRef>
        </p:style>
        <p:txBody>
          <a:bodyPr wrap="square">
            <a:spAutoFit/>
          </a:bodyPr>
          <a:lstStyle/>
          <a:p>
            <a:pPr algn="just"/>
            <a:r>
              <a:rPr lang="en-US" sz="2800" b="1" dirty="0">
                <a:solidFill>
                  <a:srgbClr val="660066"/>
                </a:solidFill>
              </a:rPr>
              <a:t>A </a:t>
            </a:r>
            <a:r>
              <a:rPr lang="en-US" sz="2800" b="1" dirty="0" smtClean="0">
                <a:solidFill>
                  <a:srgbClr val="660066"/>
                </a:solidFill>
              </a:rPr>
              <a:t>scientific </a:t>
            </a:r>
            <a:r>
              <a:rPr lang="en-US" sz="2800" b="1" dirty="0">
                <a:solidFill>
                  <a:srgbClr val="660066"/>
                </a:solidFill>
              </a:rPr>
              <a:t>cross-cultural observation should use </a:t>
            </a:r>
            <a:r>
              <a:rPr lang="en-US" sz="2800" b="1" dirty="0" smtClean="0">
                <a:solidFill>
                  <a:srgbClr val="660066"/>
                </a:solidFill>
              </a:rPr>
              <a:t>measurable </a:t>
            </a:r>
            <a:r>
              <a:rPr lang="en-US" sz="2800" b="1" dirty="0">
                <a:solidFill>
                  <a:srgbClr val="660066"/>
                </a:solidFill>
              </a:rPr>
              <a:t>variables. </a:t>
            </a:r>
            <a:r>
              <a:rPr lang="en-US" sz="2800" b="1" dirty="0" smtClean="0">
                <a:solidFill>
                  <a:srgbClr val="660066"/>
                </a:solidFill>
              </a:rPr>
              <a:t>For example, a study measures how </a:t>
            </a:r>
            <a:r>
              <a:rPr lang="en-US" sz="2800" b="1" dirty="0">
                <a:solidFill>
                  <a:srgbClr val="660066"/>
                </a:solidFill>
              </a:rPr>
              <a:t>fast the individuals walked on the </a:t>
            </a:r>
            <a:r>
              <a:rPr lang="en-US" sz="2800" b="1" dirty="0" smtClean="0">
                <a:solidFill>
                  <a:srgbClr val="660066"/>
                </a:solidFill>
              </a:rPr>
              <a:t>streets on New York, Tokyo, and Teheran. </a:t>
            </a:r>
            <a:endParaRPr lang="en-US" sz="2800" b="1" dirty="0">
              <a:solidFill>
                <a:srgbClr val="660066"/>
              </a:solidFill>
            </a:endParaRPr>
          </a:p>
        </p:txBody>
      </p:sp>
      <p:sp>
        <p:nvSpPr>
          <p:cNvPr id="8" name="TextBox 7"/>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1013891887"/>
      </p:ext>
    </p:extLst>
  </p:cSld>
  <p:clrMapOvr>
    <a:masterClrMapping/>
  </p:clrMapOvr>
  <p:timing>
    <p:tnLst>
      <p:par>
        <p:cTn xmlns:p14="http://schemas.microsoft.com/office/powerpoint/2010/mai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048780" y="1030239"/>
            <a:ext cx="2438400" cy="830997"/>
          </a:xfrm>
          <a:prstGeom prst="rect">
            <a:avLst/>
          </a:prstGeom>
        </p:spPr>
        <p:style>
          <a:lnRef idx="0">
            <a:schemeClr val="accent4"/>
          </a:lnRef>
          <a:fillRef idx="3">
            <a:schemeClr val="accent4"/>
          </a:fillRef>
          <a:effectRef idx="3">
            <a:schemeClr val="accent4"/>
          </a:effectRef>
          <a:fontRef idx="minor">
            <a:schemeClr val="lt1"/>
          </a:fontRef>
        </p:style>
        <p:txBody>
          <a:bodyPr wrap="square" rtlCol="0">
            <a:spAutoFit/>
          </a:bodyPr>
          <a:lstStyle/>
          <a:p>
            <a:pPr algn="ctr"/>
            <a:r>
              <a:rPr lang="en-US" sz="4800" b="1" dirty="0" smtClean="0">
                <a:solidFill>
                  <a:srgbClr val="660066"/>
                </a:solidFill>
              </a:rPr>
              <a:t>Surveys</a:t>
            </a:r>
            <a:r>
              <a:rPr lang="en-US" sz="4800" b="1" dirty="0" smtClean="0"/>
              <a:t> </a:t>
            </a:r>
            <a:endParaRPr lang="en-US" sz="4800" b="1" dirty="0"/>
          </a:p>
        </p:txBody>
      </p:sp>
      <p:sp>
        <p:nvSpPr>
          <p:cNvPr id="4" name="Curved Right Arrow 3"/>
          <p:cNvSpPr/>
          <p:nvPr/>
        </p:nvSpPr>
        <p:spPr>
          <a:xfrm rot="18996806">
            <a:off x="2284518" y="2022090"/>
            <a:ext cx="731520" cy="1830610"/>
          </a:xfrm>
          <a:prstGeom prst="curvedRightArrow">
            <a:avLst/>
          </a:prstGeom>
          <a:ln>
            <a:solidFill>
              <a:schemeClr val="bg1"/>
            </a:solidFill>
          </a:ln>
        </p:spPr>
        <p:style>
          <a:lnRef idx="0">
            <a:schemeClr val="accent2"/>
          </a:lnRef>
          <a:fillRef idx="3">
            <a:schemeClr val="accent2"/>
          </a:fillRef>
          <a:effectRef idx="3">
            <a:schemeClr val="accent2"/>
          </a:effectRef>
          <a:fontRef idx="minor">
            <a:schemeClr val="lt1"/>
          </a:fontRef>
        </p:style>
        <p:txBody>
          <a:bodyPr rtlCol="0" anchor="ctr"/>
          <a:lstStyle/>
          <a:p>
            <a:pPr algn="ctr"/>
            <a:endParaRPr lang="en-US">
              <a:solidFill>
                <a:schemeClr val="tx1"/>
              </a:solidFill>
            </a:endParaRPr>
          </a:p>
        </p:txBody>
      </p:sp>
      <p:sp>
        <p:nvSpPr>
          <p:cNvPr id="5" name="Rectangle 4"/>
          <p:cNvSpPr/>
          <p:nvPr/>
        </p:nvSpPr>
        <p:spPr>
          <a:xfrm>
            <a:off x="3634560" y="2642941"/>
            <a:ext cx="4572000" cy="1200329"/>
          </a:xfrm>
          <a:prstGeom prst="rect">
            <a:avLst/>
          </a:prstGeom>
        </p:spPr>
        <p:style>
          <a:lnRef idx="0">
            <a:schemeClr val="accent2"/>
          </a:lnRef>
          <a:fillRef idx="3">
            <a:schemeClr val="accent2"/>
          </a:fillRef>
          <a:effectRef idx="3">
            <a:schemeClr val="accent2"/>
          </a:effectRef>
          <a:fontRef idx="minor">
            <a:schemeClr val="lt1"/>
          </a:fontRef>
        </p:style>
        <p:txBody>
          <a:bodyPr>
            <a:spAutoFit/>
          </a:bodyPr>
          <a:lstStyle/>
          <a:p>
            <a:pPr algn="just"/>
            <a:r>
              <a:rPr lang="en-US" b="1" dirty="0">
                <a:solidFill>
                  <a:schemeClr val="bg1"/>
                </a:solidFill>
              </a:rPr>
              <a:t>Adrian White, from the UK's University of Leicester, used the responses of 80,000 people worldwide to map out subjective wellbeing.</a:t>
            </a:r>
          </a:p>
        </p:txBody>
      </p:sp>
      <p:sp>
        <p:nvSpPr>
          <p:cNvPr id="6" name="Rectangle 5"/>
          <p:cNvSpPr/>
          <p:nvPr/>
        </p:nvSpPr>
        <p:spPr>
          <a:xfrm>
            <a:off x="1588854" y="4201874"/>
            <a:ext cx="4572000" cy="1477328"/>
          </a:xfrm>
          <a:prstGeom prst="rect">
            <a:avLst/>
          </a:prstGeom>
        </p:spPr>
        <p:style>
          <a:lnRef idx="1">
            <a:schemeClr val="accent2"/>
          </a:lnRef>
          <a:fillRef idx="2">
            <a:schemeClr val="accent2"/>
          </a:fillRef>
          <a:effectRef idx="1">
            <a:schemeClr val="accent2"/>
          </a:effectRef>
          <a:fontRef idx="minor">
            <a:schemeClr val="dk1"/>
          </a:fontRef>
        </p:style>
        <p:txBody>
          <a:bodyPr>
            <a:spAutoFit/>
          </a:bodyPr>
          <a:lstStyle/>
          <a:p>
            <a:r>
              <a:rPr lang="en-US" dirty="0" smtClean="0"/>
              <a:t>Dr. White: "</a:t>
            </a:r>
            <a:r>
              <a:rPr lang="en-US" dirty="0"/>
              <a:t>When people are asked if they are happy with their lives, people in countries with good healthcare, a higher GDP [gross domestic product] per capita, and access to education were much more likely to report being happy." </a:t>
            </a:r>
          </a:p>
        </p:txBody>
      </p:sp>
      <p:sp>
        <p:nvSpPr>
          <p:cNvPr id="7" name="Rectangle 6"/>
          <p:cNvSpPr/>
          <p:nvPr/>
        </p:nvSpPr>
        <p:spPr>
          <a:xfrm>
            <a:off x="3997804" y="555995"/>
            <a:ext cx="4572000" cy="1477328"/>
          </a:xfrm>
          <a:prstGeom prst="rect">
            <a:avLst/>
          </a:prstGeom>
        </p:spPr>
        <p:style>
          <a:lnRef idx="1">
            <a:schemeClr val="accent1"/>
          </a:lnRef>
          <a:fillRef idx="3">
            <a:schemeClr val="accent1"/>
          </a:fillRef>
          <a:effectRef idx="2">
            <a:schemeClr val="accent1"/>
          </a:effectRef>
          <a:fontRef idx="minor">
            <a:schemeClr val="lt1"/>
          </a:fontRef>
        </p:style>
        <p:txBody>
          <a:bodyPr>
            <a:spAutoFit/>
          </a:bodyPr>
          <a:lstStyle/>
          <a:p>
            <a:pPr algn="just"/>
            <a:r>
              <a:rPr lang="en-US" dirty="0">
                <a:solidFill>
                  <a:srgbClr val="000000"/>
                </a:solidFill>
              </a:rPr>
              <a:t>Surveys are, perhaps, the most common technique of data collection in cross-cultural psychology. In a typical survey, the researcher asks the subject to express an opinion regarding a particular topic, issue, or issues. </a:t>
            </a:r>
          </a:p>
        </p:txBody>
      </p:sp>
      <p:sp>
        <p:nvSpPr>
          <p:cNvPr id="8" name="TextBox 7"/>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96544428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658532" y="1580989"/>
            <a:ext cx="3502882" cy="707886"/>
          </a:xfrm>
          <a:prstGeom prst="rect">
            <a:avLst/>
          </a:prstGeom>
          <a:scene3d>
            <a:camera prst="orthographicFront"/>
            <a:lightRig rig="threePt" dir="t"/>
          </a:scene3d>
          <a:sp3d>
            <a:bevelT prst="angle"/>
          </a:sp3d>
        </p:spPr>
        <p:style>
          <a:lnRef idx="1">
            <a:schemeClr val="accent1"/>
          </a:lnRef>
          <a:fillRef idx="2">
            <a:schemeClr val="accent1"/>
          </a:fillRef>
          <a:effectRef idx="1">
            <a:schemeClr val="accent1"/>
          </a:effectRef>
          <a:fontRef idx="minor">
            <a:schemeClr val="dk1"/>
          </a:fontRef>
        </p:style>
        <p:txBody>
          <a:bodyPr wrap="none" rtlCol="0">
            <a:spAutoFit/>
          </a:bodyPr>
          <a:lstStyle/>
          <a:p>
            <a:pPr algn="ctr"/>
            <a:r>
              <a:rPr lang="en-US" sz="4000" b="1" dirty="0" smtClean="0"/>
              <a:t>Test Translation</a:t>
            </a:r>
            <a:endParaRPr lang="en-US" sz="4000" b="1" dirty="0"/>
          </a:p>
        </p:txBody>
      </p:sp>
      <p:sp>
        <p:nvSpPr>
          <p:cNvPr id="3" name="TextBox 2"/>
          <p:cNvSpPr txBox="1"/>
          <p:nvPr/>
        </p:nvSpPr>
        <p:spPr>
          <a:xfrm>
            <a:off x="1886761" y="3112486"/>
            <a:ext cx="4634602" cy="707886"/>
          </a:xfrm>
          <a:prstGeom prst="rect">
            <a:avLst/>
          </a:prstGeom>
          <a:scene3d>
            <a:camera prst="orthographicFront"/>
            <a:lightRig rig="threePt" dir="t"/>
          </a:scene3d>
          <a:sp3d>
            <a:bevelT prst="angle"/>
          </a:sp3d>
        </p:spPr>
        <p:style>
          <a:lnRef idx="1">
            <a:schemeClr val="accent1"/>
          </a:lnRef>
          <a:fillRef idx="2">
            <a:schemeClr val="accent1"/>
          </a:fillRef>
          <a:effectRef idx="1">
            <a:schemeClr val="accent1"/>
          </a:effectRef>
          <a:fontRef idx="minor">
            <a:schemeClr val="dk1"/>
          </a:fontRef>
        </p:style>
        <p:txBody>
          <a:bodyPr wrap="none" rtlCol="0">
            <a:spAutoFit/>
          </a:bodyPr>
          <a:lstStyle/>
          <a:p>
            <a:pPr algn="ctr"/>
            <a:r>
              <a:rPr lang="en-US" sz="4000" b="1" dirty="0" smtClean="0">
                <a:solidFill>
                  <a:srgbClr val="660066"/>
                </a:solidFill>
              </a:rPr>
              <a:t>Cultural Applicability</a:t>
            </a:r>
            <a:endParaRPr lang="en-US" sz="4000" b="1" dirty="0">
              <a:solidFill>
                <a:srgbClr val="660066"/>
              </a:solidFill>
            </a:endParaRPr>
          </a:p>
        </p:txBody>
      </p:sp>
      <p:sp>
        <p:nvSpPr>
          <p:cNvPr id="4" name="TextBox 3"/>
          <p:cNvSpPr txBox="1"/>
          <p:nvPr/>
        </p:nvSpPr>
        <p:spPr>
          <a:xfrm>
            <a:off x="4806897" y="4638073"/>
            <a:ext cx="2848156" cy="707886"/>
          </a:xfrm>
          <a:prstGeom prst="rect">
            <a:avLst/>
          </a:prstGeom>
          <a:scene3d>
            <a:camera prst="orthographicFront"/>
            <a:lightRig rig="threePt" dir="t"/>
          </a:scene3d>
          <a:sp3d>
            <a:bevelT prst="angle"/>
          </a:sp3d>
        </p:spPr>
        <p:style>
          <a:lnRef idx="1">
            <a:schemeClr val="accent1"/>
          </a:lnRef>
          <a:fillRef idx="2">
            <a:schemeClr val="accent1"/>
          </a:fillRef>
          <a:effectRef idx="1">
            <a:schemeClr val="accent1"/>
          </a:effectRef>
          <a:fontRef idx="minor">
            <a:schemeClr val="dk1"/>
          </a:fontRef>
        </p:style>
        <p:txBody>
          <a:bodyPr wrap="none" rtlCol="0">
            <a:spAutoFit/>
          </a:bodyPr>
          <a:lstStyle/>
          <a:p>
            <a:pPr algn="ctr"/>
            <a:r>
              <a:rPr lang="en-US" sz="4000" b="1" dirty="0" smtClean="0">
                <a:solidFill>
                  <a:schemeClr val="accent1">
                    <a:lumMod val="50000"/>
                  </a:schemeClr>
                </a:solidFill>
              </a:rPr>
              <a:t>Cultural Bias</a:t>
            </a:r>
            <a:endParaRPr lang="en-US" sz="4000" b="1" dirty="0">
              <a:solidFill>
                <a:schemeClr val="accent1">
                  <a:lumMod val="50000"/>
                </a:schemeClr>
              </a:solidFill>
            </a:endParaRPr>
          </a:p>
        </p:txBody>
      </p:sp>
      <p:sp>
        <p:nvSpPr>
          <p:cNvPr id="5" name="TextBox 4"/>
          <p:cNvSpPr txBox="1"/>
          <p:nvPr/>
        </p:nvSpPr>
        <p:spPr>
          <a:xfrm>
            <a:off x="5161180" y="309368"/>
            <a:ext cx="3642306" cy="369332"/>
          </a:xfrm>
          <a:prstGeom prst="rect">
            <a:avLst/>
          </a:prstGeom>
        </p:spPr>
        <p:style>
          <a:lnRef idx="0">
            <a:schemeClr val="accent6"/>
          </a:lnRef>
          <a:fillRef idx="3">
            <a:schemeClr val="accent6"/>
          </a:fillRef>
          <a:effectRef idx="3">
            <a:schemeClr val="accent6"/>
          </a:effectRef>
          <a:fontRef idx="minor">
            <a:schemeClr val="lt1"/>
          </a:fontRef>
        </p:style>
        <p:txBody>
          <a:bodyPr wrap="none" rtlCol="0">
            <a:spAutoFit/>
          </a:bodyPr>
          <a:lstStyle/>
          <a:p>
            <a:r>
              <a:rPr lang="en-US" b="1" dirty="0" smtClean="0">
                <a:solidFill>
                  <a:srgbClr val="660066"/>
                </a:solidFill>
              </a:rPr>
              <a:t>Obstacles in Cross-Cultural Research  </a:t>
            </a:r>
            <a:endParaRPr lang="en-US" b="1" dirty="0">
              <a:solidFill>
                <a:srgbClr val="660066"/>
              </a:solidFill>
            </a:endParaRPr>
          </a:p>
        </p:txBody>
      </p:sp>
      <p:sp>
        <p:nvSpPr>
          <p:cNvPr id="6" name="TextBox 5"/>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428070071"/>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21" name="Straight Arrow Connector 20"/>
          <p:cNvCxnSpPr/>
          <p:nvPr/>
        </p:nvCxnSpPr>
        <p:spPr>
          <a:xfrm flipH="1">
            <a:off x="5100854" y="1761205"/>
            <a:ext cx="820908" cy="877095"/>
          </a:xfrm>
          <a:prstGeom prst="straightConnector1">
            <a:avLst/>
          </a:prstGeom>
          <a:ln>
            <a:solidFill>
              <a:srgbClr val="000000"/>
            </a:solidFill>
            <a:tailEnd type="arrow"/>
          </a:ln>
        </p:spPr>
        <p:style>
          <a:lnRef idx="2">
            <a:schemeClr val="accent1"/>
          </a:lnRef>
          <a:fillRef idx="0">
            <a:schemeClr val="accent1"/>
          </a:fillRef>
          <a:effectRef idx="1">
            <a:schemeClr val="accent1"/>
          </a:effectRef>
          <a:fontRef idx="minor">
            <a:schemeClr val="tx1"/>
          </a:fontRef>
        </p:style>
      </p:cxnSp>
      <p:sp>
        <p:nvSpPr>
          <p:cNvPr id="2" name="TextBox 1"/>
          <p:cNvSpPr txBox="1"/>
          <p:nvPr/>
        </p:nvSpPr>
        <p:spPr>
          <a:xfrm>
            <a:off x="428647" y="620319"/>
            <a:ext cx="2839239" cy="584776"/>
          </a:xfrm>
          <a:prstGeom prst="rect">
            <a:avLst/>
          </a:prstGeom>
        </p:spPr>
        <p:style>
          <a:lnRef idx="1">
            <a:schemeClr val="accent1"/>
          </a:lnRef>
          <a:fillRef idx="2">
            <a:schemeClr val="accent1"/>
          </a:fillRef>
          <a:effectRef idx="1">
            <a:schemeClr val="accent1"/>
          </a:effectRef>
          <a:fontRef idx="minor">
            <a:schemeClr val="dk1"/>
          </a:fontRef>
        </p:style>
        <p:txBody>
          <a:bodyPr wrap="none" rtlCol="0">
            <a:spAutoFit/>
          </a:bodyPr>
          <a:lstStyle/>
          <a:p>
            <a:pPr algn="ctr"/>
            <a:r>
              <a:rPr lang="en-US" sz="3200" b="1" dirty="0" smtClean="0"/>
              <a:t>Test Translation</a:t>
            </a:r>
            <a:endParaRPr lang="en-US" sz="3200" b="1" dirty="0"/>
          </a:p>
        </p:txBody>
      </p:sp>
      <p:sp>
        <p:nvSpPr>
          <p:cNvPr id="3" name="TextBox 2"/>
          <p:cNvSpPr txBox="1"/>
          <p:nvPr/>
        </p:nvSpPr>
        <p:spPr>
          <a:xfrm>
            <a:off x="331050" y="2690861"/>
            <a:ext cx="2637260" cy="1200329"/>
          </a:xfrm>
          <a:prstGeom prst="rect">
            <a:avLst/>
          </a:prstGeom>
        </p:spPr>
        <p:style>
          <a:lnRef idx="0">
            <a:schemeClr val="accent1"/>
          </a:lnRef>
          <a:fillRef idx="3">
            <a:schemeClr val="accent1"/>
          </a:fillRef>
          <a:effectRef idx="3">
            <a:schemeClr val="accent1"/>
          </a:effectRef>
          <a:fontRef idx="minor">
            <a:schemeClr val="lt1"/>
          </a:fontRef>
        </p:style>
        <p:txBody>
          <a:bodyPr wrap="none" rtlCol="0">
            <a:spAutoFit/>
          </a:bodyPr>
          <a:lstStyle/>
          <a:p>
            <a:r>
              <a:rPr lang="en-US" sz="3600" b="1" dirty="0" smtClean="0">
                <a:solidFill>
                  <a:srgbClr val="000000"/>
                </a:solidFill>
              </a:rPr>
              <a:t>“Sexual </a:t>
            </a:r>
          </a:p>
          <a:p>
            <a:pPr algn="ctr"/>
            <a:r>
              <a:rPr lang="en-US" sz="3600" b="1" dirty="0" smtClean="0">
                <a:solidFill>
                  <a:srgbClr val="000000"/>
                </a:solidFill>
              </a:rPr>
              <a:t>harassment” </a:t>
            </a:r>
            <a:endParaRPr lang="en-US" sz="3600" b="1" dirty="0">
              <a:solidFill>
                <a:srgbClr val="000000"/>
              </a:solidFill>
            </a:endParaRPr>
          </a:p>
        </p:txBody>
      </p:sp>
      <p:sp>
        <p:nvSpPr>
          <p:cNvPr id="4" name="TextBox 3"/>
          <p:cNvSpPr txBox="1"/>
          <p:nvPr/>
        </p:nvSpPr>
        <p:spPr>
          <a:xfrm>
            <a:off x="331050" y="4118826"/>
            <a:ext cx="1975646" cy="646331"/>
          </a:xfrm>
          <a:prstGeom prst="rect">
            <a:avLst/>
          </a:prstGeom>
        </p:spPr>
        <p:style>
          <a:lnRef idx="0">
            <a:schemeClr val="accent3"/>
          </a:lnRef>
          <a:fillRef idx="3">
            <a:schemeClr val="accent3"/>
          </a:fillRef>
          <a:effectRef idx="3">
            <a:schemeClr val="accent3"/>
          </a:effectRef>
          <a:fontRef idx="minor">
            <a:schemeClr val="lt1"/>
          </a:fontRef>
        </p:style>
        <p:txBody>
          <a:bodyPr wrap="none" rtlCol="0">
            <a:spAutoFit/>
          </a:bodyPr>
          <a:lstStyle/>
          <a:p>
            <a:pPr algn="ctr"/>
            <a:r>
              <a:rPr lang="en-US" sz="3600" b="1" dirty="0" smtClean="0">
                <a:solidFill>
                  <a:srgbClr val="000000"/>
                </a:solidFill>
              </a:rPr>
              <a:t>“Privacy”</a:t>
            </a:r>
            <a:endParaRPr lang="en-US" sz="3600" b="1" dirty="0">
              <a:solidFill>
                <a:srgbClr val="000000"/>
              </a:solidFill>
            </a:endParaRPr>
          </a:p>
        </p:txBody>
      </p:sp>
      <p:sp>
        <p:nvSpPr>
          <p:cNvPr id="5" name="TextBox 4"/>
          <p:cNvSpPr txBox="1"/>
          <p:nvPr/>
        </p:nvSpPr>
        <p:spPr>
          <a:xfrm>
            <a:off x="282759" y="5115369"/>
            <a:ext cx="2685551" cy="954107"/>
          </a:xfrm>
          <a:prstGeom prst="rect">
            <a:avLst/>
          </a:prstGeom>
        </p:spPr>
        <p:style>
          <a:lnRef idx="0">
            <a:schemeClr val="accent4"/>
          </a:lnRef>
          <a:fillRef idx="3">
            <a:schemeClr val="accent4"/>
          </a:fillRef>
          <a:effectRef idx="3">
            <a:schemeClr val="accent4"/>
          </a:effectRef>
          <a:fontRef idx="minor">
            <a:schemeClr val="lt1"/>
          </a:fontRef>
        </p:style>
        <p:txBody>
          <a:bodyPr wrap="none" rtlCol="0">
            <a:spAutoFit/>
          </a:bodyPr>
          <a:lstStyle/>
          <a:p>
            <a:r>
              <a:rPr lang="en-US" sz="2800" b="1" dirty="0" smtClean="0">
                <a:solidFill>
                  <a:schemeClr val="bg1"/>
                </a:solidFill>
              </a:rPr>
              <a:t>“Shame  and </a:t>
            </a:r>
          </a:p>
          <a:p>
            <a:pPr algn="ctr"/>
            <a:r>
              <a:rPr lang="en-US" sz="2800" b="1" dirty="0" smtClean="0">
                <a:solidFill>
                  <a:schemeClr val="bg1"/>
                </a:solidFill>
              </a:rPr>
              <a:t>Embarrassment”</a:t>
            </a:r>
            <a:endParaRPr lang="en-US" sz="2800" b="1" dirty="0">
              <a:solidFill>
                <a:schemeClr val="bg1"/>
              </a:solidFill>
            </a:endParaRPr>
          </a:p>
        </p:txBody>
      </p:sp>
      <p:sp>
        <p:nvSpPr>
          <p:cNvPr id="6" name="TextBox 5"/>
          <p:cNvSpPr txBox="1"/>
          <p:nvPr/>
        </p:nvSpPr>
        <p:spPr>
          <a:xfrm>
            <a:off x="5161180" y="309368"/>
            <a:ext cx="3642306" cy="369332"/>
          </a:xfrm>
          <a:prstGeom prst="rect">
            <a:avLst/>
          </a:prstGeom>
        </p:spPr>
        <p:style>
          <a:lnRef idx="0">
            <a:schemeClr val="accent6"/>
          </a:lnRef>
          <a:fillRef idx="3">
            <a:schemeClr val="accent6"/>
          </a:fillRef>
          <a:effectRef idx="3">
            <a:schemeClr val="accent6"/>
          </a:effectRef>
          <a:fontRef idx="minor">
            <a:schemeClr val="lt1"/>
          </a:fontRef>
        </p:style>
        <p:txBody>
          <a:bodyPr wrap="none" rtlCol="0">
            <a:spAutoFit/>
          </a:bodyPr>
          <a:lstStyle/>
          <a:p>
            <a:r>
              <a:rPr lang="en-US" b="1" dirty="0" smtClean="0">
                <a:solidFill>
                  <a:srgbClr val="660066"/>
                </a:solidFill>
              </a:rPr>
              <a:t>Obstacles in Cross-Cultural Research  </a:t>
            </a:r>
            <a:endParaRPr lang="en-US" b="1" dirty="0">
              <a:solidFill>
                <a:srgbClr val="660066"/>
              </a:solidFill>
            </a:endParaRPr>
          </a:p>
        </p:txBody>
      </p:sp>
      <p:sp>
        <p:nvSpPr>
          <p:cNvPr id="8" name="Right Arrow 7"/>
          <p:cNvSpPr/>
          <p:nvPr/>
        </p:nvSpPr>
        <p:spPr>
          <a:xfrm>
            <a:off x="3150137" y="3055796"/>
            <a:ext cx="845098" cy="399955"/>
          </a:xfrm>
          <a:prstGeom prst="rightArrow">
            <a:avLst/>
          </a:prstGeom>
          <a:ln>
            <a:solidFill>
              <a:srgbClr val="000000"/>
            </a:solidFill>
          </a:ln>
        </p:spPr>
        <p:style>
          <a:lnRef idx="1">
            <a:schemeClr val="accent2"/>
          </a:lnRef>
          <a:fillRef idx="3">
            <a:schemeClr val="accent2"/>
          </a:fillRef>
          <a:effectRef idx="2">
            <a:schemeClr val="accent2"/>
          </a:effectRef>
          <a:fontRef idx="minor">
            <a:schemeClr val="lt1"/>
          </a:fontRef>
        </p:style>
        <p:txBody>
          <a:bodyPr rtlCol="0" anchor="ctr"/>
          <a:lstStyle/>
          <a:p>
            <a:pPr algn="ctr"/>
            <a:endParaRPr lang="en-US"/>
          </a:p>
        </p:txBody>
      </p:sp>
      <p:sp>
        <p:nvSpPr>
          <p:cNvPr id="9" name="Right Arrow 8"/>
          <p:cNvSpPr/>
          <p:nvPr/>
        </p:nvSpPr>
        <p:spPr>
          <a:xfrm>
            <a:off x="2545761" y="4246675"/>
            <a:ext cx="845098" cy="399955"/>
          </a:xfrm>
          <a:prstGeom prst="rightArrow">
            <a:avLst/>
          </a:prstGeom>
          <a:ln>
            <a:solidFill>
              <a:srgbClr val="000000"/>
            </a:solidFill>
          </a:ln>
        </p:spPr>
        <p:style>
          <a:lnRef idx="1">
            <a:schemeClr val="accent2"/>
          </a:lnRef>
          <a:fillRef idx="3">
            <a:schemeClr val="accent2"/>
          </a:fillRef>
          <a:effectRef idx="2">
            <a:schemeClr val="accent2"/>
          </a:effectRef>
          <a:fontRef idx="minor">
            <a:schemeClr val="lt1"/>
          </a:fontRef>
        </p:style>
        <p:txBody>
          <a:bodyPr rtlCol="0" anchor="ctr"/>
          <a:lstStyle/>
          <a:p>
            <a:pPr algn="ctr"/>
            <a:endParaRPr lang="en-US"/>
          </a:p>
        </p:txBody>
      </p:sp>
      <p:sp>
        <p:nvSpPr>
          <p:cNvPr id="10" name="Right Arrow 9"/>
          <p:cNvSpPr/>
          <p:nvPr/>
        </p:nvSpPr>
        <p:spPr>
          <a:xfrm>
            <a:off x="3150137" y="5346338"/>
            <a:ext cx="845098" cy="399955"/>
          </a:xfrm>
          <a:prstGeom prst="rightArrow">
            <a:avLst/>
          </a:prstGeom>
          <a:ln>
            <a:solidFill>
              <a:srgbClr val="000000"/>
            </a:solidFill>
          </a:ln>
        </p:spPr>
        <p:style>
          <a:lnRef idx="1">
            <a:schemeClr val="accent2"/>
          </a:lnRef>
          <a:fillRef idx="3">
            <a:schemeClr val="accent2"/>
          </a:fillRef>
          <a:effectRef idx="2">
            <a:schemeClr val="accent2"/>
          </a:effectRef>
          <a:fontRef idx="minor">
            <a:schemeClr val="lt1"/>
          </a:fontRef>
        </p:style>
        <p:txBody>
          <a:bodyPr rtlCol="0" anchor="ctr"/>
          <a:lstStyle/>
          <a:p>
            <a:pPr algn="ctr"/>
            <a:endParaRPr lang="en-US"/>
          </a:p>
        </p:txBody>
      </p:sp>
      <p:sp>
        <p:nvSpPr>
          <p:cNvPr id="11" name="TextBox 10"/>
          <p:cNvSpPr txBox="1"/>
          <p:nvPr/>
        </p:nvSpPr>
        <p:spPr>
          <a:xfrm>
            <a:off x="4145962" y="2687752"/>
            <a:ext cx="1916126" cy="1200329"/>
          </a:xfrm>
          <a:prstGeom prst="rect">
            <a:avLst/>
          </a:prstGeom>
        </p:spPr>
        <p:style>
          <a:lnRef idx="0">
            <a:schemeClr val="accent1"/>
          </a:lnRef>
          <a:fillRef idx="3">
            <a:schemeClr val="accent1"/>
          </a:fillRef>
          <a:effectRef idx="3">
            <a:schemeClr val="accent1"/>
          </a:effectRef>
          <a:fontRef idx="minor">
            <a:schemeClr val="lt1"/>
          </a:fontRef>
        </p:style>
        <p:txBody>
          <a:bodyPr wrap="square" rtlCol="0">
            <a:spAutoFit/>
          </a:bodyPr>
          <a:lstStyle/>
          <a:p>
            <a:endParaRPr lang="en-US" sz="3600" b="1" dirty="0" smtClean="0">
              <a:solidFill>
                <a:srgbClr val="000000"/>
              </a:solidFill>
            </a:endParaRPr>
          </a:p>
          <a:p>
            <a:endParaRPr lang="en-US" sz="3600" b="1" dirty="0">
              <a:solidFill>
                <a:srgbClr val="000000"/>
              </a:solidFill>
            </a:endParaRPr>
          </a:p>
        </p:txBody>
      </p:sp>
      <p:sp>
        <p:nvSpPr>
          <p:cNvPr id="12" name="TextBox 11"/>
          <p:cNvSpPr txBox="1"/>
          <p:nvPr/>
        </p:nvSpPr>
        <p:spPr>
          <a:xfrm>
            <a:off x="3802164" y="4118826"/>
            <a:ext cx="1852978" cy="646331"/>
          </a:xfrm>
          <a:prstGeom prst="rect">
            <a:avLst/>
          </a:prstGeom>
        </p:spPr>
        <p:style>
          <a:lnRef idx="0">
            <a:schemeClr val="accent3"/>
          </a:lnRef>
          <a:fillRef idx="3">
            <a:schemeClr val="accent3"/>
          </a:fillRef>
          <a:effectRef idx="3">
            <a:schemeClr val="accent3"/>
          </a:effectRef>
          <a:fontRef idx="minor">
            <a:schemeClr val="lt1"/>
          </a:fontRef>
        </p:style>
        <p:txBody>
          <a:bodyPr wrap="square" rtlCol="0">
            <a:spAutoFit/>
          </a:bodyPr>
          <a:lstStyle/>
          <a:p>
            <a:pPr algn="ctr"/>
            <a:r>
              <a:rPr lang="en-US" sz="3600" b="1" dirty="0">
                <a:solidFill>
                  <a:srgbClr val="000000"/>
                </a:solidFill>
              </a:rPr>
              <a:t> </a:t>
            </a:r>
            <a:r>
              <a:rPr lang="en-US" sz="3600" b="1" dirty="0" smtClean="0">
                <a:solidFill>
                  <a:srgbClr val="000000"/>
                </a:solidFill>
              </a:rPr>
              <a:t>    </a:t>
            </a:r>
            <a:endParaRPr lang="en-US" sz="3600" b="1" dirty="0">
              <a:solidFill>
                <a:srgbClr val="000000"/>
              </a:solidFill>
            </a:endParaRPr>
          </a:p>
        </p:txBody>
      </p:sp>
      <p:sp>
        <p:nvSpPr>
          <p:cNvPr id="13" name="TextBox 12"/>
          <p:cNvSpPr txBox="1"/>
          <p:nvPr/>
        </p:nvSpPr>
        <p:spPr>
          <a:xfrm>
            <a:off x="4145963" y="5267769"/>
            <a:ext cx="1435107" cy="954107"/>
          </a:xfrm>
          <a:prstGeom prst="rect">
            <a:avLst/>
          </a:prstGeom>
        </p:spPr>
        <p:style>
          <a:lnRef idx="0">
            <a:schemeClr val="accent4"/>
          </a:lnRef>
          <a:fillRef idx="3">
            <a:schemeClr val="accent4"/>
          </a:fillRef>
          <a:effectRef idx="3">
            <a:schemeClr val="accent4"/>
          </a:effectRef>
          <a:fontRef idx="minor">
            <a:schemeClr val="lt1"/>
          </a:fontRef>
        </p:style>
        <p:txBody>
          <a:bodyPr wrap="square" rtlCol="0">
            <a:spAutoFit/>
          </a:bodyPr>
          <a:lstStyle/>
          <a:p>
            <a:pPr algn="ctr"/>
            <a:endParaRPr lang="en-US" sz="2800" b="1" dirty="0" smtClean="0">
              <a:solidFill>
                <a:schemeClr val="bg1"/>
              </a:solidFill>
            </a:endParaRPr>
          </a:p>
          <a:p>
            <a:pPr algn="ctr"/>
            <a:endParaRPr lang="en-US" sz="2800" b="1" dirty="0">
              <a:solidFill>
                <a:schemeClr val="bg1"/>
              </a:solidFill>
            </a:endParaRPr>
          </a:p>
        </p:txBody>
      </p:sp>
      <p:sp>
        <p:nvSpPr>
          <p:cNvPr id="14" name="Right Arrow 13"/>
          <p:cNvSpPr/>
          <p:nvPr/>
        </p:nvSpPr>
        <p:spPr>
          <a:xfrm>
            <a:off x="6224427" y="3055796"/>
            <a:ext cx="845098" cy="399955"/>
          </a:xfrm>
          <a:prstGeom prst="rightArrow">
            <a:avLst/>
          </a:prstGeom>
          <a:ln>
            <a:solidFill>
              <a:srgbClr val="000000"/>
            </a:solidFill>
          </a:ln>
        </p:spPr>
        <p:style>
          <a:lnRef idx="1">
            <a:schemeClr val="accent2"/>
          </a:lnRef>
          <a:fillRef idx="3">
            <a:schemeClr val="accent2"/>
          </a:fillRef>
          <a:effectRef idx="2">
            <a:schemeClr val="accent2"/>
          </a:effectRef>
          <a:fontRef idx="minor">
            <a:schemeClr val="lt1"/>
          </a:fontRef>
        </p:style>
        <p:txBody>
          <a:bodyPr rtlCol="0" anchor="ctr"/>
          <a:lstStyle/>
          <a:p>
            <a:pPr algn="ctr"/>
            <a:endParaRPr lang="en-US"/>
          </a:p>
        </p:txBody>
      </p:sp>
      <p:sp>
        <p:nvSpPr>
          <p:cNvPr id="15" name="Right Arrow 14"/>
          <p:cNvSpPr/>
          <p:nvPr/>
        </p:nvSpPr>
        <p:spPr>
          <a:xfrm>
            <a:off x="5826836" y="4246675"/>
            <a:ext cx="845098" cy="399955"/>
          </a:xfrm>
          <a:prstGeom prst="rightArrow">
            <a:avLst/>
          </a:prstGeom>
          <a:ln>
            <a:solidFill>
              <a:srgbClr val="000000"/>
            </a:solidFill>
          </a:ln>
        </p:spPr>
        <p:style>
          <a:lnRef idx="1">
            <a:schemeClr val="accent2"/>
          </a:lnRef>
          <a:fillRef idx="3">
            <a:schemeClr val="accent2"/>
          </a:fillRef>
          <a:effectRef idx="2">
            <a:schemeClr val="accent2"/>
          </a:effectRef>
          <a:fontRef idx="minor">
            <a:schemeClr val="lt1"/>
          </a:fontRef>
        </p:style>
        <p:txBody>
          <a:bodyPr rtlCol="0" anchor="ctr"/>
          <a:lstStyle/>
          <a:p>
            <a:pPr algn="ctr"/>
            <a:endParaRPr lang="en-US"/>
          </a:p>
        </p:txBody>
      </p:sp>
      <p:sp>
        <p:nvSpPr>
          <p:cNvPr id="16" name="Right Arrow 15"/>
          <p:cNvSpPr/>
          <p:nvPr/>
        </p:nvSpPr>
        <p:spPr>
          <a:xfrm>
            <a:off x="5826836" y="5432507"/>
            <a:ext cx="845098" cy="399955"/>
          </a:xfrm>
          <a:prstGeom prst="rightArrow">
            <a:avLst/>
          </a:prstGeom>
          <a:ln>
            <a:solidFill>
              <a:srgbClr val="000000"/>
            </a:solidFill>
          </a:ln>
        </p:spPr>
        <p:style>
          <a:lnRef idx="1">
            <a:schemeClr val="accent2"/>
          </a:lnRef>
          <a:fillRef idx="3">
            <a:schemeClr val="accent2"/>
          </a:fillRef>
          <a:effectRef idx="2">
            <a:schemeClr val="accent2"/>
          </a:effectRef>
          <a:fontRef idx="minor">
            <a:schemeClr val="lt1"/>
          </a:fontRef>
        </p:style>
        <p:txBody>
          <a:bodyPr rtlCol="0" anchor="ctr"/>
          <a:lstStyle/>
          <a:p>
            <a:pPr algn="ctr"/>
            <a:endParaRPr lang="en-US"/>
          </a:p>
        </p:txBody>
      </p:sp>
      <p:sp>
        <p:nvSpPr>
          <p:cNvPr id="17" name="TextBox 16"/>
          <p:cNvSpPr txBox="1"/>
          <p:nvPr/>
        </p:nvSpPr>
        <p:spPr>
          <a:xfrm>
            <a:off x="7118639" y="2690861"/>
            <a:ext cx="1916126" cy="1200329"/>
          </a:xfrm>
          <a:prstGeom prst="rect">
            <a:avLst/>
          </a:prstGeom>
        </p:spPr>
        <p:style>
          <a:lnRef idx="0">
            <a:schemeClr val="accent1"/>
          </a:lnRef>
          <a:fillRef idx="3">
            <a:schemeClr val="accent1"/>
          </a:fillRef>
          <a:effectRef idx="3">
            <a:schemeClr val="accent1"/>
          </a:effectRef>
          <a:fontRef idx="minor">
            <a:schemeClr val="lt1"/>
          </a:fontRef>
        </p:style>
        <p:txBody>
          <a:bodyPr wrap="square" rtlCol="0">
            <a:spAutoFit/>
          </a:bodyPr>
          <a:lstStyle/>
          <a:p>
            <a:endParaRPr lang="en-US" sz="3600" b="1" dirty="0" smtClean="0">
              <a:solidFill>
                <a:srgbClr val="000000"/>
              </a:solidFill>
            </a:endParaRPr>
          </a:p>
          <a:p>
            <a:endParaRPr lang="en-US" sz="3600" b="1" dirty="0">
              <a:solidFill>
                <a:srgbClr val="000000"/>
              </a:solidFill>
            </a:endParaRPr>
          </a:p>
        </p:txBody>
      </p:sp>
      <p:sp>
        <p:nvSpPr>
          <p:cNvPr id="18" name="TextBox 17"/>
          <p:cNvSpPr txBox="1"/>
          <p:nvPr/>
        </p:nvSpPr>
        <p:spPr>
          <a:xfrm>
            <a:off x="6950508" y="4118826"/>
            <a:ext cx="1852978" cy="646331"/>
          </a:xfrm>
          <a:prstGeom prst="rect">
            <a:avLst/>
          </a:prstGeom>
        </p:spPr>
        <p:style>
          <a:lnRef idx="0">
            <a:schemeClr val="accent3"/>
          </a:lnRef>
          <a:fillRef idx="3">
            <a:schemeClr val="accent3"/>
          </a:fillRef>
          <a:effectRef idx="3">
            <a:schemeClr val="accent3"/>
          </a:effectRef>
          <a:fontRef idx="minor">
            <a:schemeClr val="lt1"/>
          </a:fontRef>
        </p:style>
        <p:txBody>
          <a:bodyPr wrap="square" rtlCol="0">
            <a:spAutoFit/>
          </a:bodyPr>
          <a:lstStyle/>
          <a:p>
            <a:pPr algn="ctr"/>
            <a:r>
              <a:rPr lang="en-US" sz="3600" b="1" dirty="0">
                <a:solidFill>
                  <a:srgbClr val="000000"/>
                </a:solidFill>
              </a:rPr>
              <a:t> </a:t>
            </a:r>
            <a:r>
              <a:rPr lang="en-US" sz="3600" b="1" dirty="0" smtClean="0">
                <a:solidFill>
                  <a:srgbClr val="000000"/>
                </a:solidFill>
              </a:rPr>
              <a:t>    </a:t>
            </a:r>
            <a:endParaRPr lang="en-US" sz="3600" b="1" dirty="0">
              <a:solidFill>
                <a:srgbClr val="000000"/>
              </a:solidFill>
            </a:endParaRPr>
          </a:p>
        </p:txBody>
      </p:sp>
      <p:sp>
        <p:nvSpPr>
          <p:cNvPr id="19" name="TextBox 18"/>
          <p:cNvSpPr txBox="1"/>
          <p:nvPr/>
        </p:nvSpPr>
        <p:spPr>
          <a:xfrm>
            <a:off x="6866331" y="5269239"/>
            <a:ext cx="1435107" cy="954107"/>
          </a:xfrm>
          <a:prstGeom prst="rect">
            <a:avLst/>
          </a:prstGeom>
        </p:spPr>
        <p:style>
          <a:lnRef idx="0">
            <a:schemeClr val="accent4"/>
          </a:lnRef>
          <a:fillRef idx="3">
            <a:schemeClr val="accent4"/>
          </a:fillRef>
          <a:effectRef idx="3">
            <a:schemeClr val="accent4"/>
          </a:effectRef>
          <a:fontRef idx="minor">
            <a:schemeClr val="lt1"/>
          </a:fontRef>
        </p:style>
        <p:txBody>
          <a:bodyPr wrap="square" rtlCol="0">
            <a:spAutoFit/>
          </a:bodyPr>
          <a:lstStyle/>
          <a:p>
            <a:pPr algn="ctr"/>
            <a:endParaRPr lang="en-US" sz="2800" b="1" dirty="0" smtClean="0">
              <a:solidFill>
                <a:schemeClr val="bg1"/>
              </a:solidFill>
            </a:endParaRPr>
          </a:p>
          <a:p>
            <a:pPr algn="ctr"/>
            <a:endParaRPr lang="en-US" sz="2800" b="1" dirty="0">
              <a:solidFill>
                <a:schemeClr val="bg1"/>
              </a:solidFill>
            </a:endParaRPr>
          </a:p>
        </p:txBody>
      </p:sp>
      <p:cxnSp>
        <p:nvCxnSpPr>
          <p:cNvPr id="22" name="Straight Arrow Connector 21"/>
          <p:cNvCxnSpPr/>
          <p:nvPr/>
        </p:nvCxnSpPr>
        <p:spPr>
          <a:xfrm>
            <a:off x="7233811" y="2055909"/>
            <a:ext cx="470092" cy="582391"/>
          </a:xfrm>
          <a:prstGeom prst="straightConnector1">
            <a:avLst/>
          </a:prstGeom>
          <a:ln>
            <a:solidFill>
              <a:srgbClr val="000000"/>
            </a:solidFill>
            <a:tailEnd type="arrow"/>
          </a:ln>
        </p:spPr>
        <p:style>
          <a:lnRef idx="2">
            <a:schemeClr val="accent1"/>
          </a:lnRef>
          <a:fillRef idx="0">
            <a:schemeClr val="accent1"/>
          </a:fillRef>
          <a:effectRef idx="1">
            <a:schemeClr val="accent1"/>
          </a:effectRef>
          <a:fontRef idx="minor">
            <a:schemeClr val="tx1"/>
          </a:fontRef>
        </p:style>
      </p:cxnSp>
      <p:sp>
        <p:nvSpPr>
          <p:cNvPr id="7" name="TextBox 6"/>
          <p:cNvSpPr txBox="1"/>
          <p:nvPr/>
        </p:nvSpPr>
        <p:spPr>
          <a:xfrm>
            <a:off x="4526209" y="1205095"/>
            <a:ext cx="4187602" cy="923330"/>
          </a:xfrm>
          <a:prstGeom prst="rect">
            <a:avLst/>
          </a:prstGeom>
        </p:spPr>
        <p:style>
          <a:lnRef idx="2">
            <a:schemeClr val="dk1"/>
          </a:lnRef>
          <a:fillRef idx="1">
            <a:schemeClr val="lt1"/>
          </a:fillRef>
          <a:effectRef idx="0">
            <a:schemeClr val="dk1"/>
          </a:effectRef>
          <a:fontRef idx="minor">
            <a:schemeClr val="dk1"/>
          </a:fontRef>
        </p:style>
        <p:txBody>
          <a:bodyPr wrap="none" rtlCol="0">
            <a:spAutoFit/>
          </a:bodyPr>
          <a:lstStyle/>
          <a:p>
            <a:pPr algn="just"/>
            <a:r>
              <a:rPr lang="en-US" dirty="0" smtClean="0">
                <a:solidFill>
                  <a:srgbClr val="660066"/>
                </a:solidFill>
              </a:rPr>
              <a:t>If you are bilingual, translate the following </a:t>
            </a:r>
          </a:p>
          <a:p>
            <a:r>
              <a:rPr lang="en-US" dirty="0" smtClean="0">
                <a:solidFill>
                  <a:srgbClr val="660066"/>
                </a:solidFill>
              </a:rPr>
              <a:t>words in another language. Next, translate</a:t>
            </a:r>
          </a:p>
          <a:p>
            <a:r>
              <a:rPr lang="en-US" dirty="0">
                <a:solidFill>
                  <a:srgbClr val="660066"/>
                </a:solidFill>
              </a:rPr>
              <a:t>t</a:t>
            </a:r>
            <a:r>
              <a:rPr lang="en-US" dirty="0" smtClean="0">
                <a:solidFill>
                  <a:srgbClr val="660066"/>
                </a:solidFill>
              </a:rPr>
              <a:t>hem back in English. What will you get?</a:t>
            </a:r>
            <a:endParaRPr lang="en-US" dirty="0">
              <a:solidFill>
                <a:srgbClr val="660066"/>
              </a:solidFill>
            </a:endParaRPr>
          </a:p>
        </p:txBody>
      </p:sp>
      <p:sp>
        <p:nvSpPr>
          <p:cNvPr id="23" name="TextBox 22"/>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62316426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996210" y="1285969"/>
            <a:ext cx="3740126" cy="584776"/>
          </a:xfrm>
          <a:prstGeom prst="rect">
            <a:avLst/>
          </a:prstGeom>
        </p:spPr>
        <p:style>
          <a:lnRef idx="1">
            <a:schemeClr val="accent1"/>
          </a:lnRef>
          <a:fillRef idx="2">
            <a:schemeClr val="accent1"/>
          </a:fillRef>
          <a:effectRef idx="1">
            <a:schemeClr val="accent1"/>
          </a:effectRef>
          <a:fontRef idx="minor">
            <a:schemeClr val="dk1"/>
          </a:fontRef>
        </p:style>
        <p:txBody>
          <a:bodyPr wrap="none" rtlCol="0">
            <a:spAutoFit/>
          </a:bodyPr>
          <a:lstStyle/>
          <a:p>
            <a:pPr algn="ctr"/>
            <a:r>
              <a:rPr lang="en-US" sz="3200" b="1" dirty="0" smtClean="0"/>
              <a:t>Cultural Applicability</a:t>
            </a:r>
            <a:endParaRPr lang="en-US" sz="3200" b="1" dirty="0"/>
          </a:p>
        </p:txBody>
      </p:sp>
      <p:sp>
        <p:nvSpPr>
          <p:cNvPr id="3" name="TextBox 2"/>
          <p:cNvSpPr txBox="1"/>
          <p:nvPr/>
        </p:nvSpPr>
        <p:spPr>
          <a:xfrm>
            <a:off x="609600" y="2819401"/>
            <a:ext cx="7703456" cy="2893100"/>
          </a:xfrm>
          <a:prstGeom prst="rect">
            <a:avLst/>
          </a:prstGeom>
          <a:solidFill>
            <a:srgbClr val="FFC000"/>
          </a:solidFill>
          <a:ln w="28575" cmpd="sng">
            <a:solidFill>
              <a:schemeClr val="bg1"/>
            </a:solidFill>
          </a:ln>
        </p:spPr>
        <p:txBody>
          <a:bodyPr wrap="square" rtlCol="0">
            <a:spAutoFit/>
          </a:bodyPr>
          <a:lstStyle/>
          <a:p>
            <a:r>
              <a:rPr lang="en-US" sz="2800" b="1" i="1" dirty="0" smtClean="0">
                <a:solidFill>
                  <a:schemeClr val="bg1"/>
                </a:solidFill>
              </a:rPr>
              <a:t>My neighbor has just received some singular </a:t>
            </a:r>
          </a:p>
          <a:p>
            <a:r>
              <a:rPr lang="en-US" sz="2800" b="1" i="1" dirty="0" smtClean="0">
                <a:solidFill>
                  <a:schemeClr val="bg1"/>
                </a:solidFill>
              </a:rPr>
              <a:t>visitors. He received one after the other a doctor, a lawyer, and a priest. What is going on at my neighbor’s? </a:t>
            </a:r>
          </a:p>
          <a:p>
            <a:endParaRPr lang="en-US" sz="2800" b="1" i="1" dirty="0" smtClean="0">
              <a:solidFill>
                <a:schemeClr val="bg1"/>
              </a:solidFill>
            </a:endParaRPr>
          </a:p>
          <a:p>
            <a:r>
              <a:rPr lang="en-US" sz="2400" b="1" i="1" dirty="0" smtClean="0">
                <a:solidFill>
                  <a:schemeClr val="bg1"/>
                </a:solidFill>
              </a:rPr>
              <a:t>(Alfred Binet. From an IQ test, the early 1900s)</a:t>
            </a:r>
            <a:endParaRPr lang="en-US" sz="2400" b="1" dirty="0" smtClean="0">
              <a:solidFill>
                <a:schemeClr val="bg1"/>
              </a:solidFill>
            </a:endParaRPr>
          </a:p>
          <a:p>
            <a:endParaRPr lang="en-US" dirty="0"/>
          </a:p>
        </p:txBody>
      </p:sp>
      <p:sp>
        <p:nvSpPr>
          <p:cNvPr id="4" name="TextBox 3"/>
          <p:cNvSpPr txBox="1"/>
          <p:nvPr/>
        </p:nvSpPr>
        <p:spPr>
          <a:xfrm>
            <a:off x="5161180" y="309368"/>
            <a:ext cx="3642306" cy="369332"/>
          </a:xfrm>
          <a:prstGeom prst="rect">
            <a:avLst/>
          </a:prstGeom>
        </p:spPr>
        <p:style>
          <a:lnRef idx="0">
            <a:schemeClr val="accent6"/>
          </a:lnRef>
          <a:fillRef idx="3">
            <a:schemeClr val="accent6"/>
          </a:fillRef>
          <a:effectRef idx="3">
            <a:schemeClr val="accent6"/>
          </a:effectRef>
          <a:fontRef idx="minor">
            <a:schemeClr val="lt1"/>
          </a:fontRef>
        </p:style>
        <p:txBody>
          <a:bodyPr wrap="none" rtlCol="0">
            <a:spAutoFit/>
          </a:bodyPr>
          <a:lstStyle/>
          <a:p>
            <a:r>
              <a:rPr lang="en-US" b="1" dirty="0" smtClean="0">
                <a:solidFill>
                  <a:srgbClr val="660066"/>
                </a:solidFill>
              </a:rPr>
              <a:t>Obstacles in Cross-Cultural Research  </a:t>
            </a:r>
            <a:endParaRPr lang="en-US" b="1" dirty="0">
              <a:solidFill>
                <a:srgbClr val="660066"/>
              </a:solidFill>
            </a:endParaRPr>
          </a:p>
        </p:txBody>
      </p:sp>
      <p:sp>
        <p:nvSpPr>
          <p:cNvPr id="5" name="TextBox 4"/>
          <p:cNvSpPr txBox="1"/>
          <p:nvPr/>
        </p:nvSpPr>
        <p:spPr>
          <a:xfrm>
            <a:off x="5437999" y="1870745"/>
            <a:ext cx="3365487" cy="646331"/>
          </a:xfrm>
          <a:prstGeom prst="rect">
            <a:avLst/>
          </a:prstGeom>
        </p:spPr>
        <p:style>
          <a:lnRef idx="2">
            <a:schemeClr val="dk1"/>
          </a:lnRef>
          <a:fillRef idx="1">
            <a:schemeClr val="lt1"/>
          </a:fillRef>
          <a:effectRef idx="0">
            <a:schemeClr val="dk1"/>
          </a:effectRef>
          <a:fontRef idx="minor">
            <a:schemeClr val="dk1"/>
          </a:fontRef>
        </p:style>
        <p:txBody>
          <a:bodyPr wrap="none" rtlCol="0">
            <a:spAutoFit/>
          </a:bodyPr>
          <a:lstStyle/>
          <a:p>
            <a:pPr algn="just"/>
            <a:r>
              <a:rPr lang="en-US" dirty="0" smtClean="0">
                <a:solidFill>
                  <a:srgbClr val="660066"/>
                </a:solidFill>
              </a:rPr>
              <a:t>Could a child from a non-Western</a:t>
            </a:r>
          </a:p>
          <a:p>
            <a:pPr algn="just"/>
            <a:r>
              <a:rPr lang="en-US" dirty="0">
                <a:solidFill>
                  <a:srgbClr val="660066"/>
                </a:solidFill>
              </a:rPr>
              <a:t>c</a:t>
            </a:r>
            <a:r>
              <a:rPr lang="en-US" dirty="0" smtClean="0">
                <a:solidFill>
                  <a:srgbClr val="660066"/>
                </a:solidFill>
              </a:rPr>
              <a:t>ulture understand this question?</a:t>
            </a:r>
            <a:endParaRPr lang="en-US" dirty="0">
              <a:solidFill>
                <a:srgbClr val="660066"/>
              </a:solidFill>
            </a:endParaRPr>
          </a:p>
        </p:txBody>
      </p:sp>
      <p:sp>
        <p:nvSpPr>
          <p:cNvPr id="6" name="TextBox 5"/>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3476090820"/>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799772" y="990600"/>
            <a:ext cx="2315458" cy="584776"/>
          </a:xfrm>
          <a:prstGeom prst="rect">
            <a:avLst/>
          </a:prstGeom>
        </p:spPr>
        <p:style>
          <a:lnRef idx="1">
            <a:schemeClr val="accent1"/>
          </a:lnRef>
          <a:fillRef idx="2">
            <a:schemeClr val="accent1"/>
          </a:fillRef>
          <a:effectRef idx="1">
            <a:schemeClr val="accent1"/>
          </a:effectRef>
          <a:fontRef idx="minor">
            <a:schemeClr val="dk1"/>
          </a:fontRef>
        </p:style>
        <p:txBody>
          <a:bodyPr wrap="none" rtlCol="0">
            <a:spAutoFit/>
          </a:bodyPr>
          <a:lstStyle/>
          <a:p>
            <a:pPr algn="ctr"/>
            <a:r>
              <a:rPr lang="en-US" sz="3200" b="1" dirty="0" smtClean="0"/>
              <a:t>Cultural Bias</a:t>
            </a:r>
            <a:endParaRPr lang="en-US" sz="3200" b="1" dirty="0"/>
          </a:p>
        </p:txBody>
      </p:sp>
      <p:sp>
        <p:nvSpPr>
          <p:cNvPr id="5" name="TextBox 4"/>
          <p:cNvSpPr txBox="1"/>
          <p:nvPr/>
        </p:nvSpPr>
        <p:spPr>
          <a:xfrm>
            <a:off x="685800" y="2514600"/>
            <a:ext cx="7239000" cy="2677656"/>
          </a:xfrm>
          <a:prstGeom prst="rect">
            <a:avLst/>
          </a:prstGeom>
          <a:solidFill>
            <a:srgbClr val="FFC000"/>
          </a:solidFill>
          <a:ln w="38100" cmpd="sng">
            <a:solidFill>
              <a:schemeClr val="bg1"/>
            </a:solidFill>
          </a:ln>
        </p:spPr>
        <p:txBody>
          <a:bodyPr wrap="square" rtlCol="0">
            <a:spAutoFit/>
          </a:bodyPr>
          <a:lstStyle/>
          <a:p>
            <a:r>
              <a:rPr lang="en-US" sz="2400" b="1" dirty="0" smtClean="0">
                <a:solidFill>
                  <a:schemeClr val="bg1"/>
                </a:solidFill>
              </a:rPr>
              <a:t>In self-assessment surveys, three national groups consistently mark themselves as “hardest working”:</a:t>
            </a:r>
          </a:p>
          <a:p>
            <a:r>
              <a:rPr lang="en-US" sz="2400" b="1" u="sng" dirty="0" smtClean="0">
                <a:solidFill>
                  <a:srgbClr val="FF0000"/>
                </a:solidFill>
              </a:rPr>
              <a:t>Ethiopia, Tanzania, and Zimbabwe</a:t>
            </a:r>
            <a:r>
              <a:rPr lang="en-US" sz="2400" b="1" dirty="0" smtClean="0">
                <a:solidFill>
                  <a:srgbClr val="FF0000"/>
                </a:solidFill>
              </a:rPr>
              <a:t>.</a:t>
            </a:r>
          </a:p>
          <a:p>
            <a:endParaRPr lang="en-US" sz="2400" b="1" dirty="0" smtClean="0">
              <a:solidFill>
                <a:srgbClr val="0000FF"/>
              </a:solidFill>
            </a:endParaRPr>
          </a:p>
          <a:p>
            <a:r>
              <a:rPr lang="en-US" sz="2400" b="1" dirty="0" smtClean="0">
                <a:solidFill>
                  <a:srgbClr val="0000FF"/>
                </a:solidFill>
              </a:rPr>
              <a:t>Respondents from </a:t>
            </a:r>
            <a:r>
              <a:rPr lang="en-US" sz="2400" b="1" u="sng" dirty="0" smtClean="0">
                <a:solidFill>
                  <a:srgbClr val="0000FF"/>
                </a:solidFill>
              </a:rPr>
              <a:t>Chinese, Korean, and Japanese</a:t>
            </a:r>
            <a:r>
              <a:rPr lang="en-US" sz="2400" b="1" u="sng" dirty="0" smtClean="0">
                <a:solidFill>
                  <a:schemeClr val="bg1"/>
                </a:solidFill>
              </a:rPr>
              <a:t> </a:t>
            </a:r>
            <a:r>
              <a:rPr lang="en-US" sz="2400" b="1" dirty="0" smtClean="0">
                <a:solidFill>
                  <a:schemeClr val="bg1"/>
                </a:solidFill>
              </a:rPr>
              <a:t>samples evaluate themselves among least hard-working in the world!</a:t>
            </a:r>
          </a:p>
        </p:txBody>
      </p:sp>
      <p:sp>
        <p:nvSpPr>
          <p:cNvPr id="6" name="TextBox 5"/>
          <p:cNvSpPr txBox="1"/>
          <p:nvPr/>
        </p:nvSpPr>
        <p:spPr>
          <a:xfrm>
            <a:off x="5161180" y="309368"/>
            <a:ext cx="3642306" cy="369332"/>
          </a:xfrm>
          <a:prstGeom prst="rect">
            <a:avLst/>
          </a:prstGeom>
        </p:spPr>
        <p:style>
          <a:lnRef idx="0">
            <a:schemeClr val="accent6"/>
          </a:lnRef>
          <a:fillRef idx="3">
            <a:schemeClr val="accent6"/>
          </a:fillRef>
          <a:effectRef idx="3">
            <a:schemeClr val="accent6"/>
          </a:effectRef>
          <a:fontRef idx="minor">
            <a:schemeClr val="lt1"/>
          </a:fontRef>
        </p:style>
        <p:txBody>
          <a:bodyPr wrap="none" rtlCol="0">
            <a:spAutoFit/>
          </a:bodyPr>
          <a:lstStyle/>
          <a:p>
            <a:r>
              <a:rPr lang="en-US" b="1" dirty="0" smtClean="0">
                <a:solidFill>
                  <a:srgbClr val="660066"/>
                </a:solidFill>
              </a:rPr>
              <a:t>Obstacles in Cross-Cultural Research  </a:t>
            </a:r>
            <a:endParaRPr lang="en-US" b="1" dirty="0">
              <a:solidFill>
                <a:srgbClr val="660066"/>
              </a:solidFill>
            </a:endParaRPr>
          </a:p>
        </p:txBody>
      </p:sp>
      <p:sp>
        <p:nvSpPr>
          <p:cNvPr id="7" name="TextBox 6"/>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153374054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533400" y="762000"/>
            <a:ext cx="3429000" cy="769441"/>
          </a:xfrm>
          <a:prstGeom prst="rect">
            <a:avLst/>
          </a:prstGeom>
        </p:spPr>
        <p:style>
          <a:lnRef idx="1">
            <a:schemeClr val="accent3"/>
          </a:lnRef>
          <a:fillRef idx="2">
            <a:schemeClr val="accent3"/>
          </a:fillRef>
          <a:effectRef idx="1">
            <a:schemeClr val="accent3"/>
          </a:effectRef>
          <a:fontRef idx="minor">
            <a:schemeClr val="dk1"/>
          </a:fontRef>
        </p:style>
        <p:txBody>
          <a:bodyPr wrap="square" rtlCol="0">
            <a:spAutoFit/>
          </a:bodyPr>
          <a:lstStyle/>
          <a:p>
            <a:pPr algn="ctr"/>
            <a:r>
              <a:rPr lang="en-US" sz="4400" b="1" dirty="0" smtClean="0"/>
              <a:t>Experiment</a:t>
            </a:r>
            <a:endParaRPr lang="en-US" sz="4400" b="1" dirty="0"/>
          </a:p>
        </p:txBody>
      </p:sp>
      <p:sp>
        <p:nvSpPr>
          <p:cNvPr id="3" name="TextBox 2"/>
          <p:cNvSpPr txBox="1"/>
          <p:nvPr/>
        </p:nvSpPr>
        <p:spPr>
          <a:xfrm>
            <a:off x="381000" y="2514600"/>
            <a:ext cx="4419600" cy="2062103"/>
          </a:xfrm>
          <a:prstGeom prst="rect">
            <a:avLst/>
          </a:prstGeom>
        </p:spPr>
        <p:style>
          <a:lnRef idx="1">
            <a:schemeClr val="accent2"/>
          </a:lnRef>
          <a:fillRef idx="2">
            <a:schemeClr val="accent2"/>
          </a:fillRef>
          <a:effectRef idx="1">
            <a:schemeClr val="accent2"/>
          </a:effectRef>
          <a:fontRef idx="minor">
            <a:schemeClr val="dk1"/>
          </a:fontRef>
        </p:style>
        <p:txBody>
          <a:bodyPr wrap="square" rtlCol="0">
            <a:spAutoFit/>
          </a:bodyPr>
          <a:lstStyle/>
          <a:p>
            <a:r>
              <a:rPr lang="en-US" sz="3200" b="1" dirty="0" smtClean="0"/>
              <a:t>Independent Variable: </a:t>
            </a:r>
          </a:p>
          <a:p>
            <a:r>
              <a:rPr lang="en-US" sz="3200" b="1" dirty="0" smtClean="0"/>
              <a:t>Conditions controlled by the experimenter </a:t>
            </a:r>
            <a:endParaRPr lang="en-US" sz="3200" b="1" dirty="0"/>
          </a:p>
        </p:txBody>
      </p:sp>
      <p:sp>
        <p:nvSpPr>
          <p:cNvPr id="4" name="TextBox 3"/>
          <p:cNvSpPr txBox="1"/>
          <p:nvPr/>
        </p:nvSpPr>
        <p:spPr>
          <a:xfrm>
            <a:off x="6096000" y="2590800"/>
            <a:ext cx="2438400" cy="2062103"/>
          </a:xfrm>
          <a:prstGeom prst="rect">
            <a:avLst/>
          </a:prstGeom>
        </p:spPr>
        <p:style>
          <a:lnRef idx="1">
            <a:schemeClr val="accent4"/>
          </a:lnRef>
          <a:fillRef idx="2">
            <a:schemeClr val="accent4"/>
          </a:fillRef>
          <a:effectRef idx="1">
            <a:schemeClr val="accent4"/>
          </a:effectRef>
          <a:fontRef idx="minor">
            <a:schemeClr val="dk1"/>
          </a:fontRef>
        </p:style>
        <p:txBody>
          <a:bodyPr wrap="square" rtlCol="0">
            <a:spAutoFit/>
          </a:bodyPr>
          <a:lstStyle/>
          <a:p>
            <a:r>
              <a:rPr lang="en-US" sz="3200" b="1" dirty="0" smtClean="0"/>
              <a:t>Dependent Variable:  </a:t>
            </a:r>
          </a:p>
          <a:p>
            <a:r>
              <a:rPr lang="en-US" sz="3200" b="1" dirty="0" smtClean="0"/>
              <a:t>Something  you study</a:t>
            </a:r>
            <a:endParaRPr lang="en-US" sz="3200" b="1" dirty="0"/>
          </a:p>
        </p:txBody>
      </p:sp>
      <p:sp>
        <p:nvSpPr>
          <p:cNvPr id="5" name="Right Arrow 4"/>
          <p:cNvSpPr/>
          <p:nvPr/>
        </p:nvSpPr>
        <p:spPr>
          <a:xfrm>
            <a:off x="4876800" y="3276600"/>
            <a:ext cx="1130808" cy="484632"/>
          </a:xfrm>
          <a:prstGeom prst="rightArrow">
            <a:avLst/>
          </a:prstGeom>
        </p:spPr>
        <p:style>
          <a:lnRef idx="1">
            <a:schemeClr val="accent6"/>
          </a:lnRef>
          <a:fillRef idx="2">
            <a:schemeClr val="accent6"/>
          </a:fillRef>
          <a:effectRef idx="1">
            <a:schemeClr val="accent6"/>
          </a:effectRef>
          <a:fontRef idx="minor">
            <a:schemeClr val="dk1"/>
          </a:fontRef>
        </p:style>
        <p:txBody>
          <a:bodyPr rtlCol="0" anchor="ctr"/>
          <a:lstStyle/>
          <a:p>
            <a:pPr algn="ctr"/>
            <a:endParaRPr lang="en-US"/>
          </a:p>
        </p:txBody>
      </p:sp>
      <p:sp>
        <p:nvSpPr>
          <p:cNvPr id="6" name="TextBox 5"/>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3699168981"/>
      </p:ext>
    </p:extLst>
  </p:cSld>
  <p:clrMapOvr>
    <a:masterClrMapping/>
  </p:clrMapOvr>
  <p:timing>
    <p:tnLst>
      <p:par>
        <p:cTn xmlns:p14="http://schemas.microsoft.com/office/powerpoint/2010/mai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621293" y="398922"/>
            <a:ext cx="4095743" cy="369332"/>
          </a:xfrm>
          <a:prstGeom prst="rect">
            <a:avLst/>
          </a:prstGeom>
        </p:spPr>
        <p:style>
          <a:lnRef idx="0">
            <a:schemeClr val="accent2"/>
          </a:lnRef>
          <a:fillRef idx="3">
            <a:schemeClr val="accent2"/>
          </a:fillRef>
          <a:effectRef idx="3">
            <a:schemeClr val="accent2"/>
          </a:effectRef>
          <a:fontRef idx="minor">
            <a:schemeClr val="lt1"/>
          </a:fontRef>
        </p:style>
        <p:txBody>
          <a:bodyPr wrap="none" rtlCol="0">
            <a:spAutoFit/>
          </a:bodyPr>
          <a:lstStyle/>
          <a:p>
            <a:r>
              <a:rPr lang="en-US" b="1" dirty="0" smtClean="0">
                <a:solidFill>
                  <a:schemeClr val="bg1"/>
                </a:solidFill>
              </a:rPr>
              <a:t>Other methods of cross-cultural research</a:t>
            </a:r>
            <a:endParaRPr lang="en-US" b="1" dirty="0">
              <a:solidFill>
                <a:schemeClr val="bg1"/>
              </a:solidFill>
            </a:endParaRPr>
          </a:p>
        </p:txBody>
      </p:sp>
      <p:sp>
        <p:nvSpPr>
          <p:cNvPr id="3" name="Folded Corner 2"/>
          <p:cNvSpPr/>
          <p:nvPr/>
        </p:nvSpPr>
        <p:spPr>
          <a:xfrm>
            <a:off x="732659" y="1432863"/>
            <a:ext cx="2491043" cy="3020410"/>
          </a:xfrm>
          <a:prstGeom prst="foldedCorner">
            <a:avLst/>
          </a:prstGeom>
          <a:ln/>
        </p:spPr>
        <p:style>
          <a:lnRef idx="1">
            <a:schemeClr val="accent3"/>
          </a:lnRef>
          <a:fillRef idx="3">
            <a:schemeClr val="accent3"/>
          </a:fillRef>
          <a:effectRef idx="2">
            <a:schemeClr val="accent3"/>
          </a:effectRef>
          <a:fontRef idx="minor">
            <a:schemeClr val="lt1"/>
          </a:fontRef>
        </p:style>
        <p:txBody>
          <a:bodyPr rtlCol="0" anchor="ctr"/>
          <a:lstStyle/>
          <a:p>
            <a:pPr algn="ctr"/>
            <a:r>
              <a:rPr lang="en-US" sz="2800" b="1" dirty="0" smtClean="0">
                <a:solidFill>
                  <a:srgbClr val="000000"/>
                </a:solidFill>
              </a:rPr>
              <a:t>Content-Analysis</a:t>
            </a:r>
            <a:endParaRPr lang="en-US" sz="2800" b="1" dirty="0">
              <a:solidFill>
                <a:srgbClr val="000000"/>
              </a:solidFill>
            </a:endParaRPr>
          </a:p>
        </p:txBody>
      </p:sp>
      <p:sp>
        <p:nvSpPr>
          <p:cNvPr id="4" name="Sun 3"/>
          <p:cNvSpPr/>
          <p:nvPr/>
        </p:nvSpPr>
        <p:spPr>
          <a:xfrm>
            <a:off x="4746007" y="1237473"/>
            <a:ext cx="3459781" cy="3346060"/>
          </a:xfrm>
          <a:prstGeom prst="sun">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en-US" sz="2400" b="1" dirty="0" smtClean="0">
                <a:solidFill>
                  <a:srgbClr val="000000"/>
                </a:solidFill>
              </a:rPr>
              <a:t>Meta-Analysis</a:t>
            </a:r>
            <a:endParaRPr lang="en-US" sz="2400" b="1" dirty="0">
              <a:solidFill>
                <a:srgbClr val="000000"/>
              </a:solidFill>
            </a:endParaRPr>
          </a:p>
        </p:txBody>
      </p:sp>
      <p:sp>
        <p:nvSpPr>
          <p:cNvPr id="6" name="Diamond 5"/>
          <p:cNvSpPr/>
          <p:nvPr/>
        </p:nvSpPr>
        <p:spPr>
          <a:xfrm>
            <a:off x="2930637" y="4371859"/>
            <a:ext cx="3174859" cy="1945763"/>
          </a:xfrm>
          <a:prstGeom prst="diamond">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en-US" b="1" dirty="0" smtClean="0">
                <a:solidFill>
                  <a:srgbClr val="000000"/>
                </a:solidFill>
              </a:rPr>
              <a:t>Focus-Group Methodology</a:t>
            </a:r>
            <a:endParaRPr lang="en-US" b="1" dirty="0">
              <a:solidFill>
                <a:srgbClr val="000000"/>
              </a:solidFill>
            </a:endParaRPr>
          </a:p>
        </p:txBody>
      </p:sp>
      <p:sp>
        <p:nvSpPr>
          <p:cNvPr id="7" name="TextBox 6"/>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147320635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787731" y="352002"/>
            <a:ext cx="6086973" cy="400110"/>
          </a:xfrm>
          <a:prstGeom prst="rect">
            <a:avLst/>
          </a:prstGeom>
        </p:spPr>
        <p:style>
          <a:lnRef idx="1">
            <a:schemeClr val="dk1"/>
          </a:lnRef>
          <a:fillRef idx="2">
            <a:schemeClr val="dk1"/>
          </a:fillRef>
          <a:effectRef idx="1">
            <a:schemeClr val="dk1"/>
          </a:effectRef>
          <a:fontRef idx="minor">
            <a:schemeClr val="dk1"/>
          </a:fontRef>
        </p:style>
        <p:txBody>
          <a:bodyPr wrap="none" rtlCol="0">
            <a:spAutoFit/>
          </a:bodyPr>
          <a:lstStyle/>
          <a:p>
            <a:r>
              <a:rPr lang="en-US" sz="2000" dirty="0" smtClean="0"/>
              <a:t>Comparing two Phenomena in Cross-Cultural Psychology</a:t>
            </a:r>
            <a:endParaRPr lang="en-US" sz="2000" dirty="0"/>
          </a:p>
        </p:txBody>
      </p:sp>
      <p:sp>
        <p:nvSpPr>
          <p:cNvPr id="3" name="Rectangle 2"/>
          <p:cNvSpPr/>
          <p:nvPr/>
        </p:nvSpPr>
        <p:spPr>
          <a:xfrm>
            <a:off x="1787731" y="1555652"/>
            <a:ext cx="6086972" cy="4154983"/>
          </a:xfrm>
          <a:prstGeom prst="rect">
            <a:avLst/>
          </a:prstGeom>
        </p:spPr>
        <p:style>
          <a:lnRef idx="0">
            <a:schemeClr val="accent4"/>
          </a:lnRef>
          <a:fillRef idx="3">
            <a:schemeClr val="accent4"/>
          </a:fillRef>
          <a:effectRef idx="3">
            <a:schemeClr val="accent4"/>
          </a:effectRef>
          <a:fontRef idx="minor">
            <a:schemeClr val="lt1"/>
          </a:fontRef>
        </p:style>
        <p:txBody>
          <a:bodyPr wrap="square">
            <a:spAutoFit/>
          </a:bodyPr>
          <a:lstStyle/>
          <a:p>
            <a:pPr algn="just"/>
            <a:r>
              <a:rPr lang="en-US" sz="2400" dirty="0">
                <a:solidFill>
                  <a:schemeClr val="bg1"/>
                </a:solidFill>
              </a:rPr>
              <a:t>Psychologists supporting the </a:t>
            </a:r>
            <a:r>
              <a:rPr lang="en-US" sz="2400" dirty="0">
                <a:solidFill>
                  <a:srgbClr val="FF0000"/>
                </a:solidFill>
              </a:rPr>
              <a:t>absolutist approach</a:t>
            </a:r>
            <a:r>
              <a:rPr lang="en-US" sz="2400" dirty="0">
                <a:solidFill>
                  <a:schemeClr val="bg1"/>
                </a:solidFill>
              </a:rPr>
              <a:t> (often called the universalist approach) will argue that psychological phenomena are basically the same in all cultures: honesty is honesty, sexual abuse is abuse, and depression is depression, no matter where, when, or how the researcher studies these and other psychological phenomena. Within this approach, there is a tendency to use the standards of one group as the norms for viewing other groups. </a:t>
            </a:r>
          </a:p>
        </p:txBody>
      </p:sp>
      <p:sp>
        <p:nvSpPr>
          <p:cNvPr id="4" name="TextBox 3"/>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33364850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950882" y="545353"/>
            <a:ext cx="3226289" cy="369332"/>
          </a:xfrm>
          <a:prstGeom prst="rect">
            <a:avLst/>
          </a:prstGeom>
        </p:spPr>
        <p:style>
          <a:lnRef idx="2">
            <a:schemeClr val="dk1"/>
          </a:lnRef>
          <a:fillRef idx="1">
            <a:schemeClr val="lt1"/>
          </a:fillRef>
          <a:effectRef idx="0">
            <a:schemeClr val="dk1"/>
          </a:effectRef>
          <a:fontRef idx="minor">
            <a:schemeClr val="dk1"/>
          </a:fontRef>
        </p:style>
        <p:txBody>
          <a:bodyPr wrap="none" rtlCol="0">
            <a:spAutoFit/>
          </a:bodyPr>
          <a:lstStyle/>
          <a:p>
            <a:pPr algn="ctr"/>
            <a:r>
              <a:rPr lang="en-US" dirty="0" smtClean="0"/>
              <a:t>Goals of Cross-Cultural Research</a:t>
            </a:r>
            <a:endParaRPr lang="en-US" dirty="0"/>
          </a:p>
        </p:txBody>
      </p:sp>
      <p:sp>
        <p:nvSpPr>
          <p:cNvPr id="3" name="Rectangle 2"/>
          <p:cNvSpPr/>
          <p:nvPr/>
        </p:nvSpPr>
        <p:spPr>
          <a:xfrm>
            <a:off x="216648" y="3043892"/>
            <a:ext cx="8673352" cy="3046988"/>
          </a:xfrm>
          <a:prstGeom prst="rect">
            <a:avLst/>
          </a:prstGeom>
        </p:spPr>
        <p:style>
          <a:lnRef idx="0">
            <a:schemeClr val="accent5"/>
          </a:lnRef>
          <a:fillRef idx="3">
            <a:schemeClr val="accent5"/>
          </a:fillRef>
          <a:effectRef idx="3">
            <a:schemeClr val="accent5"/>
          </a:effectRef>
          <a:fontRef idx="minor">
            <a:schemeClr val="lt1"/>
          </a:fontRef>
        </p:style>
        <p:txBody>
          <a:bodyPr wrap="square">
            <a:spAutoFit/>
          </a:bodyPr>
          <a:lstStyle/>
          <a:p>
            <a:r>
              <a:rPr lang="en-US" sz="2400" dirty="0" smtClean="0">
                <a:solidFill>
                  <a:schemeClr val="bg1"/>
                </a:solidFill>
              </a:rPr>
              <a:t>First</a:t>
            </a:r>
            <a:r>
              <a:rPr lang="en-US" sz="2400" dirty="0">
                <a:solidFill>
                  <a:schemeClr val="bg1"/>
                </a:solidFill>
              </a:rPr>
              <a:t>, the researcher wants to </a:t>
            </a:r>
            <a:r>
              <a:rPr lang="en-US" sz="2400" u="sng" dirty="0">
                <a:solidFill>
                  <a:schemeClr val="bg1"/>
                </a:solidFill>
              </a:rPr>
              <a:t>describe</a:t>
            </a:r>
            <a:r>
              <a:rPr lang="en-US" sz="2400" dirty="0">
                <a:solidFill>
                  <a:schemeClr val="bg1"/>
                </a:solidFill>
              </a:rPr>
              <a:t> </a:t>
            </a:r>
            <a:r>
              <a:rPr lang="en-US" sz="2400" dirty="0" smtClean="0">
                <a:solidFill>
                  <a:schemeClr val="bg1"/>
                </a:solidFill>
              </a:rPr>
              <a:t>the findings </a:t>
            </a:r>
            <a:r>
              <a:rPr lang="en-US" sz="2400" dirty="0">
                <a:solidFill>
                  <a:schemeClr val="bg1"/>
                </a:solidFill>
              </a:rPr>
              <a:t>of this research. </a:t>
            </a:r>
            <a:endParaRPr lang="en-US" sz="2400" dirty="0" smtClean="0">
              <a:solidFill>
                <a:schemeClr val="bg1"/>
              </a:solidFill>
            </a:endParaRPr>
          </a:p>
          <a:p>
            <a:endParaRPr lang="en-US" sz="2400" dirty="0" smtClean="0">
              <a:solidFill>
                <a:schemeClr val="bg1"/>
              </a:solidFill>
            </a:endParaRPr>
          </a:p>
          <a:p>
            <a:r>
              <a:rPr lang="en-US" sz="2400" dirty="0" smtClean="0">
                <a:solidFill>
                  <a:schemeClr val="bg1"/>
                </a:solidFill>
              </a:rPr>
              <a:t>Then</a:t>
            </a:r>
            <a:r>
              <a:rPr lang="en-US" sz="2400" dirty="0">
                <a:solidFill>
                  <a:schemeClr val="bg1"/>
                </a:solidFill>
              </a:rPr>
              <a:t>, when some differences between ethnic groups are found, the researcher tries to </a:t>
            </a:r>
            <a:r>
              <a:rPr lang="en-US" sz="2400" u="sng" dirty="0">
                <a:solidFill>
                  <a:schemeClr val="bg1"/>
                </a:solidFill>
              </a:rPr>
              <a:t>explain</a:t>
            </a:r>
            <a:r>
              <a:rPr lang="en-US" sz="2400" dirty="0">
                <a:solidFill>
                  <a:schemeClr val="bg1"/>
                </a:solidFill>
              </a:rPr>
              <a:t> whether these factors affect stability. </a:t>
            </a:r>
            <a:endParaRPr lang="en-US" sz="2400" dirty="0" smtClean="0">
              <a:solidFill>
                <a:schemeClr val="bg1"/>
              </a:solidFill>
            </a:endParaRPr>
          </a:p>
          <a:p>
            <a:endParaRPr lang="en-US" sz="2400" dirty="0" smtClean="0">
              <a:solidFill>
                <a:schemeClr val="bg1"/>
              </a:solidFill>
            </a:endParaRPr>
          </a:p>
          <a:p>
            <a:pPr algn="just"/>
            <a:r>
              <a:rPr lang="en-US" sz="2400" dirty="0" smtClean="0">
                <a:solidFill>
                  <a:schemeClr val="bg1"/>
                </a:solidFill>
              </a:rPr>
              <a:t>The </a:t>
            </a:r>
            <a:r>
              <a:rPr lang="en-US" sz="2400" dirty="0">
                <a:solidFill>
                  <a:schemeClr val="bg1"/>
                </a:solidFill>
              </a:rPr>
              <a:t>practical value of the study may be significant if it not only explains but also </a:t>
            </a:r>
            <a:r>
              <a:rPr lang="en-US" sz="2400" u="sng" dirty="0">
                <a:solidFill>
                  <a:schemeClr val="bg1"/>
                </a:solidFill>
              </a:rPr>
              <a:t>predicts</a:t>
            </a:r>
            <a:r>
              <a:rPr lang="en-US" sz="2400" dirty="0">
                <a:solidFill>
                  <a:schemeClr val="bg1"/>
                </a:solidFill>
              </a:rPr>
              <a:t> the factors that </a:t>
            </a:r>
            <a:r>
              <a:rPr lang="en-US" sz="2400" dirty="0" smtClean="0">
                <a:solidFill>
                  <a:schemeClr val="bg1"/>
                </a:solidFill>
              </a:rPr>
              <a:t>should determine </a:t>
            </a:r>
            <a:r>
              <a:rPr lang="en-US" sz="2400" dirty="0">
                <a:solidFill>
                  <a:schemeClr val="bg1"/>
                </a:solidFill>
              </a:rPr>
              <a:t>successful marital </a:t>
            </a:r>
            <a:r>
              <a:rPr lang="en-US" sz="2400" dirty="0" smtClean="0">
                <a:solidFill>
                  <a:schemeClr val="bg1"/>
                </a:solidFill>
              </a:rPr>
              <a:t>relationships in both studied groups. </a:t>
            </a:r>
            <a:endParaRPr lang="en-US" sz="2400" dirty="0">
              <a:solidFill>
                <a:schemeClr val="bg1"/>
              </a:solidFill>
            </a:endParaRPr>
          </a:p>
        </p:txBody>
      </p:sp>
      <p:sp>
        <p:nvSpPr>
          <p:cNvPr id="4" name="Rectangle 3"/>
          <p:cNvSpPr/>
          <p:nvPr/>
        </p:nvSpPr>
        <p:spPr>
          <a:xfrm>
            <a:off x="799353" y="1401367"/>
            <a:ext cx="7724588" cy="1323439"/>
          </a:xfrm>
          <a:prstGeom prst="rect">
            <a:avLst/>
          </a:prstGeom>
        </p:spPr>
        <p:style>
          <a:lnRef idx="1">
            <a:schemeClr val="accent2"/>
          </a:lnRef>
          <a:fillRef idx="2">
            <a:schemeClr val="accent2"/>
          </a:fillRef>
          <a:effectRef idx="1">
            <a:schemeClr val="accent2"/>
          </a:effectRef>
          <a:fontRef idx="minor">
            <a:schemeClr val="dk1"/>
          </a:fontRef>
        </p:style>
        <p:txBody>
          <a:bodyPr wrap="square">
            <a:spAutoFit/>
          </a:bodyPr>
          <a:lstStyle/>
          <a:p>
            <a:pPr algn="just"/>
            <a:r>
              <a:rPr lang="en-US" sz="2000" dirty="0"/>
              <a:t>Imagine, a researcher wants to find similarities and differences between arranged marriage practiced in India and nonarranged marriages in the United States and how they affect marital stability. What does the psychologist aim to pursue in this particular project?</a:t>
            </a:r>
          </a:p>
        </p:txBody>
      </p:sp>
      <p:sp>
        <p:nvSpPr>
          <p:cNvPr id="5" name="TextBox 4"/>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262313024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608268" y="351796"/>
            <a:ext cx="6086973" cy="400110"/>
          </a:xfrm>
          <a:prstGeom prst="rect">
            <a:avLst/>
          </a:prstGeom>
        </p:spPr>
        <p:style>
          <a:lnRef idx="1">
            <a:schemeClr val="dk1"/>
          </a:lnRef>
          <a:fillRef idx="2">
            <a:schemeClr val="dk1"/>
          </a:fillRef>
          <a:effectRef idx="1">
            <a:schemeClr val="dk1"/>
          </a:effectRef>
          <a:fontRef idx="minor">
            <a:schemeClr val="dk1"/>
          </a:fontRef>
        </p:style>
        <p:txBody>
          <a:bodyPr wrap="none" rtlCol="0">
            <a:spAutoFit/>
          </a:bodyPr>
          <a:lstStyle/>
          <a:p>
            <a:r>
              <a:rPr lang="en-US" sz="2000" dirty="0" smtClean="0"/>
              <a:t>Comparing two Phenomena in Cross-Cultural Psychology</a:t>
            </a:r>
            <a:endParaRPr lang="en-US" sz="2000" dirty="0"/>
          </a:p>
        </p:txBody>
      </p:sp>
      <p:sp>
        <p:nvSpPr>
          <p:cNvPr id="4" name="Rectangle 3"/>
          <p:cNvSpPr/>
          <p:nvPr/>
        </p:nvSpPr>
        <p:spPr>
          <a:xfrm>
            <a:off x="1431635" y="1542242"/>
            <a:ext cx="6419273" cy="2677656"/>
          </a:xfrm>
          <a:prstGeom prst="rect">
            <a:avLst/>
          </a:prstGeom>
          <a:effectLst>
            <a:outerShdw blurRad="40000" dist="23000" dir="5400000" rotWithShape="0">
              <a:srgbClr val="000000">
                <a:alpha val="35000"/>
              </a:srgbClr>
            </a:outerShdw>
            <a:reflection blurRad="6350" stA="52000" endA="300" endPos="35000" dir="5400000" sy="-100000" algn="bl" rotWithShape="0"/>
          </a:effectLst>
        </p:spPr>
        <p:style>
          <a:lnRef idx="0">
            <a:schemeClr val="accent1"/>
          </a:lnRef>
          <a:fillRef idx="3">
            <a:schemeClr val="accent1"/>
          </a:fillRef>
          <a:effectRef idx="3">
            <a:schemeClr val="accent1"/>
          </a:effectRef>
          <a:fontRef idx="minor">
            <a:schemeClr val="lt1"/>
          </a:fontRef>
        </p:style>
        <p:txBody>
          <a:bodyPr wrap="square">
            <a:spAutoFit/>
          </a:bodyPr>
          <a:lstStyle/>
          <a:p>
            <a:pPr algn="just"/>
            <a:r>
              <a:rPr lang="en-US" sz="2800" dirty="0">
                <a:solidFill>
                  <a:srgbClr val="000000"/>
                </a:solidFill>
              </a:rPr>
              <a:t>T</a:t>
            </a:r>
            <a:r>
              <a:rPr lang="en-US" sz="2800" dirty="0" smtClean="0">
                <a:solidFill>
                  <a:srgbClr val="000000"/>
                </a:solidFill>
              </a:rPr>
              <a:t>he </a:t>
            </a:r>
            <a:r>
              <a:rPr lang="en-US" sz="2800" dirty="0">
                <a:solidFill>
                  <a:srgbClr val="FF0000"/>
                </a:solidFill>
              </a:rPr>
              <a:t>relativist </a:t>
            </a:r>
            <a:r>
              <a:rPr lang="en-US" sz="2800" dirty="0" smtClean="0">
                <a:solidFill>
                  <a:srgbClr val="FF0000"/>
                </a:solidFill>
              </a:rPr>
              <a:t>approach</a:t>
            </a:r>
            <a:r>
              <a:rPr lang="en-US" sz="2800" dirty="0" smtClean="0">
                <a:solidFill>
                  <a:srgbClr val="000000"/>
                </a:solidFill>
              </a:rPr>
              <a:t> suggests that </a:t>
            </a:r>
            <a:r>
              <a:rPr lang="en-US" sz="2800" dirty="0">
                <a:solidFill>
                  <a:srgbClr val="000000"/>
                </a:solidFill>
              </a:rPr>
              <a:t>human behavior in its full complexity can be understood only within the context of the culture in which it occurs. Therefore, the scientist should study an individual’s psychology from within his culture. </a:t>
            </a:r>
          </a:p>
        </p:txBody>
      </p:sp>
      <p:sp>
        <p:nvSpPr>
          <p:cNvPr id="5" name="TextBox 4"/>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369883284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084010" y="651302"/>
            <a:ext cx="5019523" cy="523220"/>
          </a:xfrm>
          <a:prstGeom prst="rect">
            <a:avLst/>
          </a:prstGeom>
        </p:spPr>
        <p:style>
          <a:lnRef idx="0">
            <a:schemeClr val="accent2"/>
          </a:lnRef>
          <a:fillRef idx="3">
            <a:schemeClr val="accent2"/>
          </a:fillRef>
          <a:effectRef idx="3">
            <a:schemeClr val="accent2"/>
          </a:effectRef>
          <a:fontRef idx="minor">
            <a:schemeClr val="lt1"/>
          </a:fontRef>
        </p:style>
        <p:txBody>
          <a:bodyPr wrap="none" rtlCol="0">
            <a:spAutoFit/>
          </a:bodyPr>
          <a:lstStyle/>
          <a:p>
            <a:r>
              <a:rPr lang="en-US" sz="2800" b="1" dirty="0" smtClean="0">
                <a:solidFill>
                  <a:srgbClr val="000000"/>
                </a:solidFill>
              </a:rPr>
              <a:t>Beware of Cultural Dichotomies!</a:t>
            </a:r>
            <a:endParaRPr lang="en-US" sz="2800" b="1" dirty="0">
              <a:solidFill>
                <a:srgbClr val="000000"/>
              </a:solidFill>
            </a:endParaRPr>
          </a:p>
        </p:txBody>
      </p:sp>
      <p:sp>
        <p:nvSpPr>
          <p:cNvPr id="3" name="Oval 2"/>
          <p:cNvSpPr/>
          <p:nvPr/>
        </p:nvSpPr>
        <p:spPr>
          <a:xfrm>
            <a:off x="675675" y="2198141"/>
            <a:ext cx="3573752" cy="3525169"/>
          </a:xfrm>
          <a:prstGeom prst="ellipse">
            <a:avLst/>
          </a:prstGeom>
        </p:spPr>
        <p:style>
          <a:lnRef idx="1">
            <a:schemeClr val="accent3"/>
          </a:lnRef>
          <a:fillRef idx="3">
            <a:schemeClr val="accent3"/>
          </a:fillRef>
          <a:effectRef idx="2">
            <a:schemeClr val="accent3"/>
          </a:effectRef>
          <a:fontRef idx="minor">
            <a:schemeClr val="lt1"/>
          </a:fontRef>
        </p:style>
        <p:txBody>
          <a:bodyPr rtlCol="0" anchor="ctr"/>
          <a:lstStyle/>
          <a:p>
            <a:pPr algn="ctr"/>
            <a:r>
              <a:rPr lang="en-US" sz="2400" dirty="0" smtClean="0">
                <a:solidFill>
                  <a:srgbClr val="000000"/>
                </a:solidFill>
              </a:rPr>
              <a:t>There could be fewer differences between two “dissimilar” groups that you may think </a:t>
            </a:r>
            <a:endParaRPr lang="en-US" sz="2400" dirty="0">
              <a:solidFill>
                <a:srgbClr val="000000"/>
              </a:solidFill>
            </a:endParaRPr>
          </a:p>
        </p:txBody>
      </p:sp>
      <p:sp>
        <p:nvSpPr>
          <p:cNvPr id="4" name="Oval 3"/>
          <p:cNvSpPr/>
          <p:nvPr/>
        </p:nvSpPr>
        <p:spPr>
          <a:xfrm>
            <a:off x="4434389" y="2198141"/>
            <a:ext cx="3573752" cy="3525169"/>
          </a:xfrm>
          <a:prstGeom prst="ellipse">
            <a:avLst/>
          </a:prstGeom>
        </p:spPr>
        <p:style>
          <a:lnRef idx="1">
            <a:schemeClr val="accent2"/>
          </a:lnRef>
          <a:fillRef idx="2">
            <a:schemeClr val="accent2"/>
          </a:fillRef>
          <a:effectRef idx="1">
            <a:schemeClr val="accent2"/>
          </a:effectRef>
          <a:fontRef idx="minor">
            <a:schemeClr val="dk1"/>
          </a:fontRef>
        </p:style>
        <p:txBody>
          <a:bodyPr rtlCol="0" anchor="ctr"/>
          <a:lstStyle/>
          <a:p>
            <a:pPr algn="ctr"/>
            <a:r>
              <a:rPr lang="en-US" sz="2400" dirty="0" smtClean="0">
                <a:solidFill>
                  <a:srgbClr val="000000"/>
                </a:solidFill>
              </a:rPr>
              <a:t>Or, there could be more differences between two apparently “similar” groups</a:t>
            </a:r>
            <a:endParaRPr lang="en-US" sz="2400" dirty="0">
              <a:solidFill>
                <a:srgbClr val="000000"/>
              </a:solidFill>
            </a:endParaRPr>
          </a:p>
        </p:txBody>
      </p:sp>
      <p:sp>
        <p:nvSpPr>
          <p:cNvPr id="5" name="TextBox 4"/>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266279885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2704353" y="349188"/>
            <a:ext cx="3720353" cy="646331"/>
          </a:xfrm>
          <a:prstGeom prst="rect">
            <a:avLst/>
          </a:prstGeom>
        </p:spPr>
        <p:style>
          <a:lnRef idx="2">
            <a:schemeClr val="dk1"/>
          </a:lnRef>
          <a:fillRef idx="1">
            <a:schemeClr val="lt1"/>
          </a:fillRef>
          <a:effectRef idx="0">
            <a:schemeClr val="dk1"/>
          </a:effectRef>
          <a:fontRef idx="minor">
            <a:schemeClr val="dk1"/>
          </a:fontRef>
        </p:style>
        <p:txBody>
          <a:bodyPr wrap="square">
            <a:spAutoFit/>
          </a:bodyPr>
          <a:lstStyle/>
          <a:p>
            <a:pPr algn="ctr"/>
            <a:r>
              <a:rPr lang="en-US" dirty="0" smtClean="0"/>
              <a:t>On Similarities </a:t>
            </a:r>
            <a:r>
              <a:rPr lang="en-US" dirty="0"/>
              <a:t>and </a:t>
            </a:r>
            <a:r>
              <a:rPr lang="en-US" dirty="0" smtClean="0"/>
              <a:t>Differences</a:t>
            </a:r>
            <a:r>
              <a:rPr lang="en-US" dirty="0"/>
              <a:t>: </a:t>
            </a:r>
            <a:endParaRPr lang="en-US" dirty="0" smtClean="0"/>
          </a:p>
          <a:p>
            <a:pPr algn="ctr"/>
            <a:r>
              <a:rPr lang="en-US" dirty="0" smtClean="0"/>
              <a:t>Some Critical- thinking Applications</a:t>
            </a:r>
            <a:endParaRPr lang="en-US" dirty="0"/>
          </a:p>
        </p:txBody>
      </p:sp>
      <p:sp>
        <p:nvSpPr>
          <p:cNvPr id="3" name="Rectangle 2"/>
          <p:cNvSpPr/>
          <p:nvPr/>
        </p:nvSpPr>
        <p:spPr>
          <a:xfrm>
            <a:off x="590175" y="1327167"/>
            <a:ext cx="7806765" cy="2123658"/>
          </a:xfrm>
          <a:prstGeom prst="rect">
            <a:avLst/>
          </a:prstGeom>
          <a:solidFill>
            <a:schemeClr val="tx2">
              <a:lumMod val="90000"/>
            </a:schemeClr>
          </a:solidFill>
        </p:spPr>
        <p:style>
          <a:lnRef idx="2">
            <a:schemeClr val="dk1"/>
          </a:lnRef>
          <a:fillRef idx="1">
            <a:schemeClr val="lt1"/>
          </a:fillRef>
          <a:effectRef idx="0">
            <a:schemeClr val="dk1"/>
          </a:effectRef>
          <a:fontRef idx="minor">
            <a:schemeClr val="dk1"/>
          </a:fontRef>
        </p:style>
        <p:txBody>
          <a:bodyPr wrap="square">
            <a:spAutoFit/>
          </a:bodyPr>
          <a:lstStyle/>
          <a:p>
            <a:pPr algn="just"/>
            <a:r>
              <a:rPr lang="en-US" sz="2200" dirty="0"/>
              <a:t>Without comparisons, there is no cross-cultural psychology. When we compare—take, for </a:t>
            </a:r>
            <a:r>
              <a:rPr lang="en-US" sz="2200" dirty="0" smtClean="0"/>
              <a:t>example</a:t>
            </a:r>
            <a:r>
              <a:rPr lang="en-US" sz="2200" dirty="0"/>
              <a:t>, emotional expressions in two countries or test scores in two national or ethnic groups—we look for either similarities or differences between two variables. When comparing any two </a:t>
            </a:r>
            <a:r>
              <a:rPr lang="en-US" sz="2200" dirty="0" smtClean="0"/>
              <a:t>phenomena</a:t>
            </a:r>
            <a:r>
              <a:rPr lang="en-US" sz="2200" dirty="0"/>
              <a:t>, initially they may “match” with respect to their mutual similarities. </a:t>
            </a:r>
          </a:p>
        </p:txBody>
      </p:sp>
      <p:sp>
        <p:nvSpPr>
          <p:cNvPr id="4" name="Rectangle 3"/>
          <p:cNvSpPr/>
          <p:nvPr/>
        </p:nvSpPr>
        <p:spPr>
          <a:xfrm>
            <a:off x="1613647" y="3821251"/>
            <a:ext cx="6230471" cy="2462212"/>
          </a:xfrm>
          <a:prstGeom prst="rect">
            <a:avLst/>
          </a:prstGeom>
          <a:solidFill>
            <a:schemeClr val="accent5">
              <a:lumMod val="20000"/>
              <a:lumOff val="80000"/>
            </a:schemeClr>
          </a:solidFill>
        </p:spPr>
        <p:style>
          <a:lnRef idx="2">
            <a:schemeClr val="accent4"/>
          </a:lnRef>
          <a:fillRef idx="1">
            <a:schemeClr val="lt1"/>
          </a:fillRef>
          <a:effectRef idx="0">
            <a:schemeClr val="accent4"/>
          </a:effectRef>
          <a:fontRef idx="minor">
            <a:schemeClr val="dk1"/>
          </a:fontRef>
        </p:style>
        <p:txBody>
          <a:bodyPr wrap="square">
            <a:spAutoFit/>
          </a:bodyPr>
          <a:lstStyle/>
          <a:p>
            <a:pPr algn="just"/>
            <a:r>
              <a:rPr lang="en-US" sz="2200" dirty="0"/>
              <a:t>But no matter how many features they might share in common, there is no escaping the inevitable fact that at some point there will be a “conceptual fork” in the road, where the phenomena will differ. We may refer to this juncture as the </a:t>
            </a:r>
            <a:r>
              <a:rPr lang="en-US" sz="2200" b="1" dirty="0"/>
              <a:t>point of critical distinction (PCD)</a:t>
            </a:r>
            <a:r>
              <a:rPr lang="en-US" sz="2200" dirty="0"/>
              <a:t>, before which the phenomena are similar and after which they are different.</a:t>
            </a:r>
          </a:p>
        </p:txBody>
      </p:sp>
      <p:sp>
        <p:nvSpPr>
          <p:cNvPr id="5" name="TextBox 4"/>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311342464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3025588" y="455706"/>
            <a:ext cx="3186727" cy="369332"/>
          </a:xfrm>
          <a:prstGeom prst="rect">
            <a:avLst/>
          </a:prstGeom>
        </p:spPr>
        <p:style>
          <a:lnRef idx="2">
            <a:schemeClr val="dk1"/>
          </a:lnRef>
          <a:fillRef idx="1">
            <a:schemeClr val="lt1"/>
          </a:fillRef>
          <a:effectRef idx="0">
            <a:schemeClr val="dk1"/>
          </a:effectRef>
          <a:fontRef idx="minor">
            <a:schemeClr val="dk1"/>
          </a:fontRef>
        </p:style>
        <p:txBody>
          <a:bodyPr wrap="none" rtlCol="0">
            <a:spAutoFit/>
          </a:bodyPr>
          <a:lstStyle/>
          <a:p>
            <a:r>
              <a:rPr lang="en-US" dirty="0" smtClean="0"/>
              <a:t>Avoiding Bias of Generalizations</a:t>
            </a:r>
            <a:endParaRPr lang="en-US" dirty="0"/>
          </a:p>
        </p:txBody>
      </p:sp>
      <p:sp>
        <p:nvSpPr>
          <p:cNvPr id="3" name="Rectangle 2"/>
          <p:cNvSpPr/>
          <p:nvPr/>
        </p:nvSpPr>
        <p:spPr>
          <a:xfrm>
            <a:off x="455706" y="1098432"/>
            <a:ext cx="8337176" cy="3016211"/>
          </a:xfrm>
          <a:prstGeom prst="rect">
            <a:avLst/>
          </a:prstGeom>
        </p:spPr>
        <p:style>
          <a:lnRef idx="2">
            <a:schemeClr val="accent1"/>
          </a:lnRef>
          <a:fillRef idx="1">
            <a:schemeClr val="lt1"/>
          </a:fillRef>
          <a:effectRef idx="0">
            <a:schemeClr val="accent1"/>
          </a:effectRef>
          <a:fontRef idx="minor">
            <a:schemeClr val="dk1"/>
          </a:fontRef>
        </p:style>
        <p:txBody>
          <a:bodyPr wrap="square">
            <a:spAutoFit/>
          </a:bodyPr>
          <a:lstStyle/>
          <a:p>
            <a:pPr algn="ctr"/>
            <a:r>
              <a:rPr lang="en-US" sz="1400" b="1" dirty="0"/>
              <a:t>To avoid making quick generalizations from research findings, </a:t>
            </a:r>
            <a:r>
              <a:rPr lang="en-US" sz="1400" b="1" dirty="0" smtClean="0"/>
              <a:t>ask these questions:</a:t>
            </a:r>
            <a:endParaRPr lang="en-US" sz="1400" b="1" dirty="0"/>
          </a:p>
          <a:p>
            <a:endParaRPr lang="en-US" sz="1400" b="1" dirty="0"/>
          </a:p>
          <a:p>
            <a:pPr algn="just"/>
            <a:r>
              <a:rPr lang="en-US" dirty="0" smtClean="0"/>
              <a:t>What </a:t>
            </a:r>
            <a:r>
              <a:rPr lang="en-US" dirty="0"/>
              <a:t>were the size and representation of the chosen samples in this project? If the study included only 50 subjects from two countries who answered </a:t>
            </a:r>
            <a:r>
              <a:rPr lang="en-US" dirty="0" smtClean="0"/>
              <a:t>several</a:t>
            </a:r>
            <a:r>
              <a:rPr lang="en-US" dirty="0"/>
              <a:t> </a:t>
            </a:r>
            <a:r>
              <a:rPr lang="en-US" dirty="0" smtClean="0"/>
              <a:t>survey questions </a:t>
            </a:r>
            <a:r>
              <a:rPr lang="en-US" dirty="0"/>
              <a:t>regarding attitudes toward religion, it is not possible to make reliable conclusions about religious differences between the studied </a:t>
            </a:r>
            <a:r>
              <a:rPr lang="en-US" dirty="0" smtClean="0"/>
              <a:t>countries.</a:t>
            </a:r>
            <a:endParaRPr lang="en-US" dirty="0"/>
          </a:p>
          <a:p>
            <a:endParaRPr lang="en-US" dirty="0"/>
          </a:p>
          <a:p>
            <a:pPr algn="just"/>
            <a:r>
              <a:rPr lang="en-US" dirty="0" smtClean="0"/>
              <a:t>Was </a:t>
            </a:r>
            <a:r>
              <a:rPr lang="en-US" dirty="0"/>
              <a:t>the method chosen for the study adequate in different cultural settings? Was it translated properly? When it could be demonstrated that the instrument, produced in one setting, was nonetheless applicable in many other settings, differences obtained with that instrument could be taken as reflections of some cultural variables.</a:t>
            </a:r>
          </a:p>
        </p:txBody>
      </p:sp>
      <p:sp>
        <p:nvSpPr>
          <p:cNvPr id="4" name="Rectangle 3"/>
          <p:cNvSpPr/>
          <p:nvPr/>
        </p:nvSpPr>
        <p:spPr>
          <a:xfrm>
            <a:off x="455706" y="4326314"/>
            <a:ext cx="8337176" cy="2031325"/>
          </a:xfrm>
          <a:prstGeom prst="rect">
            <a:avLst/>
          </a:prstGeom>
        </p:spPr>
        <p:style>
          <a:lnRef idx="2">
            <a:schemeClr val="accent4"/>
          </a:lnRef>
          <a:fillRef idx="1">
            <a:schemeClr val="lt1"/>
          </a:fillRef>
          <a:effectRef idx="0">
            <a:schemeClr val="accent4"/>
          </a:effectRef>
          <a:fontRef idx="minor">
            <a:schemeClr val="dk1"/>
          </a:fontRef>
        </p:style>
        <p:txBody>
          <a:bodyPr wrap="square">
            <a:spAutoFit/>
          </a:bodyPr>
          <a:lstStyle/>
          <a:p>
            <a:pPr algn="just"/>
            <a:r>
              <a:rPr lang="en-US" dirty="0"/>
              <a:t>Are the data convincing? To make sure that the results of the study reflect a particular trend and are not due to chance alone, the researcher should repeat the same study </a:t>
            </a:r>
            <a:r>
              <a:rPr lang="en-US" dirty="0" smtClean="0"/>
              <a:t>or </a:t>
            </a:r>
            <a:r>
              <a:rPr lang="en-US" dirty="0"/>
              <a:t>find out about other similar studies.</a:t>
            </a:r>
          </a:p>
          <a:p>
            <a:endParaRPr lang="en-US" dirty="0"/>
          </a:p>
          <a:p>
            <a:pPr algn="just"/>
            <a:r>
              <a:rPr lang="en-US" dirty="0" smtClean="0"/>
              <a:t>Are </a:t>
            </a:r>
            <a:r>
              <a:rPr lang="en-US" dirty="0"/>
              <a:t>there any factors that could have affected the outcome that were not taken into </a:t>
            </a:r>
            <a:r>
              <a:rPr lang="en-US" dirty="0" smtClean="0"/>
              <a:t>consideration in this study</a:t>
            </a:r>
            <a:r>
              <a:rPr lang="en-US" dirty="0"/>
              <a:t>? For instance, </a:t>
            </a:r>
            <a:r>
              <a:rPr lang="en-US" dirty="0" smtClean="0"/>
              <a:t>think about social, political, environmental, and physiological factors. </a:t>
            </a:r>
            <a:endParaRPr lang="en-US" dirty="0"/>
          </a:p>
        </p:txBody>
      </p:sp>
      <p:sp>
        <p:nvSpPr>
          <p:cNvPr id="5" name="TextBox 4"/>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276166890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385213" y="360799"/>
            <a:ext cx="4426613" cy="400110"/>
          </a:xfrm>
          <a:prstGeom prst="rect">
            <a:avLst/>
          </a:prstGeom>
        </p:spPr>
        <p:style>
          <a:lnRef idx="0">
            <a:schemeClr val="accent2"/>
          </a:lnRef>
          <a:fillRef idx="3">
            <a:schemeClr val="accent2"/>
          </a:fillRef>
          <a:effectRef idx="3">
            <a:schemeClr val="accent2"/>
          </a:effectRef>
          <a:fontRef idx="minor">
            <a:schemeClr val="lt1"/>
          </a:fontRef>
        </p:style>
        <p:txBody>
          <a:bodyPr wrap="none" rtlCol="0">
            <a:spAutoFit/>
          </a:bodyPr>
          <a:lstStyle/>
          <a:p>
            <a:r>
              <a:rPr lang="en-US" sz="2000" b="1" dirty="0" smtClean="0">
                <a:solidFill>
                  <a:schemeClr val="bg1"/>
                </a:solidFill>
              </a:rPr>
              <a:t>Two strategies in cross-cultural research</a:t>
            </a:r>
            <a:endParaRPr lang="en-US" sz="2000" b="1" dirty="0">
              <a:solidFill>
                <a:schemeClr val="bg1"/>
              </a:solidFill>
            </a:endParaRPr>
          </a:p>
        </p:txBody>
      </p:sp>
      <p:sp>
        <p:nvSpPr>
          <p:cNvPr id="3" name="Oval 2"/>
          <p:cNvSpPr/>
          <p:nvPr/>
        </p:nvSpPr>
        <p:spPr>
          <a:xfrm>
            <a:off x="1033863" y="1463143"/>
            <a:ext cx="3891237" cy="3647287"/>
          </a:xfrm>
          <a:prstGeom prst="ellipse">
            <a:avLst/>
          </a:prstGeom>
        </p:spPr>
        <p:style>
          <a:lnRef idx="0">
            <a:schemeClr val="accent5"/>
          </a:lnRef>
          <a:fillRef idx="3">
            <a:schemeClr val="accent5"/>
          </a:fillRef>
          <a:effectRef idx="3">
            <a:schemeClr val="accent5"/>
          </a:effectRef>
          <a:fontRef idx="minor">
            <a:schemeClr val="lt1"/>
          </a:fontRef>
        </p:style>
        <p:txBody>
          <a:bodyPr rtlCol="0" anchor="ctr"/>
          <a:lstStyle/>
          <a:p>
            <a:pPr algn="ctr"/>
            <a:r>
              <a:rPr lang="en-US" sz="3200" b="1" dirty="0" smtClean="0">
                <a:solidFill>
                  <a:srgbClr val="000000"/>
                </a:solidFill>
              </a:rPr>
              <a:t>Application-Oriented</a:t>
            </a:r>
          </a:p>
          <a:p>
            <a:pPr algn="ctr"/>
            <a:r>
              <a:rPr lang="en-US" sz="3200" b="1" dirty="0" smtClean="0">
                <a:solidFill>
                  <a:srgbClr val="000000"/>
                </a:solidFill>
              </a:rPr>
              <a:t>Strategy</a:t>
            </a:r>
            <a:endParaRPr lang="en-US" sz="3200" b="1" dirty="0">
              <a:solidFill>
                <a:srgbClr val="000000"/>
              </a:solidFill>
            </a:endParaRPr>
          </a:p>
        </p:txBody>
      </p:sp>
      <p:sp>
        <p:nvSpPr>
          <p:cNvPr id="4" name="Oval 3"/>
          <p:cNvSpPr/>
          <p:nvPr/>
        </p:nvSpPr>
        <p:spPr>
          <a:xfrm>
            <a:off x="4214589" y="1463143"/>
            <a:ext cx="3891237" cy="3647287"/>
          </a:xfrm>
          <a:prstGeom prst="ellipse">
            <a:avLst/>
          </a:prstGeom>
        </p:spPr>
        <p:style>
          <a:lnRef idx="0">
            <a:schemeClr val="accent4"/>
          </a:lnRef>
          <a:fillRef idx="3">
            <a:schemeClr val="accent4"/>
          </a:fillRef>
          <a:effectRef idx="3">
            <a:schemeClr val="accent4"/>
          </a:effectRef>
          <a:fontRef idx="minor">
            <a:schemeClr val="lt1"/>
          </a:fontRef>
        </p:style>
        <p:txBody>
          <a:bodyPr rtlCol="0" anchor="ctr"/>
          <a:lstStyle/>
          <a:p>
            <a:pPr algn="ctr"/>
            <a:r>
              <a:rPr lang="en-US" sz="3200" b="1" dirty="0" smtClean="0">
                <a:solidFill>
                  <a:srgbClr val="000000"/>
                </a:solidFill>
              </a:rPr>
              <a:t>Comparativist</a:t>
            </a:r>
          </a:p>
          <a:p>
            <a:pPr algn="ctr"/>
            <a:r>
              <a:rPr lang="en-US" sz="3200" b="1" dirty="0" smtClean="0">
                <a:solidFill>
                  <a:srgbClr val="000000"/>
                </a:solidFill>
              </a:rPr>
              <a:t>Strategy</a:t>
            </a:r>
            <a:endParaRPr lang="en-US" sz="3200" b="1" dirty="0">
              <a:solidFill>
                <a:srgbClr val="000000"/>
              </a:solidFill>
            </a:endParaRPr>
          </a:p>
        </p:txBody>
      </p:sp>
      <p:sp>
        <p:nvSpPr>
          <p:cNvPr id="5" name="TextBox 4"/>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13974904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Alternate Process 1"/>
          <p:cNvSpPr/>
          <p:nvPr/>
        </p:nvSpPr>
        <p:spPr>
          <a:xfrm>
            <a:off x="935452" y="531454"/>
            <a:ext cx="7309676" cy="2864330"/>
          </a:xfrm>
          <a:prstGeom prst="flowChartAlternateProcess">
            <a:avLst/>
          </a:prstGeom>
        </p:spPr>
        <p:style>
          <a:lnRef idx="0">
            <a:schemeClr val="accent3"/>
          </a:lnRef>
          <a:fillRef idx="3">
            <a:schemeClr val="accent3"/>
          </a:fillRef>
          <a:effectRef idx="3">
            <a:schemeClr val="accent3"/>
          </a:effectRef>
          <a:fontRef idx="minor">
            <a:schemeClr val="lt1"/>
          </a:fontRef>
        </p:style>
        <p:txBody>
          <a:bodyPr rtlCol="0" anchor="ctr"/>
          <a:lstStyle/>
          <a:p>
            <a:pPr algn="just"/>
            <a:r>
              <a:rPr lang="en-US" sz="2800" dirty="0">
                <a:solidFill>
                  <a:srgbClr val="000000"/>
                </a:solidFill>
              </a:rPr>
              <a:t>One of the major concerns of any cross-cultural study is </a:t>
            </a:r>
            <a:r>
              <a:rPr lang="en-US" sz="2800" u="sng" dirty="0">
                <a:solidFill>
                  <a:srgbClr val="000000"/>
                </a:solidFill>
              </a:rPr>
              <a:t>equivalence</a:t>
            </a:r>
            <a:r>
              <a:rPr lang="en-US" sz="2800" dirty="0">
                <a:solidFill>
                  <a:srgbClr val="000000"/>
                </a:solidFill>
              </a:rPr>
              <a:t>. This term stands for the evidence that the methods selected for the study measure the same phenomenon across other </a:t>
            </a:r>
            <a:r>
              <a:rPr lang="en-US" sz="2800" dirty="0" smtClean="0">
                <a:solidFill>
                  <a:srgbClr val="000000"/>
                </a:solidFill>
              </a:rPr>
              <a:t>cultures </a:t>
            </a:r>
            <a:r>
              <a:rPr lang="en-US" sz="2800" dirty="0">
                <a:solidFill>
                  <a:srgbClr val="000000"/>
                </a:solidFill>
              </a:rPr>
              <a:t>chosen for the study</a:t>
            </a:r>
            <a:r>
              <a:rPr lang="en-US" sz="2800" dirty="0" smtClean="0">
                <a:solidFill>
                  <a:srgbClr val="000000"/>
                </a:solidFill>
              </a:rPr>
              <a:t>. </a:t>
            </a:r>
            <a:endParaRPr lang="en-US" sz="2800" dirty="0">
              <a:solidFill>
                <a:srgbClr val="000000"/>
              </a:solidFill>
            </a:endParaRPr>
          </a:p>
        </p:txBody>
      </p:sp>
      <p:sp>
        <p:nvSpPr>
          <p:cNvPr id="4" name="Terminator 3"/>
          <p:cNvSpPr/>
          <p:nvPr/>
        </p:nvSpPr>
        <p:spPr>
          <a:xfrm>
            <a:off x="1087305" y="4010062"/>
            <a:ext cx="2557179" cy="1221654"/>
          </a:xfrm>
          <a:prstGeom prst="flowChartTerminator">
            <a:avLst/>
          </a:prstGeom>
        </p:spPr>
        <p:style>
          <a:lnRef idx="1">
            <a:schemeClr val="accent5"/>
          </a:lnRef>
          <a:fillRef idx="2">
            <a:schemeClr val="accent5"/>
          </a:fillRef>
          <a:effectRef idx="1">
            <a:schemeClr val="accent5"/>
          </a:effectRef>
          <a:fontRef idx="minor">
            <a:schemeClr val="dk1"/>
          </a:fontRef>
        </p:style>
        <p:txBody>
          <a:bodyPr rtlCol="0" anchor="ctr"/>
          <a:lstStyle/>
          <a:p>
            <a:pPr algn="ctr"/>
            <a:r>
              <a:rPr lang="en-US" b="1" dirty="0" smtClean="0">
                <a:solidFill>
                  <a:srgbClr val="000000"/>
                </a:solidFill>
              </a:rPr>
              <a:t>Method A is used to study anxiety in France and Italy</a:t>
            </a:r>
            <a:endParaRPr lang="en-US" b="1" dirty="0">
              <a:solidFill>
                <a:srgbClr val="000000"/>
              </a:solidFill>
            </a:endParaRPr>
          </a:p>
        </p:txBody>
      </p:sp>
      <p:sp>
        <p:nvSpPr>
          <p:cNvPr id="5" name="Terminator 4"/>
          <p:cNvSpPr/>
          <p:nvPr/>
        </p:nvSpPr>
        <p:spPr>
          <a:xfrm>
            <a:off x="5422580" y="4016964"/>
            <a:ext cx="2557179" cy="1221654"/>
          </a:xfrm>
          <a:prstGeom prst="flowChartTerminator">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en-US" b="1" dirty="0" smtClean="0">
                <a:solidFill>
                  <a:srgbClr val="000000"/>
                </a:solidFill>
              </a:rPr>
              <a:t>Method B is used to study anxiety in India and Pakistan</a:t>
            </a:r>
            <a:endParaRPr lang="en-US" b="1" dirty="0">
              <a:solidFill>
                <a:srgbClr val="000000"/>
              </a:solidFill>
            </a:endParaRPr>
          </a:p>
        </p:txBody>
      </p:sp>
      <p:sp>
        <p:nvSpPr>
          <p:cNvPr id="6" name="Terminator 5"/>
          <p:cNvSpPr/>
          <p:nvPr/>
        </p:nvSpPr>
        <p:spPr>
          <a:xfrm>
            <a:off x="1863657" y="5452580"/>
            <a:ext cx="5432215" cy="1014594"/>
          </a:xfrm>
          <a:prstGeom prst="flowChartTerminator">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en-US" b="1" dirty="0" smtClean="0">
                <a:solidFill>
                  <a:srgbClr val="000000"/>
                </a:solidFill>
              </a:rPr>
              <a:t>The results will likely to be incompatible due to the equivalency proble</a:t>
            </a:r>
            <a:r>
              <a:rPr lang="en-US" b="1" dirty="0">
                <a:solidFill>
                  <a:srgbClr val="000000"/>
                </a:solidFill>
              </a:rPr>
              <a:t>m</a:t>
            </a:r>
          </a:p>
        </p:txBody>
      </p:sp>
      <p:sp>
        <p:nvSpPr>
          <p:cNvPr id="8" name="Rectangle 7"/>
          <p:cNvSpPr/>
          <p:nvPr/>
        </p:nvSpPr>
        <p:spPr>
          <a:xfrm>
            <a:off x="4352347" y="4010062"/>
            <a:ext cx="518792" cy="1323439"/>
          </a:xfrm>
          <a:prstGeom prst="rect">
            <a:avLst/>
          </a:prstGeom>
        </p:spPr>
        <p:txBody>
          <a:bodyPr wrap="none">
            <a:spAutoFit/>
          </a:bodyPr>
          <a:lstStyle/>
          <a:p>
            <a:r>
              <a:rPr lang="en-US" sz="8000" b="1" dirty="0">
                <a:solidFill>
                  <a:srgbClr val="FF0000"/>
                </a:solidFill>
              </a:rPr>
              <a:t>!</a:t>
            </a:r>
          </a:p>
        </p:txBody>
      </p:sp>
      <p:sp>
        <p:nvSpPr>
          <p:cNvPr id="7" name="TextBox 6"/>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216135357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324906" y="329278"/>
            <a:ext cx="6600861" cy="369332"/>
          </a:xfrm>
          <a:prstGeom prst="rect">
            <a:avLst/>
          </a:prstGeom>
        </p:spPr>
        <p:style>
          <a:lnRef idx="0">
            <a:schemeClr val="accent2"/>
          </a:lnRef>
          <a:fillRef idx="3">
            <a:schemeClr val="accent2"/>
          </a:fillRef>
          <a:effectRef idx="3">
            <a:schemeClr val="accent2"/>
          </a:effectRef>
          <a:fontRef idx="minor">
            <a:schemeClr val="lt1"/>
          </a:fontRef>
        </p:style>
        <p:txBody>
          <a:bodyPr wrap="none" rtlCol="0">
            <a:spAutoFit/>
          </a:bodyPr>
          <a:lstStyle/>
          <a:p>
            <a:r>
              <a:rPr lang="en-US" b="1" dirty="0">
                <a:solidFill>
                  <a:schemeClr val="bg1"/>
                </a:solidFill>
              </a:rPr>
              <a:t>A sample of a multi-step approach to cross-cultural research design</a:t>
            </a:r>
            <a:r>
              <a:rPr lang="en-US" b="1" dirty="0" smtClean="0">
                <a:solidFill>
                  <a:schemeClr val="bg1"/>
                </a:solidFill>
                <a:effectLst/>
              </a:rPr>
              <a:t> </a:t>
            </a:r>
            <a:endParaRPr lang="en-US" b="1" dirty="0">
              <a:solidFill>
                <a:schemeClr val="bg1"/>
              </a:solidFill>
            </a:endParaRPr>
          </a:p>
        </p:txBody>
      </p:sp>
      <p:sp>
        <p:nvSpPr>
          <p:cNvPr id="3" name="Rectangle 2"/>
          <p:cNvSpPr/>
          <p:nvPr/>
        </p:nvSpPr>
        <p:spPr>
          <a:xfrm>
            <a:off x="878043" y="1028343"/>
            <a:ext cx="7345774" cy="5262979"/>
          </a:xfrm>
          <a:prstGeom prst="rect">
            <a:avLst/>
          </a:prstGeom>
        </p:spPr>
        <p:style>
          <a:lnRef idx="1">
            <a:schemeClr val="accent3"/>
          </a:lnRef>
          <a:fillRef idx="2">
            <a:schemeClr val="accent3"/>
          </a:fillRef>
          <a:effectRef idx="1">
            <a:schemeClr val="accent3"/>
          </a:effectRef>
          <a:fontRef idx="minor">
            <a:schemeClr val="dk1"/>
          </a:fontRef>
        </p:style>
        <p:txBody>
          <a:bodyPr wrap="square">
            <a:spAutoFit/>
          </a:bodyPr>
          <a:lstStyle/>
          <a:p>
            <a:pPr algn="just"/>
            <a:r>
              <a:rPr lang="en-US" sz="2400" b="1" dirty="0">
                <a:solidFill>
                  <a:srgbClr val="000090"/>
                </a:solidFill>
              </a:rPr>
              <a:t>Step 1. Describe a problem (an issue) you have to investigate. Review the scholarly literature on the topic. You may use popular journals, magazines, and newspapers for additional references. Check available sources in the language of the country or countries you examine, if necessary.  </a:t>
            </a:r>
            <a:endParaRPr lang="en-US" sz="2400" b="1" dirty="0" smtClean="0">
              <a:solidFill>
                <a:srgbClr val="000090"/>
              </a:solidFill>
            </a:endParaRPr>
          </a:p>
          <a:p>
            <a:endParaRPr lang="en-US" sz="2400" b="1" dirty="0">
              <a:solidFill>
                <a:srgbClr val="000000"/>
              </a:solidFill>
            </a:endParaRPr>
          </a:p>
          <a:p>
            <a:pPr algn="just"/>
            <a:r>
              <a:rPr lang="en-US" sz="2400" b="1" dirty="0">
                <a:solidFill>
                  <a:srgbClr val="660066"/>
                </a:solidFill>
              </a:rPr>
              <a:t>Step 2.  Identify your research goal, i.e. explain what you want to achieve as a result. Then introduce one or several hypotheses for your study. You can use at least two strategies; (a) inductive: you collect data first, and then make a conclusion about the studied samples; (b) deductive: you select a hypothesis first; then you collect data to demonstrate or reject the selected hypothesis.  </a:t>
            </a:r>
          </a:p>
        </p:txBody>
      </p:sp>
      <p:sp>
        <p:nvSpPr>
          <p:cNvPr id="4" name="TextBox 3"/>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211972140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324906" y="329278"/>
            <a:ext cx="6600861" cy="369332"/>
          </a:xfrm>
          <a:prstGeom prst="rect">
            <a:avLst/>
          </a:prstGeom>
        </p:spPr>
        <p:style>
          <a:lnRef idx="0">
            <a:schemeClr val="accent2"/>
          </a:lnRef>
          <a:fillRef idx="3">
            <a:schemeClr val="accent2"/>
          </a:fillRef>
          <a:effectRef idx="3">
            <a:schemeClr val="accent2"/>
          </a:effectRef>
          <a:fontRef idx="minor">
            <a:schemeClr val="lt1"/>
          </a:fontRef>
        </p:style>
        <p:txBody>
          <a:bodyPr wrap="none" rtlCol="0">
            <a:spAutoFit/>
          </a:bodyPr>
          <a:lstStyle/>
          <a:p>
            <a:r>
              <a:rPr lang="en-US" b="1" dirty="0">
                <a:solidFill>
                  <a:schemeClr val="bg1"/>
                </a:solidFill>
              </a:rPr>
              <a:t>A sample of a multi-step approach to cross-cultural research design</a:t>
            </a:r>
            <a:r>
              <a:rPr lang="en-US" b="1" dirty="0" smtClean="0">
                <a:solidFill>
                  <a:schemeClr val="bg1"/>
                </a:solidFill>
                <a:effectLst/>
              </a:rPr>
              <a:t> </a:t>
            </a:r>
            <a:endParaRPr lang="en-US" b="1" dirty="0">
              <a:solidFill>
                <a:schemeClr val="bg1"/>
              </a:solidFill>
            </a:endParaRPr>
          </a:p>
        </p:txBody>
      </p:sp>
      <p:sp>
        <p:nvSpPr>
          <p:cNvPr id="3" name="Rectangle 2"/>
          <p:cNvSpPr/>
          <p:nvPr/>
        </p:nvSpPr>
        <p:spPr>
          <a:xfrm>
            <a:off x="1207310" y="1456882"/>
            <a:ext cx="6836052" cy="3416320"/>
          </a:xfrm>
          <a:prstGeom prst="rect">
            <a:avLst/>
          </a:prstGeom>
        </p:spPr>
        <p:style>
          <a:lnRef idx="1">
            <a:schemeClr val="accent3"/>
          </a:lnRef>
          <a:fillRef idx="2">
            <a:schemeClr val="accent3"/>
          </a:fillRef>
          <a:effectRef idx="1">
            <a:schemeClr val="accent3"/>
          </a:effectRef>
          <a:fontRef idx="minor">
            <a:schemeClr val="dk1"/>
          </a:fontRef>
        </p:style>
        <p:txBody>
          <a:bodyPr wrap="square">
            <a:spAutoFit/>
          </a:bodyPr>
          <a:lstStyle/>
          <a:p>
            <a:pPr algn="just"/>
            <a:r>
              <a:rPr lang="en-US" sz="2400" b="1" dirty="0">
                <a:solidFill>
                  <a:srgbClr val="660066"/>
                </a:solidFill>
              </a:rPr>
              <a:t>Step 3.  Identify and describe the research sample of your study: groups of people, newspaper reports, children’s drawings, texts, etc.  </a:t>
            </a:r>
            <a:endParaRPr lang="en-US" sz="2400" b="1" dirty="0" smtClean="0">
              <a:solidFill>
                <a:srgbClr val="660066"/>
              </a:solidFill>
            </a:endParaRPr>
          </a:p>
          <a:p>
            <a:endParaRPr lang="en-US" sz="2400" b="1" dirty="0">
              <a:solidFill>
                <a:srgbClr val="660066"/>
              </a:solidFill>
            </a:endParaRPr>
          </a:p>
          <a:p>
            <a:pPr algn="just"/>
            <a:r>
              <a:rPr lang="en-US" sz="2400" b="1" dirty="0">
                <a:solidFill>
                  <a:srgbClr val="000090"/>
                </a:solidFill>
              </a:rPr>
              <a:t>Step 4.  Choose or design a methodology for your project. Make sure that your method does not violate research ethics. Refer to your local Human Subjects Review Board for approval. Put together a schedule (time-table) for your project</a:t>
            </a:r>
            <a:r>
              <a:rPr lang="en-US" sz="2400" dirty="0">
                <a:solidFill>
                  <a:srgbClr val="000090"/>
                </a:solidFill>
              </a:rPr>
              <a:t>. </a:t>
            </a:r>
          </a:p>
        </p:txBody>
      </p:sp>
      <p:sp>
        <p:nvSpPr>
          <p:cNvPr id="4" name="TextBox 3"/>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59602425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1324906" y="329278"/>
            <a:ext cx="6600861" cy="369332"/>
          </a:xfrm>
          <a:prstGeom prst="rect">
            <a:avLst/>
          </a:prstGeom>
        </p:spPr>
        <p:style>
          <a:lnRef idx="0">
            <a:schemeClr val="accent2"/>
          </a:lnRef>
          <a:fillRef idx="3">
            <a:schemeClr val="accent2"/>
          </a:fillRef>
          <a:effectRef idx="3">
            <a:schemeClr val="accent2"/>
          </a:effectRef>
          <a:fontRef idx="minor">
            <a:schemeClr val="lt1"/>
          </a:fontRef>
        </p:style>
        <p:txBody>
          <a:bodyPr wrap="none" rtlCol="0">
            <a:spAutoFit/>
          </a:bodyPr>
          <a:lstStyle/>
          <a:p>
            <a:r>
              <a:rPr lang="en-US" b="1" dirty="0">
                <a:solidFill>
                  <a:schemeClr val="bg1"/>
                </a:solidFill>
              </a:rPr>
              <a:t>A sample of a multi-step approach to cross-cultural research design</a:t>
            </a:r>
            <a:r>
              <a:rPr lang="en-US" b="1" dirty="0" smtClean="0">
                <a:solidFill>
                  <a:schemeClr val="bg1"/>
                </a:solidFill>
                <a:effectLst/>
              </a:rPr>
              <a:t> </a:t>
            </a:r>
            <a:endParaRPr lang="en-US" b="1" dirty="0">
              <a:solidFill>
                <a:schemeClr val="bg1"/>
              </a:solidFill>
            </a:endParaRPr>
          </a:p>
        </p:txBody>
      </p:sp>
      <p:sp>
        <p:nvSpPr>
          <p:cNvPr id="4" name="Rectangle 3"/>
          <p:cNvSpPr/>
          <p:nvPr/>
        </p:nvSpPr>
        <p:spPr>
          <a:xfrm>
            <a:off x="486061" y="1190343"/>
            <a:ext cx="8278696" cy="5262979"/>
          </a:xfrm>
          <a:prstGeom prst="rect">
            <a:avLst/>
          </a:prstGeom>
        </p:spPr>
        <p:style>
          <a:lnRef idx="1">
            <a:schemeClr val="accent3"/>
          </a:lnRef>
          <a:fillRef idx="2">
            <a:schemeClr val="accent3"/>
          </a:fillRef>
          <a:effectRef idx="1">
            <a:schemeClr val="accent3"/>
          </a:effectRef>
          <a:fontRef idx="minor">
            <a:schemeClr val="dk1"/>
          </a:fontRef>
        </p:style>
        <p:txBody>
          <a:bodyPr wrap="square">
            <a:spAutoFit/>
          </a:bodyPr>
          <a:lstStyle/>
          <a:p>
            <a:r>
              <a:rPr lang="en-US" sz="2400" b="1" dirty="0">
                <a:solidFill>
                  <a:srgbClr val="000090"/>
                </a:solidFill>
              </a:rPr>
              <a:t>Step 5.  Conduct a pilot study, a preliminary exploration of the method to see how your methodology works and whether there are any obstacles to data collection.  </a:t>
            </a:r>
            <a:endParaRPr lang="en-US" sz="2400" b="1" dirty="0" smtClean="0">
              <a:solidFill>
                <a:srgbClr val="000090"/>
              </a:solidFill>
            </a:endParaRPr>
          </a:p>
          <a:p>
            <a:endParaRPr lang="en-US" sz="2400" b="1" dirty="0">
              <a:solidFill>
                <a:srgbClr val="000090"/>
              </a:solidFill>
            </a:endParaRPr>
          </a:p>
          <a:p>
            <a:r>
              <a:rPr lang="en-US" sz="2400" b="1" dirty="0">
                <a:solidFill>
                  <a:schemeClr val="bg1"/>
                </a:solidFill>
              </a:rPr>
              <a:t>Step 6.  Collect research data.  </a:t>
            </a:r>
            <a:endParaRPr lang="en-US" sz="2400" b="1" dirty="0" smtClean="0">
              <a:solidFill>
                <a:schemeClr val="bg1"/>
              </a:solidFill>
            </a:endParaRPr>
          </a:p>
          <a:p>
            <a:endParaRPr lang="en-US" sz="2400" b="1" dirty="0">
              <a:solidFill>
                <a:srgbClr val="000090"/>
              </a:solidFill>
            </a:endParaRPr>
          </a:p>
          <a:p>
            <a:r>
              <a:rPr lang="en-US" sz="2400" b="1" dirty="0">
                <a:solidFill>
                  <a:srgbClr val="660066"/>
                </a:solidFill>
              </a:rPr>
              <a:t>Step 7. Interpret you data using statistical procedures</a:t>
            </a:r>
            <a:r>
              <a:rPr lang="en-US" sz="2400" b="1" dirty="0" smtClean="0">
                <a:solidFill>
                  <a:srgbClr val="660066"/>
                </a:solidFill>
              </a:rPr>
              <a:t>.</a:t>
            </a:r>
          </a:p>
          <a:p>
            <a:r>
              <a:rPr lang="en-US" sz="2400" b="1" dirty="0" smtClean="0">
                <a:solidFill>
                  <a:srgbClr val="000090"/>
                </a:solidFill>
              </a:rPr>
              <a:t> </a:t>
            </a:r>
            <a:endParaRPr lang="en-US" sz="2400" b="1" dirty="0">
              <a:solidFill>
                <a:srgbClr val="000090"/>
              </a:solidFill>
            </a:endParaRPr>
          </a:p>
          <a:p>
            <a:r>
              <a:rPr lang="en-US" sz="2400" b="1" dirty="0">
                <a:solidFill>
                  <a:srgbClr val="000090"/>
                </a:solidFill>
              </a:rPr>
              <a:t>Step 8. Present the results and analyze them critically in a report.  </a:t>
            </a:r>
            <a:endParaRPr lang="en-US" sz="2400" b="1" dirty="0" smtClean="0">
              <a:solidFill>
                <a:srgbClr val="000090"/>
              </a:solidFill>
            </a:endParaRPr>
          </a:p>
          <a:p>
            <a:endParaRPr lang="en-US" sz="2400" b="1" dirty="0">
              <a:solidFill>
                <a:srgbClr val="000090"/>
              </a:solidFill>
            </a:endParaRPr>
          </a:p>
          <a:p>
            <a:r>
              <a:rPr lang="en-US" sz="2400" b="1" dirty="0">
                <a:solidFill>
                  <a:srgbClr val="660066"/>
                </a:solidFill>
              </a:rPr>
              <a:t>Step 9.  In your report, suggest where and how your data should be or could be used (i.e., in education, counseling, advertisement, conflict-resolution, etc.) </a:t>
            </a:r>
          </a:p>
        </p:txBody>
      </p:sp>
      <p:sp>
        <p:nvSpPr>
          <p:cNvPr id="5" name="TextBox 4"/>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328481745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p:cNvSpPr txBox="1"/>
          <p:nvPr/>
        </p:nvSpPr>
        <p:spPr>
          <a:xfrm>
            <a:off x="2385213" y="360799"/>
            <a:ext cx="4693988" cy="400110"/>
          </a:xfrm>
          <a:prstGeom prst="rect">
            <a:avLst/>
          </a:prstGeom>
        </p:spPr>
        <p:style>
          <a:lnRef idx="0">
            <a:schemeClr val="accent2"/>
          </a:lnRef>
          <a:fillRef idx="3">
            <a:schemeClr val="accent2"/>
          </a:fillRef>
          <a:effectRef idx="3">
            <a:schemeClr val="accent2"/>
          </a:effectRef>
          <a:fontRef idx="minor">
            <a:schemeClr val="lt1"/>
          </a:fontRef>
        </p:style>
        <p:txBody>
          <a:bodyPr wrap="none" rtlCol="0">
            <a:spAutoFit/>
          </a:bodyPr>
          <a:lstStyle/>
          <a:p>
            <a:r>
              <a:rPr lang="en-US" sz="2000" b="1" dirty="0" smtClean="0">
                <a:solidFill>
                  <a:schemeClr val="bg1"/>
                </a:solidFill>
              </a:rPr>
              <a:t>Sample selection in cross-cultural research</a:t>
            </a:r>
            <a:endParaRPr lang="en-US" sz="2000" b="1" dirty="0">
              <a:solidFill>
                <a:schemeClr val="bg1"/>
              </a:solidFill>
            </a:endParaRPr>
          </a:p>
        </p:txBody>
      </p:sp>
      <p:sp>
        <p:nvSpPr>
          <p:cNvPr id="3" name="Pie 2"/>
          <p:cNvSpPr/>
          <p:nvPr/>
        </p:nvSpPr>
        <p:spPr>
          <a:xfrm>
            <a:off x="415174" y="2067881"/>
            <a:ext cx="2653856" cy="2759890"/>
          </a:xfrm>
          <a:prstGeom prst="pie">
            <a:avLst/>
          </a:prstGeom>
        </p:spPr>
        <p:style>
          <a:lnRef idx="1">
            <a:schemeClr val="accent3"/>
          </a:lnRef>
          <a:fillRef idx="2">
            <a:schemeClr val="accent3"/>
          </a:fillRef>
          <a:effectRef idx="1">
            <a:schemeClr val="accent3"/>
          </a:effectRef>
          <a:fontRef idx="minor">
            <a:schemeClr val="dk1"/>
          </a:fontRef>
        </p:style>
        <p:txBody>
          <a:bodyPr rtlCol="0" anchor="ctr"/>
          <a:lstStyle/>
          <a:p>
            <a:pPr algn="ctr"/>
            <a:endParaRPr lang="en-US" sz="2400" b="1" dirty="0" smtClean="0">
              <a:solidFill>
                <a:srgbClr val="660066"/>
              </a:solidFill>
            </a:endParaRPr>
          </a:p>
          <a:p>
            <a:pPr algn="ctr"/>
            <a:endParaRPr lang="en-US" sz="2400" b="1" dirty="0">
              <a:solidFill>
                <a:srgbClr val="660066"/>
              </a:solidFill>
            </a:endParaRPr>
          </a:p>
          <a:p>
            <a:pPr algn="ctr"/>
            <a:r>
              <a:rPr lang="en-US" sz="2400" b="1" dirty="0" smtClean="0">
                <a:solidFill>
                  <a:srgbClr val="660066"/>
                </a:solidFill>
              </a:rPr>
              <a:t>Convenience Sampling</a:t>
            </a:r>
            <a:endParaRPr lang="en-US" sz="2400" b="1" dirty="0">
              <a:solidFill>
                <a:srgbClr val="660066"/>
              </a:solidFill>
            </a:endParaRPr>
          </a:p>
        </p:txBody>
      </p:sp>
      <p:sp>
        <p:nvSpPr>
          <p:cNvPr id="4" name="Parallelogram 3"/>
          <p:cNvSpPr/>
          <p:nvPr/>
        </p:nvSpPr>
        <p:spPr>
          <a:xfrm>
            <a:off x="3435360" y="1457287"/>
            <a:ext cx="2377074" cy="2857585"/>
          </a:xfrm>
          <a:prstGeom prst="parallelogram">
            <a:avLst/>
          </a:prstGeom>
        </p:spPr>
        <p:style>
          <a:lnRef idx="1">
            <a:schemeClr val="accent4"/>
          </a:lnRef>
          <a:fillRef idx="2">
            <a:schemeClr val="accent4"/>
          </a:fillRef>
          <a:effectRef idx="1">
            <a:schemeClr val="accent4"/>
          </a:effectRef>
          <a:fontRef idx="minor">
            <a:schemeClr val="dk1"/>
          </a:fontRef>
        </p:style>
        <p:txBody>
          <a:bodyPr rtlCol="0" anchor="ctr"/>
          <a:lstStyle/>
          <a:p>
            <a:pPr algn="ctr"/>
            <a:r>
              <a:rPr lang="en-US" sz="2000" b="1" dirty="0" smtClean="0">
                <a:solidFill>
                  <a:srgbClr val="660066"/>
                </a:solidFill>
              </a:rPr>
              <a:t>Systematic</a:t>
            </a:r>
          </a:p>
          <a:p>
            <a:pPr algn="ctr"/>
            <a:r>
              <a:rPr lang="en-US" sz="2000" b="1" dirty="0" smtClean="0">
                <a:solidFill>
                  <a:srgbClr val="660066"/>
                </a:solidFill>
              </a:rPr>
              <a:t>Sampling</a:t>
            </a:r>
            <a:endParaRPr lang="en-US" sz="2000" b="1" dirty="0">
              <a:solidFill>
                <a:srgbClr val="660066"/>
              </a:solidFill>
            </a:endParaRPr>
          </a:p>
        </p:txBody>
      </p:sp>
      <p:sp>
        <p:nvSpPr>
          <p:cNvPr id="5" name="Rectangle 4"/>
          <p:cNvSpPr/>
          <p:nvPr/>
        </p:nvSpPr>
        <p:spPr>
          <a:xfrm>
            <a:off x="6154341" y="2067881"/>
            <a:ext cx="2059588" cy="2629630"/>
          </a:xfrm>
          <a:prstGeom prst="rect">
            <a:avLst/>
          </a:prstGeom>
        </p:spPr>
        <p:style>
          <a:lnRef idx="1">
            <a:schemeClr val="accent6"/>
          </a:lnRef>
          <a:fillRef idx="2">
            <a:schemeClr val="accent6"/>
          </a:fillRef>
          <a:effectRef idx="1">
            <a:schemeClr val="accent6"/>
          </a:effectRef>
          <a:fontRef idx="minor">
            <a:schemeClr val="dk1"/>
          </a:fontRef>
        </p:style>
        <p:txBody>
          <a:bodyPr rtlCol="0" anchor="ctr"/>
          <a:lstStyle/>
          <a:p>
            <a:pPr algn="ctr"/>
            <a:r>
              <a:rPr lang="en-US" sz="2400" b="1" dirty="0" smtClean="0">
                <a:solidFill>
                  <a:srgbClr val="660066"/>
                </a:solidFill>
              </a:rPr>
              <a:t>Random Sampling</a:t>
            </a:r>
            <a:endParaRPr lang="en-US" sz="2400" b="1" dirty="0">
              <a:solidFill>
                <a:srgbClr val="660066"/>
              </a:solidFill>
            </a:endParaRPr>
          </a:p>
        </p:txBody>
      </p:sp>
      <p:sp>
        <p:nvSpPr>
          <p:cNvPr id="6" name="TextBox 5"/>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2544974339"/>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462463" y="1061934"/>
            <a:ext cx="8345043" cy="4893647"/>
          </a:xfrm>
          <a:prstGeom prst="rect">
            <a:avLst/>
          </a:prstGeom>
        </p:spPr>
        <p:style>
          <a:lnRef idx="1">
            <a:schemeClr val="accent3"/>
          </a:lnRef>
          <a:fillRef idx="3">
            <a:schemeClr val="accent3"/>
          </a:fillRef>
          <a:effectRef idx="2">
            <a:schemeClr val="accent3"/>
          </a:effectRef>
          <a:fontRef idx="minor">
            <a:schemeClr val="lt1"/>
          </a:fontRef>
        </p:style>
        <p:txBody>
          <a:bodyPr wrap="square">
            <a:spAutoFit/>
          </a:bodyPr>
          <a:lstStyle/>
          <a:p>
            <a:pPr algn="just"/>
            <a:r>
              <a:rPr lang="en-US" sz="2400" b="1" dirty="0" smtClean="0">
                <a:solidFill>
                  <a:srgbClr val="660066"/>
                </a:solidFill>
              </a:rPr>
              <a:t>Estimates </a:t>
            </a:r>
            <a:r>
              <a:rPr lang="en-US" sz="2400" b="1" dirty="0">
                <a:solidFill>
                  <a:srgbClr val="660066"/>
                </a:solidFill>
              </a:rPr>
              <a:t>derived from large samples are more reliable than estimates derived from small </a:t>
            </a:r>
            <a:r>
              <a:rPr lang="en-US" sz="2400" b="1" dirty="0" smtClean="0">
                <a:solidFill>
                  <a:srgbClr val="660066"/>
                </a:solidFill>
              </a:rPr>
              <a:t>samples. When </a:t>
            </a:r>
            <a:r>
              <a:rPr lang="en-US" sz="2400" b="1" dirty="0">
                <a:solidFill>
                  <a:srgbClr val="660066"/>
                </a:solidFill>
              </a:rPr>
              <a:t>forming judgments, </a:t>
            </a:r>
            <a:r>
              <a:rPr lang="en-US" sz="2400" b="1" dirty="0" smtClean="0">
                <a:solidFill>
                  <a:srgbClr val="660066"/>
                </a:solidFill>
              </a:rPr>
              <a:t>some people do </a:t>
            </a:r>
            <a:r>
              <a:rPr lang="en-US" sz="2400" b="1" dirty="0">
                <a:solidFill>
                  <a:srgbClr val="660066"/>
                </a:solidFill>
              </a:rPr>
              <a:t>not take this principle into account. As a consequence, despite the fact that data collected from small samples cannot be counted on as trustworthy predictors of a population’s characteristics, we </a:t>
            </a:r>
            <a:r>
              <a:rPr lang="en-US" sz="2400" b="1" dirty="0" smtClean="0">
                <a:solidFill>
                  <a:srgbClr val="660066"/>
                </a:solidFill>
              </a:rPr>
              <a:t>may be </a:t>
            </a:r>
            <a:r>
              <a:rPr lang="en-US" sz="2400" b="1" dirty="0">
                <a:solidFill>
                  <a:srgbClr val="660066"/>
                </a:solidFill>
              </a:rPr>
              <a:t>prone to commit the error of overgeneralizing from too small a sample. </a:t>
            </a:r>
            <a:endParaRPr lang="en-US" sz="2400" b="1" dirty="0" smtClean="0">
              <a:solidFill>
                <a:srgbClr val="660066"/>
              </a:solidFill>
            </a:endParaRPr>
          </a:p>
          <a:p>
            <a:endParaRPr lang="en-US" sz="2400" b="1" dirty="0" smtClean="0">
              <a:solidFill>
                <a:srgbClr val="660066"/>
              </a:solidFill>
            </a:endParaRPr>
          </a:p>
          <a:p>
            <a:pPr algn="just"/>
            <a:r>
              <a:rPr lang="en-US" sz="2400" u="sng" dirty="0" smtClean="0">
                <a:solidFill>
                  <a:srgbClr val="660066"/>
                </a:solidFill>
              </a:rPr>
              <a:t>An illustration: </a:t>
            </a:r>
            <a:r>
              <a:rPr lang="en-US" sz="2400" dirty="0" smtClean="0">
                <a:solidFill>
                  <a:srgbClr val="660066"/>
                </a:solidFill>
              </a:rPr>
              <a:t>What </a:t>
            </a:r>
            <a:r>
              <a:rPr lang="en-US" sz="2400" dirty="0">
                <a:solidFill>
                  <a:srgbClr val="660066"/>
                </a:solidFill>
              </a:rPr>
              <a:t>do you think: does “7 out of 10” look like better odds than “60 out of 100”? Yes, it looks like the first one is better. However, which of these indicators is more reliable? The more reliable indicator is the “60 out of 100” because it is drawn from a larger, that is, more reliable sample.</a:t>
            </a:r>
          </a:p>
        </p:txBody>
      </p:sp>
      <p:sp>
        <p:nvSpPr>
          <p:cNvPr id="3" name="TextBox 2"/>
          <p:cNvSpPr txBox="1"/>
          <p:nvPr/>
        </p:nvSpPr>
        <p:spPr>
          <a:xfrm>
            <a:off x="3733856" y="329278"/>
            <a:ext cx="1469798" cy="369332"/>
          </a:xfrm>
          <a:prstGeom prst="rect">
            <a:avLst/>
          </a:prstGeom>
        </p:spPr>
        <p:style>
          <a:lnRef idx="0">
            <a:schemeClr val="accent2"/>
          </a:lnRef>
          <a:fillRef idx="3">
            <a:schemeClr val="accent2"/>
          </a:fillRef>
          <a:effectRef idx="3">
            <a:schemeClr val="accent2"/>
          </a:effectRef>
          <a:fontRef idx="minor">
            <a:schemeClr val="lt1"/>
          </a:fontRef>
        </p:style>
        <p:txBody>
          <a:bodyPr wrap="none" rtlCol="0">
            <a:spAutoFit/>
          </a:bodyPr>
          <a:lstStyle/>
          <a:p>
            <a:r>
              <a:rPr lang="en-US" b="1" dirty="0" smtClean="0">
                <a:solidFill>
                  <a:schemeClr val="bg1"/>
                </a:solidFill>
              </a:rPr>
              <a:t>Sample’s Size</a:t>
            </a:r>
            <a:r>
              <a:rPr lang="en-US" b="1" dirty="0" smtClean="0">
                <a:solidFill>
                  <a:schemeClr val="bg1"/>
                </a:solidFill>
                <a:effectLst/>
              </a:rPr>
              <a:t> </a:t>
            </a:r>
            <a:endParaRPr lang="en-US" b="1" dirty="0">
              <a:solidFill>
                <a:schemeClr val="bg1"/>
              </a:solidFill>
            </a:endParaRPr>
          </a:p>
        </p:txBody>
      </p:sp>
      <p:sp>
        <p:nvSpPr>
          <p:cNvPr id="4" name="TextBox 3"/>
          <p:cNvSpPr txBox="1"/>
          <p:nvPr/>
        </p:nvSpPr>
        <p:spPr>
          <a:xfrm>
            <a:off x="7086600" y="6553200"/>
            <a:ext cx="1981200" cy="215444"/>
          </a:xfrm>
          <a:prstGeom prst="rect">
            <a:avLst/>
          </a:prstGeom>
          <a:noFill/>
        </p:spPr>
        <p:txBody>
          <a:bodyPr wrap="square" rtlCol="0">
            <a:spAutoFit/>
          </a:bodyPr>
          <a:lstStyle/>
          <a:p>
            <a:r>
              <a:rPr lang="en-US" sz="800" dirty="0" smtClean="0"/>
              <a:t>Shiraev/Levy Cross-Cultural Psychology 5/e</a:t>
            </a:r>
            <a:endParaRPr lang="en-US" sz="800" dirty="0"/>
          </a:p>
        </p:txBody>
      </p:sp>
    </p:spTree>
    <p:extLst>
      <p:ext uri="{BB962C8B-B14F-4D97-AF65-F5344CB8AC3E}">
        <p14:creationId xmlns:p14="http://schemas.microsoft.com/office/powerpoint/2010/main" val="336450394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386</TotalTime>
  <Words>1931</Words>
  <Application>Microsoft Macintosh PowerPoint</Application>
  <PresentationFormat>On-screen Show (4:3)</PresentationFormat>
  <Paragraphs>151</Paragraphs>
  <Slides>23</Slides>
  <Notes>0</Notes>
  <HiddenSlides>0</HiddenSlides>
  <MMClips>0</MMClips>
  <ScaleCrop>false</ScaleCrop>
  <HeadingPairs>
    <vt:vector size="4" baseType="variant">
      <vt:variant>
        <vt:lpstr>Theme</vt:lpstr>
      </vt:variant>
      <vt:variant>
        <vt:i4>1</vt:i4>
      </vt:variant>
      <vt:variant>
        <vt:lpstr>Slide Titles</vt:lpstr>
      </vt:variant>
      <vt:variant>
        <vt:i4>23</vt:i4>
      </vt:variant>
    </vt:vector>
  </HeadingPairs>
  <TitlesOfParts>
    <vt:vector size="24" baseType="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GMU</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Eric Shiraev</dc:creator>
  <cp:lastModifiedBy>Eric Shiraev</cp:lastModifiedBy>
  <cp:revision>57</cp:revision>
  <dcterms:created xsi:type="dcterms:W3CDTF">2011-01-20T13:07:37Z</dcterms:created>
  <dcterms:modified xsi:type="dcterms:W3CDTF">2012-08-03T19:49:16Z</dcterms:modified>
</cp:coreProperties>
</file>

<file path=docProps/thumbnail.jpeg>
</file>